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79" r:id="rId2"/>
    <p:sldId id="282" r:id="rId3"/>
    <p:sldId id="286" r:id="rId4"/>
    <p:sldId id="281" r:id="rId5"/>
    <p:sldId id="287" r:id="rId6"/>
    <p:sldId id="290" r:id="rId7"/>
    <p:sldId id="292" r:id="rId8"/>
    <p:sldId id="293" r:id="rId9"/>
    <p:sldId id="289" r:id="rId10"/>
    <p:sldId id="295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BE67-673B-4A7F-AB81-8B27F0728760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FD8CA-36F8-4D1E-B6DC-CED48FD293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357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82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305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4" y="274326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7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3" y="3441738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13848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3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88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55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225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13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08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46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911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2E34-3FFF-4E57-9829-C281B9057E8D}" type="datetimeFigureOut">
              <a:rPr lang="cs-CZ" smtClean="0"/>
              <a:t>20.06.2019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E838-4944-4C5B-8B5C-3C7B75971D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81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C7B111-0286-4DDA-82E2-B0A74D588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sz="4000" dirty="0">
                <a:latin typeface="Technika-Bold" panose="00000800000000000000" pitchFamily="50" charset="-18"/>
              </a:rPr>
              <a:t>Predikce vývoje ceny vybraných </a:t>
            </a:r>
            <a:r>
              <a:rPr lang="cs-CZ" sz="4000" dirty="0" err="1">
                <a:latin typeface="Technika-Bold" panose="00000800000000000000" pitchFamily="50" charset="-18"/>
              </a:rPr>
              <a:t>kryptoměn</a:t>
            </a:r>
            <a:r>
              <a:rPr lang="cs-CZ" sz="4000" dirty="0">
                <a:latin typeface="Technika-Bold" panose="00000800000000000000" pitchFamily="50" charset="-18"/>
              </a:rPr>
              <a:t> pomocí strojového učení</a:t>
            </a:r>
            <a:endParaRPr lang="cs-CZ" dirty="0">
              <a:latin typeface="Technika-Bold" panose="00000800000000000000" pitchFamily="50" charset="-18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5A68C3-58B9-4A69-BFD2-B0B5E3053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4154681"/>
            <a:ext cx="7736693" cy="1771721"/>
          </a:xfrm>
        </p:spPr>
        <p:txBody>
          <a:bodyPr>
            <a:normAutofit/>
          </a:bodyPr>
          <a:lstStyle/>
          <a:p>
            <a:endParaRPr lang="cs-CZ" dirty="0">
              <a:latin typeface="Technika Book" panose="00000400000000000000" pitchFamily="50" charset="-18"/>
            </a:endParaRPr>
          </a:p>
          <a:p>
            <a:pPr algn="ctr"/>
            <a:r>
              <a:rPr lang="cs-CZ" dirty="0">
                <a:latin typeface="Technika Book" panose="00000400000000000000" pitchFamily="50" charset="-18"/>
              </a:rPr>
              <a:t>Autor: </a:t>
            </a:r>
            <a:r>
              <a:rPr lang="cs-CZ" dirty="0">
                <a:latin typeface="Technika-Bold" panose="00000800000000000000" pitchFamily="50" charset="-18"/>
              </a:rPr>
              <a:t>František Grossmann</a:t>
            </a:r>
          </a:p>
          <a:p>
            <a:pPr algn="ctr"/>
            <a:r>
              <a:rPr lang="cs-CZ" dirty="0">
                <a:latin typeface="Technika Book" panose="00000400000000000000" pitchFamily="50" charset="-18"/>
              </a:rPr>
              <a:t>Vedoucí práce: </a:t>
            </a:r>
            <a:r>
              <a:rPr lang="cs-CZ" dirty="0">
                <a:latin typeface="Technika-Bold" panose="00000800000000000000" pitchFamily="50" charset="-18"/>
              </a:rPr>
              <a:t>Ing. Matouš Cejnek</a:t>
            </a:r>
          </a:p>
        </p:txBody>
      </p:sp>
    </p:spTree>
    <p:extLst>
      <p:ext uri="{BB962C8B-B14F-4D97-AF65-F5344CB8AC3E}">
        <p14:creationId xmlns:p14="http://schemas.microsoft.com/office/powerpoint/2010/main" val="16651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0CE84-2DF2-4949-9948-459454EBA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17" y="3167524"/>
            <a:ext cx="2191280" cy="873619"/>
          </a:xfrm>
        </p:spPr>
        <p:txBody>
          <a:bodyPr>
            <a:normAutofit fontScale="90000"/>
          </a:bodyPr>
          <a:lstStyle/>
          <a:p>
            <a:pPr algn="ctr"/>
            <a:r>
              <a:rPr lang="cs-CZ" sz="4400" dirty="0">
                <a:solidFill>
                  <a:schemeClr val="accent1"/>
                </a:solidFill>
                <a:latin typeface="Technika Book" panose="00000400000000000000" pitchFamily="50" charset="-18"/>
              </a:rPr>
              <a:t>Přínos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E5FD9A-954A-41EA-8AE5-8F5B10540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875" y="1802296"/>
            <a:ext cx="5546081" cy="393589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Aplikace moderních algoritmů na novou technologii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Predikce s pomocí granulity jedné minuty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Využití nástroje </a:t>
            </a:r>
            <a:r>
              <a:rPr lang="cs-CZ" sz="2800" dirty="0" err="1">
                <a:latin typeface="Technika Light" panose="00000300000000000000" pitchFamily="50" charset="-18"/>
              </a:rPr>
              <a:t>Keras</a:t>
            </a:r>
            <a:r>
              <a:rPr lang="cs-CZ" sz="2800" dirty="0">
                <a:latin typeface="Technika Light" panose="00000300000000000000" pitchFamily="50" charset="-18"/>
              </a:rPr>
              <a:t> s </a:t>
            </a:r>
            <a:r>
              <a:rPr lang="cs-CZ" sz="2800" dirty="0" err="1">
                <a:latin typeface="Technika Light" panose="00000300000000000000" pitchFamily="50" charset="-18"/>
              </a:rPr>
              <a:t>backend</a:t>
            </a:r>
            <a:r>
              <a:rPr lang="cs-CZ" sz="2800" dirty="0">
                <a:latin typeface="Technika Light" panose="00000300000000000000" pitchFamily="50" charset="-18"/>
              </a:rPr>
              <a:t> </a:t>
            </a:r>
            <a:r>
              <a:rPr lang="cs-CZ" sz="2800" dirty="0" err="1">
                <a:latin typeface="Technika Light" panose="00000300000000000000" pitchFamily="50" charset="-18"/>
              </a:rPr>
              <a:t>Tensorflow</a:t>
            </a:r>
            <a:endParaRPr lang="cs-CZ" sz="2800" dirty="0">
              <a:latin typeface="Technika Light" panose="00000300000000000000" pitchFamily="50" charset="-1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>
                <a:latin typeface="Technika Light" panose="00000300000000000000" pitchFamily="50" charset="-18"/>
              </a:rPr>
              <a:t>Adekvátně zvolený postup při datové analýze</a:t>
            </a:r>
            <a:endParaRPr lang="cs-CZ" sz="2800" dirty="0">
              <a:latin typeface="Technika Light" panose="00000300000000000000" pitchFamily="50" charset="-18"/>
            </a:endParaRP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AD622316-94FA-433D-9FA3-C69FB0CB8B06}"/>
              </a:ext>
            </a:extLst>
          </p:cNvPr>
          <p:cNvCxnSpPr>
            <a:cxnSpLocks/>
          </p:cNvCxnSpPr>
          <p:nvPr/>
        </p:nvCxnSpPr>
        <p:spPr>
          <a:xfrm>
            <a:off x="3167270" y="1802296"/>
            <a:ext cx="0" cy="36040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>
            <a:extLst>
              <a:ext uri="{FF2B5EF4-FFF2-40B4-BE49-F238E27FC236}">
                <a16:creationId xmlns:a16="http://schemas.microsoft.com/office/drawing/2014/main" id="{55BB0EC1-86E6-434B-A807-864CEBA1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8" y="278374"/>
            <a:ext cx="1792245" cy="874564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FF47FA14-CAF6-4DE3-8C9F-84F88CD5EAF4}"/>
              </a:ext>
            </a:extLst>
          </p:cNvPr>
          <p:cNvSpPr txBox="1">
            <a:spLocks/>
          </p:cNvSpPr>
          <p:nvPr/>
        </p:nvSpPr>
        <p:spPr>
          <a:xfrm>
            <a:off x="4285378" y="414528"/>
            <a:ext cx="2206539" cy="636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bg1"/>
                </a:solidFill>
                <a:latin typeface="Technika Book" panose="00000400000000000000" pitchFamily="50" charset="-18"/>
              </a:rPr>
              <a:t>Shrnutí</a:t>
            </a:r>
            <a:endParaRPr lang="cs-CZ" sz="4000" dirty="0">
              <a:solidFill>
                <a:schemeClr val="bg1"/>
              </a:solidFill>
              <a:latin typeface="Technika Book" panose="000004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124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C1C54-8274-4223-9688-4D93DC0B2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834" y="3429000"/>
            <a:ext cx="6460487" cy="876932"/>
          </a:xfrm>
        </p:spPr>
        <p:txBody>
          <a:bodyPr/>
          <a:lstStyle/>
          <a:p>
            <a:pPr algn="ctr"/>
            <a:r>
              <a:rPr lang="cs-CZ" dirty="0">
                <a:solidFill>
                  <a:srgbClr val="0065BD"/>
                </a:solidFill>
                <a:latin typeface="Technika Book" panose="00000400000000000000" pitchFamily="50" charset="-18"/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186184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0CE84-2DF2-4949-9948-459454EBA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151" y="425830"/>
            <a:ext cx="2827387" cy="678149"/>
          </a:xfrm>
        </p:spPr>
        <p:txBody>
          <a:bodyPr>
            <a:normAutofit/>
          </a:bodyPr>
          <a:lstStyle/>
          <a:p>
            <a:r>
              <a:rPr lang="cs-CZ" sz="4000" dirty="0">
                <a:solidFill>
                  <a:schemeClr val="accent1"/>
                </a:solidFill>
                <a:latin typeface="Technika Book" panose="00000400000000000000" pitchFamily="50" charset="-18"/>
              </a:rPr>
              <a:t>Cíle práce: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E5FD9A-954A-41EA-8AE5-8F5B10540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348" y="1739348"/>
            <a:ext cx="7736693" cy="25543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latin typeface="Technika Light" panose="00000300000000000000" pitchFamily="50" charset="-18"/>
              </a:rPr>
              <a:t>Představit hluboké učení a rekurentní sítě, jako nástroj k predikci budoucí ceny </a:t>
            </a:r>
            <a:r>
              <a:rPr lang="cs-CZ" sz="2000" dirty="0" err="1">
                <a:latin typeface="Technika Light" panose="00000300000000000000" pitchFamily="50" charset="-18"/>
              </a:rPr>
              <a:t>kryptoměny</a:t>
            </a:r>
            <a:endParaRPr lang="cs-CZ" sz="2000" dirty="0">
              <a:latin typeface="Technika Light" panose="00000300000000000000" pitchFamily="50" charset="-1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latin typeface="Technika Light" panose="00000300000000000000" pitchFamily="50" charset="-18"/>
              </a:rPr>
              <a:t>Vybrat vhodný predikační model a s pomocí technických indikátorů predikovat budoucí cenu </a:t>
            </a:r>
            <a:r>
              <a:rPr lang="cs-CZ" sz="2000" dirty="0" err="1">
                <a:latin typeface="Technika Light" panose="00000300000000000000" pitchFamily="50" charset="-18"/>
              </a:rPr>
              <a:t>kryptoměny</a:t>
            </a:r>
            <a:endParaRPr lang="cs-CZ" sz="2000" dirty="0">
              <a:latin typeface="Technika Light" panose="00000300000000000000" pitchFamily="50" charset="-1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000" dirty="0">
                <a:latin typeface="Technika Light" panose="00000300000000000000" pitchFamily="50" charset="-18"/>
              </a:rPr>
              <a:t>Zhodnotit dosažené výsledky modelu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CAE885-9766-45C2-AFA2-311D2745C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2" y="229660"/>
            <a:ext cx="1791743" cy="87431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86CD68E-F72C-45CA-B409-C6816FFB1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81" y="3429000"/>
            <a:ext cx="5084425" cy="3145586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B59FA62-7A2C-4FCF-8E76-66814EB32E97}"/>
              </a:ext>
            </a:extLst>
          </p:cNvPr>
          <p:cNvSpPr/>
          <p:nvPr/>
        </p:nvSpPr>
        <p:spPr>
          <a:xfrm>
            <a:off x="2196697" y="226033"/>
            <a:ext cx="6698211" cy="874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24EA845E-4CE7-48E5-A2BF-68C320B3DBBE}"/>
              </a:ext>
            </a:extLst>
          </p:cNvPr>
          <p:cNvSpPr txBox="1">
            <a:spLocks/>
          </p:cNvSpPr>
          <p:nvPr/>
        </p:nvSpPr>
        <p:spPr>
          <a:xfrm>
            <a:off x="4007447" y="384392"/>
            <a:ext cx="3053949" cy="636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bg1"/>
                </a:solidFill>
                <a:latin typeface="Technika Book" panose="00000400000000000000" pitchFamily="50" charset="-18"/>
              </a:rPr>
              <a:t>Cíle práce</a:t>
            </a:r>
            <a:endParaRPr lang="cs-CZ" sz="4000" dirty="0">
              <a:solidFill>
                <a:schemeClr val="bg1"/>
              </a:solidFill>
              <a:latin typeface="Technika Book" panose="000004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420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AC22C7B7-0B78-4EDE-8BC7-62B55D64C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9" y="1540833"/>
            <a:ext cx="4333457" cy="12854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Technika Light" panose="00000300000000000000" pitchFamily="50" charset="-18"/>
              </a:rPr>
              <a:t>Tržní kapitalizace – 300 miliard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Technika Light" panose="00000300000000000000" pitchFamily="50" charset="-18"/>
              </a:rPr>
              <a:t>Vysoká volatilita – desítky procent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AE0B80E5-EC5B-40C2-8BC6-A1DEF2AA8589}"/>
              </a:ext>
            </a:extLst>
          </p:cNvPr>
          <p:cNvCxnSpPr>
            <a:cxnSpLocks/>
          </p:cNvCxnSpPr>
          <p:nvPr/>
        </p:nvCxnSpPr>
        <p:spPr>
          <a:xfrm>
            <a:off x="4691269" y="1537253"/>
            <a:ext cx="0" cy="1891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adpis 1">
            <a:extLst>
              <a:ext uri="{FF2B5EF4-FFF2-40B4-BE49-F238E27FC236}">
                <a16:creationId xmlns:a16="http://schemas.microsoft.com/office/drawing/2014/main" id="{1F97B4E8-4DF6-4C97-9DEF-02793AD6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848" y="256707"/>
            <a:ext cx="2966842" cy="7905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3600" kern="1200" dirty="0" err="1">
                <a:solidFill>
                  <a:schemeClr val="accent1"/>
                </a:solidFill>
                <a:latin typeface="Technika Book" panose="00000400000000000000" pitchFamily="50" charset="-18"/>
              </a:rPr>
              <a:t>Kryptoměny</a:t>
            </a:r>
            <a:endParaRPr lang="en-US" sz="4400" kern="1200" dirty="0">
              <a:solidFill>
                <a:schemeClr val="accent1"/>
              </a:solidFill>
              <a:latin typeface="Technika Book" panose="00000400000000000000" pitchFamily="50" charset="-18"/>
            </a:endParaRP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7D9727F2-509C-4021-8B9B-77EF9E4B5AEF}"/>
              </a:ext>
            </a:extLst>
          </p:cNvPr>
          <p:cNvSpPr txBox="1">
            <a:spLocks/>
          </p:cNvSpPr>
          <p:nvPr/>
        </p:nvSpPr>
        <p:spPr>
          <a:xfrm>
            <a:off x="455511" y="1492409"/>
            <a:ext cx="4227440" cy="212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Technika Light" panose="00000300000000000000" pitchFamily="50" charset="-18"/>
              </a:rPr>
              <a:t>Decentralizovaná digitální měna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Technika Light" panose="00000300000000000000" pitchFamily="50" charset="-18"/>
              </a:rPr>
              <a:t>Technologie </a:t>
            </a:r>
            <a:r>
              <a:rPr lang="cs-CZ" sz="2000" dirty="0" err="1">
                <a:latin typeface="Technika Light" panose="00000300000000000000" pitchFamily="50" charset="-18"/>
              </a:rPr>
              <a:t>blockchain</a:t>
            </a:r>
            <a:r>
              <a:rPr lang="cs-CZ" sz="2000" dirty="0">
                <a:latin typeface="Technika Light" panose="00000300000000000000" pitchFamily="50" charset="-18"/>
              </a:rPr>
              <a:t> – kryptografie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latin typeface="Technika Light" panose="00000300000000000000" pitchFamily="50" charset="-18"/>
              </a:rPr>
              <a:t>Dostupná API jednotlivých burz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4E5657A0-7533-4553-AF34-9D97458D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0" y="3429000"/>
            <a:ext cx="7994440" cy="2984605"/>
          </a:xfrm>
          <a:prstGeom prst="rect">
            <a:avLst/>
          </a:prstGeom>
        </p:spPr>
      </p:pic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7D92351-AAC9-4076-9D0D-3EFF5382217A}"/>
              </a:ext>
            </a:extLst>
          </p:cNvPr>
          <p:cNvCxnSpPr>
            <a:cxnSpLocks/>
          </p:cNvCxnSpPr>
          <p:nvPr/>
        </p:nvCxnSpPr>
        <p:spPr>
          <a:xfrm flipH="1">
            <a:off x="3380943" y="3621383"/>
            <a:ext cx="967408" cy="28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AA00C6-30F7-45E9-95CA-012493477D9A}"/>
              </a:ext>
            </a:extLst>
          </p:cNvPr>
          <p:cNvSpPr txBox="1"/>
          <p:nvPr/>
        </p:nvSpPr>
        <p:spPr>
          <a:xfrm>
            <a:off x="4348351" y="3452105"/>
            <a:ext cx="280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Technika Light" panose="00000300000000000000" pitchFamily="50" charset="-18"/>
              </a:rPr>
              <a:t>30-Day BTC/USD volatility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B70E17CD-88E3-4EF7-B3B2-CDCAFD2F798D}"/>
              </a:ext>
            </a:extLst>
          </p:cNvPr>
          <p:cNvCxnSpPr>
            <a:cxnSpLocks/>
          </p:cNvCxnSpPr>
          <p:nvPr/>
        </p:nvCxnSpPr>
        <p:spPr>
          <a:xfrm flipH="1">
            <a:off x="4784038" y="4640866"/>
            <a:ext cx="1001344" cy="13526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5CA808DC-65C2-42B9-BB7E-09BC161ACF4D}"/>
              </a:ext>
            </a:extLst>
          </p:cNvPr>
          <p:cNvSpPr txBox="1"/>
          <p:nvPr/>
        </p:nvSpPr>
        <p:spPr>
          <a:xfrm>
            <a:off x="5785382" y="4302312"/>
            <a:ext cx="2738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Technika Light" panose="00000300000000000000" pitchFamily="50" charset="-18"/>
              </a:rPr>
              <a:t>30-Day USD/EUR volatility</a:t>
            </a:r>
          </a:p>
        </p:txBody>
      </p:sp>
      <p:pic>
        <p:nvPicPr>
          <p:cNvPr id="32" name="Obrázek 31">
            <a:extLst>
              <a:ext uri="{FF2B5EF4-FFF2-40B4-BE49-F238E27FC236}">
                <a16:creationId xmlns:a16="http://schemas.microsoft.com/office/drawing/2014/main" id="{13A883EE-12EC-4836-A512-8A764809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2" y="229660"/>
            <a:ext cx="1791743" cy="874319"/>
          </a:xfrm>
          <a:prstGeom prst="rect">
            <a:avLst/>
          </a:prstGeom>
        </p:spPr>
      </p:pic>
      <p:sp>
        <p:nvSpPr>
          <p:cNvPr id="34" name="Obdélník 33">
            <a:extLst>
              <a:ext uri="{FF2B5EF4-FFF2-40B4-BE49-F238E27FC236}">
                <a16:creationId xmlns:a16="http://schemas.microsoft.com/office/drawing/2014/main" id="{31523B60-33F7-4ADA-9E91-C65BEDF15ACB}"/>
              </a:ext>
            </a:extLst>
          </p:cNvPr>
          <p:cNvSpPr/>
          <p:nvPr/>
        </p:nvSpPr>
        <p:spPr>
          <a:xfrm>
            <a:off x="2196697" y="226033"/>
            <a:ext cx="6698211" cy="874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Nadpis 1">
            <a:extLst>
              <a:ext uri="{FF2B5EF4-FFF2-40B4-BE49-F238E27FC236}">
                <a16:creationId xmlns:a16="http://schemas.microsoft.com/office/drawing/2014/main" id="{092117AA-65AC-4E91-A94C-0DAB60A7EB32}"/>
              </a:ext>
            </a:extLst>
          </p:cNvPr>
          <p:cNvSpPr txBox="1">
            <a:spLocks/>
          </p:cNvSpPr>
          <p:nvPr/>
        </p:nvSpPr>
        <p:spPr>
          <a:xfrm>
            <a:off x="4007447" y="384392"/>
            <a:ext cx="3053949" cy="636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3600" dirty="0" err="1">
                <a:solidFill>
                  <a:schemeClr val="bg1"/>
                </a:solidFill>
                <a:latin typeface="Technika Book" panose="00000400000000000000" pitchFamily="50" charset="-18"/>
              </a:rPr>
              <a:t>Kryptoměny</a:t>
            </a:r>
            <a:endParaRPr lang="cs-CZ" sz="4000" dirty="0">
              <a:solidFill>
                <a:schemeClr val="bg1"/>
              </a:solidFill>
              <a:latin typeface="Technika Book" panose="000004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323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-2"/>
            <a:ext cx="565327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457D9D-B455-4FDE-83BB-697D63069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813" y="381280"/>
            <a:ext cx="5155095" cy="6950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3600" kern="1200" dirty="0">
                <a:solidFill>
                  <a:srgbClr val="FFFFFF"/>
                </a:solidFill>
                <a:latin typeface="Technika Book" panose="00000400000000000000" pitchFamily="50" charset="-18"/>
              </a:rPr>
              <a:t>Hluboké učení</a:t>
            </a:r>
            <a:endParaRPr lang="en-US" sz="4700" kern="1200" dirty="0">
              <a:solidFill>
                <a:srgbClr val="FFFFFF"/>
              </a:solidFill>
              <a:latin typeface="Technika Book" panose="00000400000000000000" pitchFamily="50" charset="-18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7B87BF3-25E5-4B9E-B2AB-DAA017A9C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22" y="1223102"/>
            <a:ext cx="4831876" cy="158635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Komplexní, mnohavrstevné neuronové sítě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Pokročilejší predikativní techniky</a:t>
            </a:r>
          </a:p>
          <a:p>
            <a:endParaRPr lang="en-US" sz="2000" kern="1200" dirty="0">
              <a:solidFill>
                <a:srgbClr val="FFFFFF"/>
              </a:solidFill>
              <a:latin typeface="Technika Light" panose="00000300000000000000" pitchFamily="50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0D9166B-ED54-4CE8-9D59-369583CCF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9" y="1223102"/>
            <a:ext cx="2418409" cy="2932965"/>
          </a:xfrm>
          <a:prstGeom prst="rect">
            <a:avLst/>
          </a:prstGeom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1530409E-D43B-4F86-827D-1213FB74811C}"/>
              </a:ext>
            </a:extLst>
          </p:cNvPr>
          <p:cNvCxnSpPr>
            <a:cxnSpLocks/>
          </p:cNvCxnSpPr>
          <p:nvPr/>
        </p:nvCxnSpPr>
        <p:spPr>
          <a:xfrm>
            <a:off x="6260540" y="2537790"/>
            <a:ext cx="0" cy="543342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adpis 1">
            <a:extLst>
              <a:ext uri="{FF2B5EF4-FFF2-40B4-BE49-F238E27FC236}">
                <a16:creationId xmlns:a16="http://schemas.microsoft.com/office/drawing/2014/main" id="{981AF85E-4DAD-492E-BD22-2B0EE7524679}"/>
              </a:ext>
            </a:extLst>
          </p:cNvPr>
          <p:cNvSpPr txBox="1">
            <a:spLocks/>
          </p:cNvSpPr>
          <p:nvPr/>
        </p:nvSpPr>
        <p:spPr>
          <a:xfrm>
            <a:off x="3682992" y="3087523"/>
            <a:ext cx="5155095" cy="695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cs-CZ" sz="3200" kern="1200" dirty="0">
                <a:solidFill>
                  <a:srgbClr val="FFFFFF"/>
                </a:solidFill>
                <a:latin typeface="Technika Book" panose="00000400000000000000" pitchFamily="50" charset="-18"/>
              </a:rPr>
              <a:t>Rekurentní sítě</a:t>
            </a:r>
            <a:endParaRPr lang="cs-CZ" sz="4400" kern="1200" dirty="0">
              <a:solidFill>
                <a:srgbClr val="FFFFFF"/>
              </a:solidFill>
              <a:latin typeface="Technika Book" panose="00000400000000000000" pitchFamily="50" charset="-18"/>
            </a:endParaRPr>
          </a:p>
        </p:txBody>
      </p:sp>
      <p:sp>
        <p:nvSpPr>
          <p:cNvPr id="14" name="Podnadpis 2">
            <a:extLst>
              <a:ext uri="{FF2B5EF4-FFF2-40B4-BE49-F238E27FC236}">
                <a16:creationId xmlns:a16="http://schemas.microsoft.com/office/drawing/2014/main" id="{9DE3BB0F-FF5D-487A-9D90-AB2394FB93B7}"/>
              </a:ext>
            </a:extLst>
          </p:cNvPr>
          <p:cNvSpPr txBox="1">
            <a:spLocks/>
          </p:cNvSpPr>
          <p:nvPr/>
        </p:nvSpPr>
        <p:spPr>
          <a:xfrm>
            <a:off x="3937007" y="4054794"/>
            <a:ext cx="4831876" cy="2421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Zpětnovazební smyčka -&gt; paměť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Dokonalejší </a:t>
            </a:r>
            <a:r>
              <a:rPr lang="cs-CZ" sz="2000" kern="1200" dirty="0" err="1">
                <a:solidFill>
                  <a:srgbClr val="FFFFFF"/>
                </a:solidFill>
                <a:latin typeface="Technika Light" panose="00000300000000000000" pitchFamily="50" charset="-18"/>
              </a:rPr>
              <a:t>trénovací</a:t>
            </a: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 vlastnosti – sekvence/dimenze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Učení dlouhodobých závislostí – výstup závislý na vzdáleném vstupu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Vhodné pro predikce časových řad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kern="1200" dirty="0">
              <a:solidFill>
                <a:srgbClr val="FFFFFF"/>
              </a:solidFill>
              <a:latin typeface="Technika Light" panose="000003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kern="1200" dirty="0">
              <a:solidFill>
                <a:srgbClr val="FFFFFF"/>
              </a:solidFill>
              <a:latin typeface="Technika Light" panose="00000300000000000000" pitchFamily="50" charset="-18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BF04A47-D8CD-4503-81A1-75F89F09DB87}"/>
              </a:ext>
            </a:extLst>
          </p:cNvPr>
          <p:cNvSpPr txBox="1"/>
          <p:nvPr/>
        </p:nvSpPr>
        <p:spPr>
          <a:xfrm>
            <a:off x="375117" y="4054794"/>
            <a:ext cx="2418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Technika Book" panose="00000400000000000000" pitchFamily="50" charset="-18"/>
              </a:rPr>
              <a:t>Buňka rekurentní neuronové sítě</a:t>
            </a:r>
          </a:p>
        </p:txBody>
      </p:sp>
      <p:pic>
        <p:nvPicPr>
          <p:cNvPr id="20" name="Obrázek 19">
            <a:extLst>
              <a:ext uri="{FF2B5EF4-FFF2-40B4-BE49-F238E27FC236}">
                <a16:creationId xmlns:a16="http://schemas.microsoft.com/office/drawing/2014/main" id="{2C013336-3E87-4B66-937D-2AF1EF1F1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2" y="229660"/>
            <a:ext cx="1791743" cy="874319"/>
          </a:xfrm>
          <a:prstGeom prst="rect">
            <a:avLst/>
          </a:prstGeom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32B74389-AD0C-485F-87B1-F78C239A5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3" y="4970808"/>
            <a:ext cx="2892107" cy="334778"/>
          </a:xfrm>
          <a:prstGeom prst="rect">
            <a:avLst/>
          </a:prstGeom>
        </p:spPr>
      </p:pic>
      <p:sp>
        <p:nvSpPr>
          <p:cNvPr id="25" name="TextovéPole 24">
            <a:extLst>
              <a:ext uri="{FF2B5EF4-FFF2-40B4-BE49-F238E27FC236}">
                <a16:creationId xmlns:a16="http://schemas.microsoft.com/office/drawing/2014/main" id="{B576AC9E-A754-48B7-8218-EEA19398F7A4}"/>
              </a:ext>
            </a:extLst>
          </p:cNvPr>
          <p:cNvSpPr txBox="1"/>
          <p:nvPr/>
        </p:nvSpPr>
        <p:spPr>
          <a:xfrm>
            <a:off x="485940" y="5636825"/>
            <a:ext cx="2418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Technika Book" panose="00000400000000000000" pitchFamily="50" charset="-18"/>
              </a:rPr>
              <a:t>Matematický popis výstupu buňky RNN</a:t>
            </a:r>
          </a:p>
        </p:txBody>
      </p:sp>
    </p:spTree>
    <p:extLst>
      <p:ext uri="{BB962C8B-B14F-4D97-AF65-F5344CB8AC3E}">
        <p14:creationId xmlns:p14="http://schemas.microsoft.com/office/powerpoint/2010/main" val="182566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0CE84-2DF2-4949-9948-459454EBA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899" y="3233530"/>
            <a:ext cx="2191280" cy="873619"/>
          </a:xfrm>
        </p:spPr>
        <p:txBody>
          <a:bodyPr>
            <a:normAutofit/>
          </a:bodyPr>
          <a:lstStyle/>
          <a:p>
            <a:pPr algn="ctr"/>
            <a:r>
              <a:rPr lang="cs-CZ" sz="4400" dirty="0">
                <a:solidFill>
                  <a:schemeClr val="accent1"/>
                </a:solidFill>
                <a:latin typeface="Technika Book" panose="00000400000000000000" pitchFamily="50" charset="-18"/>
              </a:rPr>
              <a:t>Proč?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E5FD9A-954A-41EA-8AE5-8F5B10540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875" y="1802296"/>
            <a:ext cx="5546081" cy="393589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Léta výzkumu AI v predikci finančních časových řad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Dramatický nárůst dostupných dat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Efektivnější algoritmy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Neadekvátní aplikace na </a:t>
            </a:r>
            <a:r>
              <a:rPr lang="cs-CZ" sz="2800" dirty="0" err="1">
                <a:latin typeface="Technika Light" panose="00000300000000000000" pitchFamily="50" charset="-18"/>
              </a:rPr>
              <a:t>kryptoměnách</a:t>
            </a:r>
            <a:endParaRPr lang="cs-CZ" sz="2800" dirty="0">
              <a:latin typeface="Technika Light" panose="00000300000000000000" pitchFamily="50" charset="-1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Nadšená technologická základna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AD622316-94FA-433D-9FA3-C69FB0CB8B06}"/>
              </a:ext>
            </a:extLst>
          </p:cNvPr>
          <p:cNvCxnSpPr>
            <a:cxnSpLocks/>
          </p:cNvCxnSpPr>
          <p:nvPr/>
        </p:nvCxnSpPr>
        <p:spPr>
          <a:xfrm>
            <a:off x="3167270" y="1802296"/>
            <a:ext cx="0" cy="36040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Obrázek 37">
            <a:extLst>
              <a:ext uri="{FF2B5EF4-FFF2-40B4-BE49-F238E27FC236}">
                <a16:creationId xmlns:a16="http://schemas.microsoft.com/office/drawing/2014/main" id="{7741C57C-EFAA-4849-B842-58063279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2" y="282669"/>
            <a:ext cx="1791743" cy="8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8790CA43-3243-4E3E-A731-BBB2F23DC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51" y="1479614"/>
            <a:ext cx="7736693" cy="153422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echnika Light" panose="00000300000000000000" pitchFamily="50" charset="-18"/>
              </a:rPr>
              <a:t>Vybrané </a:t>
            </a:r>
            <a:r>
              <a:rPr lang="cs-CZ" dirty="0" err="1">
                <a:latin typeface="Technika Light" panose="00000300000000000000" pitchFamily="50" charset="-18"/>
              </a:rPr>
              <a:t>kryptoměny</a:t>
            </a:r>
            <a:r>
              <a:rPr lang="cs-CZ" dirty="0">
                <a:latin typeface="Technika Light" panose="00000300000000000000" pitchFamily="50" charset="-18"/>
              </a:rPr>
              <a:t> – LTC, BTC, ETH, BCH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echnika Light" panose="00000300000000000000" pitchFamily="50" charset="-18"/>
              </a:rPr>
              <a:t>Data set OHLC dané měny – </a:t>
            </a:r>
            <a:r>
              <a:rPr lang="cs-CZ" u="sng" dirty="0">
                <a:latin typeface="Technika Light" panose="00000300000000000000" pitchFamily="50" charset="-18"/>
              </a:rPr>
              <a:t>„</a:t>
            </a:r>
            <a:r>
              <a:rPr lang="cs-CZ" u="sng" dirty="0" err="1">
                <a:latin typeface="Technika Light" panose="00000300000000000000" pitchFamily="50" charset="-18"/>
              </a:rPr>
              <a:t>Close</a:t>
            </a:r>
            <a:r>
              <a:rPr lang="cs-CZ" u="sng" dirty="0">
                <a:latin typeface="Technika Light" panose="00000300000000000000" pitchFamily="50" charset="-18"/>
              </a:rPr>
              <a:t> </a:t>
            </a:r>
            <a:r>
              <a:rPr lang="cs-CZ" u="sng" dirty="0" err="1">
                <a:latin typeface="Technika Light" panose="00000300000000000000" pitchFamily="50" charset="-18"/>
              </a:rPr>
              <a:t>price</a:t>
            </a:r>
            <a:r>
              <a:rPr lang="cs-CZ" u="sng" dirty="0">
                <a:latin typeface="Technika Light" panose="00000300000000000000" pitchFamily="50" charset="-18"/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 Light" panose="00000300000000000000" pitchFamily="50" charset="-18"/>
              </a:rPr>
              <a:t>Granulita</a:t>
            </a:r>
            <a:r>
              <a:rPr lang="cs-CZ" dirty="0">
                <a:latin typeface="Technika Light" panose="00000300000000000000" pitchFamily="50" charset="-18"/>
              </a:rPr>
              <a:t> dat – 1 minuta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 Light" panose="00000300000000000000" pitchFamily="50" charset="-18"/>
              </a:rPr>
              <a:t>Paretův</a:t>
            </a:r>
            <a:r>
              <a:rPr lang="cs-CZ" dirty="0">
                <a:latin typeface="Technika Light" panose="00000300000000000000" pitchFamily="50" charset="-18"/>
              </a:rPr>
              <a:t> princip u </a:t>
            </a:r>
            <a:r>
              <a:rPr lang="cs-CZ" dirty="0" err="1">
                <a:latin typeface="Technika Light" panose="00000300000000000000" pitchFamily="50" charset="-18"/>
              </a:rPr>
              <a:t>train</a:t>
            </a:r>
            <a:r>
              <a:rPr lang="cs-CZ" dirty="0">
                <a:latin typeface="Technika Light" panose="00000300000000000000" pitchFamily="50" charset="-18"/>
              </a:rPr>
              <a:t>/test  setu – 80/20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D006D5F-8713-4144-9BA3-BDC4222F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13" y="3013836"/>
            <a:ext cx="5902967" cy="368513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7FE5681-A72F-4C26-9D72-BE2BD082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1" y="265123"/>
            <a:ext cx="1792245" cy="874564"/>
          </a:xfrm>
          <a:prstGeom prst="rect">
            <a:avLst/>
          </a:prstGeom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41F10D1B-7ACF-4F87-BE31-83D5FCDFEA27}"/>
              </a:ext>
            </a:extLst>
          </p:cNvPr>
          <p:cNvSpPr/>
          <p:nvPr/>
        </p:nvSpPr>
        <p:spPr>
          <a:xfrm>
            <a:off x="2185317" y="265123"/>
            <a:ext cx="6698211" cy="874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C10C4F2B-F5B9-4C88-B41C-C29DEA05BCD5}"/>
              </a:ext>
            </a:extLst>
          </p:cNvPr>
          <p:cNvSpPr txBox="1">
            <a:spLocks/>
          </p:cNvSpPr>
          <p:nvPr/>
        </p:nvSpPr>
        <p:spPr>
          <a:xfrm>
            <a:off x="2731433" y="437481"/>
            <a:ext cx="5605977" cy="636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bg1"/>
                </a:solidFill>
                <a:latin typeface="Technika Book" panose="00000400000000000000" pitchFamily="50" charset="-18"/>
              </a:rPr>
              <a:t>      Data a zpracování</a:t>
            </a:r>
            <a:endParaRPr lang="cs-CZ" sz="4000" dirty="0">
              <a:solidFill>
                <a:schemeClr val="bg1"/>
              </a:solidFill>
              <a:latin typeface="Technika Book" panose="000004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295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0BAC75A8-FB72-4D21-9FA1-2FEBC5B08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8" y="278374"/>
            <a:ext cx="1792245" cy="874564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AE3CFAC0-5D7D-4E7C-9D91-D8B04484C9B9}"/>
              </a:ext>
            </a:extLst>
          </p:cNvPr>
          <p:cNvSpPr/>
          <p:nvPr/>
        </p:nvSpPr>
        <p:spPr>
          <a:xfrm>
            <a:off x="4830917" y="-90748"/>
            <a:ext cx="4359964" cy="44427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F90FD443-504A-4995-AABA-9F3C1634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351" y="210177"/>
            <a:ext cx="5155095" cy="6950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3200" kern="1200" dirty="0">
                <a:solidFill>
                  <a:srgbClr val="FFFFFF"/>
                </a:solidFill>
                <a:latin typeface="Technika Book" panose="00000400000000000000" pitchFamily="50" charset="-18"/>
              </a:rPr>
              <a:t>Predikativní model</a:t>
            </a:r>
            <a:endParaRPr lang="en-US" sz="4400" kern="1200" dirty="0">
              <a:solidFill>
                <a:srgbClr val="FFFFFF"/>
              </a:solidFill>
              <a:latin typeface="Technika Book" panose="00000400000000000000" pitchFamily="50" charset="-18"/>
            </a:endParaRPr>
          </a:p>
        </p:txBody>
      </p:sp>
      <p:sp>
        <p:nvSpPr>
          <p:cNvPr id="14" name="Podnadpis 2">
            <a:extLst>
              <a:ext uri="{FF2B5EF4-FFF2-40B4-BE49-F238E27FC236}">
                <a16:creationId xmlns:a16="http://schemas.microsoft.com/office/drawing/2014/main" id="{7C172A6F-2121-4E35-B637-985E95728B3C}"/>
              </a:ext>
            </a:extLst>
          </p:cNvPr>
          <p:cNvSpPr txBox="1">
            <a:spLocks/>
          </p:cNvSpPr>
          <p:nvPr/>
        </p:nvSpPr>
        <p:spPr>
          <a:xfrm>
            <a:off x="5049078" y="1152938"/>
            <a:ext cx="3923642" cy="2994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64 LSTM buněk, jedna skrytá vrstva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Epocha učení - 15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1-dimenzionální vektor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Indikátory technické analýzy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Plně napojený výstup – lineární aktivační funkce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kern="1200" dirty="0">
                <a:solidFill>
                  <a:srgbClr val="FFFFFF"/>
                </a:solidFill>
                <a:latin typeface="Technika Light" panose="00000300000000000000" pitchFamily="50" charset="-18"/>
              </a:rPr>
              <a:t>15 minutové okno –predikce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kern="1200" dirty="0">
              <a:solidFill>
                <a:srgbClr val="FFFFFF"/>
              </a:solidFill>
              <a:latin typeface="Technika Light" panose="000003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kern="1200" dirty="0">
              <a:solidFill>
                <a:srgbClr val="FFFFFF"/>
              </a:solidFill>
              <a:latin typeface="Technika Light" panose="000003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kern="1200" dirty="0">
              <a:solidFill>
                <a:srgbClr val="FFFFFF"/>
              </a:solidFill>
              <a:latin typeface="Technika Light" panose="00000300000000000000" pitchFamily="50" charset="-18"/>
            </a:endParaRP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61BBB7E9-C42E-4C77-BD2B-FF961A909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9" y="1515816"/>
            <a:ext cx="3484513" cy="3210142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4621E5F6-B296-48CB-B5B7-AE61461C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2" y="5168348"/>
            <a:ext cx="3938929" cy="1165402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E8B2EB87-4C85-4E44-9605-C19E4E51D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58" y="4556157"/>
            <a:ext cx="2470682" cy="1881020"/>
          </a:xfrm>
          <a:prstGeom prst="rect">
            <a:avLst/>
          </a:prstGeom>
        </p:spPr>
      </p:pic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743F0E12-272F-44DA-8FEC-35AF4052E9E0}"/>
              </a:ext>
            </a:extLst>
          </p:cNvPr>
          <p:cNvCxnSpPr>
            <a:cxnSpLocks/>
          </p:cNvCxnSpPr>
          <p:nvPr/>
        </p:nvCxnSpPr>
        <p:spPr>
          <a:xfrm flipH="1">
            <a:off x="1098773" y="3429000"/>
            <a:ext cx="1" cy="165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4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F1CA31-4176-4E78-A632-A9AD32BC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079" y="623694"/>
            <a:ext cx="2206539" cy="691402"/>
          </a:xfrm>
        </p:spPr>
        <p:txBody>
          <a:bodyPr>
            <a:normAutofit fontScale="90000"/>
          </a:bodyPr>
          <a:lstStyle/>
          <a:p>
            <a:r>
              <a:rPr lang="cs-CZ" sz="3600" dirty="0">
                <a:solidFill>
                  <a:srgbClr val="0065BD"/>
                </a:solidFill>
              </a:rPr>
              <a:t>Výsledky</a:t>
            </a:r>
            <a:br>
              <a:rPr lang="cs-CZ" dirty="0"/>
            </a:b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660489D-0DCA-418D-A191-B98CDCE2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8" y="278374"/>
            <a:ext cx="1792245" cy="87456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2DD7B20-D501-4DF9-8CEE-BF98E40E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89" y="1498258"/>
            <a:ext cx="7459822" cy="4661058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27C47E6-C67C-4FB9-B96D-41554BDB5BBE}"/>
              </a:ext>
            </a:extLst>
          </p:cNvPr>
          <p:cNvSpPr/>
          <p:nvPr/>
        </p:nvSpPr>
        <p:spPr>
          <a:xfrm>
            <a:off x="2185315" y="278374"/>
            <a:ext cx="6698211" cy="874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D7A1761-9EF3-4375-B19E-0B6EC8A364FC}"/>
              </a:ext>
            </a:extLst>
          </p:cNvPr>
          <p:cNvSpPr txBox="1">
            <a:spLocks/>
          </p:cNvSpPr>
          <p:nvPr/>
        </p:nvSpPr>
        <p:spPr>
          <a:xfrm>
            <a:off x="4285378" y="414528"/>
            <a:ext cx="2206539" cy="636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bg1"/>
                </a:solidFill>
                <a:latin typeface="Technika Book" panose="00000400000000000000" pitchFamily="50" charset="-18"/>
              </a:rPr>
              <a:t>Výsledky</a:t>
            </a:r>
            <a:endParaRPr lang="cs-CZ" sz="4000" dirty="0">
              <a:solidFill>
                <a:schemeClr val="bg1"/>
              </a:solidFill>
              <a:latin typeface="Technika Book" panose="000004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15044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33E5FD9A-954A-41EA-8AE5-8F5B10540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48" y="2922105"/>
            <a:ext cx="7951304" cy="31473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BTC, LTC, ETH, BCH aplikované na stejný predikativní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Velmi dobré výsledky podle metriky MAE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Více dat, lepší volba </a:t>
            </a:r>
            <a:r>
              <a:rPr lang="cs-CZ" sz="2800" dirty="0" err="1">
                <a:latin typeface="Technika Light" panose="00000300000000000000" pitchFamily="50" charset="-18"/>
              </a:rPr>
              <a:t>hyperparametrů</a:t>
            </a:r>
            <a:endParaRPr lang="cs-CZ" sz="2800" dirty="0">
              <a:latin typeface="Technika Light" panose="00000300000000000000" pitchFamily="50" charset="-1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Silnější hardware k testování – GPU, CPU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Technika Light" panose="00000300000000000000" pitchFamily="50" charset="-18"/>
              </a:rPr>
              <a:t>Aplikace jiných algoritmů – SVM, </a:t>
            </a:r>
            <a:r>
              <a:rPr lang="cs-CZ" sz="2800" dirty="0" err="1">
                <a:latin typeface="Technika Light" panose="00000300000000000000" pitchFamily="50" charset="-18"/>
              </a:rPr>
              <a:t>Random</a:t>
            </a:r>
            <a:r>
              <a:rPr lang="cs-CZ" sz="2800" dirty="0">
                <a:latin typeface="Technika Light" panose="00000300000000000000" pitchFamily="50" charset="-18"/>
              </a:rPr>
              <a:t> </a:t>
            </a:r>
            <a:r>
              <a:rPr lang="cs-CZ" sz="2800" dirty="0" err="1">
                <a:latin typeface="Technika Light" panose="00000300000000000000" pitchFamily="50" charset="-18"/>
              </a:rPr>
              <a:t>Forests</a:t>
            </a:r>
            <a:endParaRPr lang="cs-CZ" sz="2800" dirty="0">
              <a:latin typeface="Technika Light" panose="00000300000000000000" pitchFamily="50" charset="-18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AB1CF9D-DABF-4388-8F07-79E5C24D99A4}"/>
              </a:ext>
            </a:extLst>
          </p:cNvPr>
          <p:cNvSpPr/>
          <p:nvPr/>
        </p:nvSpPr>
        <p:spPr>
          <a:xfrm>
            <a:off x="2180746" y="278374"/>
            <a:ext cx="6716036" cy="874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5BB0EC1-86E6-434B-A807-864CEBA1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8" y="278374"/>
            <a:ext cx="1792245" cy="874564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FF47FA14-CAF6-4DE3-8C9F-84F88CD5EAF4}"/>
              </a:ext>
            </a:extLst>
          </p:cNvPr>
          <p:cNvSpPr txBox="1">
            <a:spLocks/>
          </p:cNvSpPr>
          <p:nvPr/>
        </p:nvSpPr>
        <p:spPr>
          <a:xfrm>
            <a:off x="4572000" y="397643"/>
            <a:ext cx="1890135" cy="636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bg1"/>
                </a:solidFill>
                <a:latin typeface="Technika Book" panose="00000400000000000000" pitchFamily="50" charset="-18"/>
              </a:rPr>
              <a:t>Shrnutí</a:t>
            </a:r>
            <a:endParaRPr lang="cs-CZ" sz="4000" dirty="0">
              <a:solidFill>
                <a:schemeClr val="bg1"/>
              </a:solidFill>
              <a:latin typeface="Technika Book" panose="00000400000000000000" pitchFamily="50" charset="-18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59E53F2-B730-4961-88AF-86F289960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50" y="1525989"/>
            <a:ext cx="394390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</TotalTime>
  <Words>300</Words>
  <Application>Microsoft Office PowerPoint</Application>
  <PresentationFormat>Předvádění na obrazovce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Technika Book</vt:lpstr>
      <vt:lpstr>Technika Light</vt:lpstr>
      <vt:lpstr>Technika-Bold</vt:lpstr>
      <vt:lpstr>Office Theme</vt:lpstr>
      <vt:lpstr>Predikce vývoje ceny vybraných kryptoměn pomocí strojového učení</vt:lpstr>
      <vt:lpstr>Cíle práce:</vt:lpstr>
      <vt:lpstr>Kryptoměny</vt:lpstr>
      <vt:lpstr>Hluboké učení</vt:lpstr>
      <vt:lpstr>Proč?</vt:lpstr>
      <vt:lpstr>Prezentace aplikace PowerPoint</vt:lpstr>
      <vt:lpstr>Predikativní model</vt:lpstr>
      <vt:lpstr>Výsledky </vt:lpstr>
      <vt:lpstr>Prezentace aplikace PowerPoint</vt:lpstr>
      <vt:lpstr>Přínos práce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Prediction of Selected Cryptocurrencies Using Machine Learning Algorithms</dc:title>
  <dc:creator>frantisek.grossmann@avc-cvut.cz</dc:creator>
  <cp:lastModifiedBy>frantisek.grossmann@avc-cvut.cz</cp:lastModifiedBy>
  <cp:revision>93</cp:revision>
  <dcterms:created xsi:type="dcterms:W3CDTF">2019-06-20T16:15:36Z</dcterms:created>
  <dcterms:modified xsi:type="dcterms:W3CDTF">2019-06-21T19:48:25Z</dcterms:modified>
</cp:coreProperties>
</file>