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50"/>
  </p:notesMasterIdLst>
  <p:sldIdLst>
    <p:sldId id="256" r:id="rId3"/>
    <p:sldId id="257" r:id="rId4"/>
    <p:sldId id="258" r:id="rId5"/>
    <p:sldId id="259" r:id="rId6"/>
    <p:sldId id="303" r:id="rId7"/>
    <p:sldId id="272" r:id="rId8"/>
    <p:sldId id="260" r:id="rId9"/>
    <p:sldId id="261" r:id="rId10"/>
    <p:sldId id="304" r:id="rId11"/>
    <p:sldId id="262" r:id="rId12"/>
    <p:sldId id="263" r:id="rId13"/>
    <p:sldId id="296" r:id="rId14"/>
    <p:sldId id="264" r:id="rId15"/>
    <p:sldId id="265" r:id="rId16"/>
    <p:sldId id="295" r:id="rId17"/>
    <p:sldId id="283" r:id="rId18"/>
    <p:sldId id="284" r:id="rId19"/>
    <p:sldId id="285" r:id="rId20"/>
    <p:sldId id="277" r:id="rId21"/>
    <p:sldId id="266" r:id="rId22"/>
    <p:sldId id="267" r:id="rId23"/>
    <p:sldId id="298" r:id="rId24"/>
    <p:sldId id="299" r:id="rId25"/>
    <p:sldId id="297" r:id="rId26"/>
    <p:sldId id="306" r:id="rId27"/>
    <p:sldId id="307" r:id="rId28"/>
    <p:sldId id="282" r:id="rId29"/>
    <p:sldId id="286" r:id="rId30"/>
    <p:sldId id="274" r:id="rId31"/>
    <p:sldId id="275" r:id="rId32"/>
    <p:sldId id="294" r:id="rId33"/>
    <p:sldId id="276" r:id="rId34"/>
    <p:sldId id="268" r:id="rId35"/>
    <p:sldId id="269" r:id="rId36"/>
    <p:sldId id="287" r:id="rId37"/>
    <p:sldId id="270" r:id="rId38"/>
    <p:sldId id="301" r:id="rId39"/>
    <p:sldId id="288" r:id="rId40"/>
    <p:sldId id="271" r:id="rId41"/>
    <p:sldId id="289" r:id="rId42"/>
    <p:sldId id="273" r:id="rId43"/>
    <p:sldId id="300" r:id="rId44"/>
    <p:sldId id="281" r:id="rId45"/>
    <p:sldId id="302" r:id="rId46"/>
    <p:sldId id="290" r:id="rId47"/>
    <p:sldId id="293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66FF66"/>
    <a:srgbClr val="456A1C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1" autoAdjust="0"/>
    <p:restoredTop sz="88228" autoAdjust="0"/>
  </p:normalViewPr>
  <p:slideViewPr>
    <p:cSldViewPr snapToGrid="0">
      <p:cViewPr varScale="1">
        <p:scale>
          <a:sx n="160" d="100"/>
          <a:sy n="160" d="100"/>
        </p:scale>
        <p:origin x="437" y="1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3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https://www.youtube.com/watch?v=F9afOP5Jq-8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8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3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7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4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>
            <a:normAutofit/>
          </a:bodyPr>
          <a:lstStyle/>
          <a:p>
            <a:r>
              <a:rPr lang="en-US" sz="4200" dirty="0"/>
              <a:t>Po</a:t>
            </a:r>
            <a:r>
              <a:rPr lang="cs-CZ" sz="4200" dirty="0"/>
              <a:t>čítačové systémy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056827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cs-CZ" sz="1800" dirty="0"/>
              <a:t>www.ksi.mff.cuni.cz/~zavoral</a:t>
            </a:r>
          </a:p>
          <a:p>
            <a:r>
              <a:rPr lang="cs-CZ" sz="1800" dirty="0"/>
              <a:t>mattermost: nswi170-compsys-zavoral</a:t>
            </a:r>
            <a:endParaRPr lang="en-US" sz="1800" dirty="0"/>
          </a:p>
          <a:p>
            <a:r>
              <a:rPr lang="cs-CZ" sz="1800" dirty="0"/>
              <a:t>NSWI170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800" dirty="0"/>
              <a:t>LS 2024/2025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27166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647083" cy="6202750"/>
          </a:xfrm>
        </p:spPr>
        <p:txBody>
          <a:bodyPr/>
          <a:lstStyle/>
          <a:p>
            <a:r>
              <a:rPr lang="en-US" dirty="0"/>
              <a:t>Arduino UNO</a:t>
            </a:r>
            <a:endParaRPr lang="cs-CZ" dirty="0"/>
          </a:p>
          <a:p>
            <a:pPr lvl="1"/>
            <a:r>
              <a:rPr lang="cs-CZ" dirty="0"/>
              <a:t>základní deska, </a:t>
            </a:r>
            <a:r>
              <a:rPr lang="en-US" dirty="0"/>
              <a:t>digit</a:t>
            </a:r>
            <a:r>
              <a:rPr lang="cs-CZ" dirty="0"/>
              <a:t>ání</a:t>
            </a:r>
            <a:r>
              <a:rPr lang="en-US" dirty="0"/>
              <a:t> a analog</a:t>
            </a:r>
            <a:r>
              <a:rPr lang="cs-CZ" dirty="0"/>
              <a:t>ové </a:t>
            </a:r>
            <a:r>
              <a:rPr lang="en-US" dirty="0"/>
              <a:t>pin</a:t>
            </a:r>
            <a:r>
              <a:rPr lang="cs-CZ" dirty="0"/>
              <a:t>y</a:t>
            </a:r>
            <a:endParaRPr lang="en-US" dirty="0"/>
          </a:p>
          <a:p>
            <a:r>
              <a:rPr lang="en-US" dirty="0"/>
              <a:t>Expansion board (shield)</a:t>
            </a:r>
            <a:endParaRPr lang="cs-CZ" dirty="0"/>
          </a:p>
          <a:p>
            <a:pPr lvl="1"/>
            <a:r>
              <a:rPr lang="cs-CZ" dirty="0"/>
              <a:t>multifunction shield</a:t>
            </a:r>
            <a:r>
              <a:rPr lang="en-US" dirty="0"/>
              <a:t> - </a:t>
            </a:r>
            <a:r>
              <a:rPr lang="en-US" dirty="0" err="1"/>
              <a:t>funduino</a:t>
            </a:r>
            <a:endParaRPr lang="cs-CZ" dirty="0"/>
          </a:p>
          <a:p>
            <a:pPr lvl="1"/>
            <a:r>
              <a:rPr lang="cs-CZ" dirty="0"/>
              <a:t>tlačítka, LED, 4-místný displej, </a:t>
            </a:r>
            <a:r>
              <a:rPr lang="en-US" dirty="0" err="1"/>
              <a:t>bzu</a:t>
            </a:r>
            <a:r>
              <a:rPr lang="cs-CZ" dirty="0"/>
              <a:t>čák </a:t>
            </a:r>
            <a:endParaRPr lang="en-US" dirty="0"/>
          </a:p>
          <a:p>
            <a:r>
              <a:rPr lang="en-US" dirty="0"/>
              <a:t>Arduino IDE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www.arduino.cc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</a:rPr>
              <a:t>kabinet.fyzika.net/dilna/ARDUINO/funduino-popis.php</a:t>
            </a:r>
          </a:p>
          <a:p>
            <a:pPr lvl="1"/>
            <a:r>
              <a:rPr lang="en-US" dirty="0"/>
              <a:t>2.</a:t>
            </a:r>
            <a:r>
              <a:rPr lang="cs-CZ" dirty="0"/>
              <a:t>3.</a:t>
            </a:r>
            <a:r>
              <a:rPr lang="en-US" dirty="0"/>
              <a:t>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600" dirty="0"/>
              <a:t>list box - Arduino Uno / port</a:t>
            </a:r>
          </a:p>
          <a:p>
            <a:pPr lvl="2"/>
            <a:r>
              <a:rPr lang="en-US" dirty="0" err="1"/>
              <a:t>automaticky</a:t>
            </a:r>
            <a:endParaRPr lang="en-US" dirty="0"/>
          </a:p>
          <a:p>
            <a:pPr lvl="2"/>
            <a:r>
              <a:rPr lang="en-US" dirty="0" err="1"/>
              <a:t>nebo</a:t>
            </a:r>
            <a:r>
              <a:rPr lang="en-US" dirty="0"/>
              <a:t> select another / Uno / Serial port USB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(manual setup)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 libraries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Arduino AVR Boards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(Uno)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Tools / Board / ... Arduino Uno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Tools / Port /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COMx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(Arduino Uno)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0341" y="4343721"/>
            <a:ext cx="1944129" cy="1492716"/>
          </a:xfrm>
          <a:prstGeom prst="rect">
            <a:avLst/>
          </a:prstGeom>
          <a:solidFill>
            <a:srgbClr val="ECF7FE"/>
          </a:solidFill>
          <a:ln w="25400">
            <a:solidFill>
              <a:srgbClr val="456A1C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CPU ATmega328P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14 digital I/O pins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6 analog inputs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Clock speed 16 MHz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FLASH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memory 32 KB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SRAM 2 KB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EEPROM 1 KB</a:t>
            </a:r>
          </a:p>
        </p:txBody>
      </p:sp>
      <p:sp>
        <p:nvSpPr>
          <p:cNvPr id="5" name="Rectangular Callout 17">
            <a:extLst>
              <a:ext uri="{FF2B5EF4-FFF2-40B4-BE49-F238E27FC236}">
                <a16:creationId xmlns:a16="http://schemas.microsoft.com/office/drawing/2014/main" id="{B2D19D88-E936-2430-DD3D-B62207E2A339}"/>
              </a:ext>
            </a:extLst>
          </p:cNvPr>
          <p:cNvSpPr/>
          <p:nvPr/>
        </p:nvSpPr>
        <p:spPr>
          <a:xfrm>
            <a:off x="4331669" y="5287106"/>
            <a:ext cx="1225141" cy="688973"/>
          </a:xfrm>
          <a:prstGeom prst="wedgeRectCallout">
            <a:avLst>
              <a:gd name="adj1" fmla="val 87125"/>
              <a:gd name="adj2" fmla="val -446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1.000.000x m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íň, než PC 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647083" cy="6202750"/>
          </a:xfrm>
        </p:spPr>
        <p:txBody>
          <a:bodyPr/>
          <a:lstStyle/>
          <a:p>
            <a:pPr lvl="1"/>
            <a:r>
              <a:rPr lang="en-US" dirty="0"/>
              <a:t>sketch</a:t>
            </a:r>
          </a:p>
          <a:p>
            <a:pPr lvl="2"/>
            <a:r>
              <a:rPr lang="cs-CZ" dirty="0"/>
              <a:t>save -&gt; Documents/Arduino/</a:t>
            </a:r>
            <a:r>
              <a:rPr lang="en-US" b="1" i="1" dirty="0" err="1"/>
              <a:t>novak</a:t>
            </a:r>
            <a:r>
              <a:rPr lang="cs-CZ" dirty="0"/>
              <a:t> -&gt; </a:t>
            </a:r>
            <a:r>
              <a:rPr lang="en-US" b="1" i="1" dirty="0" err="1"/>
              <a:t>novak</a:t>
            </a:r>
            <a:r>
              <a:rPr lang="cs-CZ" dirty="0"/>
              <a:t>.ino</a:t>
            </a:r>
            <a:endParaRPr lang="en-US" dirty="0"/>
          </a:p>
          <a:p>
            <a:pPr lvl="2"/>
            <a:r>
              <a:rPr lang="en-US" dirty="0"/>
              <a:t>compile ctrl-R</a:t>
            </a:r>
          </a:p>
          <a:p>
            <a:pPr lvl="2"/>
            <a:r>
              <a:rPr lang="en-US" dirty="0"/>
              <a:t>upload ctrl-U</a:t>
            </a:r>
            <a:endParaRPr lang="cs-CZ" dirty="0"/>
          </a:p>
          <a:p>
            <a:pPr lvl="1"/>
            <a:r>
              <a:rPr lang="en-US" dirty="0"/>
              <a:t>void </a:t>
            </a:r>
            <a:r>
              <a:rPr lang="en-US" b="1" dirty="0"/>
              <a:t>setup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jednou</a:t>
            </a:r>
            <a:r>
              <a:rPr lang="en-US" dirty="0"/>
              <a:t> p</a:t>
            </a:r>
            <a:r>
              <a:rPr lang="cs-CZ" dirty="0"/>
              <a:t>ř</a:t>
            </a:r>
            <a:r>
              <a:rPr lang="en-US" dirty="0" err="1"/>
              <a:t>i</a:t>
            </a:r>
            <a:r>
              <a:rPr lang="en-US" dirty="0"/>
              <a:t> start</a:t>
            </a:r>
            <a:r>
              <a:rPr lang="cs-CZ" dirty="0"/>
              <a:t>u</a:t>
            </a:r>
          </a:p>
          <a:p>
            <a:pPr lvl="2"/>
            <a:r>
              <a:rPr lang="cs-CZ" dirty="0"/>
              <a:t>nastavení módu PINů</a:t>
            </a:r>
          </a:p>
          <a:p>
            <a:pPr lvl="2"/>
            <a:r>
              <a:rPr lang="cs-CZ" dirty="0"/>
              <a:t>počáteční hodnoty PINů / proměnných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b="1" dirty="0"/>
              <a:t>loop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~ 1000x /s</a:t>
            </a:r>
            <a:endParaRPr lang="cs-CZ" dirty="0"/>
          </a:p>
          <a:p>
            <a:pPr lvl="2"/>
            <a:r>
              <a:rPr lang="cs-CZ" dirty="0"/>
              <a:t>vlastní výkonný kód</a:t>
            </a:r>
          </a:p>
          <a:p>
            <a:pPr lvl="3"/>
            <a:r>
              <a:rPr lang="en-US" dirty="0"/>
              <a:t>= vol</a:t>
            </a:r>
            <a:r>
              <a:rPr lang="cs-CZ" dirty="0"/>
              <a:t>ání funkcí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366138" y="1185237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Sketch 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68600" y="2444563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</a:rPr>
              <a:t>Binary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942202" y="1652475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cs-CZ" sz="1600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c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ompile</a:t>
            </a:r>
            <a:r>
              <a:rPr kumimoji="0" lang="cs-CZ" sz="1600" b="0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         </a:t>
            </a:r>
            <a:r>
              <a:rPr kumimoji="0" lang="cs-CZ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ctrl</a:t>
            </a:r>
            <a:r>
              <a:rPr lang="en-US" b="1" dirty="0">
                <a:solidFill>
                  <a:srgbClr val="EE0000"/>
                </a:solidFill>
                <a:latin typeface="+mj-lt"/>
              </a:rPr>
              <a:t>-</a:t>
            </a:r>
            <a:r>
              <a:rPr kumimoji="0" lang="cs-CZ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EE0000"/>
              </a:solidFill>
              <a:effectLst/>
              <a:latin typeface="+mj-l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6942202" y="2911801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dirty="0">
                <a:latin typeface="+mj-lt"/>
              </a:rPr>
              <a:t>      </a:t>
            </a:r>
            <a:r>
              <a:rPr lang="en-US" sz="1600" dirty="0">
                <a:latin typeface="+mj-lt"/>
              </a:rPr>
              <a:t>  </a:t>
            </a:r>
            <a:r>
              <a:rPr lang="en-US" sz="1600" b="1" dirty="0">
                <a:solidFill>
                  <a:srgbClr val="EE0000"/>
                </a:solidFill>
                <a:latin typeface="+mj-lt"/>
              </a:rPr>
              <a:t>upload</a:t>
            </a:r>
            <a:r>
              <a:rPr lang="en-US" sz="1600" dirty="0">
                <a:solidFill>
                  <a:srgbClr val="EE0000"/>
                </a:solidFill>
                <a:latin typeface="+mj-lt"/>
              </a:rPr>
              <a:t>          </a:t>
            </a:r>
            <a:r>
              <a:rPr lang="en-US" b="1" dirty="0">
                <a:solidFill>
                  <a:srgbClr val="EE0000"/>
                </a:solidFill>
                <a:latin typeface="+mj-lt"/>
              </a:rPr>
              <a:t>ctrl-U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72669" y="4963215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FLASH mem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72669" y="3703889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Bootloader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6942202" y="4173757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</a:t>
            </a:r>
            <a:r>
              <a:rPr lang="cs-CZ" sz="1600" dirty="0">
                <a:latin typeface="+mj-lt"/>
              </a:rPr>
              <a:t>write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8086" y="1076411"/>
            <a:ext cx="2412268" cy="2016224"/>
          </a:xfrm>
          <a:prstGeom prst="rect">
            <a:avLst/>
          </a:prstGeom>
          <a:noFill/>
          <a:ln w="25400" cap="flat" cmpd="sng" algn="ctr">
            <a:solidFill>
              <a:srgbClr val="456A1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dirty="0">
                <a:solidFill>
                  <a:srgbClr val="00B050"/>
                </a:solidFill>
                <a:latin typeface="+mj-lt"/>
              </a:rPr>
              <a:t>IDE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98086" y="3562312"/>
            <a:ext cx="2412268" cy="201622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B050"/>
                </a:solidFill>
                <a:latin typeface="+mj-lt"/>
              </a:rPr>
              <a:t>Arduino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4942" y="4171127"/>
            <a:ext cx="1512247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for(;;)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86065" y="6041899"/>
            <a:ext cx="1451385" cy="408390"/>
          </a:xfrm>
          <a:prstGeom prst="wedgeRectCallout">
            <a:avLst>
              <a:gd name="adj1" fmla="val 7380"/>
              <a:gd name="adj2" fmla="val -2199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zjednodu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eno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599" y="4702521"/>
            <a:ext cx="1512246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ular Callout 17">
            <a:extLst>
              <a:ext uri="{FF2B5EF4-FFF2-40B4-BE49-F238E27FC236}">
                <a16:creationId xmlns:a16="http://schemas.microsoft.com/office/drawing/2014/main" id="{9CA77325-B85E-425E-85B6-1382E4ECB3E4}"/>
              </a:ext>
            </a:extLst>
          </p:cNvPr>
          <p:cNvSpPr/>
          <p:nvPr/>
        </p:nvSpPr>
        <p:spPr>
          <a:xfrm>
            <a:off x="3868814" y="4215984"/>
            <a:ext cx="1225141" cy="818737"/>
          </a:xfrm>
          <a:prstGeom prst="wedgeRectCallout">
            <a:avLst>
              <a:gd name="adj1" fmla="val -98038"/>
              <a:gd name="adj2" fmla="val 524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provede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jednou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7">
            <a:extLst>
              <a:ext uri="{FF2B5EF4-FFF2-40B4-BE49-F238E27FC236}">
                <a16:creationId xmlns:a16="http://schemas.microsoft.com/office/drawing/2014/main" id="{9FDC2CAE-DCBF-4F0B-B361-2FE890E954FB}"/>
              </a:ext>
            </a:extLst>
          </p:cNvPr>
          <p:cNvSpPr/>
          <p:nvPr/>
        </p:nvSpPr>
        <p:spPr>
          <a:xfrm>
            <a:off x="3868815" y="5288352"/>
            <a:ext cx="1225140" cy="818737"/>
          </a:xfrm>
          <a:prstGeom prst="wedgeRectCallout">
            <a:avLst>
              <a:gd name="adj1" fmla="val -94403"/>
              <a:gd name="adj2" fmla="val -539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smy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čka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provádí se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cca 1000x /s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1" name="Rectangular Callout 17">
            <a:extLst>
              <a:ext uri="{FF2B5EF4-FFF2-40B4-BE49-F238E27FC236}">
                <a16:creationId xmlns:a16="http://schemas.microsoft.com/office/drawing/2014/main" id="{2F7528F1-8369-459C-B296-03BCD6E8E142}"/>
              </a:ext>
            </a:extLst>
          </p:cNvPr>
          <p:cNvSpPr/>
          <p:nvPr/>
        </p:nvSpPr>
        <p:spPr>
          <a:xfrm>
            <a:off x="2756722" y="6274010"/>
            <a:ext cx="3257799" cy="408390"/>
          </a:xfrm>
          <a:prstGeom prst="wedgeRectCallout">
            <a:avLst>
              <a:gd name="adj1" fmla="val -48621"/>
              <a:gd name="adj2" fmla="val -155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nezastavovat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, co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nejrychleji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vr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átit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0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diody připojeny na </a:t>
            </a:r>
            <a:r>
              <a:rPr lang="en-US" dirty="0"/>
              <a:t>pin</a:t>
            </a:r>
            <a:r>
              <a:rPr lang="cs-CZ" dirty="0"/>
              <a:t>y</a:t>
            </a:r>
          </a:p>
          <a:p>
            <a:r>
              <a:rPr lang="cs-CZ" dirty="0"/>
              <a:t>i</a:t>
            </a:r>
            <a:r>
              <a:rPr lang="en-US" dirty="0" err="1"/>
              <a:t>ni</a:t>
            </a:r>
            <a:r>
              <a:rPr lang="cs-CZ" dirty="0"/>
              <a:t>c</a:t>
            </a:r>
            <a:r>
              <a:rPr lang="en-US" dirty="0" err="1"/>
              <a:t>ializ</a:t>
            </a:r>
            <a:r>
              <a:rPr lang="cs-CZ" dirty="0"/>
              <a:t>ac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pin</a:t>
            </a:r>
            <a:r>
              <a:rPr lang="cs-CZ" dirty="0"/>
              <a:t>u</a:t>
            </a:r>
          </a:p>
          <a:p>
            <a:pPr lvl="1"/>
            <a:r>
              <a:rPr lang="cs-CZ" dirty="0"/>
              <a:t>typicky v setup</a:t>
            </a:r>
            <a:r>
              <a:rPr lang="en-US" dirty="0"/>
              <a:t>()</a:t>
            </a:r>
            <a:endParaRPr lang="cs-CZ" dirty="0"/>
          </a:p>
          <a:p>
            <a:pPr lvl="1"/>
            <a:r>
              <a:rPr lang="cs-CZ" dirty="0"/>
              <a:t>všechny piny</a:t>
            </a:r>
            <a:r>
              <a:rPr lang="en-US" dirty="0"/>
              <a:t> </a:t>
            </a:r>
            <a:r>
              <a:rPr lang="en-US" dirty="0" err="1"/>
              <a:t>inicializovat</a:t>
            </a:r>
            <a:endParaRPr lang="en-US" dirty="0"/>
          </a:p>
          <a:p>
            <a:pPr lvl="1"/>
            <a:r>
              <a:rPr lang="en-US" b="1" dirty="0" err="1"/>
              <a:t>pinMode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pin, </a:t>
            </a:r>
            <a:r>
              <a:rPr lang="en-US" b="1" dirty="0"/>
              <a:t>OUTPUT</a:t>
            </a:r>
            <a:r>
              <a:rPr lang="en-US" dirty="0"/>
              <a:t>)</a:t>
            </a:r>
          </a:p>
          <a:p>
            <a:r>
              <a:rPr lang="cs-CZ" dirty="0"/>
              <a:t>ovládání LED  ≈  zápis na PIN</a:t>
            </a:r>
            <a:endParaRPr lang="en-US" dirty="0"/>
          </a:p>
          <a:p>
            <a:pPr lvl="1"/>
            <a:r>
              <a:rPr lang="en-US" b="1" dirty="0" err="1"/>
              <a:t>digitalWrite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pin, HIGH/LOW)</a:t>
            </a:r>
            <a:endParaRPr lang="cs-CZ" dirty="0"/>
          </a:p>
          <a:p>
            <a:pPr lvl="1"/>
            <a:r>
              <a:rPr lang="cs-CZ" dirty="0"/>
              <a:t>HIGH ≈ ☻</a:t>
            </a:r>
            <a:r>
              <a:rPr lang="en-US" dirty="0"/>
              <a:t> </a:t>
            </a:r>
            <a:r>
              <a:rPr lang="cs-CZ" dirty="0"/>
              <a:t>nesvítí</a:t>
            </a:r>
          </a:p>
          <a:p>
            <a:pPr lvl="1"/>
            <a:r>
              <a:rPr lang="cs-CZ" dirty="0"/>
              <a:t>LOW  ≈ </a:t>
            </a:r>
            <a:r>
              <a:rPr lang="cs-CZ" dirty="0">
                <a:solidFill>
                  <a:srgbClr val="EE0000"/>
                </a:solidFill>
              </a:rPr>
              <a:t>☻</a:t>
            </a:r>
            <a:r>
              <a:rPr lang="en-US" sz="1600" dirty="0"/>
              <a:t> </a:t>
            </a:r>
            <a:r>
              <a:rPr lang="cs-CZ" dirty="0"/>
              <a:t>svítí</a:t>
            </a:r>
            <a:endParaRPr lang="en-US" dirty="0"/>
          </a:p>
          <a:p>
            <a:pPr lvl="2"/>
            <a:endParaRPr lang="en-US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rozsvi</a:t>
            </a:r>
            <a:r>
              <a:rPr lang="cs-CZ" dirty="0"/>
              <a:t>ťte i-tou LED</a:t>
            </a:r>
          </a:p>
          <a:p>
            <a:pPr lvl="1"/>
            <a:r>
              <a:rPr lang="cs-CZ" dirty="0"/>
              <a:t>ostatní zhasněte</a:t>
            </a:r>
          </a:p>
          <a:p>
            <a:pPr lvl="1"/>
            <a:r>
              <a:rPr lang="cs-CZ" dirty="0"/>
              <a:t>parametr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7891" y="609962"/>
            <a:ext cx="320608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my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assignments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setup and loop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600278" y="3750809"/>
            <a:ext cx="1122738" cy="682318"/>
          </a:xfrm>
          <a:prstGeom prst="wedgeRectCallout">
            <a:avLst>
              <a:gd name="adj1" fmla="val -118950"/>
              <a:gd name="adj2" fmla="val -5481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inicializace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≡ zhasnutí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5160016"/>
            <a:ext cx="5017201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{ 13, 12, 11, 10 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(led)/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(led[0]);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LOW);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39219" y="4590544"/>
            <a:ext cx="1668959" cy="682318"/>
          </a:xfrm>
          <a:prstGeom prst="wedgeRectCallout">
            <a:avLst>
              <a:gd name="adj1" fmla="val -79478"/>
              <a:gd name="adj2" fmla="val 66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čí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sla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žívat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nikde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jinde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2]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600278" y="3334065"/>
            <a:ext cx="1122738" cy="344604"/>
          </a:xfrm>
          <a:prstGeom prst="wedgeRectCallout">
            <a:avLst>
              <a:gd name="adj1" fmla="val -117991"/>
              <a:gd name="adj2" fmla="val 2672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pinMode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811648" y="5091198"/>
            <a:ext cx="1668959" cy="682318"/>
          </a:xfrm>
          <a:prstGeom prst="wedgeRectCallout">
            <a:avLst>
              <a:gd name="adj1" fmla="val -104023"/>
              <a:gd name="adj2" fmla="val -1368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1]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jen volání vlastních funkcí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600278" y="2048135"/>
            <a:ext cx="1122738" cy="682318"/>
          </a:xfrm>
          <a:prstGeom prst="wedgeRectCallout">
            <a:avLst>
              <a:gd name="adj1" fmla="val -111763"/>
              <a:gd name="adj2" fmla="val 780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výkonný kód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339219" y="3572124"/>
            <a:ext cx="1122738" cy="682318"/>
          </a:xfrm>
          <a:prstGeom prst="wedgeRectCallout">
            <a:avLst>
              <a:gd name="adj1" fmla="val -105326"/>
              <a:gd name="adj2" fmla="val 4232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no copy-and-paste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857DC367-321F-49F0-84FC-21052BBB4A60}"/>
              </a:ext>
            </a:extLst>
          </p:cNvPr>
          <p:cNvSpPr/>
          <p:nvPr/>
        </p:nvSpPr>
        <p:spPr>
          <a:xfrm flipH="1">
            <a:off x="2360187" y="3036277"/>
            <a:ext cx="298938" cy="392723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7">
            <a:extLst>
              <a:ext uri="{FF2B5EF4-FFF2-40B4-BE49-F238E27FC236}">
                <a16:creationId xmlns:a16="http://schemas.microsoft.com/office/drawing/2014/main" id="{FD9AEA49-7805-4BD3-887C-01EEDAEF6F00}"/>
              </a:ext>
            </a:extLst>
          </p:cNvPr>
          <p:cNvSpPr/>
          <p:nvPr/>
        </p:nvSpPr>
        <p:spPr>
          <a:xfrm>
            <a:off x="4035674" y="6057912"/>
            <a:ext cx="3613896" cy="682318"/>
          </a:xfrm>
          <a:prstGeom prst="wedgeRectCallout">
            <a:avLst>
              <a:gd name="adj1" fmla="val -71316"/>
              <a:gd name="adj2" fmla="val -146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low-level 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ó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d 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1]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nepoužívejte přímo, vytvořte si abstrakci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12">
            <a:extLst>
              <a:ext uri="{FF2B5EF4-FFF2-40B4-BE49-F238E27FC236}">
                <a16:creationId xmlns:a16="http://schemas.microsoft.com/office/drawing/2014/main" id="{EBF546B3-D7AF-08FE-F235-3B2CADF36EEE}"/>
              </a:ext>
            </a:extLst>
          </p:cNvPr>
          <p:cNvSpPr/>
          <p:nvPr/>
        </p:nvSpPr>
        <p:spPr>
          <a:xfrm>
            <a:off x="3642186" y="1438524"/>
            <a:ext cx="1122738" cy="682318"/>
          </a:xfrm>
          <a:prstGeom prst="wedgeRectCallout">
            <a:avLst>
              <a:gd name="adj1" fmla="val -105326"/>
              <a:gd name="adj2" fmla="val 4232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číslo pinu, ne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0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1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, ...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!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4"/>
            <a:ext cx="8965234" cy="6226918"/>
          </a:xfrm>
        </p:spPr>
        <p:txBody>
          <a:bodyPr>
            <a:normAutofit/>
          </a:bodyPr>
          <a:lstStyle/>
          <a:p>
            <a:r>
              <a:rPr lang="en-US" dirty="0"/>
              <a:t>unsigned long</a:t>
            </a:r>
            <a:r>
              <a:rPr lang="cs-CZ" dirty="0"/>
              <a:t> </a:t>
            </a:r>
            <a:r>
              <a:rPr lang="cs-CZ" b="1" dirty="0"/>
              <a:t>millis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po</a:t>
            </a:r>
            <a:r>
              <a:rPr lang="cs-CZ" dirty="0"/>
              <a:t>čet ms od staru</a:t>
            </a:r>
          </a:p>
          <a:p>
            <a:pPr lvl="3"/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2.1 </a:t>
            </a:r>
            <a:r>
              <a:rPr lang="en-US" dirty="0" err="1"/>
              <a:t>blikaj</a:t>
            </a:r>
            <a:r>
              <a:rPr lang="cs-CZ" dirty="0"/>
              <a:t>ící LED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kdy</a:t>
            </a:r>
            <a:r>
              <a:rPr lang="en-US" dirty="0"/>
              <a:t> n</a:t>
            </a:r>
            <a:r>
              <a:rPr lang="cs-CZ" dirty="0"/>
              <a:t>ě</a:t>
            </a:r>
            <a:r>
              <a:rPr lang="en-US" dirty="0"/>
              <a:t>co d</a:t>
            </a:r>
            <a:r>
              <a:rPr lang="cs-CZ" dirty="0"/>
              <a:t>ě</a:t>
            </a:r>
            <a:r>
              <a:rPr lang="en-US" dirty="0" err="1"/>
              <a:t>lat</a:t>
            </a:r>
            <a:endParaRPr lang="cs-CZ" dirty="0"/>
          </a:p>
          <a:p>
            <a:pPr lvl="1"/>
            <a:r>
              <a:rPr lang="en-US" b="1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  <a:r>
              <a:rPr lang="cs-CZ" dirty="0"/>
              <a:t>co dělat</a:t>
            </a:r>
          </a:p>
          <a:p>
            <a:pPr lvl="2"/>
            <a:r>
              <a:rPr lang="en-US" dirty="0"/>
              <a:t>(intern</a:t>
            </a:r>
            <a:r>
              <a:rPr lang="cs-CZ" dirty="0"/>
              <a:t>í) </a:t>
            </a:r>
            <a:r>
              <a:rPr lang="en-US" dirty="0" err="1"/>
              <a:t>stav</a:t>
            </a:r>
            <a:r>
              <a:rPr lang="cs-CZ" dirty="0"/>
              <a:t> vs. jeho vizualizace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  <a:r>
              <a:rPr lang="cs-CZ" dirty="0"/>
              <a:t>co si potřebuju pamatovat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 </a:t>
            </a:r>
            <a:r>
              <a:rPr lang="en-US" dirty="0" err="1"/>
              <a:t>kde</a:t>
            </a:r>
            <a:r>
              <a:rPr lang="en-US" dirty="0"/>
              <a:t> to </a:t>
            </a:r>
            <a:r>
              <a:rPr lang="en-US" dirty="0" err="1"/>
              <a:t>budu</a:t>
            </a:r>
            <a:r>
              <a:rPr lang="en-US" dirty="0"/>
              <a:t> m</a:t>
            </a:r>
            <a:r>
              <a:rPr lang="cs-CZ" dirty="0"/>
              <a:t>í</a:t>
            </a:r>
            <a:r>
              <a:rPr lang="en-US" dirty="0"/>
              <a:t>t ulo</a:t>
            </a:r>
            <a:r>
              <a:rPr lang="cs-CZ" dirty="0"/>
              <a:t>žené</a:t>
            </a:r>
            <a:endParaRPr lang="en-US" dirty="0"/>
          </a:p>
          <a:p>
            <a:pPr lvl="2"/>
            <a:endParaRPr lang="cs-CZ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2.2 </a:t>
            </a:r>
            <a:r>
              <a:rPr lang="en-US" dirty="0" err="1"/>
              <a:t>semafor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železničním přejezdu</a:t>
            </a:r>
          </a:p>
          <a:p>
            <a:pPr lvl="1"/>
            <a:r>
              <a:rPr lang="cs-CZ" dirty="0"/>
              <a:t>vždy jedna dvojice LED svítí, druhá ne</a:t>
            </a:r>
          </a:p>
          <a:p>
            <a:pPr lvl="1"/>
            <a:r>
              <a:rPr lang="cs-CZ" dirty="0"/>
              <a:t>parametr: čas jednoho bliku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404"/>
            <a:ext cx="9144000" cy="464457"/>
          </a:xfrm>
        </p:spPr>
        <p:txBody>
          <a:bodyPr/>
          <a:lstStyle/>
          <a:p>
            <a:r>
              <a:rPr lang="en-US" dirty="0" err="1"/>
              <a:t>Blik</a:t>
            </a:r>
            <a:r>
              <a:rPr lang="cs-CZ" dirty="0"/>
              <a:t>ání a časování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8594" y="595190"/>
            <a:ext cx="4028738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timer(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now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now &gt;=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+= interval;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return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592136" y="2234903"/>
            <a:ext cx="1163400" cy="682318"/>
          </a:xfrm>
          <a:prstGeom prst="wedgeRectCallout">
            <a:avLst>
              <a:gd name="adj1" fmla="val -67507"/>
              <a:gd name="adj2" fmla="val -12505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nastal čas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něco dělat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51172"/>
              </p:ext>
            </p:extLst>
          </p:nvPr>
        </p:nvGraphicFramePr>
        <p:xfrm>
          <a:off x="4878594" y="3621118"/>
          <a:ext cx="2348752" cy="7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191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E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E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ular Callout 18"/>
          <p:cNvSpPr/>
          <p:nvPr/>
        </p:nvSpPr>
        <p:spPr>
          <a:xfrm>
            <a:off x="4878594" y="2815103"/>
            <a:ext cx="1245296" cy="678983"/>
          </a:xfrm>
          <a:prstGeom prst="wedgeRectCallout">
            <a:avLst>
              <a:gd name="adj1" fmla="val 1683"/>
              <a:gd name="adj2" fmla="val 7455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teď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změna stavu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662036" y="3863408"/>
            <a:ext cx="1245296" cy="399339"/>
          </a:xfrm>
          <a:prstGeom prst="wedgeRectCallout">
            <a:avLst>
              <a:gd name="adj1" fmla="val -90840"/>
              <a:gd name="adj2" fmla="val 412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vizualizace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2028" y="4872754"/>
            <a:ext cx="205083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bool sviti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blik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nastal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i="1" dirty="0">
                <a:latin typeface="Consolas" panose="020B0609020204030204" pitchFamily="49" charset="0"/>
                <a:cs typeface="Courier New" pitchFamily="49" charset="0"/>
              </a:rPr>
              <a:t>čas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sviti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!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053081" y="6059861"/>
            <a:ext cx="854251" cy="579352"/>
          </a:xfrm>
          <a:prstGeom prst="wedgeRectCallout">
            <a:avLst>
              <a:gd name="adj1" fmla="val -150337"/>
              <a:gd name="adj2" fmla="val -667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logick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 negace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267115" y="5690584"/>
            <a:ext cx="1222958" cy="399339"/>
          </a:xfrm>
          <a:prstGeom prst="wedgeRectCallout">
            <a:avLst>
              <a:gd name="adj1" fmla="val 94850"/>
              <a:gd name="adj2" fmla="val -2886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změna stavu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665" y="5033873"/>
            <a:ext cx="211387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blik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false;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nastal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i="1" dirty="0">
                <a:latin typeface="Consolas" panose="020B0609020204030204" pitchFamily="49" charset="0"/>
                <a:cs typeface="Courier New" pitchFamily="49" charset="0"/>
              </a:rPr>
              <a:t>čas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sviti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!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vizualizace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2733555" y="5121535"/>
            <a:ext cx="987789" cy="409041"/>
          </a:xfrm>
          <a:prstGeom prst="wedgeRectCallout">
            <a:avLst>
              <a:gd name="adj1" fmla="val -63832"/>
              <a:gd name="adj2" fmla="val 3978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funguje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?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8053081" y="4721046"/>
            <a:ext cx="854251" cy="809529"/>
          </a:xfrm>
          <a:prstGeom prst="wedgeRectCallout">
            <a:avLst>
              <a:gd name="adj1" fmla="val -116340"/>
              <a:gd name="adj2" fmla="val 5332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dekom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pozice</a:t>
            </a:r>
            <a:br>
              <a:rPr lang="en-US" sz="1600" dirty="0">
                <a:solidFill>
                  <a:srgbClr val="456A1C"/>
                </a:solidFill>
                <a:latin typeface="+mj-lt"/>
              </a:rPr>
            </a:b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1]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6">
            <a:extLst>
              <a:ext uri="{FF2B5EF4-FFF2-40B4-BE49-F238E27FC236}">
                <a16:creationId xmlns:a16="http://schemas.microsoft.com/office/drawing/2014/main" id="{BCA4FA0B-6C52-47F7-BEDA-292A92D7B6A7}"/>
              </a:ext>
            </a:extLst>
          </p:cNvPr>
          <p:cNvSpPr/>
          <p:nvPr/>
        </p:nvSpPr>
        <p:spPr>
          <a:xfrm>
            <a:off x="3408600" y="751516"/>
            <a:ext cx="1163400" cy="682318"/>
          </a:xfrm>
          <a:prstGeom prst="wedgeRectCallout">
            <a:avLst>
              <a:gd name="adj1" fmla="val 75580"/>
              <a:gd name="adj2" fmla="val -4430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ální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musí přežít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  <p:sp>
        <p:nvSpPr>
          <p:cNvPr id="30" name="Rectangular Callout 22">
            <a:extLst>
              <a:ext uri="{FF2B5EF4-FFF2-40B4-BE49-F238E27FC236}">
                <a16:creationId xmlns:a16="http://schemas.microsoft.com/office/drawing/2014/main" id="{B04742C3-F17F-4C09-91B2-2007E7E31D0D}"/>
              </a:ext>
            </a:extLst>
          </p:cNvPr>
          <p:cNvSpPr/>
          <p:nvPr/>
        </p:nvSpPr>
        <p:spPr>
          <a:xfrm>
            <a:off x="4267115" y="4926716"/>
            <a:ext cx="1222958" cy="603860"/>
          </a:xfrm>
          <a:prstGeom prst="wedgeRectCallout">
            <a:avLst>
              <a:gd name="adj1" fmla="val 76157"/>
              <a:gd name="adj2" fmla="val -2592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stav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mus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 přežít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4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15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3"/>
            <a:ext cx="8828557" cy="614797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dirty="0"/>
              <a:t>bin</a:t>
            </a:r>
            <a:r>
              <a:rPr lang="cs-CZ" dirty="0"/>
              <a:t>á</a:t>
            </a:r>
            <a:r>
              <a:rPr lang="en-US" dirty="0" err="1"/>
              <a:t>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rozklad</a:t>
            </a:r>
            <a:endParaRPr lang="en-US" dirty="0"/>
          </a:p>
          <a:p>
            <a:pPr lvl="1"/>
            <a:r>
              <a:rPr lang="cs-CZ" dirty="0"/>
              <a:t>parametr</a:t>
            </a:r>
            <a:r>
              <a:rPr lang="en-US" dirty="0"/>
              <a:t>:</a:t>
            </a:r>
            <a:r>
              <a:rPr lang="cs-CZ" dirty="0"/>
              <a:t> rozsvítit LED dle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spodních 4</a:t>
            </a:r>
            <a:r>
              <a:rPr lang="cs-CZ" dirty="0"/>
              <a:t> bitů</a:t>
            </a:r>
          </a:p>
          <a:p>
            <a:pPr lvl="2"/>
            <a:r>
              <a:rPr lang="cs-CZ" dirty="0"/>
              <a:t>bit</a:t>
            </a:r>
            <a:r>
              <a:rPr lang="en-US" dirty="0"/>
              <a:t> = 1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cs-CZ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☻</a:t>
            </a:r>
            <a:r>
              <a:rPr lang="cs-CZ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rozsvítit</a:t>
            </a:r>
            <a:r>
              <a:rPr lang="en-US" dirty="0"/>
              <a:t> LED</a:t>
            </a:r>
            <a:endParaRPr lang="cs-CZ" dirty="0"/>
          </a:p>
          <a:p>
            <a:pPr lvl="2"/>
            <a:r>
              <a:rPr lang="cs-CZ" dirty="0"/>
              <a:t>bit</a:t>
            </a:r>
            <a:r>
              <a:rPr lang="en-US" dirty="0"/>
              <a:t> = 0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☻ </a:t>
            </a:r>
            <a:r>
              <a:rPr lang="en-US" dirty="0" err="1"/>
              <a:t>zhasnou</a:t>
            </a:r>
            <a:r>
              <a:rPr lang="cs-CZ" dirty="0"/>
              <a:t>t</a:t>
            </a:r>
            <a:r>
              <a:rPr lang="en-US" dirty="0"/>
              <a:t> LED</a:t>
            </a:r>
            <a:endParaRPr lang="cs-CZ" dirty="0"/>
          </a:p>
          <a:p>
            <a:pPr lvl="1"/>
            <a:r>
              <a:rPr lang="cs-CZ" dirty="0"/>
              <a:t>pro bitové operace preferujte bitové operátory</a:t>
            </a:r>
          </a:p>
          <a:p>
            <a:pPr lvl="2"/>
            <a:r>
              <a:rPr lang="cs-CZ" dirty="0"/>
              <a:t>nepoužívejte artitmetické operace (dělení, mocnění)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 </a:t>
            </a:r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žijte v čítači</a:t>
            </a:r>
            <a:endParaRPr lang="en-US" dirty="0"/>
          </a:p>
          <a:p>
            <a:pPr lvl="2"/>
            <a:r>
              <a:rPr lang="en-US" dirty="0" err="1"/>
              <a:t>jednoduch</a:t>
            </a:r>
            <a:r>
              <a:rPr lang="cs-CZ" dirty="0"/>
              <a:t>ý čítač: 0 </a:t>
            </a:r>
            <a:r>
              <a:rPr lang="en-US" dirty="0"/>
              <a:t>1 2 3 .</a:t>
            </a:r>
            <a:r>
              <a:rPr lang="cs-CZ" dirty="0"/>
              <a:t>.. ∞ </a:t>
            </a:r>
          </a:p>
          <a:p>
            <a:pPr lvl="2"/>
            <a:r>
              <a:rPr lang="cs-CZ" dirty="0"/>
              <a:t>parametr: rychlost počítání</a:t>
            </a:r>
            <a:r>
              <a:rPr lang="en-US" dirty="0"/>
              <a:t>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cs-CZ" dirty="0"/>
          </a:p>
          <a:p>
            <a:pPr lvl="2"/>
            <a:r>
              <a:rPr lang="cs-CZ" dirty="0"/>
              <a:t>po každém uplynulém intervalu se inkrementuje čítač a zobrazí se LED</a:t>
            </a:r>
            <a:endParaRPr lang="en-US" dirty="0"/>
          </a:p>
          <a:p>
            <a:pPr lvl="2"/>
            <a:r>
              <a:rPr lang="en-US" dirty="0"/>
              <a:t>ne </a:t>
            </a:r>
            <a:r>
              <a:rPr lang="en-US" dirty="0" err="1"/>
              <a:t>nekone</a:t>
            </a:r>
            <a:r>
              <a:rPr lang="cs-CZ" dirty="0"/>
              <a:t>čný cyklus ve funkci, delay apod.</a:t>
            </a:r>
          </a:p>
          <a:p>
            <a:pPr lvl="3"/>
            <a:r>
              <a:rPr lang="cs-CZ" dirty="0"/>
              <a:t>z loop se musíte vrátit co nejrychleji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</a:t>
            </a:r>
            <a:r>
              <a:rPr lang="cs-CZ" dirty="0"/>
              <a:t>á</a:t>
            </a:r>
            <a:r>
              <a:rPr lang="en-US" dirty="0" err="1"/>
              <a:t>rn</a:t>
            </a:r>
            <a:r>
              <a:rPr lang="cs-CZ" dirty="0"/>
              <a:t>í </a:t>
            </a:r>
            <a:r>
              <a:rPr lang="en-US" dirty="0" err="1"/>
              <a:t>rozklad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9503" y="4892910"/>
            <a:ext cx="251237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1   ≡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bitová maska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| 1   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nastaven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í bit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u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~x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bitov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á negace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~1  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vynulov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ání bit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u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 &gt;&gt; 1  ≡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bitový posun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&amp;= &gt;&gt;= ....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789445" y="4783941"/>
            <a:ext cx="1293341" cy="444844"/>
          </a:xfrm>
          <a:prstGeom prst="wedgeRectCallout">
            <a:avLst>
              <a:gd name="adj1" fmla="val 99166"/>
              <a:gd name="adj2" fmla="val 1218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nejni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žší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972697" y="5520862"/>
            <a:ext cx="1293341" cy="444844"/>
          </a:xfrm>
          <a:prstGeom prst="wedgeRectCallout">
            <a:avLst>
              <a:gd name="adj1" fmla="val 85265"/>
              <a:gd name="adj2" fmla="val 2239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posun o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83301"/>
              </p:ext>
            </p:extLst>
          </p:nvPr>
        </p:nvGraphicFramePr>
        <p:xfrm>
          <a:off x="1440163" y="4603156"/>
          <a:ext cx="1754660" cy="152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43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596015" y="5006363"/>
            <a:ext cx="510601" cy="444844"/>
          </a:xfrm>
          <a:prstGeom prst="wedgeRectCallout">
            <a:avLst>
              <a:gd name="adj1" fmla="val 116717"/>
              <a:gd name="adj2" fmla="val 515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13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3789446" y="4783941"/>
            <a:ext cx="1293341" cy="444844"/>
          </a:xfrm>
          <a:prstGeom prst="wedgeRectCallout">
            <a:avLst>
              <a:gd name="adj1" fmla="val -93936"/>
              <a:gd name="adj2" fmla="val 8007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nejni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žší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55960" y="5301719"/>
            <a:ext cx="461938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5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Elegance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974169"/>
            <a:ext cx="297742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podminka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LOW);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else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31723" y="1212145"/>
            <a:ext cx="1658470" cy="616654"/>
          </a:xfrm>
          <a:prstGeom prst="wedgeRectCallout">
            <a:avLst>
              <a:gd name="adj1" fmla="val 59669"/>
              <a:gd name="adj2" fmla="val -185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o je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tomto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kódu špatně?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71972" y="1046297"/>
            <a:ext cx="2526630" cy="948349"/>
          </a:xfrm>
          <a:prstGeom prst="wedgeRectCallout">
            <a:avLst>
              <a:gd name="adj1" fmla="val -63450"/>
              <a:gd name="adj2" fmla="val -1386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nic </a:t>
            </a:r>
            <a:r>
              <a:rPr lang="en-US" sz="1600" baseline="10000" dirty="0">
                <a:solidFill>
                  <a:srgbClr val="456A1C"/>
                </a:solidFill>
                <a:latin typeface="+mj-lt"/>
              </a:rPr>
              <a:t>(?)</a:t>
            </a:r>
            <a:endParaRPr lang="pl-PL" sz="1600" baseline="100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zkompiluje se bez warningů dělá to, co má, efektivně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337688" y="2540125"/>
            <a:ext cx="2183045" cy="1353947"/>
          </a:xfrm>
          <a:prstGeom prst="wedgeRectCallout">
            <a:avLst>
              <a:gd name="adj1" fmla="val 33977"/>
              <a:gd name="adj2" fmla="val -900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neelegantní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kopírování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3]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hůře udržovatelný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nízká úrovní abstrakce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opakující se fragmenty 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34325" y="2534086"/>
            <a:ext cx="2965900" cy="1353947"/>
          </a:xfrm>
          <a:prstGeom prst="wedgeRectCallout">
            <a:avLst>
              <a:gd name="adj1" fmla="val -49144"/>
              <a:gd name="adj2" fmla="val -7818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když platí nějaká podmínka, tak zapíšu na pin, který mám uložený v nějakém poli, nízkou hodnotu</a:t>
            </a:r>
            <a:r>
              <a:rPr lang="en-US" sz="1600" i="1" dirty="0">
                <a:solidFill>
                  <a:srgbClr val="456A1C"/>
                </a:solidFill>
                <a:latin typeface="+mj-lt"/>
              </a:rPr>
              <a:t>;</a:t>
            </a:r>
            <a:r>
              <a:rPr lang="cs-CZ" sz="1600" i="1" dirty="0">
                <a:solidFill>
                  <a:srgbClr val="456A1C"/>
                </a:solidFill>
                <a:latin typeface="+mj-lt"/>
              </a:rPr>
              <a:t> když neplatí, tak vysokou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34325" y="4303710"/>
            <a:ext cx="2965900" cy="717084"/>
          </a:xfrm>
          <a:prstGeom prst="wedgeRectCallout">
            <a:avLst>
              <a:gd name="adj1" fmla="val -76147"/>
              <a:gd name="adj2" fmla="val -331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rozsviť</a:t>
            </a:r>
            <a:r>
              <a:rPr lang="en-US" sz="1600" i="1" dirty="0">
                <a:solidFill>
                  <a:srgbClr val="456A1C"/>
                </a:solidFill>
                <a:latin typeface="+mj-lt"/>
              </a:rPr>
              <a:t>/</a:t>
            </a:r>
            <a:r>
              <a:rPr lang="cs-CZ" sz="1600" i="1" dirty="0">
                <a:solidFill>
                  <a:srgbClr val="456A1C"/>
                </a:solidFill>
                <a:latin typeface="+mj-lt"/>
              </a:rPr>
              <a:t>zhasni i-tou diodu</a:t>
            </a:r>
            <a:r>
              <a:rPr lang="en-US" sz="1600" i="1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1]</a:t>
            </a:r>
            <a:br>
              <a:rPr lang="en-US" sz="1600" i="1" dirty="0">
                <a:solidFill>
                  <a:srgbClr val="456A1C"/>
                </a:solidFill>
                <a:latin typeface="+mj-lt"/>
              </a:rPr>
            </a:br>
            <a:r>
              <a:rPr lang="cs-CZ" sz="1600" i="1" dirty="0">
                <a:solidFill>
                  <a:srgbClr val="456A1C"/>
                </a:solidFill>
                <a:latin typeface="+mj-lt"/>
              </a:rPr>
              <a:t>(podle nějaké podmínky)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5070" y="4276212"/>
            <a:ext cx="234285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podminka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6415" y="3211059"/>
            <a:ext cx="1402456" cy="235026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17275" y="3764726"/>
            <a:ext cx="3774" cy="657680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849402" y="5020794"/>
            <a:ext cx="3228974" cy="1637815"/>
          </a:xfrm>
          <a:prstGeom prst="wedgeRectCallout">
            <a:avLst>
              <a:gd name="adj1" fmla="val -5052"/>
              <a:gd name="adj2" fmla="val -703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na jakém pinu jaká dioda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v jakém poli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jaké hodnoty pro rozsvícení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změn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hw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-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 piny, jiný počet diod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kód snadno čitelný</a:t>
            </a:r>
          </a:p>
          <a:p>
            <a:pPr algn="ctr"/>
            <a:r>
              <a:rPr lang="cs-CZ" sz="1600" b="1" dirty="0">
                <a:solidFill>
                  <a:srgbClr val="456A1C"/>
                </a:solidFill>
                <a:latin typeface="+mj-lt"/>
              </a:rPr>
              <a:t> funkční dekompozice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957257" y="5486534"/>
            <a:ext cx="1278030" cy="897344"/>
          </a:xfrm>
          <a:prstGeom prst="wedgeRectCallout">
            <a:avLst>
              <a:gd name="adj1" fmla="val -12996"/>
              <a:gd name="adj2" fmla="val -4281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-c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-v</a:t>
            </a:r>
          </a:p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3]</a:t>
            </a:r>
          </a:p>
        </p:txBody>
      </p:sp>
      <p:sp>
        <p:nvSpPr>
          <p:cNvPr id="19" name="Explosion 1 18"/>
          <p:cNvSpPr/>
          <p:nvPr/>
        </p:nvSpPr>
        <p:spPr>
          <a:xfrm>
            <a:off x="6417275" y="5486534"/>
            <a:ext cx="425943" cy="463488"/>
          </a:xfrm>
          <a:prstGeom prst="irregularSeal1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Elegance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974169"/>
            <a:ext cx="407916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led_index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LOW);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 else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31723" y="1212145"/>
            <a:ext cx="1658470" cy="616654"/>
          </a:xfrm>
          <a:prstGeom prst="wedgeRectCallout">
            <a:avLst>
              <a:gd name="adj1" fmla="val 59669"/>
              <a:gd name="adj2" fmla="val -185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o je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tomto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kódu špatně?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814225" y="1212145"/>
            <a:ext cx="1943863" cy="652370"/>
          </a:xfrm>
          <a:prstGeom prst="wedgeRectCallout">
            <a:avLst>
              <a:gd name="adj1" fmla="val -58802"/>
              <a:gd name="adj2" fmla="val -278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interní technické detaily schované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pl-PL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814225" y="1977352"/>
            <a:ext cx="1943863" cy="652370"/>
          </a:xfrm>
          <a:prstGeom prst="wedgeRectCallout">
            <a:avLst>
              <a:gd name="adj1" fmla="val -60646"/>
              <a:gd name="adj2" fmla="val -440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kód stále neelegantní</a:t>
            </a:r>
          </a:p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kopírování  </a:t>
            </a:r>
            <a:r>
              <a:rPr lang="en-US" sz="1600" dirty="0">
                <a:solidFill>
                  <a:srgbClr val="456A1C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699" y="2955542"/>
            <a:ext cx="405511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? LOW : HIGH);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437404" y="3067065"/>
            <a:ext cx="1658470" cy="616654"/>
          </a:xfrm>
          <a:prstGeom prst="wedgeRectCallout">
            <a:avLst>
              <a:gd name="adj1" fmla="val -69520"/>
              <a:gd name="adj2" fmla="val -3603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podmínka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vnitř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složitějšího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výrazu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2699" y="5097759"/>
            <a:ext cx="405511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ledValue[] { HIGH, LOW };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ledOnOff( int led_index, bool cond)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digitalWrite( led[i], ledValue[cond]);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771182" y="4886269"/>
            <a:ext cx="2377734" cy="902888"/>
          </a:xfrm>
          <a:prstGeom prst="wedgeRectCallout">
            <a:avLst>
              <a:gd name="adj1" fmla="val -80751"/>
              <a:gd name="adj2" fmla="val 555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alternativa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podmínka </a:t>
            </a:r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 indexace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 při více hodnotách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100254" y="3608598"/>
            <a:ext cx="1743325" cy="902888"/>
          </a:xfrm>
          <a:prstGeom prst="wedgeRectCallout">
            <a:avLst>
              <a:gd name="adj1" fmla="val 12755"/>
              <a:gd name="adj2" fmla="val -945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?</a:t>
            </a:r>
            <a:r>
              <a:rPr lang="cs-CZ" sz="1600" b="1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tern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oper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tor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výrazový if</a:t>
            </a:r>
            <a:endParaRPr lang="en-US" sz="1600" i="1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66565" y="2160494"/>
            <a:ext cx="170329" cy="795048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100255" y="3605193"/>
            <a:ext cx="1743325" cy="902888"/>
          </a:xfrm>
          <a:prstGeom prst="wedgeRectCallout">
            <a:avLst>
              <a:gd name="adj1" fmla="val -19268"/>
              <a:gd name="adj2" fmla="val -945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?</a:t>
            </a:r>
            <a:r>
              <a:rPr lang="cs-CZ" sz="1600" b="1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tern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oper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tor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výrazový if</a:t>
            </a:r>
            <a:endParaRPr lang="en-US" sz="16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0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Elegance</a:t>
            </a:r>
            <a:r>
              <a:rPr lang="cs-CZ" dirty="0"/>
              <a:t>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264" y="787893"/>
            <a:ext cx="4346974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kulicky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now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if( now &gt;=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snake(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now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if( now &gt;=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</a:t>
            </a:r>
            <a:r>
              <a:rPr lang="cs-CZ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073226" y="1376683"/>
            <a:ext cx="1278030" cy="883041"/>
          </a:xfrm>
          <a:prstGeom prst="wedgeRectCallout">
            <a:avLst>
              <a:gd name="adj1" fmla="val -12996"/>
              <a:gd name="adj2" fmla="val -4281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-c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-v</a:t>
            </a:r>
          </a:p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3]</a:t>
            </a:r>
          </a:p>
        </p:txBody>
      </p:sp>
      <p:sp>
        <p:nvSpPr>
          <p:cNvPr id="6" name="Explosion 1 5"/>
          <p:cNvSpPr/>
          <p:nvPr/>
        </p:nvSpPr>
        <p:spPr>
          <a:xfrm>
            <a:off x="6518529" y="1344800"/>
            <a:ext cx="425943" cy="463488"/>
          </a:xfrm>
          <a:prstGeom prst="irregularSeal1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7479" y="2854714"/>
            <a:ext cx="370952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kulicky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timer(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....   </a:t>
            </a:r>
            <a:endParaRPr lang="en-US" sz="1300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49338" y="3023313"/>
            <a:ext cx="741777" cy="186052"/>
          </a:xfrm>
          <a:prstGeom prst="straightConnector1">
            <a:avLst/>
          </a:prstGeom>
          <a:ln w="254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452" y="4558008"/>
            <a:ext cx="291917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0;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4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...);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07839" y="5476022"/>
            <a:ext cx="2480382" cy="1061412"/>
          </a:xfrm>
          <a:prstGeom prst="wedgeRectCallout">
            <a:avLst>
              <a:gd name="adj1" fmla="val -23656"/>
              <a:gd name="adj2" fmla="val -1093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Co je to '4'?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eho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4?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 Je to stejná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4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jako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ta o dva řádky výš?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2]</a:t>
            </a:r>
            <a:endParaRPr lang="cs-CZ" sz="16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806506" y="4529301"/>
            <a:ext cx="3233485" cy="1218513"/>
          </a:xfrm>
          <a:prstGeom prst="wedgeRectCallout">
            <a:avLst>
              <a:gd name="adj1" fmla="val -91909"/>
              <a:gd name="adj2" fmla="val -328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 kódu by neměly být konstanty přímo hodnotou (snad kromě 0 a 1).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Všechny konstanty by se měly srozumitelně jmenovat.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0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3"/>
            <a:ext cx="4227249" cy="6147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/>
              <a:t>b</a:t>
            </a:r>
            <a:r>
              <a:rPr lang="cs-CZ" dirty="0"/>
              <a:t>ěhající kulička</a:t>
            </a:r>
            <a:endParaRPr lang="en-US" dirty="0"/>
          </a:p>
          <a:p>
            <a:pPr lvl="1"/>
            <a:r>
              <a:rPr lang="cs-CZ" dirty="0"/>
              <a:t>1. parametr</a:t>
            </a:r>
            <a:r>
              <a:rPr lang="en-US" dirty="0"/>
              <a:t>:</a:t>
            </a:r>
            <a:endParaRPr lang="cs-CZ" dirty="0"/>
          </a:p>
          <a:p>
            <a:pPr lvl="2"/>
            <a:r>
              <a:rPr lang="cs-CZ" dirty="0"/>
              <a:t>čas zobrazení jedné kuličky v ms</a:t>
            </a:r>
          </a:p>
          <a:p>
            <a:pPr lvl="1"/>
            <a:r>
              <a:rPr lang="cs-CZ" dirty="0"/>
              <a:t>2. parametr: způsob běhání</a:t>
            </a:r>
          </a:p>
          <a:p>
            <a:pPr lvl="2"/>
            <a:r>
              <a:rPr lang="en-US" dirty="0" err="1"/>
              <a:t>dokola</a:t>
            </a:r>
            <a:r>
              <a:rPr lang="en-US" dirty="0"/>
              <a:t>: 01230123...</a:t>
            </a:r>
            <a:endParaRPr lang="cs-CZ" dirty="0"/>
          </a:p>
          <a:p>
            <a:pPr lvl="2"/>
            <a:r>
              <a:rPr lang="en-US" dirty="0" err="1"/>
              <a:t>odr</a:t>
            </a:r>
            <a:r>
              <a:rPr lang="cs-CZ" dirty="0"/>
              <a:t>áží se</a:t>
            </a:r>
            <a:r>
              <a:rPr lang="en-US" dirty="0"/>
              <a:t>: 012321012321...</a:t>
            </a:r>
          </a:p>
          <a:p>
            <a:pPr lvl="1"/>
            <a:r>
              <a:rPr lang="en-US" dirty="0" err="1"/>
              <a:t>obecn</a:t>
            </a:r>
            <a:r>
              <a:rPr lang="cs-CZ" dirty="0"/>
              <a:t>é (parametrizované)</a:t>
            </a:r>
            <a:r>
              <a:rPr lang="en-US" dirty="0"/>
              <a:t> </a:t>
            </a:r>
            <a:r>
              <a:rPr lang="cs-CZ" dirty="0"/>
              <a:t>řešení</a:t>
            </a:r>
          </a:p>
          <a:p>
            <a:pPr lvl="2"/>
            <a:r>
              <a:rPr lang="cs-CZ" b="1" dirty="0"/>
              <a:t>nevázané</a:t>
            </a:r>
            <a:r>
              <a:rPr lang="cs-CZ" dirty="0"/>
              <a:t> na pevný počet kuliček</a:t>
            </a:r>
            <a:endParaRPr lang="en-US" dirty="0"/>
          </a:p>
          <a:p>
            <a:pPr lvl="2"/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běhající had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2.5a</a:t>
            </a:r>
            <a:r>
              <a:rPr lang="en-US" dirty="0"/>
              <a:t> n</a:t>
            </a:r>
            <a:r>
              <a:rPr lang="cs-CZ" dirty="0"/>
              <a:t>ěkolik kuliček (LED) za sebou</a:t>
            </a:r>
            <a:endParaRPr lang="en-US" dirty="0"/>
          </a:p>
          <a:p>
            <a:pPr lvl="2"/>
            <a:r>
              <a:rPr lang="cs-CZ" dirty="0"/>
              <a:t>parametr</a:t>
            </a:r>
            <a:r>
              <a:rPr lang="en-US" dirty="0"/>
              <a:t>: </a:t>
            </a:r>
            <a:r>
              <a:rPr lang="en-US" dirty="0" err="1"/>
              <a:t>velikost</a:t>
            </a:r>
            <a:r>
              <a:rPr lang="cs-CZ" dirty="0"/>
              <a:t> hada </a:t>
            </a:r>
            <a:r>
              <a:rPr lang="en-US" dirty="0"/>
              <a:t>= po</a:t>
            </a:r>
            <a:r>
              <a:rPr lang="cs-CZ" dirty="0"/>
              <a:t>čet LED</a:t>
            </a:r>
          </a:p>
          <a:p>
            <a:pPr lvl="2"/>
            <a:r>
              <a:rPr lang="en-US" dirty="0" err="1"/>
              <a:t>kuli</a:t>
            </a:r>
            <a:r>
              <a:rPr lang="cs-CZ" dirty="0"/>
              <a:t>čka z 2.4 ≈ had velikosti 1</a:t>
            </a:r>
            <a:endParaRPr lang="en-US" dirty="0"/>
          </a:p>
          <a:p>
            <a:pPr lvl="2"/>
            <a:r>
              <a:rPr lang="cs-CZ" dirty="0"/>
              <a:t>had postupně vylézá a zalézá</a:t>
            </a:r>
          </a:p>
          <a:p>
            <a:pPr lvl="3"/>
            <a:r>
              <a:rPr lang="cs-CZ" dirty="0"/>
              <a:t>nejdřív se zobrazí jedna kulička, </a:t>
            </a:r>
            <a:r>
              <a:rPr lang="en-US" dirty="0" err="1"/>
              <a:t>pak</a:t>
            </a:r>
            <a:r>
              <a:rPr lang="en-US" dirty="0"/>
              <a:t> dv</a:t>
            </a:r>
            <a:r>
              <a:rPr lang="cs-CZ" dirty="0"/>
              <a:t>ě, ...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2.5b</a:t>
            </a:r>
            <a:r>
              <a:rPr lang="en-US" dirty="0"/>
              <a:t> </a:t>
            </a:r>
            <a:r>
              <a:rPr lang="cs-CZ" dirty="0"/>
              <a:t>aliasing</a:t>
            </a:r>
          </a:p>
          <a:p>
            <a:pPr lvl="2"/>
            <a:r>
              <a:rPr lang="cs-CZ" dirty="0"/>
              <a:t>krajní kuličky část času s nižší intenzitou</a:t>
            </a:r>
          </a:p>
          <a:p>
            <a:pPr lvl="2"/>
            <a:r>
              <a:rPr lang="cs-CZ" dirty="0"/>
              <a:t>svítí menší počet cyklů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nižší intenzita</a:t>
            </a:r>
          </a:p>
          <a:p>
            <a:pPr lvl="2"/>
            <a:r>
              <a:rPr lang="cs-CZ" dirty="0"/>
              <a:t>pokročilejší: rostoucí / klesající intenzita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2.5c</a:t>
            </a:r>
            <a:r>
              <a:rPr lang="en-US" dirty="0"/>
              <a:t> </a:t>
            </a:r>
            <a:r>
              <a:rPr lang="cs-CZ" dirty="0"/>
              <a:t>PWM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>
                <a:solidFill>
                  <a:srgbClr val="00B050"/>
                </a:solidFill>
              </a:rPr>
              <a:t>www.arduino.cc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Kulička a h</a:t>
            </a:r>
            <a:r>
              <a:rPr lang="en-US" dirty="0"/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3966" y="2541806"/>
            <a:ext cx="3312849" cy="389337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bool timer(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</a:p>
          <a:p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my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assignments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x23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binary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led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x23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count_up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x24_dot()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x25_snake(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len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setup and loop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setup() {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....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loop()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23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count_up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50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x24_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dot( 300, true);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x25_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snake( 2);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195E1091-671B-4BD9-B535-77F4201E3EE9}"/>
              </a:ext>
            </a:extLst>
          </p:cNvPr>
          <p:cNvSpPr txBox="1">
            <a:spLocks/>
          </p:cNvSpPr>
          <p:nvPr/>
        </p:nvSpPr>
        <p:spPr>
          <a:xfrm>
            <a:off x="5090551" y="604816"/>
            <a:ext cx="3683482" cy="1723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cs-CZ" dirty="0"/>
              <a:t>kódu</a:t>
            </a:r>
          </a:p>
          <a:p>
            <a:pPr lvl="1"/>
            <a:r>
              <a:rPr lang="cs-CZ" dirty="0"/>
              <a:t>parametrizace</a:t>
            </a:r>
          </a:p>
          <a:p>
            <a:pPr lvl="1"/>
            <a:r>
              <a:rPr lang="cs-CZ" dirty="0"/>
              <a:t>dekompozice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 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1]</a:t>
            </a:r>
          </a:p>
          <a:p>
            <a:pPr lvl="1"/>
            <a:r>
              <a:rPr lang="en-US" dirty="0" err="1"/>
              <a:t>konstanty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 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2]</a:t>
            </a:r>
            <a:endParaRPr lang="cs-CZ" b="1" dirty="0">
              <a:solidFill>
                <a:srgbClr val="C00000"/>
              </a:solidFill>
            </a:endParaRPr>
          </a:p>
          <a:p>
            <a:pPr lvl="1"/>
            <a:r>
              <a:rPr lang="cs-CZ" dirty="0"/>
              <a:t>copy-and-paste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3]</a:t>
            </a:r>
            <a:endParaRPr lang="cs-CZ" b="1" dirty="0">
              <a:solidFill>
                <a:srgbClr val="C00000"/>
              </a:solidFill>
            </a:endParaRPr>
          </a:p>
          <a:p>
            <a:pPr lvl="2"/>
            <a:r>
              <a:rPr lang="cs-CZ" dirty="0"/>
              <a:t>loop</a:t>
            </a:r>
            <a:r>
              <a:rPr lang="en-US" dirty="0"/>
              <a:t>_</a:t>
            </a:r>
            <a:r>
              <a:rPr lang="cs-CZ" dirty="0"/>
              <a:t>delay</a:t>
            </a:r>
            <a:r>
              <a:rPr lang="en-US" dirty="0"/>
              <a:t>()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1AB2375-1206-41FF-90F1-DD6F641ED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7" y="604816"/>
            <a:ext cx="365368" cy="365368"/>
          </a:xfrm>
          <a:prstGeom prst="rect">
            <a:avLst/>
          </a:prstGeom>
        </p:spPr>
      </p:pic>
      <p:sp>
        <p:nvSpPr>
          <p:cNvPr id="7" name="Rectangular Callout 10">
            <a:extLst>
              <a:ext uri="{FF2B5EF4-FFF2-40B4-BE49-F238E27FC236}">
                <a16:creationId xmlns:a16="http://schemas.microsoft.com/office/drawing/2014/main" id="{7FD3A9DB-B56A-4363-A553-F269B060F8D4}"/>
              </a:ext>
            </a:extLst>
          </p:cNvPr>
          <p:cNvSpPr/>
          <p:nvPr/>
        </p:nvSpPr>
        <p:spPr>
          <a:xfrm>
            <a:off x="3940035" y="2328041"/>
            <a:ext cx="994566" cy="652052"/>
          </a:xfrm>
          <a:prstGeom prst="wedgeRectCallout">
            <a:avLst>
              <a:gd name="adj1" fmla="val 82304"/>
              <a:gd name="adj2" fmla="val 1462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příklad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y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ze cvičení</a:t>
            </a:r>
          </a:p>
        </p:txBody>
      </p:sp>
    </p:spTree>
    <p:extLst>
      <p:ext uri="{BB962C8B-B14F-4D97-AF65-F5344CB8AC3E}">
        <p14:creationId xmlns:p14="http://schemas.microsoft.com/office/powerpoint/2010/main" val="27190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DoDo - úlohy na cvičení, dokončit</a:t>
            </a:r>
            <a:r>
              <a:rPr lang="en-US" dirty="0"/>
              <a:t> </a:t>
            </a:r>
            <a:r>
              <a:rPr lang="cs-CZ" dirty="0"/>
              <a:t>doma</a:t>
            </a:r>
          </a:p>
          <a:p>
            <a:pPr lvl="1"/>
            <a:r>
              <a:rPr lang="cs-CZ" dirty="0"/>
              <a:t>nejpozději do týdne dořešit</a:t>
            </a:r>
          </a:p>
          <a:p>
            <a:pPr lvl="2"/>
            <a:r>
              <a:rPr lang="cs-CZ" dirty="0"/>
              <a:t>upload do Recodexu (</a:t>
            </a:r>
            <a:r>
              <a:rPr lang="en-US" dirty="0">
                <a:solidFill>
                  <a:srgbClr val="00B050"/>
                </a:solidFill>
              </a:rPr>
              <a:t>100%</a:t>
            </a:r>
            <a:r>
              <a:rPr lang="cs-CZ" dirty="0"/>
              <a:t>)</a:t>
            </a:r>
            <a:endParaRPr lang="en-US" dirty="0"/>
          </a:p>
          <a:p>
            <a:pPr lvl="1"/>
            <a:r>
              <a:rPr lang="cs-CZ" dirty="0"/>
              <a:t>oprava</a:t>
            </a:r>
            <a:r>
              <a:rPr lang="en-US" dirty="0"/>
              <a:t> p</a:t>
            </a:r>
            <a:r>
              <a:rPr lang="cs-CZ" dirty="0" err="1"/>
              <a:t>řipomínek</a:t>
            </a:r>
            <a:r>
              <a:rPr lang="cs-CZ" dirty="0"/>
              <a:t> do následujícího cvičení</a:t>
            </a:r>
          </a:p>
          <a:p>
            <a:endParaRPr lang="cs-CZ" dirty="0"/>
          </a:p>
          <a:p>
            <a:r>
              <a:rPr lang="cs-CZ" dirty="0"/>
              <a:t>1. cvičení</a:t>
            </a:r>
          </a:p>
          <a:p>
            <a:pPr lvl="1"/>
            <a:r>
              <a:rPr lang="cs-CZ" dirty="0"/>
              <a:t>C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(C++)</a:t>
            </a:r>
          </a:p>
          <a:p>
            <a:r>
              <a:rPr lang="cs-CZ" dirty="0"/>
              <a:t>před 2. cvičením</a:t>
            </a:r>
          </a:p>
          <a:p>
            <a:pPr lvl="1"/>
            <a:r>
              <a:rPr lang="cs-CZ" dirty="0"/>
              <a:t>knihovna: Arduino</a:t>
            </a:r>
          </a:p>
          <a:p>
            <a:pPr lvl="2"/>
            <a:r>
              <a:rPr lang="cs-CZ" dirty="0"/>
              <a:t>Arduino </a:t>
            </a:r>
            <a:r>
              <a:rPr lang="en-US" dirty="0"/>
              <a:t>U</a:t>
            </a:r>
            <a:r>
              <a:rPr lang="cs-CZ" dirty="0"/>
              <a:t>no + multifunction shield</a:t>
            </a:r>
          </a:p>
          <a:p>
            <a:pPr lvl="1"/>
            <a:r>
              <a:rPr lang="cs-CZ" dirty="0"/>
              <a:t>Arduino IDE</a:t>
            </a:r>
          </a:p>
          <a:p>
            <a:r>
              <a:rPr lang="cs-CZ" dirty="0"/>
              <a:t>další cvičení</a:t>
            </a:r>
          </a:p>
          <a:p>
            <a:pPr lvl="1"/>
            <a:r>
              <a:rPr lang="cs-CZ" dirty="0"/>
              <a:t>Arduino</a:t>
            </a:r>
          </a:p>
          <a:p>
            <a:endParaRPr lang="cs-CZ" dirty="0"/>
          </a:p>
          <a:p>
            <a:r>
              <a:rPr lang="cs-CZ" dirty="0"/>
              <a:t>Zápočet</a:t>
            </a:r>
          </a:p>
          <a:p>
            <a:pPr lvl="1"/>
            <a:r>
              <a:rPr lang="cs-CZ" dirty="0"/>
              <a:t>všechny dokončené úlohy </a:t>
            </a:r>
            <a:r>
              <a:rPr lang="cs-CZ" b="1" dirty="0"/>
              <a:t>správně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cs-CZ" b="1" dirty="0"/>
              <a:t>včas</a:t>
            </a:r>
            <a:r>
              <a:rPr lang="cs-CZ" dirty="0"/>
              <a:t> v </a:t>
            </a:r>
            <a:r>
              <a:rPr lang="cs-CZ" dirty="0" err="1"/>
              <a:t>Recodexu</a:t>
            </a:r>
            <a:endParaRPr lang="cs-CZ" dirty="0"/>
          </a:p>
          <a:p>
            <a:pPr lvl="1"/>
            <a:r>
              <a:rPr lang="cs-CZ" dirty="0"/>
              <a:t>zápočtový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66" y="3816506"/>
            <a:ext cx="2953423" cy="225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65" y="1301007"/>
            <a:ext cx="2953423" cy="23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Tla</a:t>
            </a:r>
            <a:r>
              <a:rPr lang="cs-CZ" dirty="0"/>
              <a:t>čítka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938073" cy="6202750"/>
          </a:xfrm>
        </p:spPr>
        <p:txBody>
          <a:bodyPr>
            <a:normAutofit/>
          </a:bodyPr>
          <a:lstStyle/>
          <a:p>
            <a:r>
              <a:rPr lang="cs-CZ" dirty="0"/>
              <a:t>třída</a:t>
            </a:r>
          </a:p>
          <a:p>
            <a:pPr lvl="1"/>
            <a:r>
              <a:rPr lang="cs-CZ" dirty="0"/>
              <a:t>metody nad daty</a:t>
            </a:r>
          </a:p>
          <a:p>
            <a:pPr lvl="1"/>
            <a:r>
              <a:rPr lang="cs-CZ" dirty="0"/>
              <a:t>typ</a:t>
            </a:r>
          </a:p>
          <a:p>
            <a:r>
              <a:rPr lang="cs-CZ" dirty="0"/>
              <a:t>public</a:t>
            </a:r>
          </a:p>
          <a:p>
            <a:pPr lvl="1"/>
            <a:r>
              <a:rPr lang="cs-CZ" dirty="0"/>
              <a:t>veřejné </a:t>
            </a:r>
            <a:r>
              <a:rPr lang="cs-CZ" b="1" dirty="0"/>
              <a:t>rozhraní</a:t>
            </a:r>
          </a:p>
          <a:p>
            <a:r>
              <a:rPr lang="cs-CZ" dirty="0"/>
              <a:t>private</a:t>
            </a:r>
          </a:p>
          <a:p>
            <a:pPr lvl="1"/>
            <a:r>
              <a:rPr lang="cs-CZ" dirty="0"/>
              <a:t>přístupné pouze</a:t>
            </a:r>
            <a:br>
              <a:rPr lang="cs-CZ" dirty="0"/>
            </a:br>
            <a:r>
              <a:rPr lang="cs-CZ" dirty="0"/>
              <a:t>z metod třídy</a:t>
            </a:r>
          </a:p>
          <a:p>
            <a:pPr lvl="1"/>
            <a:r>
              <a:rPr lang="cs-CZ" dirty="0"/>
              <a:t>slouží k implementaci</a:t>
            </a:r>
          </a:p>
          <a:p>
            <a:pPr lvl="1"/>
            <a:r>
              <a:rPr lang="cs-CZ" dirty="0"/>
              <a:t>nikomu do toho nic není</a:t>
            </a:r>
          </a:p>
          <a:p>
            <a:r>
              <a:rPr lang="cs-CZ" dirty="0"/>
              <a:t>objekt</a:t>
            </a:r>
          </a:p>
          <a:p>
            <a:pPr lvl="1"/>
            <a:r>
              <a:rPr lang="cs-CZ" dirty="0"/>
              <a:t>instance třídy</a:t>
            </a:r>
          </a:p>
          <a:p>
            <a:pPr lvl="1"/>
            <a:r>
              <a:rPr lang="cs-CZ" dirty="0"/>
              <a:t>proměnná</a:t>
            </a:r>
          </a:p>
          <a:p>
            <a:endParaRPr lang="cs-CZ" dirty="0"/>
          </a:p>
          <a:p>
            <a:r>
              <a:rPr lang="cs-CZ" dirty="0"/>
              <a:t>encapsulace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5]</a:t>
            </a:r>
            <a:endParaRPr lang="cs-CZ" dirty="0">
              <a:solidFill>
                <a:srgbClr val="C00000"/>
              </a:solidFill>
            </a:endParaRPr>
          </a:p>
          <a:p>
            <a:pPr lvl="1"/>
            <a:r>
              <a:rPr lang="cs-CZ" dirty="0"/>
              <a:t>data jsou přístupná pouze metodám třídy</a:t>
            </a:r>
          </a:p>
          <a:p>
            <a:pPr lvl="1"/>
            <a:r>
              <a:rPr lang="cs-CZ" dirty="0"/>
              <a:t>lokalita přístupu 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 </a:t>
            </a:r>
            <a:r>
              <a:rPr lang="cs-CZ" dirty="0"/>
              <a:t> lokalita výskytu chyb</a:t>
            </a:r>
          </a:p>
          <a:p>
            <a:pPr lvl="1"/>
            <a:r>
              <a:rPr lang="cs-CZ" dirty="0"/>
              <a:t>udržovatelnost</a:t>
            </a:r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- e</a:t>
            </a:r>
            <a:r>
              <a:rPr lang="en-US" dirty="0" err="1"/>
              <a:t>ncapsulace</a:t>
            </a:r>
            <a:r>
              <a:rPr lang="en-US" dirty="0"/>
              <a:t> / </a:t>
            </a:r>
            <a:r>
              <a:rPr lang="en-US" dirty="0" err="1"/>
              <a:t>zapouzd</a:t>
            </a:r>
            <a:r>
              <a:rPr lang="cs-CZ" dirty="0"/>
              <a:t>ření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318" y="1440015"/>
            <a:ext cx="401858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MojeTrida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MojeTrida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int par) : data_( par) { ..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necodelej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....) { .... }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data_;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tajna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fce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....) { ....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99277" y="830973"/>
            <a:ext cx="1346222" cy="326209"/>
          </a:xfrm>
          <a:prstGeom prst="wedgeRectCallout">
            <a:avLst>
              <a:gd name="adj1" fmla="val -55686"/>
              <a:gd name="adj2" fmla="val 1197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t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řídy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4816318" y="3215564"/>
            <a:ext cx="401858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MojeTrida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x{ 42};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a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x.necodelej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( 17);</a:t>
            </a: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E19DFCFD-42CD-420D-B02A-6B2E76DDA5D9}"/>
              </a:ext>
            </a:extLst>
          </p:cNvPr>
          <p:cNvSpPr/>
          <p:nvPr/>
        </p:nvSpPr>
        <p:spPr>
          <a:xfrm>
            <a:off x="3154422" y="1638687"/>
            <a:ext cx="1346222" cy="326209"/>
          </a:xfrm>
          <a:prstGeom prst="wedgeRectCallout">
            <a:avLst>
              <a:gd name="adj1" fmla="val 79204"/>
              <a:gd name="adj2" fmla="val 5070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konstruktor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3154422" y="1223072"/>
            <a:ext cx="1346222" cy="326209"/>
          </a:xfrm>
          <a:prstGeom prst="wedgeRectCallout">
            <a:avLst>
              <a:gd name="adj1" fmla="val 73942"/>
              <a:gd name="adj2" fmla="val 704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rozhraní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Rectangular Callout 8">
            <a:extLst>
              <a:ext uri="{FF2B5EF4-FFF2-40B4-BE49-F238E27FC236}">
                <a16:creationId xmlns:a16="http://schemas.microsoft.com/office/drawing/2014/main" id="{09E1E879-E89B-4C40-9686-F20ED6ED545D}"/>
              </a:ext>
            </a:extLst>
          </p:cNvPr>
          <p:cNvSpPr/>
          <p:nvPr/>
        </p:nvSpPr>
        <p:spPr>
          <a:xfrm>
            <a:off x="3154422" y="2058788"/>
            <a:ext cx="1346222" cy="326209"/>
          </a:xfrm>
          <a:prstGeom prst="wedgeRectCallout">
            <a:avLst>
              <a:gd name="adj1" fmla="val 76812"/>
              <a:gd name="adj2" fmla="val -144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3" name="Rectangular Callout 8">
            <a:extLst>
              <a:ext uri="{FF2B5EF4-FFF2-40B4-BE49-F238E27FC236}">
                <a16:creationId xmlns:a16="http://schemas.microsoft.com/office/drawing/2014/main" id="{90D8230B-6F99-44A2-99C2-7E3479285B48}"/>
              </a:ext>
            </a:extLst>
          </p:cNvPr>
          <p:cNvSpPr/>
          <p:nvPr/>
        </p:nvSpPr>
        <p:spPr>
          <a:xfrm>
            <a:off x="3154422" y="2476189"/>
            <a:ext cx="1346222" cy="326209"/>
          </a:xfrm>
          <a:prstGeom prst="wedgeRectCallout">
            <a:avLst>
              <a:gd name="adj1" fmla="val 72507"/>
              <a:gd name="adj2" fmla="val -637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neve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řejné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4" name="Rectangular Callout 8">
            <a:extLst>
              <a:ext uri="{FF2B5EF4-FFF2-40B4-BE49-F238E27FC236}">
                <a16:creationId xmlns:a16="http://schemas.microsoft.com/office/drawing/2014/main" id="{2C795C88-F2C2-485A-9676-AE9EA8BAAEB8}"/>
              </a:ext>
            </a:extLst>
          </p:cNvPr>
          <p:cNvSpPr/>
          <p:nvPr/>
        </p:nvSpPr>
        <p:spPr>
          <a:xfrm>
            <a:off x="6943158" y="830973"/>
            <a:ext cx="1346222" cy="326209"/>
          </a:xfrm>
          <a:prstGeom prst="wedgeRectCallout">
            <a:avLst>
              <a:gd name="adj1" fmla="val -21246"/>
              <a:gd name="adj2" fmla="val 2481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ectangular Callout 8">
            <a:extLst>
              <a:ext uri="{FF2B5EF4-FFF2-40B4-BE49-F238E27FC236}">
                <a16:creationId xmlns:a16="http://schemas.microsoft.com/office/drawing/2014/main" id="{77F394F5-12BA-4A27-AD8F-E7B3D74DDE15}"/>
              </a:ext>
            </a:extLst>
          </p:cNvPr>
          <p:cNvSpPr/>
          <p:nvPr/>
        </p:nvSpPr>
        <p:spPr>
          <a:xfrm>
            <a:off x="5743076" y="3912183"/>
            <a:ext cx="1346222" cy="326209"/>
          </a:xfrm>
          <a:prstGeom prst="wedgeRectCallout">
            <a:avLst>
              <a:gd name="adj1" fmla="val -54730"/>
              <a:gd name="adj2" fmla="val -10524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volání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Rectangular Callout 8">
            <a:extLst>
              <a:ext uri="{FF2B5EF4-FFF2-40B4-BE49-F238E27FC236}">
                <a16:creationId xmlns:a16="http://schemas.microsoft.com/office/drawing/2014/main" id="{940406D9-857D-4EE1-8C53-953AC08D2E46}"/>
              </a:ext>
            </a:extLst>
          </p:cNvPr>
          <p:cNvSpPr/>
          <p:nvPr/>
        </p:nvSpPr>
        <p:spPr>
          <a:xfrm>
            <a:off x="7237736" y="3050008"/>
            <a:ext cx="1346222" cy="326209"/>
          </a:xfrm>
          <a:prstGeom prst="wedgeRectCallout">
            <a:avLst>
              <a:gd name="adj1" fmla="val -83430"/>
              <a:gd name="adj2" fmla="val 349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žádné new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E05061E4-32A7-41CD-95AE-94FF9B053676}"/>
              </a:ext>
            </a:extLst>
          </p:cNvPr>
          <p:cNvSpPr txBox="1">
            <a:spLocks/>
          </p:cNvSpPr>
          <p:nvPr/>
        </p:nvSpPr>
        <p:spPr>
          <a:xfrm>
            <a:off x="6199094" y="4742780"/>
            <a:ext cx="2838939" cy="203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inheritance</a:t>
            </a:r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polymorfismus</a:t>
            </a:r>
          </a:p>
          <a:p>
            <a:pPr lvl="1"/>
            <a:endParaRPr lang="cs-CZ" dirty="0">
              <a:solidFill>
                <a:srgbClr val="EE0000"/>
              </a:solidFill>
            </a:endParaRPr>
          </a:p>
          <a:p>
            <a:pPr lvl="1"/>
            <a:endParaRPr lang="cs-CZ" dirty="0">
              <a:solidFill>
                <a:srgbClr val="EE0000"/>
              </a:solidFill>
            </a:endParaRPr>
          </a:p>
          <a:p>
            <a:r>
              <a:rPr lang="cs-CZ" dirty="0"/>
              <a:t>toto není cvičení z OOP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AD5F58-D1A6-4504-80C9-4103D36A810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094" y="4238392"/>
            <a:ext cx="1781985" cy="1790071"/>
            <a:chOff x="2910967" y="2625088"/>
            <a:chExt cx="2678432" cy="269058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B9F570-80F3-443E-A813-42E0CBD02730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75CFA1-33FB-47B4-A427-A837373AEA0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C0A6E4-AF54-48FC-BE34-4CEB955176F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6C5FA2-2423-4F8E-B613-D9671E2C3031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26AB687F-196B-CE00-6CCC-57792739645A}"/>
              </a:ext>
            </a:extLst>
          </p:cNvPr>
          <p:cNvSpPr/>
          <p:nvPr/>
        </p:nvSpPr>
        <p:spPr>
          <a:xfrm>
            <a:off x="3148451" y="2893590"/>
            <a:ext cx="1346222" cy="326209"/>
          </a:xfrm>
          <a:prstGeom prst="wedgeRectCallout">
            <a:avLst>
              <a:gd name="adj1" fmla="val 80270"/>
              <a:gd name="adj2" fmla="val -2054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;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3148451" y="3524375"/>
            <a:ext cx="1346222" cy="550912"/>
          </a:xfrm>
          <a:prstGeom prst="wedgeRectCallout">
            <a:avLst>
              <a:gd name="adj1" fmla="val 77501"/>
              <a:gd name="adj2" fmla="val -697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obje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 =</a:t>
            </a: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instance t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řídy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1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33" grpId="0" animBg="1"/>
      <p:bldP spid="35" grpId="0" animBg="1"/>
      <p:bldP spid="36" grpId="0" animBg="1"/>
      <p:bldP spid="5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en-US" dirty="0"/>
              <a:t>glob</a:t>
            </a:r>
            <a:r>
              <a:rPr lang="cs-CZ" dirty="0"/>
              <a:t>ální proměnná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4]</a:t>
            </a:r>
            <a:endParaRPr lang="cs-CZ" dirty="0">
              <a:solidFill>
                <a:srgbClr val="C00000"/>
              </a:solidFill>
            </a:endParaRPr>
          </a:p>
          <a:p>
            <a:pPr lvl="1"/>
            <a:r>
              <a:rPr lang="cs-CZ" dirty="0"/>
              <a:t>jednoduchý typ - int, bool, ...</a:t>
            </a:r>
          </a:p>
          <a:p>
            <a:pPr lvl="1"/>
            <a:r>
              <a:rPr lang="cs-CZ" dirty="0"/>
              <a:t>přístupná komukoliv</a:t>
            </a:r>
          </a:p>
          <a:p>
            <a:pPr lvl="1"/>
            <a:r>
              <a:rPr lang="cs-CZ" dirty="0"/>
              <a:t>není zřejmé, kdo za ni má zodpovědnost</a:t>
            </a:r>
          </a:p>
          <a:p>
            <a:pPr lvl="1"/>
            <a:r>
              <a:rPr lang="cs-CZ" dirty="0"/>
              <a:t>kdokoliv ji může zničit </a:t>
            </a:r>
            <a:r>
              <a:rPr lang="cs-CZ" sz="24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</a:p>
          <a:p>
            <a:pPr lvl="1"/>
            <a:r>
              <a:rPr lang="cs-CZ" b="1" dirty="0">
                <a:solidFill>
                  <a:srgbClr val="0070C0"/>
                </a:solidFill>
                <a:latin typeface="Lucida Sans Unicode" panose="020B0602030504020204" pitchFamily="34" charset="0"/>
                <a:ea typeface="Segoe UI Emoji" panose="020B0502040204020203" pitchFamily="34" charset="0"/>
                <a:cs typeface="Lucida Sans Unicode" panose="020B0602030504020204" pitchFamily="34" charset="0"/>
              </a:rPr>
              <a:t>⇝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</a:t>
            </a:r>
            <a:r>
              <a:rPr lang="cs-CZ" dirty="0">
                <a:solidFill>
                  <a:srgbClr val="0070C0"/>
                </a:solidFill>
              </a:rPr>
              <a:t> samostatné globální proměnné</a:t>
            </a:r>
            <a:endParaRPr lang="cs-CZ" dirty="0">
              <a:solidFill>
                <a:srgbClr val="C00000"/>
              </a:solidFill>
            </a:endParaRPr>
          </a:p>
          <a:p>
            <a:r>
              <a:rPr lang="cs-CZ" dirty="0"/>
              <a:t>co když jich chci víc?</a:t>
            </a:r>
          </a:p>
          <a:p>
            <a:r>
              <a:rPr lang="cs-CZ" dirty="0"/>
              <a:t>encapsulace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5]</a:t>
            </a:r>
            <a:endParaRPr lang="cs-CZ" dirty="0">
              <a:solidFill>
                <a:srgbClr val="C00000"/>
              </a:solidFill>
            </a:endParaRPr>
          </a:p>
          <a:p>
            <a:pPr lvl="1"/>
            <a:r>
              <a:rPr lang="cs-CZ" dirty="0"/>
              <a:t>nezveřejňujte nic, co není </a:t>
            </a:r>
            <a:r>
              <a:rPr lang="cs-CZ" b="1" dirty="0"/>
              <a:t>rozhraní</a:t>
            </a:r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Encapsulace</a:t>
            </a:r>
            <a:r>
              <a:rPr lang="en-US" dirty="0"/>
              <a:t> </a:t>
            </a:r>
            <a:r>
              <a:rPr lang="en-US" dirty="0" err="1"/>
              <a:t>intervalu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258772" y="3960887"/>
            <a:ext cx="541443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Timer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Timer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leva,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prava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x22a_semafor(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leva.delay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 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prava.delay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E19DFCFD-42CD-420D-B02A-6B2E76DDA5D9}"/>
              </a:ext>
            </a:extLst>
          </p:cNvPr>
          <p:cNvSpPr/>
          <p:nvPr/>
        </p:nvSpPr>
        <p:spPr>
          <a:xfrm>
            <a:off x="2139617" y="3850578"/>
            <a:ext cx="1580227" cy="326209"/>
          </a:xfrm>
          <a:prstGeom prst="wedgeRectCallout">
            <a:avLst>
              <a:gd name="adj1" fmla="val -88803"/>
              <a:gd name="adj2" fmla="val 10561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veřejné rozhraní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9404" y="600000"/>
            <a:ext cx="4018589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timer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&gt;=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+= interval;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x22_semafor(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rychlost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timer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rychlost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2" name="Rectangular Callout 8">
            <a:extLst>
              <a:ext uri="{FF2B5EF4-FFF2-40B4-BE49-F238E27FC236}">
                <a16:creationId xmlns:a16="http://schemas.microsoft.com/office/drawing/2014/main" id="{4057D8E3-B4E0-4F7A-8D85-5E0A5E954AC6}"/>
              </a:ext>
            </a:extLst>
          </p:cNvPr>
          <p:cNvSpPr/>
          <p:nvPr/>
        </p:nvSpPr>
        <p:spPr>
          <a:xfrm>
            <a:off x="3815410" y="6131628"/>
            <a:ext cx="1346222" cy="326209"/>
          </a:xfrm>
          <a:prstGeom prst="wedgeRectCallout">
            <a:avLst>
              <a:gd name="adj1" fmla="val -71139"/>
              <a:gd name="adj2" fmla="val -125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nezávislé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ectangular Callout 8">
            <a:extLst>
              <a:ext uri="{FF2B5EF4-FFF2-40B4-BE49-F238E27FC236}">
                <a16:creationId xmlns:a16="http://schemas.microsoft.com/office/drawing/2014/main" id="{0D66DD0C-8EE5-4A94-9DD8-FD803B54B38E}"/>
              </a:ext>
            </a:extLst>
          </p:cNvPr>
          <p:cNvSpPr/>
          <p:nvPr/>
        </p:nvSpPr>
        <p:spPr>
          <a:xfrm>
            <a:off x="5313792" y="4176787"/>
            <a:ext cx="2071403" cy="545418"/>
          </a:xfrm>
          <a:prstGeom prst="wedgeRectCallout">
            <a:avLst>
              <a:gd name="adj1" fmla="val -72670"/>
              <a:gd name="adj2" fmla="val -1872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zabalení dat a kódu,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 který s nimi pracuje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A24284BC-B129-CFA4-DADA-E81D687FAB9D}"/>
              </a:ext>
            </a:extLst>
          </p:cNvPr>
          <p:cNvSpPr/>
          <p:nvPr/>
        </p:nvSpPr>
        <p:spPr>
          <a:xfrm>
            <a:off x="3886243" y="4991103"/>
            <a:ext cx="2391711" cy="326209"/>
          </a:xfrm>
          <a:prstGeom prst="wedgeRectCallout">
            <a:avLst>
              <a:gd name="adj1" fmla="val -70966"/>
              <a:gd name="adj2" fmla="val -665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datov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 položky private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3303837" y="610284"/>
            <a:ext cx="1346222" cy="326209"/>
          </a:xfrm>
          <a:prstGeom prst="wedgeRectCallout">
            <a:avLst>
              <a:gd name="adj1" fmla="val 62563"/>
              <a:gd name="adj2" fmla="val 55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globální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91DAF7-60FE-F0BA-EDA8-90DEBE55F671}"/>
              </a:ext>
            </a:extLst>
          </p:cNvPr>
          <p:cNvCxnSpPr>
            <a:cxnSpLocks/>
          </p:cNvCxnSpPr>
          <p:nvPr/>
        </p:nvCxnSpPr>
        <p:spPr>
          <a:xfrm flipH="1">
            <a:off x="2371381" y="2526690"/>
            <a:ext cx="1080437" cy="689121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22" grpId="0" animBg="1"/>
      <p:bldP spid="2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en-US" dirty="0"/>
              <a:t>glob</a:t>
            </a:r>
            <a:r>
              <a:rPr lang="cs-CZ" dirty="0"/>
              <a:t>ální proměnná</a:t>
            </a:r>
          </a:p>
          <a:p>
            <a:pPr lvl="1"/>
            <a:r>
              <a:rPr lang="en-US" dirty="0" err="1"/>
              <a:t>vytv</a:t>
            </a:r>
            <a:r>
              <a:rPr lang="cs-CZ" dirty="0"/>
              <a:t>áří se ještě </a:t>
            </a:r>
            <a:r>
              <a:rPr lang="cs-CZ" b="1" dirty="0"/>
              <a:t>před </a:t>
            </a:r>
            <a:r>
              <a:rPr lang="cs-CZ" dirty="0"/>
              <a:t>zavolání main</a:t>
            </a:r>
          </a:p>
          <a:p>
            <a:pPr lvl="2"/>
            <a:r>
              <a:rPr lang="cs-CZ" dirty="0"/>
              <a:t>před setup</a:t>
            </a:r>
          </a:p>
          <a:p>
            <a:pPr lvl="1"/>
            <a:r>
              <a:rPr lang="cs-CZ" dirty="0"/>
              <a:t>zavolá se konstruktor</a:t>
            </a:r>
          </a:p>
          <a:p>
            <a:pPr lvl="1"/>
            <a:endParaRPr lang="cs-CZ" dirty="0"/>
          </a:p>
          <a:p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cs-CZ" dirty="0"/>
              <a:t>v konstruktoru </a:t>
            </a:r>
            <a:r>
              <a:rPr lang="cs-CZ" b="1" dirty="0"/>
              <a:t>pouze</a:t>
            </a:r>
            <a:r>
              <a:rPr lang="cs-CZ" dirty="0"/>
              <a:t> jednoduchá inicializace dat</a:t>
            </a:r>
          </a:p>
          <a:p>
            <a:pPr lvl="1"/>
            <a:r>
              <a:rPr lang="cs-CZ" dirty="0"/>
              <a:t>žádný složitější kód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 </a:t>
            </a:r>
            <a:r>
              <a:rPr lang="cs-CZ" b="1" dirty="0">
                <a:solidFill>
                  <a:srgbClr val="C00000"/>
                </a:solidFill>
              </a:rPr>
              <a:t>ne </a:t>
            </a:r>
            <a:r>
              <a:rPr lang="cs-CZ" dirty="0"/>
              <a:t>inicializace Arduina</a:t>
            </a:r>
            <a:endParaRPr lang="en-US" dirty="0"/>
          </a:p>
          <a:p>
            <a:pPr lvl="2"/>
            <a:r>
              <a:rPr lang="cs-CZ" dirty="0"/>
              <a:t>emulátor v Recodexu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SIGNAL</a:t>
            </a:r>
            <a:endParaRPr lang="cs-CZ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en-US" dirty="0" err="1"/>
              <a:t>datov</a:t>
            </a:r>
            <a:r>
              <a:rPr lang="cs-CZ" dirty="0"/>
              <a:t>ých položek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cs-CZ" dirty="0"/>
              <a:t>ůže neexistovat</a:t>
            </a:r>
          </a:p>
          <a:p>
            <a:pPr lvl="1"/>
            <a:endParaRPr lang="cs-CZ" dirty="0"/>
          </a:p>
          <a:p>
            <a:r>
              <a:rPr lang="cs-CZ" dirty="0"/>
              <a:t>metoda setup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k</a:t>
            </a:r>
            <a:r>
              <a:rPr lang="cs-CZ" dirty="0"/>
              <a:t>ó</a:t>
            </a:r>
            <a:r>
              <a:rPr lang="en-US" dirty="0"/>
              <a:t>d pro </a:t>
            </a:r>
            <a:r>
              <a:rPr lang="cs-CZ" dirty="0"/>
              <a:t>inici</a:t>
            </a:r>
            <a:r>
              <a:rPr lang="en-US" dirty="0"/>
              <a:t>a</a:t>
            </a:r>
            <a:r>
              <a:rPr lang="cs-CZ" dirty="0"/>
              <a:t>lizaci Arduina</a:t>
            </a:r>
          </a:p>
          <a:p>
            <a:pPr lvl="1"/>
            <a:r>
              <a:rPr lang="cs-CZ" dirty="0"/>
              <a:t>zavolat v setup</a:t>
            </a:r>
            <a:r>
              <a:rPr lang="en-US" dirty="0"/>
              <a:t>()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Konstruktory</a:t>
            </a:r>
            <a:r>
              <a:rPr lang="en-US" dirty="0"/>
              <a:t> a </a:t>
            </a: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en-US" dirty="0" err="1"/>
              <a:t>Arduina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5912742" y="3198037"/>
            <a:ext cx="2809793" cy="317009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Button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Button() {}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pinMode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time =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Button b;</a:t>
            </a:r>
          </a:p>
          <a:p>
            <a:endParaRPr lang="en-US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.setup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b.whatever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4331969" y="4889566"/>
            <a:ext cx="1346222" cy="871870"/>
          </a:xfrm>
          <a:prstGeom prst="wedgeRectCallout">
            <a:avLst>
              <a:gd name="adj1" fmla="val 70629"/>
              <a:gd name="adj2" fmla="val 378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inicializace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Arduina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ve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spr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ávný čas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7623" y="702157"/>
            <a:ext cx="2809793" cy="21698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class Button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cs-CZ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pinMode</a:t>
            </a:r>
            <a:r>
              <a:rPr lang="cs-CZ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r>
              <a:rPr lang="cs-CZ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xxx time = </a:t>
            </a:r>
            <a:r>
              <a:rPr lang="en-US" sz="13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cs-CZ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Button b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cs-CZ" sz="1300" b="1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Webdings" panose="05030102010509060703" pitchFamily="18" charset="2"/>
              </a:rPr>
              <a:t>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6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loop()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b.whatever();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Rectangular Callout 8">
            <a:extLst>
              <a:ext uri="{FF2B5EF4-FFF2-40B4-BE49-F238E27FC236}">
                <a16:creationId xmlns:a16="http://schemas.microsoft.com/office/drawing/2014/main" id="{C79B260A-054A-4A8B-9B78-DA4FABF368B9}"/>
              </a:ext>
            </a:extLst>
          </p:cNvPr>
          <p:cNvSpPr/>
          <p:nvPr/>
        </p:nvSpPr>
        <p:spPr>
          <a:xfrm>
            <a:off x="4331969" y="1415299"/>
            <a:ext cx="1346222" cy="574158"/>
          </a:xfrm>
          <a:prstGeom prst="wedgeRectCallout">
            <a:avLst>
              <a:gd name="adj1" fmla="val 69207"/>
              <a:gd name="adj2" fmla="val 702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globální proměnná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8">
            <a:extLst>
              <a:ext uri="{FF2B5EF4-FFF2-40B4-BE49-F238E27FC236}">
                <a16:creationId xmlns:a16="http://schemas.microsoft.com/office/drawing/2014/main" id="{2DA89AF4-9784-423C-A63B-51B80D5406A1}"/>
              </a:ext>
            </a:extLst>
          </p:cNvPr>
          <p:cNvSpPr/>
          <p:nvPr/>
        </p:nvSpPr>
        <p:spPr>
          <a:xfrm>
            <a:off x="4331969" y="663301"/>
            <a:ext cx="1346222" cy="574158"/>
          </a:xfrm>
          <a:prstGeom prst="wedgeRectCallout">
            <a:avLst>
              <a:gd name="adj1" fmla="val 74641"/>
              <a:gd name="adj2" fmla="val 148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konstruktor před main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8">
            <a:extLst>
              <a:ext uri="{FF2B5EF4-FFF2-40B4-BE49-F238E27FC236}">
                <a16:creationId xmlns:a16="http://schemas.microsoft.com/office/drawing/2014/main" id="{3820CA86-B6E8-48D4-8509-DA38E964DC0F}"/>
              </a:ext>
            </a:extLst>
          </p:cNvPr>
          <p:cNvSpPr/>
          <p:nvPr/>
        </p:nvSpPr>
        <p:spPr>
          <a:xfrm>
            <a:off x="4331969" y="2167298"/>
            <a:ext cx="1346222" cy="574158"/>
          </a:xfrm>
          <a:prstGeom prst="wedgeRectCallout">
            <a:avLst>
              <a:gd name="adj1" fmla="val 65890"/>
              <a:gd name="adj2" fmla="val -567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zde má být 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8">
            <a:extLst>
              <a:ext uri="{FF2B5EF4-FFF2-40B4-BE49-F238E27FC236}">
                <a16:creationId xmlns:a16="http://schemas.microsoft.com/office/drawing/2014/main" id="{D80ADD3C-8BD0-4C44-878A-226A25CE12AB}"/>
              </a:ext>
            </a:extLst>
          </p:cNvPr>
          <p:cNvSpPr/>
          <p:nvPr/>
        </p:nvSpPr>
        <p:spPr>
          <a:xfrm>
            <a:off x="7570395" y="2190631"/>
            <a:ext cx="1346222" cy="574158"/>
          </a:xfrm>
          <a:prstGeom prst="wedgeRectCallout">
            <a:avLst>
              <a:gd name="adj1" fmla="val 50094"/>
              <a:gd name="adj2" fmla="val 501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špatně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😥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A2FDACD5-6F2C-4749-A22A-C17DED75E6D4}"/>
              </a:ext>
            </a:extLst>
          </p:cNvPr>
          <p:cNvSpPr/>
          <p:nvPr/>
        </p:nvSpPr>
        <p:spPr>
          <a:xfrm>
            <a:off x="7570395" y="5684091"/>
            <a:ext cx="1346222" cy="574158"/>
          </a:xfrm>
          <a:prstGeom prst="wedgeRectCallout">
            <a:avLst>
              <a:gd name="adj1" fmla="val 50094"/>
              <a:gd name="adj2" fmla="val -11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správně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😀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00D926-F2AE-43FC-83EF-2413E12BC807}"/>
              </a:ext>
            </a:extLst>
          </p:cNvPr>
          <p:cNvGrpSpPr>
            <a:grpSpLocks noChangeAspect="1"/>
          </p:cNvGrpSpPr>
          <p:nvPr/>
        </p:nvGrpSpPr>
        <p:grpSpPr>
          <a:xfrm>
            <a:off x="7449312" y="734425"/>
            <a:ext cx="874579" cy="878547"/>
            <a:chOff x="2910967" y="2625088"/>
            <a:chExt cx="2678432" cy="269058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4F3A2E-8EBE-4B23-A866-B58A4F3ABB7D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D8A73F-FA76-4AC0-AFE8-4A0EE880D79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98365C-8905-430F-B1A4-428698C9B2BA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3EC4FF-D7E5-43D8-B276-BB5325C9D15A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D5EF8761-9471-6318-F334-54729E80FC97}"/>
              </a:ext>
            </a:extLst>
          </p:cNvPr>
          <p:cNvSpPr/>
          <p:nvPr/>
        </p:nvSpPr>
        <p:spPr>
          <a:xfrm>
            <a:off x="4331969" y="3385569"/>
            <a:ext cx="1346222" cy="574158"/>
          </a:xfrm>
          <a:prstGeom prst="wedgeRectCallout">
            <a:avLst>
              <a:gd name="adj1" fmla="val 70320"/>
              <a:gd name="adj2" fmla="val -199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prázdný - nemusí být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7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4"/>
            <a:ext cx="5140900" cy="6202750"/>
          </a:xfrm>
        </p:spPr>
        <p:txBody>
          <a:bodyPr>
            <a:normAutofit/>
          </a:bodyPr>
          <a:lstStyle/>
          <a:p>
            <a:r>
              <a:rPr lang="en-US" dirty="0" err="1"/>
              <a:t>inicializace</a:t>
            </a:r>
            <a:endParaRPr lang="en-US" dirty="0"/>
          </a:p>
          <a:p>
            <a:pPr lvl="1"/>
            <a:r>
              <a:rPr lang="en-US" b="1" dirty="0" err="1"/>
              <a:t>pinMode</a:t>
            </a:r>
            <a:r>
              <a:rPr lang="en-US" dirty="0"/>
              <a:t>( button1_pin, </a:t>
            </a:r>
            <a:r>
              <a:rPr lang="en-US" b="1" dirty="0"/>
              <a:t>INPUT</a:t>
            </a:r>
            <a:r>
              <a:rPr lang="en-US" dirty="0"/>
              <a:t>);</a:t>
            </a:r>
          </a:p>
          <a:p>
            <a:r>
              <a:rPr lang="en-US" dirty="0" err="1"/>
              <a:t>detekce</a:t>
            </a:r>
            <a:endParaRPr lang="en-US" dirty="0"/>
          </a:p>
          <a:p>
            <a:pPr lvl="1"/>
            <a:r>
              <a:rPr lang="en-US" dirty="0"/>
              <a:t>bool </a:t>
            </a:r>
            <a:r>
              <a:rPr lang="en-US" b="1" dirty="0" err="1"/>
              <a:t>digitalRead</a:t>
            </a:r>
            <a:r>
              <a:rPr lang="en-US" dirty="0"/>
              <a:t>( button1_pin);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Webdings" panose="05030102010509060703" pitchFamily="18" charset="2"/>
              </a:rPr>
              <a:t></a:t>
            </a:r>
            <a:r>
              <a:rPr lang="en-US" dirty="0"/>
              <a:t> </a:t>
            </a:r>
            <a:r>
              <a:rPr lang="en-US" dirty="0" err="1"/>
              <a:t>inverzn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logi</a:t>
            </a:r>
            <a:r>
              <a:rPr lang="cs-CZ" dirty="0"/>
              <a:t>ka</a:t>
            </a:r>
          </a:p>
          <a:p>
            <a:pPr lvl="2"/>
            <a:r>
              <a:rPr lang="en-US" dirty="0"/>
              <a:t>false </a:t>
            </a:r>
            <a:r>
              <a:rPr lang="cs-CZ" dirty="0"/>
              <a:t> ≈  tlačítk</a:t>
            </a:r>
            <a:r>
              <a:rPr lang="en-US" dirty="0"/>
              <a:t>o</a:t>
            </a:r>
            <a:r>
              <a:rPr lang="cs-CZ" dirty="0"/>
              <a:t> je právě stisknuto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3.1</a:t>
            </a:r>
            <a:r>
              <a:rPr lang="en-US" dirty="0"/>
              <a:t>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stisknut</a:t>
            </a:r>
            <a:r>
              <a:rPr lang="cs-CZ" dirty="0"/>
              <a:t>é</a:t>
            </a:r>
            <a:r>
              <a:rPr lang="en-US" dirty="0"/>
              <a:t>ho </a:t>
            </a:r>
            <a:r>
              <a:rPr lang="en-US" dirty="0" err="1"/>
              <a:t>tl</a:t>
            </a:r>
            <a:r>
              <a:rPr lang="cs-CZ" dirty="0"/>
              <a:t>ačí</a:t>
            </a:r>
            <a:r>
              <a:rPr lang="en-US" dirty="0" err="1"/>
              <a:t>tka</a:t>
            </a:r>
            <a:endParaRPr lang="cs-CZ" dirty="0"/>
          </a:p>
          <a:p>
            <a:pPr lvl="1"/>
            <a:r>
              <a:rPr lang="cs-CZ" dirty="0"/>
              <a:t>stisknuté tlačítko i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dirty="0"/>
              <a:t> svítí </a:t>
            </a:r>
            <a:r>
              <a:rPr lang="en-US" dirty="0" err="1"/>
              <a:t>ledka</a:t>
            </a:r>
            <a:r>
              <a:rPr lang="cs-CZ" dirty="0"/>
              <a:t> i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/>
              <a:t> </a:t>
            </a:r>
            <a:r>
              <a:rPr lang="cs-CZ" dirty="0"/>
              <a:t>zapínání / vypínání </a:t>
            </a:r>
            <a:r>
              <a:rPr lang="en-US" dirty="0"/>
              <a:t>led</a:t>
            </a:r>
            <a:r>
              <a:rPr lang="cs-CZ" dirty="0"/>
              <a:t> stiskem tlačítka</a:t>
            </a:r>
            <a:endParaRPr lang="en-US" dirty="0"/>
          </a:p>
          <a:p>
            <a:pPr lvl="1"/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i="1" dirty="0"/>
              <a:t>"</a:t>
            </a:r>
            <a:r>
              <a:rPr lang="cs-CZ" i="1" dirty="0"/>
              <a:t>právě jsem stiskl</a:t>
            </a:r>
            <a:r>
              <a:rPr lang="en-US" i="1" dirty="0"/>
              <a:t>"</a:t>
            </a:r>
            <a:endParaRPr lang="en-US" dirty="0"/>
          </a:p>
          <a:p>
            <a:pPr lvl="2"/>
            <a:r>
              <a:rPr lang="cs-CZ" dirty="0"/>
              <a:t>detekce změny</a:t>
            </a:r>
            <a:r>
              <a:rPr lang="en-US" dirty="0"/>
              <a:t>, evidence a </a:t>
            </a:r>
            <a:r>
              <a:rPr lang="en-US" dirty="0" err="1"/>
              <a:t>zm</a:t>
            </a:r>
            <a:r>
              <a:rPr lang="cs-CZ" dirty="0"/>
              <a:t>ě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stavu</a:t>
            </a:r>
          </a:p>
          <a:p>
            <a:pPr lvl="2"/>
            <a:r>
              <a:rPr lang="cs-CZ" dirty="0"/>
              <a:t>ledky nezávisle na sobě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/>
              <a:t>  </a:t>
            </a:r>
            <a:r>
              <a:rPr lang="en-US" dirty="0" err="1"/>
              <a:t>bitov</a:t>
            </a:r>
            <a:r>
              <a:rPr lang="cs-CZ" dirty="0"/>
              <a:t>é zobr</a:t>
            </a:r>
            <a:r>
              <a:rPr lang="en-US" dirty="0" err="1"/>
              <a:t>az</a:t>
            </a:r>
            <a:r>
              <a:rPr lang="cs-CZ" dirty="0"/>
              <a:t>ení</a:t>
            </a:r>
            <a:r>
              <a:rPr lang="en-US" dirty="0"/>
              <a:t> </a:t>
            </a:r>
            <a:r>
              <a:rPr lang="cs-CZ" dirty="0"/>
              <a:t>čítače </a:t>
            </a:r>
            <a:r>
              <a:rPr lang="en-US" dirty="0" err="1"/>
              <a:t>stisk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en-US" dirty="0" err="1"/>
              <a:t>tla</a:t>
            </a:r>
            <a:r>
              <a:rPr lang="cs-CZ" dirty="0"/>
              <a:t>čítka</a:t>
            </a:r>
          </a:p>
          <a:p>
            <a:pPr lvl="2"/>
            <a:r>
              <a:rPr lang="cs-CZ" dirty="0"/>
              <a:t>b1</a:t>
            </a:r>
            <a:r>
              <a:rPr lang="en-US" dirty="0"/>
              <a:t>/b2</a:t>
            </a:r>
            <a:r>
              <a:rPr lang="cs-CZ" dirty="0"/>
              <a:t> </a:t>
            </a:r>
            <a:r>
              <a:rPr lang="en-US" dirty="0"/>
              <a:t>= in</a:t>
            </a:r>
            <a:r>
              <a:rPr lang="cs-CZ" dirty="0"/>
              <a:t>crement</a:t>
            </a:r>
            <a:r>
              <a:rPr lang="en-US" dirty="0"/>
              <a:t> / de</a:t>
            </a:r>
            <a:r>
              <a:rPr lang="cs-CZ" dirty="0"/>
              <a:t>crement</a:t>
            </a:r>
            <a:endParaRPr lang="en-US" dirty="0"/>
          </a:p>
          <a:p>
            <a:pPr lvl="2"/>
            <a:r>
              <a:rPr lang="en-US" dirty="0"/>
              <a:t>b3 = </a:t>
            </a:r>
            <a:r>
              <a:rPr lang="cs-CZ" dirty="0"/>
              <a:t>reset</a:t>
            </a:r>
            <a:endParaRPr lang="en-US" dirty="0"/>
          </a:p>
          <a:p>
            <a:pPr lvl="1"/>
            <a:r>
              <a:rPr lang="cs-CZ" dirty="0"/>
              <a:t>dekrementace nepočítá do záporných čísel</a:t>
            </a:r>
          </a:p>
          <a:p>
            <a:pPr lvl="1"/>
            <a:r>
              <a:rPr lang="en-US" dirty="0" err="1"/>
              <a:t>pou</a:t>
            </a:r>
            <a:r>
              <a:rPr lang="cs-CZ" dirty="0"/>
              <a:t>ž</a:t>
            </a:r>
            <a:r>
              <a:rPr lang="en-US" dirty="0" err="1"/>
              <a:t>ijte</a:t>
            </a:r>
            <a:r>
              <a:rPr lang="cs-CZ" dirty="0"/>
              <a:t> </a:t>
            </a:r>
            <a:r>
              <a:rPr lang="cs-CZ" b="1" dirty="0"/>
              <a:t>funkci</a:t>
            </a:r>
            <a:r>
              <a:rPr lang="cs-CZ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bitov</a:t>
            </a:r>
            <a:r>
              <a:rPr lang="cs-CZ" dirty="0"/>
              <a:t>é zobrazení čísla z 2.</a:t>
            </a:r>
            <a:r>
              <a:rPr lang="en-US" dirty="0"/>
              <a:t>3</a:t>
            </a:r>
            <a:r>
              <a:rPr lang="cs-CZ" dirty="0"/>
              <a:t>a</a:t>
            </a:r>
            <a:endParaRPr lang="en-US" dirty="0"/>
          </a:p>
          <a:p>
            <a:pPr lvl="2"/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cs-CZ" dirty="0"/>
              <a:t>aktuální stav v každém volání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5011" y="571725"/>
            <a:ext cx="3398922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funshield.h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{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bool 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pre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tlacitko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876161" y="1103888"/>
            <a:ext cx="877070" cy="326209"/>
          </a:xfrm>
          <a:prstGeom prst="wedgeRectCallout">
            <a:avLst>
              <a:gd name="adj1" fmla="val -76733"/>
              <a:gd name="adj2" fmla="val -499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setup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924186" y="4111844"/>
            <a:ext cx="2517409" cy="890732"/>
            <a:chOff x="4962388" y="3294402"/>
            <a:chExt cx="2517409" cy="890732"/>
          </a:xfrm>
        </p:grpSpPr>
        <p:sp>
          <p:nvSpPr>
            <p:cNvPr id="8" name="Rectangular Callout 7"/>
            <p:cNvSpPr/>
            <p:nvPr/>
          </p:nvSpPr>
          <p:spPr>
            <a:xfrm>
              <a:off x="4962388" y="3294402"/>
              <a:ext cx="2517409" cy="890732"/>
            </a:xfrm>
            <a:prstGeom prst="wedgeRectCallout">
              <a:avLst>
                <a:gd name="adj1" fmla="val -49909"/>
                <a:gd name="adj2" fmla="val -6152"/>
              </a:avLst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90440" y="3560131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04097" y="3907163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14265" y="3550798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10662" y="3907163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16026" y="3550798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04097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14265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10662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4319" y="3566252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ular Callout 27"/>
          <p:cNvSpPr/>
          <p:nvPr/>
        </p:nvSpPr>
        <p:spPr>
          <a:xfrm>
            <a:off x="5259661" y="5198914"/>
            <a:ext cx="1548037" cy="416423"/>
          </a:xfrm>
          <a:prstGeom prst="wedgeRectCallout">
            <a:avLst>
              <a:gd name="adj1" fmla="val 57646"/>
              <a:gd name="adj2" fmla="val -13335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detekovat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?</a:t>
            </a:r>
          </a:p>
        </p:txBody>
      </p:sp>
      <p:sp>
        <p:nvSpPr>
          <p:cNvPr id="23" name="Rectangular Callout 8">
            <a:extLst>
              <a:ext uri="{FF2B5EF4-FFF2-40B4-BE49-F238E27FC236}">
                <a16:creationId xmlns:a16="http://schemas.microsoft.com/office/drawing/2014/main" id="{F2A477B9-1607-4185-8CE8-37D1A7526413}"/>
              </a:ext>
            </a:extLst>
          </p:cNvPr>
          <p:cNvSpPr/>
          <p:nvPr/>
        </p:nvSpPr>
        <p:spPr>
          <a:xfrm>
            <a:off x="3767538" y="1626827"/>
            <a:ext cx="1373010" cy="582646"/>
          </a:xfrm>
          <a:prstGeom prst="wedgeRectCallout">
            <a:avLst>
              <a:gd name="adj1" fmla="val -67556"/>
              <a:gd name="adj2" fmla="val -187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dekompozice</a:t>
            </a:r>
            <a:br>
              <a:rPr lang="en-US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 err="1">
                <a:solidFill>
                  <a:srgbClr val="456A1C"/>
                </a:solidFill>
                <a:latin typeface="+mj-lt"/>
              </a:rPr>
              <a:t>abstrakce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ectangular Callout 8">
            <a:extLst>
              <a:ext uri="{FF2B5EF4-FFF2-40B4-BE49-F238E27FC236}">
                <a16:creationId xmlns:a16="http://schemas.microsoft.com/office/drawing/2014/main" id="{0AEAB1BD-EBDD-4E30-9A85-0B63E14554CA}"/>
              </a:ext>
            </a:extLst>
          </p:cNvPr>
          <p:cNvSpPr/>
          <p:nvPr/>
        </p:nvSpPr>
        <p:spPr>
          <a:xfrm>
            <a:off x="3767538" y="2243098"/>
            <a:ext cx="2156648" cy="326209"/>
          </a:xfrm>
          <a:prstGeom prst="wedgeRectCallout">
            <a:avLst>
              <a:gd name="adj1" fmla="val -78008"/>
              <a:gd name="adj2" fmla="val -6528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vyrobte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funkci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B6F6EB2A-1F85-42F5-A976-6D3C7136C148}"/>
              </a:ext>
            </a:extLst>
          </p:cNvPr>
          <p:cNvSpPr/>
          <p:nvPr/>
        </p:nvSpPr>
        <p:spPr>
          <a:xfrm>
            <a:off x="7729788" y="2236772"/>
            <a:ext cx="920870" cy="326209"/>
          </a:xfrm>
          <a:prstGeom prst="wedgeRectCallout">
            <a:avLst>
              <a:gd name="adj1" fmla="val 4793"/>
              <a:gd name="adj2" fmla="val -11051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ne pin!</a:t>
            </a:r>
          </a:p>
        </p:txBody>
      </p: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AED8D89B-6422-F200-F00D-C52E74D91240}"/>
              </a:ext>
            </a:extLst>
          </p:cNvPr>
          <p:cNvSpPr/>
          <p:nvPr/>
        </p:nvSpPr>
        <p:spPr>
          <a:xfrm>
            <a:off x="6302738" y="2236772"/>
            <a:ext cx="1127698" cy="326209"/>
          </a:xfrm>
          <a:prstGeom prst="wedgeRectCallout">
            <a:avLst>
              <a:gd name="adj1" fmla="val 4793"/>
              <a:gd name="adj2" fmla="val -11051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s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mantika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27">
            <a:extLst>
              <a:ext uri="{FF2B5EF4-FFF2-40B4-BE49-F238E27FC236}">
                <a16:creationId xmlns:a16="http://schemas.microsoft.com/office/drawing/2014/main" id="{17D57F2E-C56E-2D66-4707-6EA802A369C8}"/>
              </a:ext>
            </a:extLst>
          </p:cNvPr>
          <p:cNvSpPr/>
          <p:nvPr/>
        </p:nvSpPr>
        <p:spPr>
          <a:xfrm>
            <a:off x="6018638" y="2797219"/>
            <a:ext cx="1966014" cy="864003"/>
          </a:xfrm>
          <a:prstGeom prst="wedgeRectCallout">
            <a:avLst>
              <a:gd name="adj1" fmla="val -89859"/>
              <a:gd name="adj2" fmla="val 2798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encapsulace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žádné jednoduché globální proměnné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44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9" grpId="0" animBg="1"/>
      <p:bldP spid="30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22229D-2CD5-A30E-C146-E965434C9E97}"/>
              </a:ext>
            </a:extLst>
          </p:cNvPr>
          <p:cNvSpPr txBox="1"/>
          <p:nvPr/>
        </p:nvSpPr>
        <p:spPr>
          <a:xfrm>
            <a:off x="5079572" y="3659736"/>
            <a:ext cx="3746864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Zvire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a_hlad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zaludek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 limit;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ulov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zaludek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Zvire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h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velikost_hejna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h[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].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ma_hlad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h[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].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ulov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cs-CZ" dirty="0"/>
              <a:t>co </a:t>
            </a:r>
            <a:r>
              <a:rPr lang="en-US" dirty="0"/>
              <a:t>p</a:t>
            </a:r>
            <a:r>
              <a:rPr lang="cs-CZ" dirty="0"/>
              <a:t>ř</a:t>
            </a:r>
            <a:r>
              <a:rPr lang="en-US" dirty="0" err="1"/>
              <a:t>edstavuje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cs-CZ" dirty="0"/>
              <a:t>instance</a:t>
            </a:r>
          </a:p>
          <a:p>
            <a:pPr lvl="1"/>
            <a:r>
              <a:rPr lang="cs-CZ" dirty="0"/>
              <a:t>hejno zvířat?</a:t>
            </a:r>
            <a:r>
              <a:rPr lang="en-US" dirty="0"/>
              <a:t>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zv</a:t>
            </a:r>
            <a:r>
              <a:rPr lang="cs-CZ" dirty="0"/>
              <a:t>íře?</a:t>
            </a:r>
            <a:endParaRPr lang="en-US" dirty="0"/>
          </a:p>
          <a:p>
            <a:r>
              <a:rPr lang="cs-CZ" dirty="0"/>
              <a:t>objektová dekompozice</a:t>
            </a:r>
          </a:p>
          <a:p>
            <a:pPr lvl="1"/>
            <a:r>
              <a:rPr lang="cs-CZ" dirty="0"/>
              <a:t>akce na jedinci</a:t>
            </a:r>
          </a:p>
          <a:p>
            <a:pPr lvl="1"/>
            <a:r>
              <a:rPr lang="cs-CZ" dirty="0"/>
              <a:t>hejno jedinců</a:t>
            </a:r>
          </a:p>
          <a:p>
            <a:pPr lvl="1"/>
            <a:r>
              <a:rPr lang="cs-CZ" dirty="0"/>
              <a:t>objekt s pol</a:t>
            </a:r>
            <a:r>
              <a:rPr lang="en-US" dirty="0" err="1"/>
              <a:t>i</a:t>
            </a:r>
            <a:r>
              <a:rPr lang="cs-CZ" dirty="0"/>
              <a:t> </a:t>
            </a:r>
            <a:r>
              <a:rPr lang="cs-CZ" dirty="0">
                <a:sym typeface="Wingdings 2" panose="05020102010507070707" pitchFamily="18" charset="2"/>
              </a:rPr>
              <a:t></a:t>
            </a:r>
            <a:r>
              <a:rPr lang="cs-CZ" dirty="0"/>
              <a:t> pole objektů</a:t>
            </a:r>
            <a:endParaRPr lang="en-US" dirty="0"/>
          </a:p>
          <a:p>
            <a:r>
              <a:rPr lang="en-US" dirty="0" err="1"/>
              <a:t>pov</a:t>
            </a:r>
            <a:r>
              <a:rPr lang="cs-CZ" dirty="0"/>
              <a:t>í</a:t>
            </a:r>
            <a:r>
              <a:rPr lang="en-US" dirty="0" err="1"/>
              <a:t>dejte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cs-CZ" dirty="0"/>
              <a:t>s objekty</a:t>
            </a:r>
            <a:br>
              <a:rPr lang="cs-CZ" dirty="0"/>
            </a:br>
            <a:r>
              <a:rPr lang="en-US" dirty="0"/>
              <a:t>  </a:t>
            </a:r>
            <a:r>
              <a:rPr lang="cs-CZ" dirty="0"/>
              <a:t>jako kdyby byly živé</a:t>
            </a:r>
            <a:endParaRPr lang="en-US" dirty="0"/>
          </a:p>
          <a:p>
            <a:r>
              <a:rPr lang="cs-CZ" dirty="0"/>
              <a:t>co potřebuje vědět tlačítko?</a:t>
            </a:r>
          </a:p>
          <a:p>
            <a:pPr lvl="1"/>
            <a:r>
              <a:rPr lang="cs-CZ" dirty="0"/>
              <a:t>kolikáté je?</a:t>
            </a:r>
          </a:p>
          <a:p>
            <a:pPr lvl="2"/>
            <a:r>
              <a:rPr lang="cs-CZ" dirty="0"/>
              <a:t>ne, to je mu jedno</a:t>
            </a:r>
          </a:p>
          <a:p>
            <a:pPr lvl="1"/>
            <a:r>
              <a:rPr lang="cs-CZ" dirty="0"/>
              <a:t>jak komunikovat s hw</a:t>
            </a:r>
          </a:p>
          <a:p>
            <a:pPr lvl="2"/>
            <a:r>
              <a:rPr lang="cs-CZ" dirty="0"/>
              <a:t>pin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Objektový návrh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79572" y="671320"/>
            <a:ext cx="3746864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Hejno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a_hlad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 index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zaludek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[index]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 limit;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ulov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 index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zaludek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velikost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hejna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Hejno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h;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h.ma_hlad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h.ulov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ectangular Callout 8">
            <a:extLst>
              <a:ext uri="{FF2B5EF4-FFF2-40B4-BE49-F238E27FC236}">
                <a16:creationId xmlns:a16="http://schemas.microsoft.com/office/drawing/2014/main" id="{2DA89AF4-9784-423C-A63B-51B80D5406A1}"/>
              </a:ext>
            </a:extLst>
          </p:cNvPr>
          <p:cNvSpPr/>
          <p:nvPr/>
        </p:nvSpPr>
        <p:spPr>
          <a:xfrm>
            <a:off x="7287864" y="2661403"/>
            <a:ext cx="1697354" cy="616489"/>
          </a:xfrm>
          <a:prstGeom prst="wedgeRectCallout">
            <a:avLst>
              <a:gd name="adj1" fmla="val -72173"/>
              <a:gd name="adj2" fmla="val 48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hejno, má hlad tvůj i-tý člen?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😥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944BE435-0AE6-53FB-B78C-3AA7D91CA5C5}"/>
              </a:ext>
            </a:extLst>
          </p:cNvPr>
          <p:cNvSpPr/>
          <p:nvPr/>
        </p:nvSpPr>
        <p:spPr>
          <a:xfrm>
            <a:off x="7537848" y="5644486"/>
            <a:ext cx="1197386" cy="616489"/>
          </a:xfrm>
          <a:prstGeom prst="wedgeRectCallout">
            <a:avLst>
              <a:gd name="adj1" fmla="val -85380"/>
              <a:gd name="adj2" fmla="val 57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zvíře, máš hlad?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😀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29EED-F710-2F18-9936-D2F8A431FC43}"/>
              </a:ext>
            </a:extLst>
          </p:cNvPr>
          <p:cNvSpPr txBox="1"/>
          <p:nvPr/>
        </p:nvSpPr>
        <p:spPr>
          <a:xfrm>
            <a:off x="408766" y="5006258"/>
            <a:ext cx="322223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class Button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: pin_(pin) {}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pressed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.... (pin_);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int p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1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cs-CZ" dirty="0"/>
              <a:t>hejno tlačítek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cs-CZ" dirty="0"/>
              <a:t>výčtový typ (enum)</a:t>
            </a:r>
          </a:p>
          <a:p>
            <a:pPr lvl="1"/>
            <a:r>
              <a:rPr lang="cs-CZ" dirty="0"/>
              <a:t>uživatelsky pojmenované symbolické hodnoty</a:t>
            </a:r>
          </a:p>
          <a:p>
            <a:pPr lvl="1"/>
            <a:r>
              <a:rPr lang="cs-CZ" dirty="0"/>
              <a:t>může se hodit pro evidenci stavů</a:t>
            </a:r>
          </a:p>
          <a:p>
            <a:pPr lvl="2"/>
            <a:r>
              <a:rPr lang="cs-CZ" dirty="0"/>
              <a:t>mnohem lepší než stavy 1/2/3</a:t>
            </a:r>
            <a:endParaRPr lang="en-US" dirty="0"/>
          </a:p>
          <a:p>
            <a:pPr lvl="1"/>
            <a:r>
              <a:rPr lang="cs-CZ" dirty="0"/>
              <a:t>lze použít v konstrukci switch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Objektový návrh</a:t>
            </a:r>
            <a:endParaRPr lang="en-US" dirty="0"/>
          </a:p>
        </p:txBody>
      </p:sp>
      <p:sp>
        <p:nvSpPr>
          <p:cNvPr id="14" name="Rectangular Callout 8">
            <a:extLst>
              <a:ext uri="{FF2B5EF4-FFF2-40B4-BE49-F238E27FC236}">
                <a16:creationId xmlns:a16="http://schemas.microsoft.com/office/drawing/2014/main" id="{D80ADD3C-8BD0-4C44-878A-226A25CE12AB}"/>
              </a:ext>
            </a:extLst>
          </p:cNvPr>
          <p:cNvSpPr/>
          <p:nvPr/>
        </p:nvSpPr>
        <p:spPr>
          <a:xfrm>
            <a:off x="6767144" y="1504118"/>
            <a:ext cx="592475" cy="492443"/>
          </a:xfrm>
          <a:prstGeom prst="wedgeRectCallout">
            <a:avLst>
              <a:gd name="adj1" fmla="val 50094"/>
              <a:gd name="adj2" fmla="val 501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😥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944BE435-0AE6-53FB-B78C-3AA7D91CA5C5}"/>
              </a:ext>
            </a:extLst>
          </p:cNvPr>
          <p:cNvSpPr/>
          <p:nvPr/>
        </p:nvSpPr>
        <p:spPr>
          <a:xfrm>
            <a:off x="3069115" y="1750340"/>
            <a:ext cx="1370383" cy="616489"/>
          </a:xfrm>
          <a:prstGeom prst="wedgeRectCallout">
            <a:avLst>
              <a:gd name="adj1" fmla="val -59943"/>
              <a:gd name="adj2" fmla="val -1125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vytvo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ření jedné instance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D960-7849-EE43-CEC1-1ECE767893D4}"/>
              </a:ext>
            </a:extLst>
          </p:cNvPr>
          <p:cNvSpPr txBox="1"/>
          <p:nvPr/>
        </p:nvSpPr>
        <p:spPr>
          <a:xfrm>
            <a:off x="626263" y="1097101"/>
            <a:ext cx="6449047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Button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tlacitka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{ </a:t>
            </a:r>
            <a:r>
              <a:rPr lang="en-US" sz="13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(button1_pin), </a:t>
            </a:r>
            <a:r>
              <a:rPr lang="en-US" sz="13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(button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_pin), ... 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CFAC4-16C7-5B13-9607-691CA0A1BDB5}"/>
              </a:ext>
            </a:extLst>
          </p:cNvPr>
          <p:cNvSpPr txBox="1"/>
          <p:nvPr/>
        </p:nvSpPr>
        <p:spPr>
          <a:xfrm>
            <a:off x="4500263" y="5900194"/>
            <a:ext cx="4292188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heli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copter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h_rotating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h_air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heli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copter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state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0" name="Rectangular Callout 11">
            <a:extLst>
              <a:ext uri="{FF2B5EF4-FFF2-40B4-BE49-F238E27FC236}">
                <a16:creationId xmlns:a16="http://schemas.microsoft.com/office/drawing/2014/main" id="{154224C9-A329-24F0-95B3-2E1A90BFEE79}"/>
              </a:ext>
            </a:extLst>
          </p:cNvPr>
          <p:cNvSpPr/>
          <p:nvPr/>
        </p:nvSpPr>
        <p:spPr>
          <a:xfrm>
            <a:off x="6046620" y="5354462"/>
            <a:ext cx="1312999" cy="326209"/>
          </a:xfrm>
          <a:prstGeom prst="wedgeRectCallout">
            <a:avLst>
              <a:gd name="adj1" fmla="val -50112"/>
              <a:gd name="adj2" fmla="val 13150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ýčtový typ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8">
            <a:extLst>
              <a:ext uri="{FF2B5EF4-FFF2-40B4-BE49-F238E27FC236}">
                <a16:creationId xmlns:a16="http://schemas.microsoft.com/office/drawing/2014/main" id="{2777A195-4E69-CC43-B968-EF6EB80102D3}"/>
              </a:ext>
            </a:extLst>
          </p:cNvPr>
          <p:cNvSpPr/>
          <p:nvPr/>
        </p:nvSpPr>
        <p:spPr>
          <a:xfrm>
            <a:off x="1053860" y="1750340"/>
            <a:ext cx="1498566" cy="807905"/>
          </a:xfrm>
          <a:prstGeom prst="wedgeRectCallout">
            <a:avLst>
              <a:gd name="adj1" fmla="val -3714"/>
              <a:gd name="adj2" fmla="val -9414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C00000"/>
                </a:solidFill>
                <a:latin typeface="+mj-lt"/>
              </a:rPr>
              <a:t>kopie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!!!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šech vytvořených instancí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BAEA66-1E46-4251-DBE7-1E93128964A9}"/>
              </a:ext>
            </a:extLst>
          </p:cNvPr>
          <p:cNvGrpSpPr>
            <a:grpSpLocks noChangeAspect="1"/>
          </p:cNvGrpSpPr>
          <p:nvPr/>
        </p:nvGrpSpPr>
        <p:grpSpPr>
          <a:xfrm>
            <a:off x="4396733" y="871792"/>
            <a:ext cx="874579" cy="878547"/>
            <a:chOff x="2910967" y="2625088"/>
            <a:chExt cx="2678432" cy="26905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FD7E10-2683-2DEA-070C-76D24ADBFF39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454A99-57B0-74A1-3E4E-EB838C82087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422B3C-37DC-2A81-8E91-13DFA30CE2D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4B635A-5533-7A37-5902-59BBE04D571F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F34F656-1EA4-55ED-D009-9E4FB69DAB5B}"/>
              </a:ext>
            </a:extLst>
          </p:cNvPr>
          <p:cNvSpPr txBox="1"/>
          <p:nvPr/>
        </p:nvSpPr>
        <p:spPr>
          <a:xfrm>
            <a:off x="5013931" y="3539576"/>
            <a:ext cx="3519604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Button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tlacitka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{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button1_pin, button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_pin, ... 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352C1-521B-5A6D-F962-7CB857222E29}"/>
              </a:ext>
            </a:extLst>
          </p:cNvPr>
          <p:cNvSpPr txBox="1"/>
          <p:nvPr/>
        </p:nvSpPr>
        <p:spPr>
          <a:xfrm>
            <a:off x="626263" y="2805422"/>
            <a:ext cx="3735758" cy="123110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Button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tlacitka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pocet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for(..)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tlacitka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].setup(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button_pin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A2FDACD5-6F2C-4749-A22A-C17DED75E6D4}"/>
              </a:ext>
            </a:extLst>
          </p:cNvPr>
          <p:cNvSpPr/>
          <p:nvPr/>
        </p:nvSpPr>
        <p:spPr>
          <a:xfrm>
            <a:off x="4100592" y="2965418"/>
            <a:ext cx="1346222" cy="574158"/>
          </a:xfrm>
          <a:prstGeom prst="wedgeRectCallout">
            <a:avLst>
              <a:gd name="adj1" fmla="val 50094"/>
              <a:gd name="adj2" fmla="val -11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l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pe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😀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8">
            <a:extLst>
              <a:ext uri="{FF2B5EF4-FFF2-40B4-BE49-F238E27FC236}">
                <a16:creationId xmlns:a16="http://schemas.microsoft.com/office/drawing/2014/main" id="{3EABF2CE-1284-0275-8DBF-DA6436922868}"/>
              </a:ext>
            </a:extLst>
          </p:cNvPr>
          <p:cNvSpPr/>
          <p:nvPr/>
        </p:nvSpPr>
        <p:spPr>
          <a:xfrm>
            <a:off x="6931615" y="2502241"/>
            <a:ext cx="1370383" cy="915316"/>
          </a:xfrm>
          <a:prstGeom prst="wedgeRectCallout">
            <a:avLst>
              <a:gd name="adj1" fmla="val -46022"/>
              <a:gd name="adj2" fmla="val 8735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zavol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 konstruktor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 s parametry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49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9" grpId="0" animBg="1"/>
      <p:bldP spid="10" grpId="0" animBg="1"/>
      <p:bldP spid="11" grpId="0" animBg="1"/>
      <p:bldP spid="20" grpId="0" animBg="1"/>
      <p:bldP spid="21" grpId="0" animBg="1"/>
      <p:bldP spid="15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80975" lvl="1" indent="-180975">
              <a:spcBef>
                <a:spcPts val="1000"/>
              </a:spcBef>
            </a:pP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3.4</a:t>
            </a:r>
            <a:r>
              <a:rPr lang="cs-CZ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sz="2000" dirty="0"/>
              <a:t> odfiltrování zákmitů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tlačítka jsou čínská </a:t>
            </a:r>
            <a:r>
              <a:rPr lang="cs-CZ" sz="1800" dirty="0">
                <a:sym typeface="Wingdings 3" panose="05040102010807070707" pitchFamily="18" charset="2"/>
              </a:rPr>
              <a:t> </a:t>
            </a:r>
            <a:r>
              <a:rPr lang="cs-CZ" sz="1800" dirty="0"/>
              <a:t>nedokonalá</a:t>
            </a:r>
            <a:endParaRPr lang="en-US" sz="1800" dirty="0"/>
          </a:p>
          <a:p>
            <a:pPr marL="361950" lvl="2">
              <a:spcBef>
                <a:spcPts val="1000"/>
              </a:spcBef>
            </a:pPr>
            <a:r>
              <a:rPr lang="en-US" sz="1800" dirty="0"/>
              <a:t>m</a:t>
            </a:r>
            <a:r>
              <a:rPr lang="cs-CZ" sz="1800" dirty="0"/>
              <a:t>ůžou někdy samovolně generovat zákmity (jitters)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odfiltrovat zákmit kratší než </a:t>
            </a:r>
            <a:r>
              <a:rPr lang="en-US" sz="1800" i="1" dirty="0"/>
              <a:t>&lt;</a:t>
            </a:r>
            <a:r>
              <a:rPr lang="en-US" sz="1800" i="1" dirty="0" err="1"/>
              <a:t>pojmenovan</a:t>
            </a:r>
            <a:r>
              <a:rPr lang="cs-CZ" sz="1800" i="1" dirty="0"/>
              <a:t>á</a:t>
            </a:r>
            <a:r>
              <a:rPr lang="en-US" sz="1800" i="1" dirty="0"/>
              <a:t>_</a:t>
            </a:r>
            <a:r>
              <a:rPr lang="en-US" sz="1800" i="1" dirty="0" err="1"/>
              <a:t>konstanta</a:t>
            </a:r>
            <a:r>
              <a:rPr lang="en-US" sz="1800" i="1" dirty="0"/>
              <a:t>&gt;</a:t>
            </a:r>
          </a:p>
          <a:p>
            <a:pPr marL="538163" lvl="3">
              <a:spcBef>
                <a:spcPts val="1000"/>
              </a:spcBef>
            </a:pPr>
            <a:r>
              <a:rPr lang="en-US" sz="1600" dirty="0"/>
              <a:t>debouncing - nap</a:t>
            </a:r>
            <a:r>
              <a:rPr lang="cs-CZ" sz="1600" dirty="0"/>
              <a:t>ř. </a:t>
            </a:r>
            <a:r>
              <a:rPr lang="en-US" sz="1600" dirty="0"/>
              <a:t>2</a:t>
            </a:r>
            <a:r>
              <a:rPr lang="cs-CZ" sz="1600" dirty="0"/>
              <a:t>0 ms - vyzkoušejte</a:t>
            </a:r>
            <a:endParaRPr lang="cs-CZ" dirty="0"/>
          </a:p>
          <a:p>
            <a:endParaRPr lang="en-US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3.5</a:t>
            </a:r>
            <a:r>
              <a:rPr lang="en-US" dirty="0"/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vypínač s blikáním</a:t>
            </a:r>
          </a:p>
          <a:p>
            <a:pPr lvl="1"/>
            <a:r>
              <a:rPr lang="cs-CZ" dirty="0"/>
              <a:t>zapnout </a:t>
            </a:r>
            <a:r>
              <a:rPr lang="en-US" dirty="0"/>
              <a:t>/</a:t>
            </a:r>
            <a:r>
              <a:rPr lang="cs-CZ" dirty="0"/>
              <a:t> vypnout z</a:t>
            </a:r>
            <a:r>
              <a:rPr lang="en-US" dirty="0"/>
              <a:t> 3.2</a:t>
            </a:r>
            <a:endParaRPr lang="cs-CZ" dirty="0"/>
          </a:p>
          <a:p>
            <a:pPr lvl="1"/>
            <a:r>
              <a:rPr lang="cs-CZ" dirty="0"/>
              <a:t>při </a:t>
            </a:r>
            <a:r>
              <a:rPr lang="en-US" dirty="0"/>
              <a:t>del</a:t>
            </a:r>
            <a:r>
              <a:rPr lang="cs-CZ" dirty="0"/>
              <a:t>ší</a:t>
            </a:r>
            <a:r>
              <a:rPr lang="en-US" dirty="0"/>
              <a:t>m </a:t>
            </a:r>
            <a:r>
              <a:rPr lang="en-US" dirty="0" err="1"/>
              <a:t>dr</a:t>
            </a:r>
            <a:r>
              <a:rPr lang="cs-CZ" dirty="0"/>
              <a:t>ž</a:t>
            </a:r>
            <a:r>
              <a:rPr lang="en-US" dirty="0" err="1"/>
              <a:t>en</a:t>
            </a:r>
            <a:r>
              <a:rPr lang="cs-CZ" dirty="0"/>
              <a:t>í tlačítka </a:t>
            </a:r>
            <a:r>
              <a:rPr lang="en-US" dirty="0"/>
              <a:t>se </a:t>
            </a:r>
            <a:r>
              <a:rPr lang="cs-CZ" dirty="0"/>
              <a:t>ledka </a:t>
            </a:r>
            <a:r>
              <a:rPr lang="en-US" dirty="0" err="1"/>
              <a:t>rozblik</a:t>
            </a:r>
            <a:r>
              <a:rPr lang="cs-CZ" dirty="0"/>
              <a:t>á</a:t>
            </a:r>
          </a:p>
          <a:p>
            <a:pPr lvl="2"/>
            <a:r>
              <a:rPr lang="cs-CZ" dirty="0"/>
              <a:t>bliká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uvoln</a:t>
            </a:r>
            <a:r>
              <a:rPr lang="cs-CZ" dirty="0"/>
              <a:t>ění tlačítka až do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cs-CZ" dirty="0"/>
              <a:t>dalšího stisku</a:t>
            </a:r>
            <a:endParaRPr lang="en-US" dirty="0"/>
          </a:p>
          <a:p>
            <a:pPr lvl="1"/>
            <a:r>
              <a:rPr lang="en-US" dirty="0" err="1"/>
              <a:t>parametr</a:t>
            </a:r>
            <a:r>
              <a:rPr lang="cs-CZ" dirty="0"/>
              <a:t>y</a:t>
            </a:r>
            <a:r>
              <a:rPr lang="en-US" dirty="0"/>
              <a:t>: d</a:t>
            </a:r>
            <a:r>
              <a:rPr lang="cs-CZ" dirty="0"/>
              <a:t>é</a:t>
            </a:r>
            <a:r>
              <a:rPr lang="en-US" dirty="0" err="1"/>
              <a:t>lka</a:t>
            </a:r>
            <a:r>
              <a:rPr lang="en-US" dirty="0"/>
              <a:t> </a:t>
            </a:r>
            <a:r>
              <a:rPr lang="cs-CZ" dirty="0"/>
              <a:t>stisku potřebná pro rozblikání, frekvence blikání</a:t>
            </a:r>
            <a:endParaRPr lang="en-US" dirty="0"/>
          </a:p>
          <a:p>
            <a:pPr lvl="1"/>
            <a:r>
              <a:rPr lang="cs-CZ" dirty="0"/>
              <a:t>rozmyslet, jaké udržovat stavy</a:t>
            </a:r>
          </a:p>
          <a:p>
            <a:pPr lvl="2"/>
            <a:r>
              <a:rPr lang="cs-CZ" dirty="0"/>
              <a:t>tlačítka, led, blikání</a:t>
            </a:r>
            <a:endParaRPr lang="en-US" dirty="0"/>
          </a:p>
          <a:p>
            <a:pPr lvl="1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en-US" dirty="0" err="1"/>
              <a:t>encapsulace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 - blikání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444414" y="2840908"/>
            <a:ext cx="1312999" cy="643581"/>
          </a:xfrm>
          <a:prstGeom prst="wedgeRectCallout">
            <a:avLst>
              <a:gd name="adj1" fmla="val -101423"/>
              <a:gd name="adj2" fmla="val 230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žívejte delay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7F65B8-25BF-FF85-7C93-8CF570BBC3BC}"/>
              </a:ext>
            </a:extLst>
          </p:cNvPr>
          <p:cNvGrpSpPr/>
          <p:nvPr/>
        </p:nvGrpSpPr>
        <p:grpSpPr>
          <a:xfrm>
            <a:off x="6100914" y="821201"/>
            <a:ext cx="2517409" cy="890732"/>
            <a:chOff x="4962388" y="3294402"/>
            <a:chExt cx="2517409" cy="890732"/>
          </a:xfrm>
        </p:grpSpPr>
        <p:sp>
          <p:nvSpPr>
            <p:cNvPr id="5" name="Rectangular Callout 7">
              <a:extLst>
                <a:ext uri="{FF2B5EF4-FFF2-40B4-BE49-F238E27FC236}">
                  <a16:creationId xmlns:a16="http://schemas.microsoft.com/office/drawing/2014/main" id="{7C16E8CD-A213-B15B-EBAE-B72B6636F3F1}"/>
                </a:ext>
              </a:extLst>
            </p:cNvPr>
            <p:cNvSpPr/>
            <p:nvPr/>
          </p:nvSpPr>
          <p:spPr>
            <a:xfrm>
              <a:off x="4962388" y="3294402"/>
              <a:ext cx="2517409" cy="890732"/>
            </a:xfrm>
            <a:prstGeom prst="wedgeRectCallout">
              <a:avLst>
                <a:gd name="adj1" fmla="val -49909"/>
                <a:gd name="adj2" fmla="val -6152"/>
              </a:avLst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7BDA0A-00FF-1BD6-108F-EE39225DEB30}"/>
                </a:ext>
              </a:extLst>
            </p:cNvPr>
            <p:cNvCxnSpPr/>
            <p:nvPr/>
          </p:nvCxnSpPr>
          <p:spPr>
            <a:xfrm>
              <a:off x="5190440" y="3560131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3E33AE-359F-88FF-6FE5-566A4AC0AA86}"/>
                </a:ext>
              </a:extLst>
            </p:cNvPr>
            <p:cNvCxnSpPr/>
            <p:nvPr/>
          </p:nvCxnSpPr>
          <p:spPr>
            <a:xfrm>
              <a:off x="5604097" y="3907163"/>
              <a:ext cx="7328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13FE95-2EBA-88B1-6984-A8CA66E797BF}"/>
                </a:ext>
              </a:extLst>
            </p:cNvPr>
            <p:cNvCxnSpPr/>
            <p:nvPr/>
          </p:nvCxnSpPr>
          <p:spPr>
            <a:xfrm>
              <a:off x="6336994" y="3560131"/>
              <a:ext cx="736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D9491D-3860-2680-410F-8934D3B79B60}"/>
                </a:ext>
              </a:extLst>
            </p:cNvPr>
            <p:cNvCxnSpPr/>
            <p:nvPr/>
          </p:nvCxnSpPr>
          <p:spPr>
            <a:xfrm>
              <a:off x="6410662" y="3907163"/>
              <a:ext cx="8411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B8A404-4CDD-9551-9649-4238A3DE4A6E}"/>
                </a:ext>
              </a:extLst>
            </p:cNvPr>
            <p:cNvCxnSpPr/>
            <p:nvPr/>
          </p:nvCxnSpPr>
          <p:spPr>
            <a:xfrm>
              <a:off x="5604097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826C77-CFC1-56EB-443E-DACF85F0C406}"/>
                </a:ext>
              </a:extLst>
            </p:cNvPr>
            <p:cNvCxnSpPr/>
            <p:nvPr/>
          </p:nvCxnSpPr>
          <p:spPr>
            <a:xfrm>
              <a:off x="6336994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572639-6FC3-FA63-113F-9ED5E29D71D9}"/>
                </a:ext>
              </a:extLst>
            </p:cNvPr>
            <p:cNvCxnSpPr/>
            <p:nvPr/>
          </p:nvCxnSpPr>
          <p:spPr>
            <a:xfrm>
              <a:off x="6410662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ular Callout 11">
            <a:extLst>
              <a:ext uri="{FF2B5EF4-FFF2-40B4-BE49-F238E27FC236}">
                <a16:creationId xmlns:a16="http://schemas.microsoft.com/office/drawing/2014/main" id="{99829349-9DFC-F84F-A4EE-EFD03955D967}"/>
              </a:ext>
            </a:extLst>
          </p:cNvPr>
          <p:cNvSpPr/>
          <p:nvPr/>
        </p:nvSpPr>
        <p:spPr>
          <a:xfrm>
            <a:off x="7742940" y="654703"/>
            <a:ext cx="716451" cy="326209"/>
          </a:xfrm>
          <a:prstGeom prst="wedgeRectCallout">
            <a:avLst>
              <a:gd name="adj1" fmla="val -67192"/>
              <a:gd name="adj2" fmla="val 4988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jitter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ectangular Callout 5">
            <a:extLst>
              <a:ext uri="{FF2B5EF4-FFF2-40B4-BE49-F238E27FC236}">
                <a16:creationId xmlns:a16="http://schemas.microsoft.com/office/drawing/2014/main" id="{1618F13C-8B8F-41C5-A3E1-4983982A4B60}"/>
              </a:ext>
            </a:extLst>
          </p:cNvPr>
          <p:cNvSpPr/>
          <p:nvPr/>
        </p:nvSpPr>
        <p:spPr>
          <a:xfrm>
            <a:off x="5512994" y="4681139"/>
            <a:ext cx="1312999" cy="393782"/>
          </a:xfrm>
          <a:prstGeom prst="wedgeRectCallout">
            <a:avLst>
              <a:gd name="adj1" fmla="val -87059"/>
              <a:gd name="adj2" fmla="val -7563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dva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timery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3.6 </a:t>
            </a:r>
            <a:r>
              <a:rPr lang="cs-CZ" dirty="0"/>
              <a:t>automatický čítač</a:t>
            </a:r>
          </a:p>
          <a:p>
            <a:pPr lvl="1"/>
            <a:r>
              <a:rPr lang="cs-CZ" dirty="0"/>
              <a:t>čítač stisků z 3.3</a:t>
            </a:r>
            <a:r>
              <a:rPr lang="en-US" dirty="0"/>
              <a:t> s </a:t>
            </a:r>
            <a:r>
              <a:rPr lang="en-US" dirty="0" err="1"/>
              <a:t>autorepeatem</a:t>
            </a:r>
            <a:endParaRPr lang="cs-CZ" dirty="0"/>
          </a:p>
          <a:p>
            <a:pPr lvl="1"/>
            <a:r>
              <a:rPr lang="cs-CZ" dirty="0"/>
              <a:t>při </a:t>
            </a:r>
            <a:r>
              <a:rPr lang="en-US" dirty="0"/>
              <a:t>del</a:t>
            </a:r>
            <a:r>
              <a:rPr lang="cs-CZ" dirty="0"/>
              <a:t>ší</a:t>
            </a:r>
            <a:r>
              <a:rPr lang="en-US" dirty="0"/>
              <a:t>m </a:t>
            </a:r>
            <a:r>
              <a:rPr lang="en-US" dirty="0" err="1"/>
              <a:t>dr</a:t>
            </a:r>
            <a:r>
              <a:rPr lang="cs-CZ" dirty="0"/>
              <a:t>ž</a:t>
            </a:r>
            <a:r>
              <a:rPr lang="en-US" dirty="0" err="1"/>
              <a:t>en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b</a:t>
            </a:r>
            <a:r>
              <a:rPr lang="en-US" dirty="0"/>
              <a:t>1</a:t>
            </a:r>
            <a:r>
              <a:rPr lang="cs-CZ" dirty="0"/>
              <a:t>/b</a:t>
            </a:r>
            <a:r>
              <a:rPr lang="en-US" dirty="0"/>
              <a:t>2</a:t>
            </a:r>
            <a:r>
              <a:rPr lang="cs-CZ" dirty="0"/>
              <a:t> přičí</a:t>
            </a:r>
            <a:r>
              <a:rPr lang="en-US" dirty="0"/>
              <a:t>t</a:t>
            </a:r>
            <a:r>
              <a:rPr lang="cs-CZ" dirty="0"/>
              <a:t>á/odečítá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autorepeat</a:t>
            </a:r>
            <a:r>
              <a:rPr lang="en-US" dirty="0"/>
              <a:t>)</a:t>
            </a:r>
            <a:endParaRPr lang="cs-CZ" dirty="0"/>
          </a:p>
          <a:p>
            <a:pPr lvl="2"/>
            <a:r>
              <a:rPr lang="cs-CZ" dirty="0"/>
              <a:t>až do uvolnění tlačítka</a:t>
            </a:r>
          </a:p>
          <a:p>
            <a:pPr lvl="1"/>
            <a:r>
              <a:rPr lang="cs-CZ" dirty="0"/>
              <a:t>parametry - prodleva pro </a:t>
            </a:r>
            <a:r>
              <a:rPr lang="en-US" dirty="0" err="1"/>
              <a:t>autorepea</a:t>
            </a:r>
            <a:r>
              <a:rPr lang="cs-CZ" dirty="0"/>
              <a:t>t, rychlost autorepeatu</a:t>
            </a:r>
            <a:endParaRPr lang="en-US" dirty="0"/>
          </a:p>
          <a:p>
            <a:pPr lvl="1"/>
            <a:r>
              <a:rPr lang="en-US" dirty="0" err="1"/>
              <a:t>dekompozice</a:t>
            </a:r>
            <a:r>
              <a:rPr lang="en-US" dirty="0"/>
              <a:t> - ne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megat</a:t>
            </a:r>
            <a:r>
              <a:rPr lang="cs-CZ" dirty="0"/>
              <a:t>ří</a:t>
            </a:r>
            <a:r>
              <a:rPr lang="en-US" dirty="0"/>
              <a:t>da</a:t>
            </a:r>
            <a:r>
              <a:rPr lang="cs-CZ" dirty="0"/>
              <a:t> řešící vše</a:t>
            </a:r>
          </a:p>
          <a:p>
            <a:pPr lvl="2"/>
            <a:r>
              <a:rPr lang="cs-CZ" dirty="0"/>
              <a:t>znovupoužitelnost</a:t>
            </a:r>
            <a:r>
              <a:rPr lang="en-US" dirty="0"/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reusabilita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dirty="0"/>
              <a:t>namalujete si </a:t>
            </a:r>
            <a:r>
              <a:rPr lang="cs-CZ" b="1" dirty="0"/>
              <a:t>stavový automat</a:t>
            </a:r>
          </a:p>
          <a:p>
            <a:pPr lvl="2"/>
            <a:r>
              <a:rPr lang="cs-CZ" dirty="0"/>
              <a:t>stavy</a:t>
            </a:r>
          </a:p>
          <a:p>
            <a:pPr lvl="2"/>
            <a:r>
              <a:rPr lang="cs-CZ" dirty="0"/>
              <a:t>přechody mezi stavy</a:t>
            </a:r>
          </a:p>
          <a:p>
            <a:pPr lvl="2"/>
            <a:r>
              <a:rPr lang="cs-CZ" dirty="0"/>
              <a:t>události, které přechody vyvolávají</a:t>
            </a:r>
          </a:p>
          <a:p>
            <a:pPr lvl="2"/>
            <a:r>
              <a:rPr lang="cs-CZ" dirty="0"/>
              <a:t>akce na přechodech</a:t>
            </a:r>
          </a:p>
          <a:p>
            <a:pPr lvl="3"/>
            <a:r>
              <a:rPr lang="cs-CZ" dirty="0"/>
              <a:t>inkrementace, nastavení času, 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 - autorepeat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95DC8F-E3A4-21AA-BCB5-C7DB9DF8B195}"/>
              </a:ext>
            </a:extLst>
          </p:cNvPr>
          <p:cNvGrpSpPr/>
          <p:nvPr/>
        </p:nvGrpSpPr>
        <p:grpSpPr>
          <a:xfrm>
            <a:off x="271178" y="4548627"/>
            <a:ext cx="3655642" cy="2096965"/>
            <a:chOff x="4881036" y="2616531"/>
            <a:chExt cx="3655642" cy="2096965"/>
          </a:xfrm>
        </p:grpSpPr>
        <p:sp>
          <p:nvSpPr>
            <p:cNvPr id="21" name="Oval 20"/>
            <p:cNvSpPr/>
            <p:nvPr/>
          </p:nvSpPr>
          <p:spPr>
            <a:xfrm>
              <a:off x="5448913" y="3786486"/>
              <a:ext cx="1398494" cy="331694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600" dirty="0">
                  <a:solidFill>
                    <a:srgbClr val="456A1C"/>
                  </a:solidFill>
                  <a:latin typeface="+mj-lt"/>
                </a:rPr>
                <a:t>stisknuto</a:t>
              </a:r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910160" y="3268929"/>
              <a:ext cx="1626518" cy="331694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600" dirty="0">
                  <a:solidFill>
                    <a:srgbClr val="456A1C"/>
                  </a:solidFill>
                  <a:latin typeface="+mj-lt"/>
                </a:rPr>
                <a:t>autorepeat</a:t>
              </a:r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23" name="Straight Arrow Connector 22"/>
            <p:cNvCxnSpPr>
              <a:endCxn id="22" idx="3"/>
            </p:cNvCxnSpPr>
            <p:nvPr/>
          </p:nvCxnSpPr>
          <p:spPr>
            <a:xfrm flipV="1">
              <a:off x="6485641" y="3552048"/>
              <a:ext cx="662717" cy="217424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53906" y="3132311"/>
              <a:ext cx="1120588" cy="492443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autorepeat delay</a:t>
              </a:r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5432" y="3730041"/>
              <a:ext cx="1181275" cy="692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store autorepeat time</a:t>
              </a:r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980233" y="4084715"/>
              <a:ext cx="662717" cy="217424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79178" y="4148453"/>
              <a:ext cx="106463" cy="453415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148357" y="2718297"/>
              <a:ext cx="377712" cy="519146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881036" y="4251385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436042" y="4589721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051743" y="2616531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4598" y="4017628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5216" y="4316822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42748" y="2993122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44610" y="2888734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92207" y="4200865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67454" y="4241351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B0573-FDDC-5EF0-1FFA-503F572A8838}"/>
              </a:ext>
            </a:extLst>
          </p:cNvPr>
          <p:cNvGrpSpPr/>
          <p:nvPr/>
        </p:nvGrpSpPr>
        <p:grpSpPr>
          <a:xfrm>
            <a:off x="244485" y="3119412"/>
            <a:ext cx="216306" cy="973470"/>
            <a:chOff x="244485" y="3119412"/>
            <a:chExt cx="216306" cy="9734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3A5BDA-4F52-4E12-8EBF-4A1455942E2A}"/>
                </a:ext>
              </a:extLst>
            </p:cNvPr>
            <p:cNvSpPr/>
            <p:nvPr/>
          </p:nvSpPr>
          <p:spPr>
            <a:xfrm>
              <a:off x="303039" y="3119412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592628-1986-4481-98AF-B2636F399D77}"/>
                </a:ext>
              </a:extLst>
            </p:cNvPr>
            <p:cNvCxnSpPr>
              <a:cxnSpLocks/>
            </p:cNvCxnSpPr>
            <p:nvPr/>
          </p:nvCxnSpPr>
          <p:spPr>
            <a:xfrm>
              <a:off x="244485" y="3462452"/>
              <a:ext cx="216306" cy="2377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36B4EE-3424-4862-8607-722DCDB0DF63}"/>
                </a:ext>
              </a:extLst>
            </p:cNvPr>
            <p:cNvSpPr txBox="1"/>
            <p:nvPr/>
          </p:nvSpPr>
          <p:spPr>
            <a:xfrm>
              <a:off x="282663" y="3679439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0BB760-CCCC-4F41-8414-47C83AE3FD2F}"/>
                </a:ext>
              </a:extLst>
            </p:cNvPr>
            <p:cNvSpPr txBox="1"/>
            <p:nvPr/>
          </p:nvSpPr>
          <p:spPr>
            <a:xfrm>
              <a:off x="271178" y="3980283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8C172B7-C5B1-47ED-8AFC-31F0D938B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5" y="593553"/>
            <a:ext cx="365368" cy="365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959F1-B39B-6BE8-5913-D37F7EBB5D66}"/>
              </a:ext>
            </a:extLst>
          </p:cNvPr>
          <p:cNvSpPr txBox="1"/>
          <p:nvPr/>
        </p:nvSpPr>
        <p:spPr>
          <a:xfrm>
            <a:off x="6379178" y="597350"/>
            <a:ext cx="2551618" cy="155427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1] </a:t>
            </a:r>
            <a:r>
              <a:rPr lang="en-US" dirty="0"/>
              <a:t>decomposition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2] </a:t>
            </a:r>
            <a:r>
              <a:rPr lang="en-US" dirty="0"/>
              <a:t>named constants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3] </a:t>
            </a:r>
            <a:r>
              <a:rPr lang="cs-CZ" dirty="0"/>
              <a:t>no copy</a:t>
            </a:r>
            <a:r>
              <a:rPr lang="en-US" dirty="0"/>
              <a:t>-</a:t>
            </a:r>
            <a:r>
              <a:rPr lang="cs-CZ" dirty="0"/>
              <a:t>an</a:t>
            </a:r>
            <a:r>
              <a:rPr lang="en-US" dirty="0"/>
              <a:t>d-</a:t>
            </a:r>
            <a:r>
              <a:rPr lang="cs-CZ" dirty="0"/>
              <a:t>paste</a:t>
            </a:r>
          </a:p>
          <a:p>
            <a:pPr marL="0" lvl="1"/>
            <a:endParaRPr lang="en-US" sz="500" dirty="0"/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4] </a:t>
            </a:r>
            <a:r>
              <a:rPr lang="en-US" b="1" dirty="0"/>
              <a:t>global variables</a:t>
            </a:r>
          </a:p>
          <a:p>
            <a:pPr marL="0" lvl="1"/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</a:rPr>
              <a:t>5] </a:t>
            </a:r>
            <a:r>
              <a:rPr lang="en-US" b="1" dirty="0"/>
              <a:t>encapsulation</a:t>
            </a:r>
            <a:endParaRPr lang="cs-CZ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7AE22-915C-5FD3-C539-15EAC913A828}"/>
              </a:ext>
            </a:extLst>
          </p:cNvPr>
          <p:cNvSpPr txBox="1"/>
          <p:nvPr/>
        </p:nvSpPr>
        <p:spPr>
          <a:xfrm>
            <a:off x="5501071" y="2859276"/>
            <a:ext cx="3429725" cy="377026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funshield.h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Timer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.... 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Led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.... 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 .... };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exercises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SmartButtons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loop() { ....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SmartButtons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smart_buttons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smart_buttons.loop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ular Callout 11">
            <a:extLst>
              <a:ext uri="{FF2B5EF4-FFF2-40B4-BE49-F238E27FC236}">
                <a16:creationId xmlns:a16="http://schemas.microsoft.com/office/drawing/2014/main" id="{EAE74771-4E4D-B651-4030-93F3EFCD1CBA}"/>
              </a:ext>
            </a:extLst>
          </p:cNvPr>
          <p:cNvSpPr/>
          <p:nvPr/>
        </p:nvSpPr>
        <p:spPr>
          <a:xfrm>
            <a:off x="3998303" y="3352460"/>
            <a:ext cx="1312999" cy="326209"/>
          </a:xfrm>
          <a:prstGeom prst="wedgeRectCallout">
            <a:avLst>
              <a:gd name="adj1" fmla="val 66827"/>
              <a:gd name="adj2" fmla="val 5206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11">
            <a:extLst>
              <a:ext uri="{FF2B5EF4-FFF2-40B4-BE49-F238E27FC236}">
                <a16:creationId xmlns:a16="http://schemas.microsoft.com/office/drawing/2014/main" id="{ED19A967-C0DC-C14B-8B8E-DE0067FB0659}"/>
              </a:ext>
            </a:extLst>
          </p:cNvPr>
          <p:cNvSpPr/>
          <p:nvPr/>
        </p:nvSpPr>
        <p:spPr>
          <a:xfrm>
            <a:off x="3998300" y="3929777"/>
            <a:ext cx="1312999" cy="326209"/>
          </a:xfrm>
          <a:prstGeom prst="wedgeRectCallout">
            <a:avLst>
              <a:gd name="adj1" fmla="val 68783"/>
              <a:gd name="adj2" fmla="val -4400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jedno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tla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čí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tko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11">
            <a:extLst>
              <a:ext uri="{FF2B5EF4-FFF2-40B4-BE49-F238E27FC236}">
                <a16:creationId xmlns:a16="http://schemas.microsoft.com/office/drawing/2014/main" id="{97FDB914-0C0A-194B-9614-E4FCE84011B4}"/>
              </a:ext>
            </a:extLst>
          </p:cNvPr>
          <p:cNvSpPr/>
          <p:nvPr/>
        </p:nvSpPr>
        <p:spPr>
          <a:xfrm>
            <a:off x="3998301" y="4578340"/>
            <a:ext cx="1312999" cy="326209"/>
          </a:xfrm>
          <a:prstGeom prst="wedgeRectCallout">
            <a:avLst>
              <a:gd name="adj1" fmla="val 69175"/>
              <a:gd name="adj2" fmla="val -6447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aplikace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49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Sériová linka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Jazyk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troška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komunikace</a:t>
            </a:r>
            <a:r>
              <a:rPr lang="en-US" dirty="0"/>
              <a:t> s </a:t>
            </a:r>
            <a:r>
              <a:rPr lang="en-US" dirty="0" err="1"/>
              <a:t>vn</a:t>
            </a:r>
            <a:r>
              <a:rPr lang="cs-CZ" dirty="0"/>
              <a:t>ějším prostředím</a:t>
            </a:r>
          </a:p>
          <a:p>
            <a:r>
              <a:rPr lang="cs-CZ" dirty="0"/>
              <a:t>Arduino IDE</a:t>
            </a:r>
          </a:p>
          <a:p>
            <a:pPr lvl="1"/>
            <a:r>
              <a:rPr lang="en-US" dirty="0"/>
              <a:t>Tools / Serial monitor</a:t>
            </a:r>
          </a:p>
          <a:p>
            <a:pPr lvl="1"/>
            <a:r>
              <a:rPr lang="en-US" dirty="0" err="1"/>
              <a:t>nastavit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cs-CZ" b="1" dirty="0"/>
              <a:t>řesně</a:t>
            </a:r>
            <a:r>
              <a:rPr lang="cs-CZ" dirty="0"/>
              <a:t> </a:t>
            </a:r>
            <a:r>
              <a:rPr lang="en-US" dirty="0" err="1"/>
              <a:t>stejnou</a:t>
            </a:r>
            <a:r>
              <a:rPr lang="en-US" dirty="0"/>
              <a:t> </a:t>
            </a:r>
            <a:r>
              <a:rPr lang="cs-CZ" dirty="0"/>
              <a:t>rychlost jako v setupu</a:t>
            </a:r>
          </a:p>
          <a:p>
            <a:pPr lvl="2"/>
            <a:r>
              <a:rPr lang="cs-CZ" dirty="0"/>
              <a:t>9600 baud</a:t>
            </a:r>
          </a:p>
          <a:p>
            <a:r>
              <a:rPr lang="cs-CZ" dirty="0"/>
              <a:t>setup</a:t>
            </a:r>
          </a:p>
          <a:p>
            <a:pPr lvl="1"/>
            <a:r>
              <a:rPr lang="cs-CZ" dirty="0"/>
              <a:t>Serial.begin</a:t>
            </a:r>
            <a:r>
              <a:rPr lang="en-US" dirty="0"/>
              <a:t>( speed);</a:t>
            </a:r>
          </a:p>
          <a:p>
            <a:r>
              <a:rPr lang="en-US" dirty="0"/>
              <a:t>v</a:t>
            </a:r>
            <a:r>
              <a:rPr lang="cs-CZ" dirty="0"/>
              <a:t>ýstup</a:t>
            </a:r>
          </a:p>
          <a:p>
            <a:pPr lvl="1"/>
            <a:r>
              <a:rPr lang="cs-CZ" dirty="0"/>
              <a:t>program v Arduinu pošle text PC</a:t>
            </a:r>
          </a:p>
          <a:p>
            <a:pPr lvl="1"/>
            <a:r>
              <a:rPr lang="cs-CZ" dirty="0"/>
              <a:t>PC to zobrazí v serial monitoru</a:t>
            </a:r>
          </a:p>
          <a:p>
            <a:pPr lvl="1"/>
            <a:r>
              <a:rPr lang="cs-CZ" dirty="0"/>
              <a:t>Serial.print</a:t>
            </a:r>
            <a:r>
              <a:rPr lang="en-US" dirty="0"/>
              <a:t>();  .</a:t>
            </a:r>
            <a:r>
              <a:rPr lang="en-US" dirty="0" err="1"/>
              <a:t>println</a:t>
            </a:r>
            <a:r>
              <a:rPr lang="en-US" dirty="0"/>
              <a:t>();</a:t>
            </a:r>
          </a:p>
          <a:p>
            <a:pPr lvl="2"/>
            <a:r>
              <a:rPr lang="cs-CZ" dirty="0"/>
              <a:t>různé typy parametrů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, string, float, ....</a:t>
            </a:r>
            <a:endParaRPr lang="cs-CZ" dirty="0"/>
          </a:p>
          <a:p>
            <a:pPr lvl="2"/>
            <a:r>
              <a:rPr lang="cs-CZ" dirty="0"/>
              <a:t>overloading / přetížení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/>
              <a:t>n</a:t>
            </a:r>
            <a:r>
              <a:rPr lang="cs-CZ" dirty="0"/>
              <a:t>ěco si </a:t>
            </a:r>
            <a:r>
              <a:rPr lang="en-US" dirty="0"/>
              <a:t>z </a:t>
            </a:r>
            <a:r>
              <a:rPr lang="en-US" dirty="0" err="1"/>
              <a:t>Arduina</a:t>
            </a:r>
            <a:r>
              <a:rPr lang="en-US" dirty="0"/>
              <a:t> </a:t>
            </a:r>
            <a:r>
              <a:rPr lang="cs-CZ" dirty="0"/>
              <a:t>pošlete na </a:t>
            </a:r>
            <a:r>
              <a:rPr lang="en-US" dirty="0"/>
              <a:t>serial </a:t>
            </a:r>
            <a:r>
              <a:rPr lang="cs-CZ" dirty="0"/>
              <a:t>monitor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jednoduchý časovač</a:t>
            </a:r>
          </a:p>
          <a:p>
            <a:pPr lvl="1"/>
            <a:r>
              <a:rPr lang="cs-CZ" dirty="0"/>
              <a:t>každou vteřin</a:t>
            </a:r>
            <a:r>
              <a:rPr lang="en-US" dirty="0"/>
              <a:t>u</a:t>
            </a:r>
            <a:r>
              <a:rPr lang="cs-CZ" dirty="0"/>
              <a:t> vypsat uplynulý čas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linka</a:t>
            </a:r>
            <a:r>
              <a:rPr lang="en-US" dirty="0"/>
              <a:t> - </a:t>
            </a:r>
            <a:r>
              <a:rPr lang="cs-CZ" dirty="0"/>
              <a:t>výstup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0664" y="4083495"/>
            <a:ext cx="30240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Serial.begin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( 9600);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50" y="2302215"/>
            <a:ext cx="4941487" cy="13210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114729" y="3237104"/>
            <a:ext cx="819036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5788" y="4027684"/>
            <a:ext cx="819036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84557" y="3237103"/>
            <a:ext cx="819036" cy="44156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0664" y="4780709"/>
            <a:ext cx="30240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"*");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( 1234);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Serial.println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"whatever");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255306" y="3637648"/>
            <a:ext cx="197221" cy="475879"/>
          </a:xfrm>
          <a:prstGeom prst="straightConnector1">
            <a:avLst/>
          </a:prstGeom>
          <a:ln w="38100" cmpd="dbl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2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užitečné např. pro</a:t>
            </a:r>
            <a:r>
              <a:rPr lang="en-US" dirty="0"/>
              <a:t> </a:t>
            </a:r>
            <a:r>
              <a:rPr lang="cs-CZ" dirty="0"/>
              <a:t>ladění</a:t>
            </a:r>
            <a:endParaRPr lang="en-US" dirty="0"/>
          </a:p>
          <a:p>
            <a:pPr lvl="1"/>
            <a:r>
              <a:rPr lang="cs-CZ" dirty="0"/>
              <a:t>možná se vám už někdy stalo, že program nedělá to, co by měl 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... a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zb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ývá půl hodiny do termínu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ladic</a:t>
            </a:r>
            <a:r>
              <a:rPr lang="cs-CZ" dirty="0"/>
              <a:t>í tisky</a:t>
            </a:r>
          </a:p>
          <a:p>
            <a:pPr lvl="1"/>
            <a:r>
              <a:rPr lang="cs-CZ" dirty="0"/>
              <a:t>k</a:t>
            </a:r>
            <a:r>
              <a:rPr lang="en-US" dirty="0"/>
              <a:t>u</a:t>
            </a:r>
            <a:r>
              <a:rPr lang="cs-CZ" dirty="0"/>
              <a:t>dy běží program</a:t>
            </a:r>
          </a:p>
          <a:p>
            <a:pPr lvl="1"/>
            <a:r>
              <a:rPr lang="cs-CZ" dirty="0"/>
              <a:t>hodnoty proměnných</a:t>
            </a:r>
          </a:p>
          <a:p>
            <a:pPr lvl="1"/>
            <a:r>
              <a:rPr lang="cs-CZ" dirty="0"/>
              <a:t>je vhodné mít globální vypínač ladicích tisků</a:t>
            </a:r>
            <a:endParaRPr lang="en-US" dirty="0"/>
          </a:p>
          <a:p>
            <a:pPr lvl="2"/>
            <a:r>
              <a:rPr lang="en-US" dirty="0" err="1"/>
              <a:t>kdykoliv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ladic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tisky</a:t>
            </a:r>
            <a:r>
              <a:rPr lang="en-US" dirty="0"/>
              <a:t> </a:t>
            </a:r>
            <a:r>
              <a:rPr lang="en-US" dirty="0" err="1"/>
              <a:t>najednou</a:t>
            </a:r>
            <a:r>
              <a:rPr lang="en-US" dirty="0"/>
              <a:t> </a:t>
            </a:r>
            <a:r>
              <a:rPr lang="en-US" dirty="0" err="1"/>
              <a:t>vypnout</a:t>
            </a:r>
            <a:endParaRPr lang="en-US" dirty="0"/>
          </a:p>
          <a:p>
            <a:pPr lvl="2"/>
            <a:r>
              <a:rPr lang="en-US" dirty="0" err="1"/>
              <a:t>roz</a:t>
            </a:r>
            <a:r>
              <a:rPr lang="cs-CZ" dirty="0"/>
              <a:t>šíření: errorlevel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Debugging bez debuggeru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8052" y="1234210"/>
            <a:ext cx="364872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Debug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Debug( bool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=true) : enabled_(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) {}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200" b="1" dirty="0">
                <a:latin typeface="Consolas" panose="020B0609020204030204" pitchFamily="49" charset="0"/>
                <a:cs typeface="Courier New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const char* str, int n)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if( enabled_)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"&gt; ");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str);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Serial.println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n);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cs-CZ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enable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d_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71" y="3837812"/>
            <a:ext cx="6356411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bool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=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&amp;&amp;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last_pressed+timeout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whatever();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9527" y="4565535"/>
            <a:ext cx="654240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Debug d;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=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&amp;&amp;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&lt;=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last_pressed+timeout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last_pressed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last_pressed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jsem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vevnitr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:-)", 0);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whatever();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07089" y="5494147"/>
            <a:ext cx="1828802" cy="861127"/>
          </a:xfrm>
          <a:prstGeom prst="wedgeRectCallout">
            <a:avLst>
              <a:gd name="adj1" fmla="val 3333"/>
              <a:gd name="adj2" fmla="val -1329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probl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ém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whatever se nevolá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proč?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232104" y="5924711"/>
            <a:ext cx="2397219" cy="861127"/>
          </a:xfrm>
          <a:prstGeom prst="wedgeRectCallout">
            <a:avLst>
              <a:gd name="adj1" fmla="val -34886"/>
              <a:gd name="adj2" fmla="val -12762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HA!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čas je větší než last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_pressed!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patn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napsan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podm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nka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0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4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vstup</a:t>
            </a:r>
            <a:endParaRPr lang="cs-CZ" dirty="0"/>
          </a:p>
          <a:p>
            <a:pPr lvl="1"/>
            <a:r>
              <a:rPr lang="cs-CZ" dirty="0"/>
              <a:t>PC </a:t>
            </a:r>
            <a:r>
              <a:rPr lang="en-US" dirty="0"/>
              <a:t>(</a:t>
            </a:r>
            <a:r>
              <a:rPr lang="cs-CZ" dirty="0"/>
              <a:t>serial monitor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sz="1200" dirty="0">
                <a:sym typeface="Wingdings" panose="05000000000000000000" pitchFamily="2" charset="2"/>
              </a:rPr>
              <a:t></a:t>
            </a:r>
            <a:r>
              <a:rPr lang="cs-CZ" dirty="0"/>
              <a:t> Arduino</a:t>
            </a:r>
            <a:endParaRPr lang="en-US" dirty="0"/>
          </a:p>
          <a:p>
            <a:pPr lvl="1"/>
            <a:r>
              <a:rPr lang="en-US" dirty="0" err="1"/>
              <a:t>Serial.available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Serial.read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Serial.readString</a:t>
            </a:r>
            <a:r>
              <a:rPr lang="en-US" dirty="0"/>
              <a:t>();</a:t>
            </a:r>
            <a:endParaRPr lang="cs-CZ" dirty="0"/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en-US" dirty="0" err="1"/>
              <a:t>vypi</a:t>
            </a:r>
            <a:r>
              <a:rPr lang="cs-CZ" dirty="0"/>
              <a:t>šte načtená data</a:t>
            </a:r>
          </a:p>
          <a:p>
            <a:pPr lvl="1"/>
            <a:r>
              <a:rPr lang="cs-CZ" dirty="0"/>
              <a:t>co se přesně načte</a:t>
            </a:r>
          </a:p>
          <a:p>
            <a:pPr lvl="2"/>
            <a:r>
              <a:rPr lang="cs-CZ" dirty="0"/>
              <a:t>rozdíl read a readString</a:t>
            </a:r>
          </a:p>
          <a:p>
            <a:pPr lvl="1"/>
            <a:r>
              <a:rPr lang="cs-CZ" dirty="0"/>
              <a:t>zakončení</a:t>
            </a:r>
            <a:r>
              <a:rPr lang="en-US" dirty="0"/>
              <a:t> </a:t>
            </a:r>
            <a:r>
              <a:rPr lang="cs-CZ" dirty="0"/>
              <a:t>řádky/vstupu</a:t>
            </a:r>
          </a:p>
          <a:p>
            <a:pPr lvl="2"/>
            <a:r>
              <a:rPr lang="en-US" dirty="0"/>
              <a:t>serial </a:t>
            </a:r>
            <a:r>
              <a:rPr lang="cs-CZ" dirty="0"/>
              <a:t>monitor</a:t>
            </a:r>
            <a:r>
              <a:rPr lang="en-US" dirty="0"/>
              <a:t>: line ending</a:t>
            </a:r>
          </a:p>
          <a:p>
            <a:pPr lvl="1"/>
            <a:r>
              <a:rPr lang="en-US" dirty="0"/>
              <a:t>u</a:t>
            </a:r>
            <a:r>
              <a:rPr lang="cs-CZ" dirty="0"/>
              <a:t>žitečné např. pro zadávání parametrů a dat</a:t>
            </a:r>
          </a:p>
          <a:p>
            <a:pPr lvl="2"/>
            <a:r>
              <a:rPr lang="cs-CZ" dirty="0"/>
              <a:t>konzolové ovládání programu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Arduino.cc / Resources / Reference / Serial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www.arduino.cc/reference/en/language/functions/communication/serial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</a:t>
            </a:r>
            <a:r>
              <a:rPr lang="en-US" dirty="0" err="1"/>
              <a:t>mnoho</a:t>
            </a:r>
            <a:r>
              <a:rPr lang="en-US" dirty="0"/>
              <a:t> dal</a:t>
            </a:r>
            <a:r>
              <a:rPr lang="cs-CZ" dirty="0"/>
              <a:t>ších funkcí</a:t>
            </a:r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asynchronní čtení</a:t>
            </a:r>
          </a:p>
          <a:p>
            <a:pPr lvl="1"/>
            <a:r>
              <a:rPr lang="cs-CZ" dirty="0"/>
              <a:t>serialEvent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nen</a:t>
            </a:r>
            <a:r>
              <a:rPr lang="cs-CZ" dirty="0"/>
              <a:t>í nutné explicitně volat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Sériová</a:t>
            </a:r>
            <a:r>
              <a:rPr lang="en-US" dirty="0"/>
              <a:t> </a:t>
            </a:r>
            <a:r>
              <a:rPr lang="en-US" dirty="0" err="1"/>
              <a:t>linka</a:t>
            </a:r>
            <a:r>
              <a:rPr lang="cs-CZ" dirty="0"/>
              <a:t> - vstup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1714" y="2497963"/>
            <a:ext cx="311817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co_mi_prislo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co_mi_prislo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]....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962598" y="1381631"/>
            <a:ext cx="1003946" cy="574465"/>
          </a:xfrm>
          <a:prstGeom prst="wedgeRectCallout">
            <a:avLst>
              <a:gd name="adj1" fmla="val -109537"/>
              <a:gd name="adj2" fmla="val -537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testovat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714" y="2903188"/>
            <a:ext cx="311817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auto 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Serial.readxxx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1714" y="5412949"/>
            <a:ext cx="3118170" cy="123110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serialEvent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 {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auto s = Serial.readString();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nic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:-)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83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53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1582"/>
              </p:ext>
            </p:extLst>
          </p:nvPr>
        </p:nvGraphicFramePr>
        <p:xfrm>
          <a:off x="2207296" y="4341361"/>
          <a:ext cx="352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1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3"/>
            <a:ext cx="4653964" cy="5987893"/>
          </a:xfrm>
        </p:spPr>
        <p:txBody>
          <a:bodyPr/>
          <a:lstStyle/>
          <a:p>
            <a:r>
              <a:rPr lang="cs-CZ" dirty="0"/>
              <a:t>4-místný</a:t>
            </a:r>
            <a:endParaRPr lang="en-US" dirty="0"/>
          </a:p>
          <a:p>
            <a:r>
              <a:rPr lang="cs-CZ" dirty="0"/>
              <a:t>individuální ovládání segmetů</a:t>
            </a:r>
          </a:p>
          <a:p>
            <a:pPr lvl="1"/>
            <a:r>
              <a:rPr lang="cs-CZ" dirty="0"/>
              <a:t>v rámci jednoho znaku</a:t>
            </a:r>
          </a:p>
          <a:p>
            <a:r>
              <a:rPr lang="cs-CZ" dirty="0"/>
              <a:t>glyph</a:t>
            </a:r>
          </a:p>
          <a:p>
            <a:pPr lvl="1"/>
            <a:r>
              <a:rPr lang="cs-CZ" dirty="0"/>
              <a:t>svítící </a:t>
            </a:r>
            <a:r>
              <a:rPr lang="en-US" dirty="0"/>
              <a:t>'</a:t>
            </a:r>
            <a:r>
              <a:rPr lang="cs-CZ" dirty="0"/>
              <a:t>obrázek</a:t>
            </a:r>
            <a:r>
              <a:rPr lang="en-US" dirty="0"/>
              <a:t>'</a:t>
            </a:r>
            <a:r>
              <a:rPr lang="cs-CZ" dirty="0"/>
              <a:t> v jednom znaku</a:t>
            </a:r>
          </a:p>
          <a:p>
            <a:pPr lvl="1"/>
            <a:r>
              <a:rPr lang="cs-CZ" dirty="0"/>
              <a:t>množina rozsvícených segmentů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cs-CZ" dirty="0"/>
              <a:t>ódováno bity v jednom bajtu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bit 1 ≈ nesvítí, bit 0 ≈ svítí</a:t>
            </a:r>
          </a:p>
          <a:p>
            <a:pPr lvl="1"/>
            <a:r>
              <a:rPr lang="en-US" dirty="0"/>
              <a:t>'3.' </a:t>
            </a:r>
            <a:r>
              <a:rPr lang="cs-CZ" dirty="0"/>
              <a:t>≈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0b</a:t>
            </a:r>
            <a:r>
              <a:rPr lang="en-US" dirty="0"/>
              <a:t>00110000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dirty="0"/>
              <a:t>30 = 48</a:t>
            </a:r>
            <a:endParaRPr lang="cs-CZ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87" y="1306131"/>
            <a:ext cx="3953350" cy="115903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013667" y="1121389"/>
            <a:ext cx="1239351" cy="1570439"/>
          </a:xfrm>
          <a:prstGeom prst="ellipse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450250" y="6011566"/>
            <a:ext cx="1418559" cy="363243"/>
          </a:xfrm>
          <a:prstGeom prst="wedgeRectCallout">
            <a:avLst>
              <a:gd name="adj1" fmla="val 73908"/>
              <a:gd name="adj2" fmla="val -573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segment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69018" y="1297881"/>
            <a:ext cx="502472" cy="235356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8788" y="2540156"/>
            <a:ext cx="1073473" cy="64584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530903" y="2730287"/>
            <a:ext cx="740668" cy="335049"/>
          </a:xfrm>
          <a:prstGeom prst="wedgeRectCallout">
            <a:avLst>
              <a:gd name="adj1" fmla="val 80426"/>
              <a:gd name="adj2" fmla="val -71474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znak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945432" y="2823972"/>
            <a:ext cx="740668" cy="335049"/>
          </a:xfrm>
          <a:prstGeom prst="wedgeRectCallout">
            <a:avLst>
              <a:gd name="adj1" fmla="val -66612"/>
              <a:gd name="adj2" fmla="val -10520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6559545" y="723002"/>
            <a:ext cx="904126" cy="335049"/>
          </a:xfrm>
          <a:prstGeom prst="wedgeRectCallout">
            <a:avLst>
              <a:gd name="adj1" fmla="val 47310"/>
              <a:gd name="adj2" fmla="val 13552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segment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450250" y="5602494"/>
            <a:ext cx="1418559" cy="357851"/>
          </a:xfrm>
          <a:prstGeom prst="wedgeRectCallout">
            <a:avLst>
              <a:gd name="adj1" fmla="val 73908"/>
              <a:gd name="adj2" fmla="val -51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(hex) hodnota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450250" y="5188030"/>
            <a:ext cx="1418559" cy="363243"/>
          </a:xfrm>
          <a:prstGeom prst="wedgeRectCallout">
            <a:avLst>
              <a:gd name="adj1" fmla="val 73183"/>
              <a:gd name="adj2" fmla="val -4601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index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bit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450801" y="4773566"/>
            <a:ext cx="1418008" cy="363243"/>
          </a:xfrm>
          <a:prstGeom prst="wedgeRectCallout">
            <a:avLst>
              <a:gd name="adj1" fmla="val 77528"/>
              <a:gd name="adj2" fmla="val -233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hodnota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bit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3402677" y="3211495"/>
            <a:ext cx="503741" cy="281950"/>
          </a:xfrm>
          <a:prstGeom prst="wedgeRectCallout">
            <a:avLst>
              <a:gd name="adj1" fmla="val -154076"/>
              <a:gd name="adj2" fmla="val 11721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hex</a:t>
            </a:r>
          </a:p>
        </p:txBody>
      </p:sp>
      <p:pic>
        <p:nvPicPr>
          <p:cNvPr id="7" name="Picture 6" descr="A digital number with a dot&#10;&#10;Description automatically generated">
            <a:extLst>
              <a:ext uri="{FF2B5EF4-FFF2-40B4-BE49-F238E27FC236}">
                <a16:creationId xmlns:a16="http://schemas.microsoft.com/office/drawing/2014/main" id="{D97AD439-5A20-61AD-8081-899627089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89" y="3923048"/>
            <a:ext cx="1916130" cy="238558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6907344" y="3974959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76791" y="4231331"/>
            <a:ext cx="370334" cy="786923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81730" y="5890738"/>
            <a:ext cx="370334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07344" y="4921653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07344" y="5875205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676791" y="5189986"/>
            <a:ext cx="370334" cy="786923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5763222" y="3499688"/>
            <a:ext cx="979592" cy="335049"/>
          </a:xfrm>
          <a:prstGeom prst="wedgeRectCallout">
            <a:avLst>
              <a:gd name="adj1" fmla="val 50904"/>
              <a:gd name="adj2" fmla="val 118749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glyph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3.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33004-B367-109D-34DF-E1A690894C28}"/>
              </a:ext>
            </a:extLst>
          </p:cNvPr>
          <p:cNvSpPr txBox="1"/>
          <p:nvPr/>
        </p:nvSpPr>
        <p:spPr>
          <a:xfrm>
            <a:off x="7149995" y="3974959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1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6FF47C-B5F3-D1DC-97B7-1E00FC82B0CF}"/>
              </a:ext>
            </a:extLst>
          </p:cNvPr>
          <p:cNvSpPr txBox="1"/>
          <p:nvPr/>
        </p:nvSpPr>
        <p:spPr>
          <a:xfrm>
            <a:off x="7683115" y="4471250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2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A2DE-D467-71C4-9EA4-EEA1A6AFB3F6}"/>
              </a:ext>
            </a:extLst>
          </p:cNvPr>
          <p:cNvSpPr txBox="1"/>
          <p:nvPr/>
        </p:nvSpPr>
        <p:spPr>
          <a:xfrm>
            <a:off x="7689205" y="5416548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4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979F9-A1F6-3C7D-DF54-D7DF111F4119}"/>
              </a:ext>
            </a:extLst>
          </p:cNvPr>
          <p:cNvSpPr txBox="1"/>
          <p:nvPr/>
        </p:nvSpPr>
        <p:spPr>
          <a:xfrm>
            <a:off x="7187296" y="5898992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8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72451-DC56-9B25-D0AB-9A6E08E53C90}"/>
              </a:ext>
            </a:extLst>
          </p:cNvPr>
          <p:cNvSpPr txBox="1"/>
          <p:nvPr/>
        </p:nvSpPr>
        <p:spPr>
          <a:xfrm>
            <a:off x="6645944" y="5419858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1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B1D7-6D83-E334-2E9A-72222A5AFFE6}"/>
              </a:ext>
            </a:extLst>
          </p:cNvPr>
          <p:cNvSpPr txBox="1"/>
          <p:nvPr/>
        </p:nvSpPr>
        <p:spPr>
          <a:xfrm>
            <a:off x="6645944" y="4498389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2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A5583-F6EE-F10A-5FC1-99ABD9B5D4D5}"/>
              </a:ext>
            </a:extLst>
          </p:cNvPr>
          <p:cNvSpPr txBox="1"/>
          <p:nvPr/>
        </p:nvSpPr>
        <p:spPr>
          <a:xfrm>
            <a:off x="7173213" y="4934521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4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49B102-B28B-AD05-D750-55F5FACD7E0B}"/>
              </a:ext>
            </a:extLst>
          </p:cNvPr>
          <p:cNvSpPr txBox="1"/>
          <p:nvPr/>
        </p:nvSpPr>
        <p:spPr>
          <a:xfrm>
            <a:off x="8070611" y="5890738"/>
            <a:ext cx="430749" cy="33855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8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0</a:t>
            </a:r>
            <a:endParaRPr lang="cs-CZ" sz="16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1" name="Rectangular Callout 37">
            <a:extLst>
              <a:ext uri="{FF2B5EF4-FFF2-40B4-BE49-F238E27FC236}">
                <a16:creationId xmlns:a16="http://schemas.microsoft.com/office/drawing/2014/main" id="{FEBB0645-2D14-AC70-F8A6-7E8ACFFEA53B}"/>
              </a:ext>
            </a:extLst>
          </p:cNvPr>
          <p:cNvSpPr/>
          <p:nvPr/>
        </p:nvSpPr>
        <p:spPr>
          <a:xfrm>
            <a:off x="450801" y="4360660"/>
            <a:ext cx="1418008" cy="363243"/>
          </a:xfrm>
          <a:prstGeom prst="wedgeRectCallout">
            <a:avLst>
              <a:gd name="adj1" fmla="val 77528"/>
              <a:gd name="adj2" fmla="val -233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hex 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ód glyphu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6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4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3"/>
            <a:ext cx="5734355" cy="5460073"/>
          </a:xfrm>
        </p:spPr>
        <p:txBody>
          <a:bodyPr>
            <a:normAutofit/>
          </a:bodyPr>
          <a:lstStyle/>
          <a:p>
            <a:r>
              <a:rPr lang="cs-CZ" dirty="0"/>
              <a:t>zápis na displej prostřednictvím posuvného registru</a:t>
            </a:r>
          </a:p>
          <a:p>
            <a:pPr lvl="1"/>
            <a:r>
              <a:rPr lang="cs-CZ" dirty="0"/>
              <a:t>shift register</a:t>
            </a:r>
          </a:p>
          <a:p>
            <a:r>
              <a:rPr lang="cs-CZ" dirty="0"/>
              <a:t>používá 3 piny</a:t>
            </a:r>
          </a:p>
          <a:p>
            <a:pPr lvl="1"/>
            <a:r>
              <a:rPr lang="cs-CZ" dirty="0"/>
              <a:t>latch, clock, data</a:t>
            </a:r>
          </a:p>
          <a:p>
            <a:pPr lvl="1"/>
            <a:r>
              <a:rPr lang="cs-CZ" dirty="0"/>
              <a:t>v setupu inicializovat</a:t>
            </a:r>
          </a:p>
          <a:p>
            <a:pPr lvl="2"/>
            <a:r>
              <a:rPr lang="en-US" dirty="0" err="1"/>
              <a:t>pinMode</a:t>
            </a:r>
            <a:r>
              <a:rPr lang="en-US" dirty="0"/>
              <a:t>( l/c/d _pin, OUTPUT)</a:t>
            </a:r>
            <a:endParaRPr lang="cs-CZ" dirty="0"/>
          </a:p>
          <a:p>
            <a:r>
              <a:rPr lang="cs-CZ" dirty="0"/>
              <a:t>zápis</a:t>
            </a:r>
          </a:p>
          <a:p>
            <a:pPr lvl="1"/>
            <a:r>
              <a:rPr lang="cs-CZ" dirty="0"/>
              <a:t>zobrazení glyphu na pozici</a:t>
            </a:r>
          </a:p>
          <a:p>
            <a:pPr lvl="2"/>
            <a:r>
              <a:rPr lang="cs-CZ" dirty="0"/>
              <a:t>zavřít latch</a:t>
            </a:r>
          </a:p>
          <a:p>
            <a:pPr lvl="2"/>
            <a:r>
              <a:rPr lang="cs-CZ" dirty="0"/>
              <a:t>vsunout bity glyphu</a:t>
            </a:r>
          </a:p>
          <a:p>
            <a:pPr lvl="2"/>
            <a:r>
              <a:rPr lang="cs-CZ" dirty="0"/>
              <a:t>vsunout bitovou masku pozice</a:t>
            </a:r>
            <a:endParaRPr lang="en-US" dirty="0"/>
          </a:p>
          <a:p>
            <a:pPr lvl="3"/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</a:t>
            </a:r>
            <a:r>
              <a:rPr lang="cs-CZ" dirty="0"/>
              <a:t>íc bitů</a:t>
            </a:r>
          </a:p>
          <a:p>
            <a:pPr lvl="3"/>
            <a:r>
              <a:rPr lang="cs-CZ" dirty="0"/>
              <a:t>na odpovídajících pozicích stejný glyph</a:t>
            </a:r>
          </a:p>
          <a:p>
            <a:pPr lvl="2"/>
            <a:r>
              <a:rPr lang="cs-CZ" dirty="0"/>
              <a:t>otevřít latch</a:t>
            </a:r>
          </a:p>
          <a:p>
            <a:pPr lvl="1"/>
            <a:r>
              <a:rPr lang="cs-CZ" b="1" dirty="0"/>
              <a:t>shiftOut</a:t>
            </a:r>
            <a:r>
              <a:rPr lang="en-US" dirty="0"/>
              <a:t>( </a:t>
            </a:r>
            <a:r>
              <a:rPr lang="en-US" dirty="0" err="1"/>
              <a:t>data_pin</a:t>
            </a:r>
            <a:r>
              <a:rPr lang="en-US" dirty="0"/>
              <a:t>, </a:t>
            </a:r>
            <a:r>
              <a:rPr lang="en-US" dirty="0" err="1"/>
              <a:t>clock_pin</a:t>
            </a:r>
            <a:r>
              <a:rPr lang="en-US" dirty="0"/>
              <a:t>, </a:t>
            </a:r>
            <a:r>
              <a:rPr lang="en-US" dirty="0" err="1"/>
              <a:t>bitOrder</a:t>
            </a:r>
            <a:r>
              <a:rPr lang="en-US" dirty="0"/>
              <a:t>, 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posuvný registr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6496" y="921821"/>
            <a:ext cx="1135362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8233" y="5373887"/>
            <a:ext cx="530352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writeGlyphBitmask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byte glyph, byte pos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_bitmask)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LOW);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shiftOut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MSBFIRST, 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shiftOut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MSBFIRST,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pos_bitmask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867012" y="5393976"/>
            <a:ext cx="2428883" cy="289558"/>
          </a:xfrm>
          <a:prstGeom prst="wedgeRectCallout">
            <a:avLst>
              <a:gd name="adj1" fmla="val 66516"/>
              <a:gd name="adj2" fmla="val 504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zavřít latch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≈ star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ápisu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867014" y="6376991"/>
            <a:ext cx="2428883" cy="289558"/>
          </a:xfrm>
          <a:prstGeom prst="wedgeRectCallout">
            <a:avLst>
              <a:gd name="adj1" fmla="val 65906"/>
              <a:gd name="adj2" fmla="val -54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otevřít latch ≈ konec zápisu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867013" y="5726304"/>
            <a:ext cx="2428883" cy="286521"/>
          </a:xfrm>
          <a:prstGeom prst="wedgeRectCallout">
            <a:avLst>
              <a:gd name="adj1" fmla="val 66558"/>
              <a:gd name="adj2" fmla="val 1917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poslat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data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glyphu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328523" y="1324650"/>
            <a:ext cx="1383922" cy="335049"/>
          </a:xfrm>
          <a:prstGeom prst="wedgeRectCallout">
            <a:avLst>
              <a:gd name="adj1" fmla="val 72693"/>
              <a:gd name="adj2" fmla="val -595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funshield.h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807108" y="4677520"/>
            <a:ext cx="1045771" cy="338768"/>
          </a:xfrm>
          <a:prstGeom prst="wedgeRectCallout">
            <a:avLst>
              <a:gd name="adj1" fmla="val -62505"/>
              <a:gd name="adj2" fmla="val 1118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my lib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4110"/>
              </p:ext>
            </p:extLst>
          </p:nvPr>
        </p:nvGraphicFramePr>
        <p:xfrm>
          <a:off x="6812449" y="2932532"/>
          <a:ext cx="1762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ular Callout 31"/>
          <p:cNvSpPr/>
          <p:nvPr/>
        </p:nvSpPr>
        <p:spPr>
          <a:xfrm>
            <a:off x="7811362" y="3888977"/>
            <a:ext cx="867243" cy="335049"/>
          </a:xfrm>
          <a:prstGeom prst="wedgeRectCallout">
            <a:avLst>
              <a:gd name="adj1" fmla="val -70494"/>
              <a:gd name="adj2" fmla="val -11963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1 &lt;&lt; n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867015" y="6051103"/>
            <a:ext cx="2428883" cy="286521"/>
          </a:xfrm>
          <a:prstGeom prst="wedgeRectCallout">
            <a:avLst>
              <a:gd name="adj1" fmla="val 66558"/>
              <a:gd name="adj2" fmla="val -2208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poslat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bitmasku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pozic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e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50" y="2353233"/>
            <a:ext cx="1762700" cy="516786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4946071" y="2509537"/>
            <a:ext cx="1383922" cy="578828"/>
          </a:xfrm>
          <a:prstGeom prst="wedgeRectCallout">
            <a:avLst>
              <a:gd name="adj1" fmla="val 78495"/>
              <a:gd name="adj2" fmla="val 5073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kódování pozic zleva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82258" y="2238696"/>
            <a:ext cx="563247" cy="773446"/>
          </a:xfrm>
          <a:prstGeom prst="ellipse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3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9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</a:t>
            </a:r>
            <a:endParaRPr lang="cs-CZ" dirty="0"/>
          </a:p>
          <a:p>
            <a:pPr lvl="1"/>
            <a:r>
              <a:rPr lang="cs-CZ" dirty="0"/>
              <a:t>inicializovat piny</a:t>
            </a:r>
            <a:r>
              <a:rPr lang="en-US" dirty="0"/>
              <a:t>, </a:t>
            </a:r>
            <a:r>
              <a:rPr lang="cs-CZ" dirty="0"/>
              <a:t>smazat displej</a:t>
            </a:r>
          </a:p>
          <a:p>
            <a:pPr lvl="2"/>
            <a:r>
              <a:rPr lang="cs-CZ" dirty="0"/>
              <a:t>stejná hodnota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(vše zhasnout) </a:t>
            </a:r>
            <a:r>
              <a:rPr lang="cs-CZ" dirty="0"/>
              <a:t>na všechny pozice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 </a:t>
            </a:r>
            <a:r>
              <a:rPr lang="en-US" dirty="0" err="1"/>
              <a:t>zobrazen</a:t>
            </a:r>
            <a:r>
              <a:rPr lang="cs-CZ" dirty="0"/>
              <a:t>í glyphu </a:t>
            </a:r>
            <a:r>
              <a:rPr lang="en-US" dirty="0"/>
              <a:t>(</a:t>
            </a:r>
            <a:r>
              <a:rPr lang="en-US" dirty="0" err="1"/>
              <a:t>obr</a:t>
            </a:r>
            <a:r>
              <a:rPr lang="cs-CZ" dirty="0"/>
              <a:t>ázku</a:t>
            </a:r>
            <a:r>
              <a:rPr lang="en-US" dirty="0"/>
              <a:t>) </a:t>
            </a:r>
            <a:r>
              <a:rPr lang="cs-CZ" dirty="0"/>
              <a:t>na </a:t>
            </a:r>
            <a:r>
              <a:rPr lang="en-US" dirty="0" err="1"/>
              <a:t>konkr</a:t>
            </a:r>
            <a:r>
              <a:rPr lang="cs-CZ" dirty="0"/>
              <a:t>étní pozici</a:t>
            </a:r>
          </a:p>
          <a:p>
            <a:pPr lvl="1"/>
            <a:r>
              <a:rPr lang="cs-CZ" dirty="0"/>
              <a:t>writeGlyph</a:t>
            </a:r>
            <a:r>
              <a:rPr lang="en-US" dirty="0"/>
              <a:t>( </a:t>
            </a:r>
            <a:r>
              <a:rPr lang="cs-CZ" dirty="0"/>
              <a:t>byte glyph</a:t>
            </a:r>
            <a:r>
              <a:rPr lang="en-US" dirty="0"/>
              <a:t>, int pos)</a:t>
            </a:r>
          </a:p>
          <a:p>
            <a:pPr lvl="1"/>
            <a:r>
              <a:rPr lang="en-US" dirty="0" err="1"/>
              <a:t>pozice</a:t>
            </a:r>
            <a:r>
              <a:rPr lang="en-US" dirty="0"/>
              <a:t> </a:t>
            </a:r>
            <a:r>
              <a:rPr lang="cs-CZ" dirty="0"/>
              <a:t>0</a:t>
            </a:r>
            <a:r>
              <a:rPr lang="en-US" dirty="0"/>
              <a:t> a</a:t>
            </a:r>
            <a:r>
              <a:rPr lang="cs-CZ" dirty="0"/>
              <a:t>ž 3</a:t>
            </a:r>
          </a:p>
          <a:p>
            <a:pPr lvl="2"/>
            <a:r>
              <a:rPr lang="cs-CZ" dirty="0"/>
              <a:t>zprava - vhodné pro čísla</a:t>
            </a:r>
          </a:p>
          <a:p>
            <a:pPr lvl="2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zleva - vhodné pro text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</a:t>
            </a:r>
            <a:r>
              <a:rPr lang="en-US" dirty="0"/>
              <a:t> </a:t>
            </a:r>
            <a:r>
              <a:rPr lang="cs-CZ" dirty="0"/>
              <a:t>no copy</a:t>
            </a:r>
            <a:r>
              <a:rPr lang="en-US" dirty="0"/>
              <a:t>-</a:t>
            </a:r>
            <a:r>
              <a:rPr lang="cs-CZ" dirty="0"/>
              <a:t>and</a:t>
            </a:r>
            <a:r>
              <a:rPr lang="en-US" dirty="0"/>
              <a:t>-</a:t>
            </a:r>
            <a:r>
              <a:rPr lang="cs-CZ" dirty="0"/>
              <a:t>paste, </a:t>
            </a:r>
            <a:r>
              <a:rPr lang="en-US" dirty="0" err="1"/>
              <a:t>vyu</a:t>
            </a:r>
            <a:r>
              <a:rPr lang="cs-CZ" dirty="0"/>
              <a:t>žijte WriteGlyphBitmask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vytvořte g</a:t>
            </a:r>
            <a:r>
              <a:rPr lang="en-US" dirty="0" err="1"/>
              <a:t>lyph</a:t>
            </a:r>
            <a:r>
              <a:rPr lang="cs-CZ" dirty="0"/>
              <a:t>y</a:t>
            </a:r>
            <a:r>
              <a:rPr lang="en-US" dirty="0"/>
              <a:t> pro </a:t>
            </a:r>
            <a:r>
              <a:rPr lang="cs-CZ" dirty="0"/>
              <a:t>číslice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4.2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 </a:t>
            </a:r>
            <a:r>
              <a:rPr lang="cs-CZ" dirty="0"/>
              <a:t>zobrazení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libovolné </a:t>
            </a:r>
            <a:r>
              <a:rPr lang="cs-CZ" dirty="0"/>
              <a:t>číslice na pozici</a:t>
            </a:r>
          </a:p>
          <a:p>
            <a:pPr lvl="1"/>
            <a:r>
              <a:rPr lang="cs-CZ" dirty="0"/>
              <a:t>writeDigit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lvl="1"/>
            <a:r>
              <a:rPr lang="cs-CZ" dirty="0"/>
              <a:t>číslování </a:t>
            </a:r>
            <a:r>
              <a:rPr lang="en-US" dirty="0" err="1"/>
              <a:t>pozic</a:t>
            </a:r>
            <a:r>
              <a:rPr lang="en-US" dirty="0"/>
              <a:t> </a:t>
            </a:r>
            <a:r>
              <a:rPr lang="en-US" dirty="0" err="1"/>
              <a:t>zprava</a:t>
            </a:r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4.3</a:t>
            </a:r>
            <a:r>
              <a:rPr lang="en-US" dirty="0"/>
              <a:t> </a:t>
            </a:r>
            <a:r>
              <a:rPr lang="cs-CZ" dirty="0"/>
              <a:t>jednociferný čítač stisků tlačítka z 3.3</a:t>
            </a:r>
          </a:p>
          <a:p>
            <a:pPr lvl="1"/>
            <a:r>
              <a:rPr lang="cs-CZ" dirty="0"/>
              <a:t>výstup na displej</a:t>
            </a:r>
            <a:endParaRPr lang="en-US" dirty="0"/>
          </a:p>
          <a:p>
            <a:pPr lvl="1"/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jednocifern</a:t>
            </a:r>
            <a:r>
              <a:rPr lang="cs-CZ" dirty="0"/>
              <a:t>ě (modulo 10)</a:t>
            </a:r>
            <a:endParaRPr lang="en-US" dirty="0"/>
          </a:p>
          <a:p>
            <a:pPr lvl="1"/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4.3a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pravé tlačítko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cyklicky </a:t>
            </a:r>
            <a:r>
              <a:rPr lang="cs-CZ" dirty="0"/>
              <a:t>mění pozici zobrazení číslice</a:t>
            </a:r>
            <a:endParaRPr lang="en-US" dirty="0"/>
          </a:p>
          <a:p>
            <a:pPr lvl="2"/>
            <a:r>
              <a:rPr lang="en-US" dirty="0"/>
              <a:t>reset ≈ </a:t>
            </a:r>
            <a:r>
              <a:rPr lang="cs-CZ" dirty="0"/>
              <a:t>dlouhý stisk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zobrazení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7" y="577294"/>
            <a:ext cx="1160235" cy="1545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0698" y="2843506"/>
            <a:ext cx="3024093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glyphDigit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0xc0, 0xf9, 0xa4, 0x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??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, 0x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??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0x92, 0x82, 0xf8, 0x80, 0x90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51157" y="850398"/>
            <a:ext cx="2787245" cy="335049"/>
          </a:xfrm>
          <a:prstGeom prst="wedgeRectCallout">
            <a:avLst>
              <a:gd name="adj1" fmla="val -58030"/>
              <a:gd name="adj2" fmla="val 5747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writeGlyphBitmask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( 0xFF, 0x0F);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84291" y="4005514"/>
            <a:ext cx="1759677" cy="903068"/>
          </a:xfrm>
          <a:prstGeom prst="wedgeRectCallout">
            <a:avLst>
              <a:gd name="adj1" fmla="val 1026"/>
              <a:gd name="adj2" fmla="val -12656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'3'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odvo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ď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z '3.'</a:t>
            </a: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'4'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namalujte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zak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ó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dujte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sami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EB7E85D5-0A9F-4BC9-9C57-FC7A532D96D7}"/>
              </a:ext>
            </a:extLst>
          </p:cNvPr>
          <p:cNvSpPr/>
          <p:nvPr/>
        </p:nvSpPr>
        <p:spPr>
          <a:xfrm>
            <a:off x="3599220" y="4398251"/>
            <a:ext cx="1945560" cy="335049"/>
          </a:xfrm>
          <a:prstGeom prst="wedgeRectCallout">
            <a:avLst>
              <a:gd name="adj1" fmla="val -72130"/>
              <a:gd name="adj2" fmla="val -553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využijte writeGlyph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97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objektov</a:t>
            </a:r>
            <a:r>
              <a:rPr lang="cs-CZ" dirty="0"/>
              <a:t>ý návrh</a:t>
            </a:r>
          </a:p>
          <a:p>
            <a:pPr lvl="1"/>
            <a:r>
              <a:rPr lang="cs-CZ" dirty="0"/>
              <a:t>třídy řešící konkrétní podproblémy</a:t>
            </a:r>
          </a:p>
          <a:p>
            <a:pPr lvl="1"/>
            <a:r>
              <a:rPr lang="cs-CZ" dirty="0"/>
              <a:t>rozhraní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 </a:t>
            </a:r>
            <a:r>
              <a:rPr lang="cs-CZ" dirty="0"/>
              <a:t>špatný návrh</a:t>
            </a:r>
          </a:p>
          <a:p>
            <a:pPr lvl="1"/>
            <a:r>
              <a:rPr lang="cs-CZ" dirty="0"/>
              <a:t>vše obalím jednou třídou</a:t>
            </a:r>
          </a:p>
          <a:p>
            <a:pPr lvl="1"/>
            <a:r>
              <a:rPr lang="cs-CZ" dirty="0"/>
              <a:t>megatřída řešící několik věcí</a:t>
            </a:r>
          </a:p>
          <a:p>
            <a:pPr lvl="1"/>
            <a:r>
              <a:rPr lang="cs-CZ" dirty="0"/>
              <a:t>kompletně řeší </a:t>
            </a:r>
            <a:r>
              <a:rPr lang="en-US" dirty="0"/>
              <a:t>'</a:t>
            </a:r>
            <a:r>
              <a:rPr lang="cs-CZ" dirty="0"/>
              <a:t>zadanou úlohu</a:t>
            </a:r>
            <a:r>
              <a:rPr lang="en-US" dirty="0"/>
              <a:t>'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 </a:t>
            </a:r>
            <a:r>
              <a:rPr lang="cs-CZ" dirty="0"/>
              <a:t>dobrý návrh</a:t>
            </a:r>
          </a:p>
          <a:p>
            <a:pPr lvl="1"/>
            <a:r>
              <a:rPr lang="cs-CZ" dirty="0"/>
              <a:t>samostatné komponenty</a:t>
            </a:r>
          </a:p>
          <a:p>
            <a:pPr lvl="1"/>
            <a:r>
              <a:rPr lang="cs-CZ" dirty="0"/>
              <a:t>jednoduché rozhraní</a:t>
            </a:r>
          </a:p>
          <a:p>
            <a:pPr lvl="1"/>
            <a:r>
              <a:rPr lang="cs-CZ" dirty="0"/>
              <a:t>znovupoužitelnost</a:t>
            </a:r>
          </a:p>
          <a:p>
            <a:pPr lvl="1"/>
            <a:r>
              <a:rPr lang="cs-CZ" dirty="0"/>
              <a:t>funkční dekompozice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encapsulace</a:t>
            </a:r>
            <a:endParaRPr lang="en-US" dirty="0"/>
          </a:p>
          <a:p>
            <a:pPr lvl="1"/>
            <a:r>
              <a:rPr lang="en-US" dirty="0"/>
              <a:t>ne</a:t>
            </a:r>
            <a:r>
              <a:rPr lang="cs-CZ" dirty="0"/>
              <a:t>řešte jen </a:t>
            </a:r>
            <a:r>
              <a:rPr lang="en-US" dirty="0" err="1"/>
              <a:t>mechanicky</a:t>
            </a:r>
            <a:r>
              <a:rPr lang="en-US" dirty="0"/>
              <a:t> </a:t>
            </a:r>
            <a:r>
              <a:rPr lang="cs-CZ" dirty="0"/>
              <a:t>zadání, přemýšlejte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Encapsulace</a:t>
            </a:r>
            <a:r>
              <a:rPr lang="en-US" dirty="0"/>
              <a:t> a </a:t>
            </a:r>
            <a:r>
              <a:rPr lang="en-US" dirty="0" err="1"/>
              <a:t>dekompozice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946" y="3055336"/>
            <a:ext cx="3420612" cy="156966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Counter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do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_everything()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..... ..... ..... ..... ..... .....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..... ..... ..... ..... ..... .....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C4903-B030-4E81-AF45-E7E989B73602}"/>
              </a:ext>
            </a:extLst>
          </p:cNvPr>
          <p:cNvSpPr txBox="1"/>
          <p:nvPr/>
        </p:nvSpPr>
        <p:spPr>
          <a:xfrm>
            <a:off x="5111443" y="626531"/>
            <a:ext cx="3745032" cy="526297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State { Off, Pressed, Autorepeat };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State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get_state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set_value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show_digit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int pos)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doit()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for( buttons)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switch(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b.get_state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case Pressed: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d.set_value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(..);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d.show_digit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pos);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Button b[] { .... };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Display d;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cur_pos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int counter;   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ectangular Callout 3">
            <a:extLst>
              <a:ext uri="{FF2B5EF4-FFF2-40B4-BE49-F238E27FC236}">
                <a16:creationId xmlns:a16="http://schemas.microsoft.com/office/drawing/2014/main" id="{5D273CC7-9D57-4034-A100-158D9BC78214}"/>
              </a:ext>
            </a:extLst>
          </p:cNvPr>
          <p:cNvSpPr/>
          <p:nvPr/>
        </p:nvSpPr>
        <p:spPr>
          <a:xfrm>
            <a:off x="7687994" y="4130408"/>
            <a:ext cx="1043174" cy="562790"/>
          </a:xfrm>
          <a:prstGeom prst="wedgeRectCallout">
            <a:avLst>
              <a:gd name="adj1" fmla="val -57979"/>
              <a:gd name="adj2" fmla="val -1198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konkrétní funkčnost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3">
            <a:extLst>
              <a:ext uri="{FF2B5EF4-FFF2-40B4-BE49-F238E27FC236}">
                <a16:creationId xmlns:a16="http://schemas.microsoft.com/office/drawing/2014/main" id="{7E29C5BE-CAEB-4802-92DE-0BAEE9999C18}"/>
              </a:ext>
            </a:extLst>
          </p:cNvPr>
          <p:cNvSpPr/>
          <p:nvPr/>
        </p:nvSpPr>
        <p:spPr>
          <a:xfrm>
            <a:off x="3688272" y="1308347"/>
            <a:ext cx="1162749" cy="562790"/>
          </a:xfrm>
          <a:prstGeom prst="wedgeRectCallout">
            <a:avLst>
              <a:gd name="adj1" fmla="val 74651"/>
              <a:gd name="adj2" fmla="val -3482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vše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obecn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použitelné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3">
            <a:extLst>
              <a:ext uri="{FF2B5EF4-FFF2-40B4-BE49-F238E27FC236}">
                <a16:creationId xmlns:a16="http://schemas.microsoft.com/office/drawing/2014/main" id="{A05CB21B-FD33-4011-9D32-4A29D5F48B42}"/>
              </a:ext>
            </a:extLst>
          </p:cNvPr>
          <p:cNvSpPr/>
          <p:nvPr/>
        </p:nvSpPr>
        <p:spPr>
          <a:xfrm>
            <a:off x="7488880" y="2293307"/>
            <a:ext cx="951735" cy="868569"/>
          </a:xfrm>
          <a:prstGeom prst="wedgeRectCallout">
            <a:avLst>
              <a:gd name="adj1" fmla="val -83601"/>
              <a:gd name="adj2" fmla="val 5437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žádné low-level detaily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3">
            <a:extLst>
              <a:ext uri="{FF2B5EF4-FFF2-40B4-BE49-F238E27FC236}">
                <a16:creationId xmlns:a16="http://schemas.microsoft.com/office/drawing/2014/main" id="{C82D3F1B-A2F4-44AC-8B0B-8078DDA2F24A}"/>
              </a:ext>
            </a:extLst>
          </p:cNvPr>
          <p:cNvSpPr/>
          <p:nvPr/>
        </p:nvSpPr>
        <p:spPr>
          <a:xfrm>
            <a:off x="3688272" y="1941796"/>
            <a:ext cx="1162749" cy="562790"/>
          </a:xfrm>
          <a:prstGeom prst="wedgeRectCallout">
            <a:avLst>
              <a:gd name="adj1" fmla="val 76059"/>
              <a:gd name="adj2" fmla="val -4205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řeší pouze zobrazení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2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4.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víceciferný čítač</a:t>
            </a:r>
          </a:p>
          <a:p>
            <a:pPr lvl="1"/>
            <a:r>
              <a:rPr lang="cs-CZ" dirty="0"/>
              <a:t>vnitřní čítač 0-9999</a:t>
            </a:r>
          </a:p>
          <a:p>
            <a:pPr lvl="1"/>
            <a:r>
              <a:rPr lang="cs-CZ" dirty="0"/>
              <a:t>zobrazena vždy pouze jedna cifra</a:t>
            </a:r>
          </a:p>
          <a:p>
            <a:pPr lvl="1"/>
            <a:r>
              <a:rPr lang="cs-CZ" dirty="0"/>
              <a:t>b3: změna řádu</a:t>
            </a:r>
          </a:p>
          <a:p>
            <a:pPr lvl="2"/>
            <a:r>
              <a:rPr lang="cs-CZ" dirty="0"/>
              <a:t>ovládání i zobrazení</a:t>
            </a:r>
          </a:p>
          <a:p>
            <a:pPr lvl="1"/>
            <a:r>
              <a:rPr lang="cs-CZ" dirty="0"/>
              <a:t>b1/2: inc/decrement ve zvoleném řádu</a:t>
            </a:r>
          </a:p>
          <a:p>
            <a:pPr lvl="2"/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100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1000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zobrazení čísla</a:t>
            </a:r>
          </a:p>
          <a:p>
            <a:pPr lvl="1"/>
            <a:r>
              <a:rPr lang="en-US" dirty="0" err="1"/>
              <a:t>zobraz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max 4 cifry, bez úvodních 0</a:t>
            </a:r>
          </a:p>
          <a:p>
            <a:pPr lvl="1"/>
            <a:r>
              <a:rPr lang="cs-CZ" dirty="0"/>
              <a:t>nezapomenout na číslo 0</a:t>
            </a:r>
            <a:endParaRPr lang="en-US" sz="400" dirty="0"/>
          </a:p>
          <a:p>
            <a:r>
              <a:rPr lang="en-US" dirty="0" err="1"/>
              <a:t>pozorujete</a:t>
            </a:r>
            <a:r>
              <a:rPr lang="en-US" dirty="0"/>
              <a:t> n</a:t>
            </a:r>
            <a:r>
              <a:rPr lang="cs-CZ" dirty="0"/>
              <a:t>ěco zvláštního?</a:t>
            </a:r>
          </a:p>
          <a:p>
            <a:pPr lvl="1"/>
            <a:r>
              <a:rPr lang="cs-CZ" dirty="0"/>
              <a:t>přidejte na konec loopu delay</a:t>
            </a:r>
            <a:r>
              <a:rPr lang="en-US" dirty="0"/>
              <a:t>(10);</a:t>
            </a:r>
            <a:endParaRPr lang="cs-CZ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/>
              <a:t>zkuste </a:t>
            </a:r>
            <a:r>
              <a:rPr lang="en-US" dirty="0" err="1"/>
              <a:t>vysv</a:t>
            </a:r>
            <a:r>
              <a:rPr lang="cs-CZ" dirty="0"/>
              <a:t>ětlit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Zobrazení čísel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72" y="5666376"/>
            <a:ext cx="646267" cy="6143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788411" y="3652965"/>
            <a:ext cx="3747415" cy="1098662"/>
            <a:chOff x="4655889" y="2819717"/>
            <a:chExt cx="3747415" cy="10986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89" y="2819717"/>
              <a:ext cx="3747415" cy="1098662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 rot="5400000">
              <a:off x="5977796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 rot="5400000">
              <a:off x="5963831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7848293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5400000">
              <a:off x="7834328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662041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662041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653135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594196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594196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585290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6918470" y="306482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6406057" y="352493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88410" y="5298045"/>
            <a:ext cx="3747415" cy="1098662"/>
            <a:chOff x="4670274" y="4503580"/>
            <a:chExt cx="3747415" cy="109866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74" y="4503580"/>
              <a:ext cx="3747415" cy="1098662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 rot="5400000">
              <a:off x="7862678" y="475451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5400000">
              <a:off x="7848713" y="5208800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676426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76426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667520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608581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608581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599675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6932855" y="4748689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420442" y="5208799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932855" y="5209942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416660" y="474839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7333783" y="4757647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5400000">
              <a:off x="7333783" y="5216303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5400000">
              <a:off x="6020687" y="475451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6006722" y="5208800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66590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766590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757684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5491792" y="4757647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5400000">
              <a:off x="5491792" y="5216303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5074832" y="475451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5060867" y="520880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820735" y="45035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820735" y="54179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811829" y="49607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5400000">
              <a:off x="4545937" y="475764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5400000">
              <a:off x="4545937" y="5216303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84388927-E90C-406F-A744-5C75505958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3" y="610697"/>
            <a:ext cx="365368" cy="365368"/>
          </a:xfrm>
          <a:prstGeom prst="rect">
            <a:avLst/>
          </a:prstGeom>
        </p:spPr>
      </p:pic>
      <p:sp>
        <p:nvSpPr>
          <p:cNvPr id="71" name="Rectangular Callout 6">
            <a:extLst>
              <a:ext uri="{FF2B5EF4-FFF2-40B4-BE49-F238E27FC236}">
                <a16:creationId xmlns:a16="http://schemas.microsoft.com/office/drawing/2014/main" id="{21D07D58-732A-4427-AE46-F28C3EE002F9}"/>
              </a:ext>
            </a:extLst>
          </p:cNvPr>
          <p:cNvSpPr/>
          <p:nvPr/>
        </p:nvSpPr>
        <p:spPr>
          <a:xfrm>
            <a:off x="536687" y="2818419"/>
            <a:ext cx="2073269" cy="610581"/>
          </a:xfrm>
          <a:prstGeom prst="wedgeRectCallout">
            <a:avLst>
              <a:gd name="adj1" fmla="val -49893"/>
              <a:gd name="adj2" fmla="val -28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  <a:sym typeface="Webdings" panose="05030102010509060703" pitchFamily="18" charset="2"/>
              </a:rPr>
              <a:t>www.youtube.com/</a:t>
            </a:r>
            <a:br>
              <a:rPr lang="en-US" sz="1600" dirty="0">
                <a:solidFill>
                  <a:srgbClr val="456A1C"/>
                </a:solidFill>
                <a:latin typeface="+mj-lt"/>
                <a:sym typeface="Webdings" panose="05030102010509060703" pitchFamily="18" charset="2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  <a:sym typeface="Webdings" panose="05030102010509060703" pitchFamily="18" charset="2"/>
              </a:rPr>
              <a:t>watch?v=F9afOP5Jq-8</a:t>
            </a:r>
            <a:endParaRPr lang="en-US" sz="1600" dirty="0">
              <a:solidFill>
                <a:srgbClr val="456A1C"/>
              </a:solidFill>
              <a:latin typeface="+mj-lt"/>
              <a:sym typeface="Webdings" panose="05030102010509060703" pitchFamily="18" charset="2"/>
            </a:endParaRP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D3598B0-72E8-B4C8-68C5-7D64EDB41BB4}"/>
              </a:ext>
            </a:extLst>
          </p:cNvPr>
          <p:cNvSpPr/>
          <p:nvPr/>
        </p:nvSpPr>
        <p:spPr>
          <a:xfrm>
            <a:off x="4122679" y="2590705"/>
            <a:ext cx="2222158" cy="614330"/>
          </a:xfrm>
          <a:prstGeom prst="wedgeRectCallout">
            <a:avLst>
              <a:gd name="adj1" fmla="val -82611"/>
              <a:gd name="adj2" fmla="val -5075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-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žívejte pow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() ani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cyklus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D4FEC-AAA0-198D-F6CD-C961A1C86CDC}"/>
              </a:ext>
            </a:extLst>
          </p:cNvPr>
          <p:cNvSpPr txBox="1"/>
          <p:nvPr/>
        </p:nvSpPr>
        <p:spPr>
          <a:xfrm>
            <a:off x="6139544" y="610897"/>
            <a:ext cx="2396282" cy="14773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1] </a:t>
            </a:r>
            <a:r>
              <a:rPr lang="en-US" dirty="0"/>
              <a:t>decomposition</a:t>
            </a:r>
          </a:p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2] </a:t>
            </a:r>
            <a:r>
              <a:rPr lang="en-US" dirty="0"/>
              <a:t>named constants</a:t>
            </a:r>
          </a:p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3] </a:t>
            </a:r>
            <a:r>
              <a:rPr lang="cs-CZ" dirty="0"/>
              <a:t>no copy</a:t>
            </a:r>
            <a:r>
              <a:rPr lang="en-US" dirty="0"/>
              <a:t>-</a:t>
            </a:r>
            <a:r>
              <a:rPr lang="cs-CZ" dirty="0"/>
              <a:t>an</a:t>
            </a:r>
            <a:r>
              <a:rPr lang="en-US" dirty="0"/>
              <a:t>d-</a:t>
            </a:r>
            <a:r>
              <a:rPr lang="cs-CZ" dirty="0"/>
              <a:t>paste</a:t>
            </a:r>
          </a:p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4] </a:t>
            </a:r>
            <a:r>
              <a:rPr lang="en-US" dirty="0"/>
              <a:t>global variables</a:t>
            </a:r>
          </a:p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5]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encapsulation</a:t>
            </a:r>
            <a:endParaRPr lang="cs-CZ" dirty="0"/>
          </a:p>
        </p:txBody>
      </p:sp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D3007F27-9EA5-8508-C401-E05C3281F3DC}"/>
              </a:ext>
            </a:extLst>
          </p:cNvPr>
          <p:cNvSpPr/>
          <p:nvPr/>
        </p:nvSpPr>
        <p:spPr>
          <a:xfrm>
            <a:off x="4202327" y="1068528"/>
            <a:ext cx="1668053" cy="614330"/>
          </a:xfrm>
          <a:prstGeom prst="wedgeRectCallout">
            <a:avLst>
              <a:gd name="adj1" fmla="val 62673"/>
              <a:gd name="adj2" fmla="val -3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naposledy</a:t>
            </a:r>
            <a:br>
              <a:rPr lang="en-US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 err="1">
                <a:solidFill>
                  <a:srgbClr val="456A1C"/>
                </a:solidFill>
                <a:latin typeface="+mj-lt"/>
              </a:rPr>
              <a:t>oprava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'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zdarma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934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A2AF353-562A-4504-8E17-E5218CA1BF83}"/>
              </a:ext>
            </a:extLst>
          </p:cNvPr>
          <p:cNvSpPr txBox="1"/>
          <p:nvPr/>
        </p:nvSpPr>
        <p:spPr>
          <a:xfrm>
            <a:off x="5257785" y="3193821"/>
            <a:ext cx="33901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n) { data_ = ...;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write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pos_);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pos_ = (pos_+1) %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pos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data_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4"/>
            <a:ext cx="6224204" cy="62027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 </a:t>
            </a:r>
            <a:r>
              <a:rPr lang="en-US" dirty="0" err="1"/>
              <a:t>probl</a:t>
            </a:r>
            <a:r>
              <a:rPr lang="cs-CZ" dirty="0"/>
              <a:t>ém: při zápisu jednoho znaku ostatní zhasnou</a:t>
            </a:r>
          </a:p>
          <a:p>
            <a:pPr lvl="1"/>
            <a:r>
              <a:rPr lang="en-US" dirty="0" err="1"/>
              <a:t>nelze</a:t>
            </a:r>
            <a:r>
              <a:rPr lang="en-US" dirty="0"/>
              <a:t>: </a:t>
            </a:r>
            <a:r>
              <a:rPr lang="en-US" dirty="0" err="1"/>
              <a:t>nejd</a:t>
            </a:r>
            <a:r>
              <a:rPr lang="cs-CZ" dirty="0"/>
              <a:t>řív něco počít</a:t>
            </a:r>
            <a:r>
              <a:rPr lang="en-US" dirty="0"/>
              <a:t>at,</a:t>
            </a:r>
            <a:r>
              <a:rPr lang="cs-CZ" dirty="0"/>
              <a:t> p</a:t>
            </a:r>
            <a:r>
              <a:rPr lang="en-US" dirty="0" err="1"/>
              <a:t>otom</a:t>
            </a:r>
            <a:r>
              <a:rPr lang="cs-CZ" dirty="0"/>
              <a:t> zobraz</a:t>
            </a:r>
            <a:r>
              <a:rPr lang="en-US" dirty="0"/>
              <a:t>it v</a:t>
            </a:r>
            <a:r>
              <a:rPr lang="cs-CZ" dirty="0"/>
              <a:t>šechny znaky</a:t>
            </a:r>
          </a:p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 </a:t>
            </a:r>
            <a:r>
              <a:rPr lang="cs-CZ" dirty="0"/>
              <a:t>řešení: neustále zobrazovat postupně všechny znaky</a:t>
            </a:r>
          </a:p>
          <a:p>
            <a:pPr lvl="1"/>
            <a:r>
              <a:rPr lang="cs-CZ" dirty="0"/>
              <a:t>každý znak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zhruba</a:t>
            </a:r>
            <a:r>
              <a:rPr lang="en-US" dirty="0"/>
              <a:t> </a:t>
            </a:r>
            <a:r>
              <a:rPr lang="cs-CZ" dirty="0"/>
              <a:t>stejně dlouho</a:t>
            </a:r>
            <a:r>
              <a:rPr lang="en-US" dirty="0"/>
              <a:t>!</a:t>
            </a:r>
          </a:p>
          <a:p>
            <a:pPr lvl="3"/>
            <a:endParaRPr lang="en-US" dirty="0"/>
          </a:p>
          <a:p>
            <a:r>
              <a:rPr lang="cs-CZ" dirty="0"/>
              <a:t>časový multiplex</a:t>
            </a:r>
          </a:p>
          <a:p>
            <a:pPr lvl="1"/>
            <a:r>
              <a:rPr lang="cs-CZ" b="1" dirty="0"/>
              <a:t>jeden</a:t>
            </a:r>
            <a:r>
              <a:rPr lang="cs-CZ" dirty="0"/>
              <a:t> běh </a:t>
            </a:r>
            <a:r>
              <a:rPr lang="cs-CZ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cs-CZ" dirty="0"/>
              <a:t>u ≈ </a:t>
            </a:r>
            <a:r>
              <a:rPr lang="en-US" dirty="0"/>
              <a:t>v</a:t>
            </a:r>
            <a:r>
              <a:rPr lang="cs-CZ" dirty="0"/>
              <a:t>ždy </a:t>
            </a:r>
            <a:r>
              <a:rPr lang="en-US" dirty="0" err="1"/>
              <a:t>zobrazen</a:t>
            </a:r>
            <a:r>
              <a:rPr lang="cs-CZ" dirty="0"/>
              <a:t>í </a:t>
            </a:r>
            <a:r>
              <a:rPr lang="cs-CZ" b="1" dirty="0"/>
              <a:t>1 </a:t>
            </a:r>
            <a:r>
              <a:rPr lang="en-US" b="1" dirty="0" err="1"/>
              <a:t>znaku</a:t>
            </a:r>
            <a:endParaRPr lang="cs-CZ" b="1" dirty="0"/>
          </a:p>
          <a:p>
            <a:pPr lvl="1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b="1" dirty="0"/>
              <a:t>nezávisle</a:t>
            </a:r>
            <a:r>
              <a:rPr lang="cs-CZ" dirty="0"/>
              <a:t> na další funkčnosti v </a:t>
            </a:r>
            <a:r>
              <a:rPr lang="cs-CZ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cs-CZ" dirty="0"/>
              <a:t>u</a:t>
            </a:r>
          </a:p>
          <a:p>
            <a:pPr lvl="1"/>
            <a:r>
              <a:rPr lang="cs-CZ" dirty="0"/>
              <a:t>zobrazení </a:t>
            </a:r>
            <a:r>
              <a:rPr lang="en-US" dirty="0" err="1"/>
              <a:t>znaku</a:t>
            </a:r>
            <a:r>
              <a:rPr lang="cs-CZ" dirty="0"/>
              <a:t> na jedné pozici</a:t>
            </a:r>
            <a:endParaRPr lang="en-US" dirty="0"/>
          </a:p>
          <a:p>
            <a:pPr lvl="2"/>
            <a:r>
              <a:rPr lang="cs-CZ" dirty="0"/>
              <a:t>volané v každém běhu loopu</a:t>
            </a:r>
          </a:p>
          <a:p>
            <a:pPr lvl="2"/>
            <a:r>
              <a:rPr lang="cs-CZ" dirty="0"/>
              <a:t>cyklický inkrement pozice</a:t>
            </a:r>
          </a:p>
          <a:p>
            <a:pPr lvl="1"/>
            <a:r>
              <a:rPr lang="cs-CZ" dirty="0"/>
              <a:t>nastavení co se má zobrazovat</a:t>
            </a:r>
          </a:p>
          <a:p>
            <a:pPr lvl="2"/>
            <a:r>
              <a:rPr lang="cs-CZ" dirty="0"/>
              <a:t>volané kdykoliv z uživatelského programu</a:t>
            </a:r>
          </a:p>
          <a:p>
            <a:pPr lvl="2"/>
            <a:r>
              <a:rPr lang="cs-CZ" dirty="0"/>
              <a:t>číslice nebo glyph</a:t>
            </a:r>
            <a:r>
              <a:rPr lang="en-US" dirty="0"/>
              <a:t>y</a:t>
            </a:r>
            <a:r>
              <a:rPr lang="cs-CZ" dirty="0"/>
              <a:t>?</a:t>
            </a:r>
            <a:r>
              <a:rPr lang="en-US" dirty="0"/>
              <a:t> p</a:t>
            </a:r>
            <a:r>
              <a:rPr lang="cs-CZ" dirty="0"/>
              <a:t>roč?</a:t>
            </a:r>
          </a:p>
          <a:p>
            <a:pPr lvl="2"/>
            <a:r>
              <a:rPr lang="cs-CZ" dirty="0"/>
              <a:t>kdy dělat konverzi číslice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lang="cs-CZ" dirty="0"/>
              <a:t> glyph?</a:t>
            </a:r>
          </a:p>
          <a:p>
            <a:pPr lvl="3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5.1</a:t>
            </a:r>
            <a:r>
              <a:rPr lang="en-US" dirty="0"/>
              <a:t> t</a:t>
            </a:r>
            <a:r>
              <a:rPr lang="cs-CZ" dirty="0"/>
              <a:t>řída pro </a:t>
            </a:r>
            <a:r>
              <a:rPr lang="en-US" dirty="0"/>
              <a:t>m</a:t>
            </a:r>
            <a:r>
              <a:rPr lang="cs-CZ" dirty="0"/>
              <a:t>ultiplex zobrazení</a:t>
            </a:r>
            <a:r>
              <a:rPr lang="en-US" dirty="0"/>
              <a:t> </a:t>
            </a:r>
            <a:r>
              <a:rPr lang="cs-CZ" dirty="0"/>
              <a:t>čísla</a:t>
            </a:r>
            <a:endParaRPr lang="en-US" dirty="0"/>
          </a:p>
          <a:p>
            <a:pPr lvl="1"/>
            <a:r>
              <a:rPr lang="en-US" dirty="0"/>
              <a:t>0-9999,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platn</a:t>
            </a:r>
            <a:r>
              <a:rPr lang="cs-CZ" dirty="0"/>
              <a:t>é cifry</a:t>
            </a:r>
            <a:endParaRPr lang="en-US" dirty="0"/>
          </a:p>
          <a:p>
            <a:pPr lvl="1"/>
            <a:r>
              <a:rPr lang="en-US" dirty="0" err="1"/>
              <a:t>nastaven</a:t>
            </a:r>
            <a:r>
              <a:rPr lang="cs-CZ" dirty="0"/>
              <a:t>í v setup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Časový </a:t>
            </a:r>
            <a:r>
              <a:rPr lang="en-US" dirty="0"/>
              <a:t>multiplex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16343" y="6078979"/>
            <a:ext cx="1093087" cy="541864"/>
          </a:xfrm>
          <a:prstGeom prst="wedgeRectCallout">
            <a:avLst>
              <a:gd name="adj1" fmla="val -99207"/>
              <a:gd name="adj2" fmla="val -569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odteď vždy multiplex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4947" y="2544430"/>
            <a:ext cx="156218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display.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loop();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79080" y="759328"/>
            <a:ext cx="1844386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display.set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( 123);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41185" y="1614407"/>
            <a:ext cx="1616610" cy="403392"/>
            <a:chOff x="4655889" y="2819717"/>
            <a:chExt cx="3747415" cy="109866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89" y="2819717"/>
              <a:ext cx="3747415" cy="1098662"/>
            </a:xfrm>
            <a:prstGeom prst="rect">
              <a:avLst/>
            </a:prstGeom>
          </p:spPr>
        </p:pic>
        <p:sp>
          <p:nvSpPr>
            <p:cNvPr id="13" name="Oval 12"/>
            <p:cNvSpPr/>
            <p:nvPr/>
          </p:nvSpPr>
          <p:spPr>
            <a:xfrm rot="5400000">
              <a:off x="5977796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 rot="5400000">
              <a:off x="5963831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7848293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 rot="5400000">
              <a:off x="7834328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62041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662041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53135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94196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594196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585290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6918470" y="306482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6406057" y="352493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6428194" y="2330066"/>
            <a:ext cx="557031" cy="177295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7600733" y="1051716"/>
            <a:ext cx="300540" cy="452777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08176" y="1531878"/>
            <a:ext cx="1632988" cy="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74040" y="2273171"/>
            <a:ext cx="373087" cy="5590"/>
          </a:xfrm>
          <a:prstGeom prst="straightConnector1">
            <a:avLst/>
          </a:prstGeom>
          <a:ln w="25400"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rved Down Arrow 34"/>
          <p:cNvSpPr/>
          <p:nvPr/>
        </p:nvSpPr>
        <p:spPr>
          <a:xfrm>
            <a:off x="7035502" y="2080211"/>
            <a:ext cx="368212" cy="147335"/>
          </a:xfrm>
          <a:prstGeom prst="curved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7453991" y="2074476"/>
            <a:ext cx="368212" cy="153070"/>
          </a:xfrm>
          <a:prstGeom prst="curvedDownArrow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7" name="Curved Down Arrow 36"/>
          <p:cNvSpPr/>
          <p:nvPr/>
        </p:nvSpPr>
        <p:spPr>
          <a:xfrm>
            <a:off x="7876747" y="2075966"/>
            <a:ext cx="368212" cy="147335"/>
          </a:xfrm>
          <a:prstGeom prst="curvedDownArrow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Curved Down Arrow 37"/>
          <p:cNvSpPr/>
          <p:nvPr/>
        </p:nvSpPr>
        <p:spPr>
          <a:xfrm rot="10800000">
            <a:off x="7032482" y="2330066"/>
            <a:ext cx="1184376" cy="101527"/>
          </a:xfrm>
          <a:prstGeom prst="curvedDownArrow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2704B-1955-44E0-95E4-5E505ACD9682}"/>
              </a:ext>
            </a:extLst>
          </p:cNvPr>
          <p:cNvSpPr txBox="1"/>
          <p:nvPr/>
        </p:nvSpPr>
        <p:spPr>
          <a:xfrm>
            <a:off x="7178862" y="4681851"/>
            <a:ext cx="1627874" cy="193899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setup() {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d.set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( 1234);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loop()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 whatever</a:t>
            </a:r>
            <a:endParaRPr lang="en-US" sz="13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d.loop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EBDF7-285E-6CA6-3FC9-CD00FF955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7" y="4751881"/>
            <a:ext cx="457132" cy="4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 animBg="1"/>
      <p:bldP spid="29" grpId="0" animBg="1"/>
      <p:bldP spid="26" grpId="0" animBg="1"/>
      <p:bldP spid="35" grpId="0" animBg="1"/>
      <p:bldP spid="36" grpId="0" animBg="1"/>
      <p:bldP spid="37" grpId="0" animBg="1"/>
      <p:bldP spid="38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3402424"/>
          </a:xfrm>
        </p:spPr>
        <p:txBody>
          <a:bodyPr/>
          <a:lstStyle/>
          <a:p>
            <a:r>
              <a:rPr lang="cs-CZ" dirty="0"/>
              <a:t>jazyk C</a:t>
            </a:r>
          </a:p>
          <a:p>
            <a:pPr lvl="1"/>
            <a:r>
              <a:rPr lang="cs-CZ" dirty="0"/>
              <a:t>blízko hw, kompilovaný, staticky typovaný</a:t>
            </a:r>
          </a:p>
          <a:p>
            <a:r>
              <a:rPr lang="cs-CZ" dirty="0"/>
              <a:t>coliru</a:t>
            </a:r>
            <a:r>
              <a:rPr lang="en-US" dirty="0"/>
              <a:t>.stacked-crooked.co</a:t>
            </a:r>
            <a:r>
              <a:rPr lang="cs-CZ" dirty="0"/>
              <a:t>m</a:t>
            </a:r>
          </a:p>
          <a:p>
            <a:pPr lvl="1"/>
            <a:r>
              <a:rPr lang="en-US" dirty="0"/>
              <a:t>replit.com/languages/cpp</a:t>
            </a:r>
          </a:p>
          <a:p>
            <a:pPr lvl="1"/>
            <a:r>
              <a:rPr lang="cs-CZ" dirty="0"/>
              <a:t>Visual Studio, gcc, JetBrains..., ...</a:t>
            </a:r>
            <a:endParaRPr lang="cs-CZ" sz="500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h</a:t>
            </a:r>
            <a:r>
              <a:rPr lang="en-US" dirty="0" err="1"/>
              <a:t>ello</a:t>
            </a:r>
            <a:r>
              <a:rPr lang="en-US" dirty="0"/>
              <a:t> world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1.</a:t>
            </a:r>
            <a:r>
              <a:rPr lang="cs-CZ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cs-CZ" dirty="0"/>
              <a:t>vánoční </a:t>
            </a:r>
            <a:r>
              <a:rPr lang="en-US" dirty="0" err="1"/>
              <a:t>strome</a:t>
            </a:r>
            <a:r>
              <a:rPr lang="cs-CZ" dirty="0"/>
              <a:t>ček z hvězdiček</a:t>
            </a:r>
          </a:p>
          <a:p>
            <a:pPr lvl="1"/>
            <a:r>
              <a:rPr lang="en-US" dirty="0" err="1"/>
              <a:t>roz</a:t>
            </a:r>
            <a:r>
              <a:rPr lang="cs-CZ" dirty="0"/>
              <a:t>šíření: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1.1b</a:t>
            </a:r>
            <a:r>
              <a:rPr lang="en-US" dirty="0"/>
              <a:t> </a:t>
            </a:r>
            <a:r>
              <a:rPr lang="cs-CZ" dirty="0"/>
              <a:t>na každé n-té úrovni ozdoba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1.1c</a:t>
            </a:r>
            <a:r>
              <a:rPr lang="en-US" dirty="0"/>
              <a:t> ko</a:t>
            </a:r>
            <a:r>
              <a:rPr lang="cs-CZ" dirty="0"/>
              <a:t>šatý strom</a:t>
            </a:r>
            <a:r>
              <a:rPr lang="en-US" dirty="0"/>
              <a:t> (</a:t>
            </a:r>
            <a:r>
              <a:rPr lang="en-US" dirty="0" err="1"/>
              <a:t>postupn</a:t>
            </a:r>
            <a:r>
              <a:rPr lang="cs-CZ" dirty="0"/>
              <a:t>é zvětšování velikosti)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2153" y="687010"/>
            <a:ext cx="2685143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hello()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"Hello World\n");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hello();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2152" y="3207657"/>
            <a:ext cx="268514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star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n)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&lt;n;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"*");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tree(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height)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 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 .. 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stars( x +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572000" y="1775420"/>
            <a:ext cx="1078895" cy="527513"/>
          </a:xfrm>
          <a:prstGeom prst="wedgeRectCallout">
            <a:avLst>
              <a:gd name="adj1" fmla="val 73453"/>
              <a:gd name="adj2" fmla="val 303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start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programu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72000" y="3109166"/>
            <a:ext cx="1078895" cy="357497"/>
          </a:xfrm>
          <a:prstGeom prst="wedgeRectCallout">
            <a:avLst>
              <a:gd name="adj1" fmla="val 79601"/>
              <a:gd name="adj2" fmla="val 7012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cyklus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1247687"/>
            <a:ext cx="1078895" cy="339750"/>
          </a:xfrm>
          <a:prstGeom prst="wedgeRectCallout">
            <a:avLst>
              <a:gd name="adj1" fmla="val 73811"/>
              <a:gd name="adj2" fmla="val -4010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funkce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263" y="4036421"/>
            <a:ext cx="141557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***********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72966" y="4749501"/>
            <a:ext cx="1677929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n &lt; 10)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else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while( n &lt; 10)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264" y="5353979"/>
            <a:ext cx="141557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O ******* O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***********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443064" y="5907634"/>
            <a:ext cx="1623317" cy="357497"/>
          </a:xfrm>
          <a:prstGeom prst="wedgeRectCallout">
            <a:avLst>
              <a:gd name="adj1" fmla="val 49086"/>
              <a:gd name="adj2" fmla="val 13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7972" y="5149611"/>
            <a:ext cx="141557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21538FC6-96F3-C7A6-72F6-67197C1C6692}"/>
              </a:ext>
            </a:extLst>
          </p:cNvPr>
          <p:cNvSpPr/>
          <p:nvPr/>
        </p:nvSpPr>
        <p:spPr>
          <a:xfrm>
            <a:off x="7574539" y="2386227"/>
            <a:ext cx="1300678" cy="652406"/>
          </a:xfrm>
          <a:prstGeom prst="wedgeRectCallout">
            <a:avLst>
              <a:gd name="adj1" fmla="val -89350"/>
              <a:gd name="adj2" fmla="val -911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 main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jen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vol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ání funkcí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22">
            <a:extLst>
              <a:ext uri="{FF2B5EF4-FFF2-40B4-BE49-F238E27FC236}">
                <a16:creationId xmlns:a16="http://schemas.microsoft.com/office/drawing/2014/main" id="{43F9A8A4-EB52-FB5B-7552-75DCC14A119D}"/>
              </a:ext>
            </a:extLst>
          </p:cNvPr>
          <p:cNvSpPr/>
          <p:nvPr/>
        </p:nvSpPr>
        <p:spPr>
          <a:xfrm>
            <a:off x="4572000" y="721408"/>
            <a:ext cx="1078895" cy="339750"/>
          </a:xfrm>
          <a:prstGeom prst="wedgeRectCallout">
            <a:avLst>
              <a:gd name="adj1" fmla="val 69180"/>
              <a:gd name="adj2" fmla="val -1951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knihovny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5">
            <a:extLst>
              <a:ext uri="{FF2B5EF4-FFF2-40B4-BE49-F238E27FC236}">
                <a16:creationId xmlns:a16="http://schemas.microsoft.com/office/drawing/2014/main" id="{09D52273-67DF-6B34-AB01-9D33B3C1B412}"/>
              </a:ext>
            </a:extLst>
          </p:cNvPr>
          <p:cNvSpPr/>
          <p:nvPr/>
        </p:nvSpPr>
        <p:spPr>
          <a:xfrm>
            <a:off x="7219314" y="1883840"/>
            <a:ext cx="1655903" cy="364166"/>
          </a:xfrm>
          <a:prstGeom prst="wedgeRectCallout">
            <a:avLst>
              <a:gd name="adj1" fmla="val -65512"/>
              <a:gd name="adj2" fmla="val 3753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start programu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 animBg="1"/>
      <p:bldP spid="22" grpId="0" animBg="1"/>
      <p:bldP spid="24" grpId="0" animBg="1"/>
      <p:bldP spid="25" grpId="0" animBg="1"/>
      <p:bldP spid="15" grpId="0" animBg="1"/>
      <p:bldP spid="16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5.2</a:t>
            </a:r>
            <a:r>
              <a:rPr lang="en-US" dirty="0"/>
              <a:t> </a:t>
            </a:r>
            <a:r>
              <a:rPr lang="cs-CZ" dirty="0"/>
              <a:t>rozšířit čítač stisků z 4.3 na </a:t>
            </a:r>
            <a:r>
              <a:rPr lang="en-US" dirty="0" err="1"/>
              <a:t>cel</a:t>
            </a:r>
            <a:r>
              <a:rPr lang="cs-CZ" dirty="0"/>
              <a:t>é 4-místné číslo</a:t>
            </a:r>
          </a:p>
          <a:p>
            <a:pPr lvl="1"/>
            <a:r>
              <a:rPr lang="cs-CZ" dirty="0"/>
              <a:t>čítač +/- stisků tlačítka</a:t>
            </a:r>
            <a:endParaRPr lang="en-US" dirty="0"/>
          </a:p>
          <a:p>
            <a:pPr lvl="1"/>
            <a:r>
              <a:rPr lang="cs-CZ" dirty="0"/>
              <a:t>podpora záporných čísel</a:t>
            </a:r>
            <a:endParaRPr lang="en-US" dirty="0"/>
          </a:p>
          <a:p>
            <a:pPr lvl="2"/>
            <a:r>
              <a:rPr lang="en-US" dirty="0" err="1"/>
              <a:t>pozor</a:t>
            </a:r>
            <a:r>
              <a:rPr lang="en-US" dirty="0"/>
              <a:t>!   % (modulo) je</a:t>
            </a:r>
            <a:r>
              <a:rPr lang="cs-CZ" dirty="0"/>
              <a:t> pro záporná čísla</a:t>
            </a:r>
            <a:r>
              <a:rPr lang="en-US" dirty="0"/>
              <a:t> v C </a:t>
            </a:r>
            <a:r>
              <a:rPr lang="en-US" dirty="0" err="1"/>
              <a:t>implementa</a:t>
            </a:r>
            <a:r>
              <a:rPr lang="cs-CZ" dirty="0"/>
              <a:t>čně definováno</a:t>
            </a:r>
            <a:endParaRPr lang="en-US" dirty="0"/>
          </a:p>
          <a:p>
            <a:pPr lvl="2"/>
            <a:r>
              <a:rPr lang="en-US" dirty="0"/>
              <a:t>glyph pro '-'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ějaké </a:t>
            </a:r>
            <a:r>
              <a:rPr lang="en-US" dirty="0" err="1"/>
              <a:t>zobrazen</a:t>
            </a:r>
            <a:r>
              <a:rPr lang="cs-CZ" dirty="0"/>
              <a:t>í p</a:t>
            </a:r>
            <a:r>
              <a:rPr lang="en-US" dirty="0"/>
              <a:t>od/p</a:t>
            </a:r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ečení, třeba </a:t>
            </a:r>
            <a:r>
              <a:rPr lang="cs-CZ" dirty="0">
                <a:latin typeface="Verdana Pro" panose="020B0604030504040204" pitchFamily="34" charset="0"/>
              </a:rPr>
              <a:t>≡≡≡≡</a:t>
            </a:r>
            <a:r>
              <a:rPr lang="en-US" dirty="0"/>
              <a:t> ne</a:t>
            </a:r>
            <a:r>
              <a:rPr lang="cs-CZ" dirty="0"/>
              <a:t>b</a:t>
            </a:r>
            <a:r>
              <a:rPr lang="en-US" dirty="0"/>
              <a:t>o</a:t>
            </a:r>
            <a:r>
              <a:rPr lang="cs-CZ" dirty="0"/>
              <a:t> </a:t>
            </a:r>
            <a:r>
              <a:rPr lang="en-US" dirty="0"/>
              <a:t>LOW/HIGH</a:t>
            </a:r>
            <a:endParaRPr lang="cs-CZ" dirty="0"/>
          </a:p>
          <a:p>
            <a:pPr lvl="3"/>
            <a:r>
              <a:rPr lang="en-US" dirty="0"/>
              <a:t>n &lt; </a:t>
            </a:r>
            <a:r>
              <a:rPr lang="cs-CZ" dirty="0"/>
              <a:t>-999</a:t>
            </a:r>
            <a:r>
              <a:rPr lang="en-US" dirty="0"/>
              <a:t>, n &gt; 9999</a:t>
            </a:r>
            <a:endParaRPr lang="cs-CZ" dirty="0"/>
          </a:p>
          <a:p>
            <a:pPr lvl="1"/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5.2a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❤ </a:t>
            </a:r>
            <a:r>
              <a:rPr lang="en-US" dirty="0"/>
              <a:t>v</a:t>
            </a:r>
            <a:r>
              <a:rPr lang="cs-CZ" dirty="0"/>
              <a:t>četně autorepeatu</a:t>
            </a:r>
            <a:endParaRPr lang="en-US" dirty="0"/>
          </a:p>
          <a:p>
            <a:pPr lvl="3"/>
            <a:endParaRPr lang="cs-CZ" dirty="0"/>
          </a:p>
          <a:p>
            <a:r>
              <a:rPr lang="en-US" dirty="0" err="1"/>
              <a:t>dynamick</a:t>
            </a:r>
            <a:r>
              <a:rPr lang="cs-CZ" dirty="0"/>
              <a:t>á kombinace glyphů</a:t>
            </a:r>
          </a:p>
          <a:p>
            <a:pPr lvl="1"/>
            <a:r>
              <a:rPr lang="cs-CZ" dirty="0"/>
              <a:t>přidání svítícího segmentu ≈ bitový </a:t>
            </a:r>
            <a:r>
              <a:rPr lang="en-US" dirty="0"/>
              <a:t>&amp;</a:t>
            </a:r>
            <a:endParaRPr lang="cs-CZ" dirty="0"/>
          </a:p>
          <a:p>
            <a:pPr lvl="1"/>
            <a:r>
              <a:rPr lang="cs-CZ" dirty="0"/>
              <a:t>inverzní bitová logika</a:t>
            </a:r>
            <a:endParaRPr lang="en-US" dirty="0"/>
          </a:p>
          <a:p>
            <a:pPr lvl="4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5.3</a:t>
            </a:r>
            <a:r>
              <a:rPr lang="en-US" dirty="0"/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čtyřnásobný jednociferný čítač</a:t>
            </a:r>
          </a:p>
          <a:p>
            <a:pPr lvl="1"/>
            <a:r>
              <a:rPr lang="cs-CZ" dirty="0"/>
              <a:t>alternativa k 4.4</a:t>
            </a:r>
          </a:p>
          <a:p>
            <a:pPr lvl="2"/>
            <a:r>
              <a:rPr lang="cs-CZ" dirty="0"/>
              <a:t>všechny cifry svítí</a:t>
            </a:r>
          </a:p>
          <a:p>
            <a:pPr lvl="1"/>
            <a:r>
              <a:rPr lang="cs-CZ" dirty="0"/>
              <a:t>tečka zobrazuje pozici</a:t>
            </a:r>
          </a:p>
          <a:p>
            <a:pPr lvl="2"/>
            <a:r>
              <a:rPr lang="cs-CZ" dirty="0"/>
              <a:t>aktivní jednociferný čítač</a:t>
            </a:r>
          </a:p>
          <a:p>
            <a:pPr lvl="1"/>
            <a:r>
              <a:rPr lang="cs-CZ" dirty="0"/>
              <a:t>b1/b</a:t>
            </a:r>
            <a:r>
              <a:rPr lang="en-US" dirty="0"/>
              <a:t>2</a:t>
            </a:r>
            <a:r>
              <a:rPr lang="cs-CZ" dirty="0"/>
              <a:t> </a:t>
            </a:r>
            <a:r>
              <a:rPr lang="en-US" dirty="0"/>
              <a:t>in</a:t>
            </a:r>
            <a:r>
              <a:rPr lang="cs-CZ" dirty="0"/>
              <a:t>c/</a:t>
            </a:r>
            <a:r>
              <a:rPr lang="en-US" dirty="0"/>
              <a:t>de</a:t>
            </a:r>
            <a:r>
              <a:rPr lang="cs-CZ" dirty="0"/>
              <a:t>crementuje aktivní čítač</a:t>
            </a:r>
          </a:p>
          <a:p>
            <a:pPr lvl="1"/>
            <a:r>
              <a:rPr lang="en-US" dirty="0"/>
              <a:t>b3 </a:t>
            </a:r>
            <a:r>
              <a:rPr lang="en-US" dirty="0" err="1"/>
              <a:t>cyklicky</a:t>
            </a:r>
            <a:r>
              <a:rPr lang="en-US" dirty="0"/>
              <a:t> p</a:t>
            </a:r>
            <a:r>
              <a:rPr lang="cs-CZ" dirty="0"/>
              <a:t>řepíná aktivní čítač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Časový</a:t>
            </a:r>
            <a:r>
              <a:rPr lang="en-US" dirty="0"/>
              <a:t> multiplex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95EEBB09-F3C5-4B6A-9EC4-B7C92AC357E2}"/>
              </a:ext>
            </a:extLst>
          </p:cNvPr>
          <p:cNvSpPr/>
          <p:nvPr/>
        </p:nvSpPr>
        <p:spPr>
          <a:xfrm>
            <a:off x="5094331" y="4389156"/>
            <a:ext cx="2751930" cy="588984"/>
          </a:xfrm>
          <a:prstGeom prst="wedgeRectCallout">
            <a:avLst>
              <a:gd name="adj1" fmla="val -69346"/>
              <a:gd name="adj2" fmla="val 651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ovlad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ání  </a:t>
            </a:r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※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 zobrazení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7">
            <a:extLst>
              <a:ext uri="{FF2B5EF4-FFF2-40B4-BE49-F238E27FC236}">
                <a16:creationId xmlns:a16="http://schemas.microsoft.com/office/drawing/2014/main" id="{5B18082E-CAAB-4D6F-9EE0-4A42AA6F64B3}"/>
              </a:ext>
            </a:extLst>
          </p:cNvPr>
          <p:cNvSpPr/>
          <p:nvPr/>
        </p:nvSpPr>
        <p:spPr>
          <a:xfrm>
            <a:off x="5094331" y="5090977"/>
            <a:ext cx="2751930" cy="1039024"/>
          </a:xfrm>
          <a:prstGeom prst="wedgeRectCallout">
            <a:avLst>
              <a:gd name="adj1" fmla="val -72126"/>
              <a:gd name="adj2" fmla="val 2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v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ka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ždém běhu loopu:</a:t>
            </a:r>
          </a:p>
          <a:p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zobrazit (cyklicky) jeden znak</a:t>
            </a:r>
          </a:p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 -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zpracovat tlačítka</a:t>
            </a:r>
          </a:p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 -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aktualizovat stav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5A101-32CC-4424-A2E5-FEC030DFE096}"/>
              </a:ext>
            </a:extLst>
          </p:cNvPr>
          <p:cNvGrpSpPr/>
          <p:nvPr/>
        </p:nvGrpSpPr>
        <p:grpSpPr>
          <a:xfrm>
            <a:off x="5534275" y="2838868"/>
            <a:ext cx="2575643" cy="692497"/>
            <a:chOff x="5534275" y="2838868"/>
            <a:chExt cx="2575643" cy="6924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6E535-58E9-47D0-AD94-7663D33FF415}"/>
                </a:ext>
              </a:extLst>
            </p:cNvPr>
            <p:cNvSpPr txBox="1"/>
            <p:nvPr/>
          </p:nvSpPr>
          <p:spPr>
            <a:xfrm>
              <a:off x="5534275" y="2838868"/>
              <a:ext cx="2575643" cy="692497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int 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n3 = 0xB0;</a:t>
              </a:r>
            </a:p>
            <a:p>
              <a:r>
                <a:rPr lang="en-US" sz="1300" dirty="0" err="1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 dot = 0x7F;</a:t>
              </a:r>
            </a:p>
            <a:p>
              <a:r>
                <a:rPr lang="en-US" sz="1300" dirty="0" err="1">
                  <a:latin typeface="Consolas" panose="020B0609020204030204" pitchFamily="49" charset="0"/>
                  <a:cs typeface="Courier New" pitchFamily="49" charset="0"/>
                </a:rPr>
                <a:t>writeGlyph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( </a:t>
              </a:r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.., 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n3 </a:t>
              </a:r>
              <a:r>
                <a:rPr lang="en-US" sz="1300" b="1" dirty="0">
                  <a:latin typeface="Consolas" panose="020B0609020204030204" pitchFamily="49" charset="0"/>
                  <a:cs typeface="Courier New" pitchFamily="49" charset="0"/>
                </a:rPr>
                <a:t>&amp;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 dot);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3A02E7-77AF-404D-B47A-3AE910DB6114}"/>
                </a:ext>
              </a:extLst>
            </p:cNvPr>
            <p:cNvSpPr/>
            <p:nvPr/>
          </p:nvSpPr>
          <p:spPr>
            <a:xfrm>
              <a:off x="7287060" y="3230171"/>
              <a:ext cx="214672" cy="301194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253419" cy="620275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5.4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stopky</a:t>
            </a:r>
            <a:endParaRPr lang="cs-CZ" dirty="0"/>
          </a:p>
          <a:p>
            <a:pPr lvl="1"/>
            <a:r>
              <a:rPr lang="cs-CZ" dirty="0"/>
              <a:t>stopky zobrazují čas v </a:t>
            </a:r>
            <a:r>
              <a:rPr lang="en-US" dirty="0"/>
              <a:t>1/10 s</a:t>
            </a:r>
            <a:endParaRPr lang="cs-CZ" dirty="0"/>
          </a:p>
          <a:p>
            <a:pPr lvl="2"/>
            <a:r>
              <a:rPr lang="cs-CZ" dirty="0"/>
              <a:t>zobrazit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'.'</a:t>
            </a:r>
            <a:endParaRPr lang="cs-CZ" dirty="0"/>
          </a:p>
          <a:p>
            <a:pPr lvl="2"/>
            <a:r>
              <a:rPr lang="cs-CZ" dirty="0"/>
              <a:t>pozor na </a:t>
            </a:r>
            <a:r>
              <a:rPr lang="en-US" dirty="0"/>
              <a:t>'</a:t>
            </a:r>
            <a:r>
              <a:rPr lang="cs-CZ" dirty="0"/>
              <a:t>0.1</a:t>
            </a:r>
            <a:r>
              <a:rPr lang="en-US" dirty="0"/>
              <a:t>'</a:t>
            </a:r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endParaRPr lang="cs-CZ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postupn</a:t>
            </a:r>
            <a:r>
              <a:rPr lang="cs-CZ" dirty="0"/>
              <a:t>ě rozšiřujte:</a:t>
            </a:r>
          </a:p>
          <a:p>
            <a:pPr lvl="1"/>
            <a:r>
              <a:rPr lang="cs-CZ" dirty="0"/>
              <a:t>zobrazení času</a:t>
            </a:r>
          </a:p>
          <a:p>
            <a:pPr lvl="1"/>
            <a:r>
              <a:rPr lang="cs-CZ" dirty="0"/>
              <a:t>b1 </a:t>
            </a:r>
            <a:r>
              <a:rPr lang="en-US" dirty="0"/>
              <a:t>≈ start</a:t>
            </a:r>
            <a:endParaRPr lang="cs-CZ" dirty="0"/>
          </a:p>
          <a:p>
            <a:pPr lvl="1"/>
            <a:r>
              <a:rPr lang="en-US" dirty="0"/>
              <a:t>b1 ≈ start / stop / continue, b3 ≈ reset</a:t>
            </a:r>
          </a:p>
          <a:p>
            <a:pPr lvl="1"/>
            <a:r>
              <a:rPr lang="en-US" dirty="0"/>
              <a:t>+ b2 ≈ </a:t>
            </a:r>
            <a:r>
              <a:rPr lang="en-US" dirty="0" err="1"/>
              <a:t>mezi</a:t>
            </a:r>
            <a:r>
              <a:rPr lang="cs-CZ" dirty="0"/>
              <a:t>čas </a:t>
            </a:r>
            <a:r>
              <a:rPr lang="cs-CZ" i="1" dirty="0"/>
              <a:t>(lap)</a:t>
            </a:r>
          </a:p>
          <a:p>
            <a:pPr lvl="2"/>
            <a:r>
              <a:rPr lang="cs-CZ" dirty="0"/>
              <a:t>čas běží dál, zobrazení stojí</a:t>
            </a:r>
          </a:p>
          <a:p>
            <a:pPr lvl="2"/>
            <a:r>
              <a:rPr lang="cs-CZ" dirty="0"/>
              <a:t>další stisk b2 začne znovu zobrazovat aktuální čas</a:t>
            </a:r>
          </a:p>
          <a:p>
            <a:pPr lvl="2"/>
            <a:r>
              <a:rPr lang="cs-CZ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cs-CZ" dirty="0"/>
              <a:t> kombinace všech stavů, tlačítek a akcí</a:t>
            </a:r>
            <a:endParaRPr lang="en-US" dirty="0"/>
          </a:p>
          <a:p>
            <a:pPr lvl="2"/>
            <a:r>
              <a:rPr lang="en-US" dirty="0" err="1"/>
              <a:t>stavov</a:t>
            </a:r>
            <a:r>
              <a:rPr lang="cs-CZ" dirty="0"/>
              <a:t>ý automat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Stopky</a:t>
            </a:r>
            <a:endParaRPr lang="en-US" dirty="0"/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51B899CF-6DB0-43D2-A82A-5883526F61A4}"/>
              </a:ext>
            </a:extLst>
          </p:cNvPr>
          <p:cNvSpPr/>
          <p:nvPr/>
        </p:nvSpPr>
        <p:spPr>
          <a:xfrm>
            <a:off x="6747839" y="3315180"/>
            <a:ext cx="1622787" cy="917829"/>
          </a:xfrm>
          <a:prstGeom prst="wedgeRectCallout">
            <a:avLst>
              <a:gd name="adj1" fmla="val -135394"/>
              <a:gd name="adj2" fmla="val -432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stavov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ý automat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stav, událost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endParaRPr lang="cs-CZ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nový stav, akce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32802-EB04-4755-9191-2CF6AE70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5" y="2071327"/>
            <a:ext cx="5598798" cy="1280346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E80CF27-7EE5-4521-B0EC-1CAB6DC5F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9" y="625153"/>
            <a:ext cx="365368" cy="365368"/>
          </a:xfrm>
          <a:prstGeom prst="rect">
            <a:avLst/>
          </a:prstGeom>
        </p:spPr>
      </p:pic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C7E5B4D4-D77B-4EBD-98A4-FB9070FD8173}"/>
              </a:ext>
            </a:extLst>
          </p:cNvPr>
          <p:cNvSpPr/>
          <p:nvPr/>
        </p:nvSpPr>
        <p:spPr>
          <a:xfrm>
            <a:off x="6615751" y="1968642"/>
            <a:ext cx="1375972" cy="477731"/>
          </a:xfrm>
          <a:prstGeom prst="wedgeRectCallout">
            <a:avLst>
              <a:gd name="adj1" fmla="val -86978"/>
              <a:gd name="adj2" fmla="val 636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čas stále běží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B921462-8D4A-472C-AA71-0A109982CC3E}"/>
              </a:ext>
            </a:extLst>
          </p:cNvPr>
          <p:cNvSpPr txBox="1">
            <a:spLocks/>
          </p:cNvSpPr>
          <p:nvPr/>
        </p:nvSpPr>
        <p:spPr>
          <a:xfrm>
            <a:off x="5230906" y="4605618"/>
            <a:ext cx="3731559" cy="2174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</a:t>
            </a:r>
            <a:r>
              <a:rPr lang="en-US" dirty="0"/>
              <a:t> </a:t>
            </a:r>
            <a:r>
              <a:rPr lang="cs-CZ" dirty="0"/>
              <a:t>pozor na počítání času</a:t>
            </a:r>
          </a:p>
          <a:p>
            <a:pPr lvl="1"/>
            <a:r>
              <a:rPr lang="cs-CZ" dirty="0"/>
              <a:t>nelze v každém loop přičítat čas</a:t>
            </a:r>
          </a:p>
          <a:p>
            <a:pPr lvl="2"/>
            <a:r>
              <a:rPr lang="cs-CZ" dirty="0"/>
              <a:t>kumulace nepřesností</a:t>
            </a:r>
          </a:p>
          <a:p>
            <a:pPr lvl="1"/>
            <a:r>
              <a:rPr lang="cs-CZ" dirty="0"/>
              <a:t>zapamatovat čas poslední události</a:t>
            </a:r>
          </a:p>
          <a:p>
            <a:pPr lvl="2"/>
            <a:r>
              <a:rPr lang="cs-CZ" dirty="0"/>
              <a:t>např. spuštění stopek</a:t>
            </a:r>
          </a:p>
          <a:p>
            <a:pPr lvl="2"/>
            <a:r>
              <a:rPr lang="cs-CZ" dirty="0"/>
              <a:t>naměřený/zobrazený čas </a:t>
            </a:r>
            <a:r>
              <a:rPr lang="en-US" dirty="0"/>
              <a:t>=</a:t>
            </a:r>
            <a:r>
              <a:rPr lang="cs-CZ" dirty="0"/>
              <a:t> rozdíl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3327D-BA83-3E7F-A1EF-F87C1B7BF164}"/>
              </a:ext>
            </a:extLst>
          </p:cNvPr>
          <p:cNvSpPr txBox="1"/>
          <p:nvPr/>
        </p:nvSpPr>
        <p:spPr>
          <a:xfrm>
            <a:off x="7055283" y="873775"/>
            <a:ext cx="486211" cy="36933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]</a:t>
            </a:r>
            <a:endParaRPr lang="cs-CZ" b="1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6661CBE3-D844-EEAE-D427-744D5915D908}"/>
              </a:ext>
            </a:extLst>
          </p:cNvPr>
          <p:cNvSpPr/>
          <p:nvPr/>
        </p:nvSpPr>
        <p:spPr>
          <a:xfrm>
            <a:off x="5239779" y="605678"/>
            <a:ext cx="1375972" cy="586364"/>
          </a:xfrm>
          <a:prstGeom prst="wedgeRectCallout">
            <a:avLst>
              <a:gd name="adj1" fmla="val 79729"/>
              <a:gd name="adj2" fmla="val 2751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 v prvním termínu </a:t>
            </a:r>
            <a:r>
              <a:rPr lang="cs-CZ" sz="1600" b="1" dirty="0">
                <a:solidFill>
                  <a:srgbClr val="C00000"/>
                </a:solidFill>
                <a:latin typeface="+mj-lt"/>
              </a:rPr>
              <a:t>bez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36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80975" lvl="1" indent="-180975">
              <a:spcBef>
                <a:spcPts val="1000"/>
              </a:spcBef>
            </a:pP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5.5 </a:t>
            </a: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sz="2000" dirty="0"/>
              <a:t> had na displeji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běhající had postupně okolo celého displeje</a:t>
            </a:r>
          </a:p>
          <a:p>
            <a:pPr marL="538163" lvl="3">
              <a:spcBef>
                <a:spcPts val="1000"/>
              </a:spcBef>
            </a:pPr>
            <a:r>
              <a:rPr lang="cs-CZ" sz="1600" dirty="0"/>
              <a:t>svítí vždy jen jeden segmet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parametr: rychlost</a:t>
            </a:r>
          </a:p>
          <a:p>
            <a:pPr marL="538163" lvl="3">
              <a:spcBef>
                <a:spcPts val="1000"/>
              </a:spcBef>
            </a:pPr>
            <a:r>
              <a:rPr lang="en-US" sz="1600" dirty="0"/>
              <a:t>b1/b</a:t>
            </a:r>
            <a:r>
              <a:rPr lang="cs-CZ" sz="1600" dirty="0"/>
              <a:t>2</a:t>
            </a:r>
            <a:r>
              <a:rPr lang="en-US" sz="1600" dirty="0"/>
              <a:t> </a:t>
            </a:r>
            <a:r>
              <a:rPr lang="cs-CZ" sz="1600" dirty="0"/>
              <a:t> </a:t>
            </a:r>
            <a:r>
              <a:rPr lang="en-US" sz="1600" dirty="0" err="1"/>
              <a:t>zrychluje</a:t>
            </a:r>
            <a:r>
              <a:rPr lang="cs-CZ" sz="1600" dirty="0"/>
              <a:t>/</a:t>
            </a:r>
            <a:r>
              <a:rPr lang="en-US" sz="1600" dirty="0" err="1"/>
              <a:t>zpomaluje</a:t>
            </a:r>
            <a:endParaRPr lang="en-US" sz="1600" dirty="0"/>
          </a:p>
          <a:p>
            <a:pPr marL="180975" lvl="1">
              <a:spcBef>
                <a:spcPts val="1000"/>
              </a:spcBef>
            </a:pP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5.6 </a:t>
            </a: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sz="2000" dirty="0"/>
              <a:t> </a:t>
            </a:r>
            <a:r>
              <a:rPr lang="en-US" sz="2000" dirty="0" err="1"/>
              <a:t>prodlu</a:t>
            </a:r>
            <a:r>
              <a:rPr lang="cs-CZ" sz="2000" dirty="0"/>
              <a:t>žující se had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b3 cyklicky prodlužuje délku hada</a:t>
            </a:r>
          </a:p>
          <a:p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5.7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grafický zesilov</a:t>
            </a:r>
            <a:r>
              <a:rPr lang="en-US" dirty="0"/>
              <a:t>a</a:t>
            </a:r>
            <a:r>
              <a:rPr lang="cs-CZ" dirty="0"/>
              <a:t>č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(amplifier/equalizer)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cs-CZ" dirty="0"/>
              <a:t>hi/lo nejvyšší</a:t>
            </a:r>
            <a:r>
              <a:rPr lang="en-US" dirty="0"/>
              <a:t>/</a:t>
            </a:r>
            <a:r>
              <a:rPr lang="cs-CZ" dirty="0"/>
              <a:t>nejnižší úroveň</a:t>
            </a:r>
          </a:p>
          <a:p>
            <a:pPr lvl="2"/>
            <a:r>
              <a:rPr lang="cs-CZ" dirty="0"/>
              <a:t>aktuální hlasitost roste/klesá v rozmezí hi/lo</a:t>
            </a:r>
          </a:p>
          <a:p>
            <a:pPr lvl="2"/>
            <a:r>
              <a:rPr lang="cs-CZ" dirty="0"/>
              <a:t>v náhodném okamžiku se otočí</a:t>
            </a:r>
          </a:p>
          <a:p>
            <a:pPr lvl="3"/>
            <a:r>
              <a:rPr lang="en-US" dirty="0" err="1"/>
              <a:t>i</a:t>
            </a:r>
            <a:r>
              <a:rPr lang="cs-CZ" dirty="0"/>
              <a:t>nt random</a:t>
            </a:r>
            <a:r>
              <a:rPr lang="en-US" dirty="0"/>
              <a:t>( int max) 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 0 .. max-1</a:t>
            </a:r>
            <a:endParaRPr lang="cs-CZ" dirty="0"/>
          </a:p>
          <a:p>
            <a:pPr lvl="3"/>
            <a:r>
              <a:rPr lang="cs-CZ" dirty="0"/>
              <a:t>nejpozději na hranici hi/lo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cs-CZ" dirty="0"/>
              <a:t>ápověda: zkuste indexovat inicializované pole</a:t>
            </a:r>
          </a:p>
          <a:p>
            <a:pPr lvl="1"/>
            <a:r>
              <a:rPr lang="cs-CZ" dirty="0"/>
              <a:t>b1/b2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≈  +</a:t>
            </a:r>
            <a:r>
              <a:rPr lang="cs-CZ" dirty="0"/>
              <a:t>/-</a:t>
            </a:r>
            <a:r>
              <a:rPr lang="en-US" dirty="0"/>
              <a:t> </a:t>
            </a:r>
            <a:r>
              <a:rPr lang="cs-CZ" dirty="0"/>
              <a:t>hlasitost</a:t>
            </a:r>
          </a:p>
          <a:p>
            <a:pPr lvl="2"/>
            <a:r>
              <a:rPr lang="cs-CZ" dirty="0"/>
              <a:t>posun hi</a:t>
            </a:r>
            <a:r>
              <a:rPr lang="en-US" dirty="0"/>
              <a:t>,</a:t>
            </a:r>
            <a:r>
              <a:rPr lang="cs-CZ" dirty="0"/>
              <a:t>lo</a:t>
            </a:r>
          </a:p>
          <a:p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5.8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dirty="0"/>
              <a:t> stereo </a:t>
            </a:r>
            <a:r>
              <a:rPr lang="en-US" dirty="0" err="1"/>
              <a:t>zesilova</a:t>
            </a:r>
            <a:r>
              <a:rPr lang="cs-CZ" dirty="0"/>
              <a:t>č</a:t>
            </a:r>
          </a:p>
          <a:p>
            <a:pPr marL="358775" lvl="2" indent="0">
              <a:buNone/>
            </a:pPr>
            <a:r>
              <a:rPr lang="en-US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●</a:t>
            </a:r>
            <a:r>
              <a:rPr lang="cs-CZ" dirty="0"/>
              <a:t> dva </a:t>
            </a:r>
            <a:r>
              <a:rPr lang="en-US" dirty="0" err="1"/>
              <a:t>nez</a:t>
            </a:r>
            <a:r>
              <a:rPr lang="cs-CZ" dirty="0"/>
              <a:t>ávislé kanály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</a:t>
            </a:r>
            <a:r>
              <a:rPr lang="en-US" dirty="0"/>
              <a:t>al</a:t>
            </a:r>
            <a:r>
              <a:rPr lang="cs-CZ" dirty="0"/>
              <a:t>ší úlohy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0331" y="880124"/>
            <a:ext cx="3747415" cy="1098663"/>
            <a:chOff x="4655889" y="888075"/>
            <a:chExt cx="3747415" cy="10986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89" y="888076"/>
              <a:ext cx="3747415" cy="10986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 rot="5400000">
              <a:off x="4531929" y="111813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47741" y="8880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27403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575359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99785" y="18024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47741" y="18024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27403" y="18024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75359" y="18024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799785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517964" y="1572419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7859645" y="111813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7845680" y="1572419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06962-56AA-4EA0-B0C5-0B5FBA61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684" y="5258680"/>
            <a:ext cx="2170320" cy="1134962"/>
          </a:xfrm>
          <a:prstGeom prst="rect">
            <a:avLst/>
          </a:prstGeom>
        </p:spPr>
      </p:pic>
      <p:sp>
        <p:nvSpPr>
          <p:cNvPr id="72" name="Rectangular Callout 8">
            <a:extLst>
              <a:ext uri="{FF2B5EF4-FFF2-40B4-BE49-F238E27FC236}">
                <a16:creationId xmlns:a16="http://schemas.microsoft.com/office/drawing/2014/main" id="{1DFCDA58-B7BF-4DC0-9C3A-C2FB9101CCB6}"/>
              </a:ext>
            </a:extLst>
          </p:cNvPr>
          <p:cNvSpPr/>
          <p:nvPr/>
        </p:nvSpPr>
        <p:spPr>
          <a:xfrm>
            <a:off x="5947314" y="3890669"/>
            <a:ext cx="1869060" cy="588984"/>
          </a:xfrm>
          <a:prstGeom prst="wedgeRectCallout">
            <a:avLst>
              <a:gd name="adj1" fmla="val -109775"/>
              <a:gd name="adj2" fmla="val -2208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si rozšiřte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třídu display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3" name="Rectangular Callout 9">
            <a:extLst>
              <a:ext uri="{FF2B5EF4-FFF2-40B4-BE49-F238E27FC236}">
                <a16:creationId xmlns:a16="http://schemas.microsoft.com/office/drawing/2014/main" id="{FA210317-48FA-49AB-925B-66246AD2ABF9}"/>
              </a:ext>
            </a:extLst>
          </p:cNvPr>
          <p:cNvSpPr/>
          <p:nvPr/>
        </p:nvSpPr>
        <p:spPr>
          <a:xfrm>
            <a:off x="5601180" y="2802394"/>
            <a:ext cx="2561329" cy="662619"/>
          </a:xfrm>
          <a:prstGeom prst="wedgeRectCallout">
            <a:avLst>
              <a:gd name="adj1" fmla="val -49187"/>
              <a:gd name="adj2" fmla="val 1003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še zobrazujte pomocí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jednotné třídy pro multiplex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9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2608"/>
              </p:ext>
            </p:extLst>
          </p:nvPr>
        </p:nvGraphicFramePr>
        <p:xfrm>
          <a:off x="5246225" y="1218508"/>
          <a:ext cx="33155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446">
                  <a:extLst>
                    <a:ext uri="{9D8B030D-6E8A-4147-A177-3AD203B41FA5}">
                      <a16:colId xmlns:a16="http://schemas.microsoft.com/office/drawing/2014/main" val="22958021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3201628635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řetězec ≈ char</a:t>
            </a:r>
            <a:r>
              <a:rPr lang="en-US" dirty="0"/>
              <a:t>[] </a:t>
            </a:r>
            <a:r>
              <a:rPr lang="en-US" dirty="0" err="1"/>
              <a:t>zakon</a:t>
            </a:r>
            <a:r>
              <a:rPr lang="cs-CZ" dirty="0"/>
              <a:t>čený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'\0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pr</a:t>
            </a:r>
            <a:r>
              <a:rPr lang="cs-CZ" dirty="0"/>
              <a:t>á</a:t>
            </a:r>
            <a:r>
              <a:rPr lang="en-US" dirty="0" err="1"/>
              <a:t>ce</a:t>
            </a:r>
            <a:r>
              <a:rPr lang="en-US" dirty="0"/>
              <a:t> s </a:t>
            </a:r>
            <a:r>
              <a:rPr lang="cs-CZ" dirty="0"/>
              <a:t>ukazateli/</a:t>
            </a:r>
            <a:r>
              <a:rPr lang="en-US" dirty="0" err="1"/>
              <a:t>pointry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 err="1"/>
              <a:t>ukazatel</a:t>
            </a:r>
            <a:endParaRPr lang="cs-CZ" dirty="0"/>
          </a:p>
          <a:p>
            <a:pPr lvl="1"/>
            <a:r>
              <a:rPr lang="cs-CZ" sz="1600" dirty="0">
                <a:latin typeface="Consolas" panose="020B0609020204030204" pitchFamily="49" charset="0"/>
                <a:cs typeface="Courier New" pitchFamily="49" charset="0"/>
              </a:rPr>
              <a:t>*str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kterou</a:t>
            </a:r>
            <a:r>
              <a:rPr lang="en-US" dirty="0"/>
              <a:t> </a:t>
            </a:r>
            <a:r>
              <a:rPr lang="en-US" dirty="0" err="1"/>
              <a:t>ukazuje</a:t>
            </a:r>
            <a:endParaRPr lang="en-US" dirty="0"/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while( *str!='\0')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cs-CZ" dirty="0">
              <a:latin typeface="Consolas" panose="020B0609020204030204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++str</a:t>
            </a:r>
            <a:r>
              <a:rPr lang="en-US" dirty="0"/>
              <a:t> </a:t>
            </a:r>
            <a:r>
              <a:rPr lang="cs-CZ" dirty="0"/>
              <a:t>-</a:t>
            </a:r>
            <a:r>
              <a:rPr lang="en-US" dirty="0"/>
              <a:t> </a:t>
            </a:r>
            <a:r>
              <a:rPr lang="en-US" dirty="0" err="1"/>
              <a:t>posun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</a:t>
            </a:r>
            <a:r>
              <a:rPr lang="cs-CZ" dirty="0"/>
              <a:t>ásledující </a:t>
            </a:r>
            <a:r>
              <a:rPr lang="cs-CZ" b="1" dirty="0"/>
              <a:t>prvek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cs-CZ" sz="1600" dirty="0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cs-CZ" dirty="0"/>
              <a:t> </a:t>
            </a:r>
            <a:r>
              <a:rPr lang="en-US" dirty="0"/>
              <a:t>-</a:t>
            </a:r>
            <a:r>
              <a:rPr lang="cs-CZ" dirty="0"/>
              <a:t> </a:t>
            </a:r>
            <a:r>
              <a:rPr lang="en-US" dirty="0" err="1"/>
              <a:t>postinkrementace</a:t>
            </a:r>
            <a:r>
              <a:rPr lang="en-US" dirty="0"/>
              <a:t> </a:t>
            </a:r>
            <a:r>
              <a:rPr lang="cs-CZ" dirty="0"/>
              <a:t>ukazatele</a:t>
            </a:r>
          </a:p>
          <a:p>
            <a:pPr lvl="2"/>
            <a:r>
              <a:rPr lang="en-US" dirty="0"/>
              <a:t>v</a:t>
            </a:r>
            <a:r>
              <a:rPr lang="cs-CZ" dirty="0"/>
              <a:t>ý</a:t>
            </a:r>
            <a:r>
              <a:rPr lang="en-US" dirty="0"/>
              <a:t>sled</a:t>
            </a:r>
            <a:r>
              <a:rPr lang="cs-CZ" dirty="0"/>
              <a:t>e</a:t>
            </a:r>
            <a:r>
              <a:rPr lang="en-US" dirty="0"/>
              <a:t>k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referencovan</a:t>
            </a:r>
            <a:r>
              <a:rPr lang="cs-CZ" dirty="0"/>
              <a:t>á</a:t>
            </a:r>
            <a:r>
              <a:rPr lang="en-US" dirty="0"/>
              <a:t> </a:t>
            </a:r>
            <a:r>
              <a:rPr lang="cs-CZ" dirty="0"/>
              <a:t>před inkrementací</a:t>
            </a:r>
          </a:p>
          <a:p>
            <a:pPr lvl="2"/>
            <a:r>
              <a:rPr lang="cs-CZ" dirty="0"/>
              <a:t>typický obrat při zpracování řetězců</a:t>
            </a:r>
            <a:endParaRPr lang="en-US" dirty="0"/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while( *str++!='\0')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....</a:t>
            </a:r>
            <a:endParaRPr lang="cs-CZ" dirty="0"/>
          </a:p>
          <a:p>
            <a:pPr lvl="1"/>
            <a:r>
              <a:rPr lang="cs-CZ" dirty="0"/>
              <a:t>automatická konverze 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cs-CZ" sz="1600" dirty="0">
                <a:latin typeface="Consolas" panose="020B0609020204030204" pitchFamily="49" charset="0"/>
              </a:rPr>
              <a:t>str</a:t>
            </a:r>
            <a:r>
              <a:rPr lang="cs-CZ" dirty="0"/>
              <a:t> </a:t>
            </a:r>
            <a:r>
              <a:rPr lang="cs-CZ" dirty="0">
                <a:sym typeface="Wingdings 3" panose="05040102010807070707" pitchFamily="18" charset="2"/>
              </a:rPr>
              <a:t>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cs-CZ" sz="1600" dirty="0">
                <a:latin typeface="Consolas" panose="020B0609020204030204" pitchFamily="49" charset="0"/>
              </a:rPr>
              <a:t>bool</a:t>
            </a:r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  ≡   </a:t>
            </a:r>
            <a:r>
              <a:rPr lang="en-US" dirty="0" err="1">
                <a:latin typeface="Consolas" panose="020B0609020204030204" pitchFamily="49" charset="0"/>
              </a:rPr>
              <a:t>hodnota</a:t>
            </a:r>
            <a:r>
              <a:rPr lang="en-US" dirty="0">
                <a:latin typeface="Consolas" panose="020B0609020204030204" pitchFamily="49" charset="0"/>
              </a:rPr>
              <a:t>!=0</a:t>
            </a:r>
            <a:endParaRPr lang="cs-CZ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while( *str++)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 err="1"/>
              <a:t>funkce</a:t>
            </a:r>
            <a:r>
              <a:rPr lang="en-US" dirty="0"/>
              <a:t> pro d</a:t>
            </a:r>
            <a:r>
              <a:rPr lang="cs-CZ" dirty="0"/>
              <a:t>é</a:t>
            </a:r>
            <a:r>
              <a:rPr lang="en-US" dirty="0" err="1"/>
              <a:t>lku</a:t>
            </a:r>
            <a:r>
              <a:rPr lang="cs-CZ" dirty="0"/>
              <a:t> řetězce</a:t>
            </a:r>
          </a:p>
          <a:p>
            <a:pPr lvl="1"/>
            <a:r>
              <a:rPr lang="cs-CZ" dirty="0"/>
              <a:t>pro práci s řetězci používejte</a:t>
            </a:r>
            <a:br>
              <a:rPr lang="cs-CZ" dirty="0"/>
            </a:br>
            <a:r>
              <a:rPr lang="cs-CZ" dirty="0"/>
              <a:t>pointrovou aritmetiku</a:t>
            </a:r>
          </a:p>
          <a:p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r>
              <a:rPr lang="en-US" dirty="0"/>
              <a:t> a </a:t>
            </a:r>
            <a:r>
              <a:rPr lang="en-US" dirty="0" err="1"/>
              <a:t>ukazatele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69889" y="4265171"/>
            <a:ext cx="303264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slen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const char *str)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while(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71820" y="1626536"/>
            <a:ext cx="5411" cy="373334"/>
          </a:xfrm>
          <a:prstGeom prst="straightConnector1">
            <a:avLst/>
          </a:prstGeom>
          <a:ln w="25400"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75448" y="1953090"/>
            <a:ext cx="381252" cy="1305"/>
          </a:xfrm>
          <a:prstGeom prst="straightConnector1">
            <a:avLst/>
          </a:prstGeom>
          <a:ln w="12700">
            <a:prstDash val="sysDot"/>
            <a:headEnd type="none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4920853" y="2104072"/>
            <a:ext cx="655347" cy="375005"/>
          </a:xfrm>
          <a:prstGeom prst="wedgeRectCallout">
            <a:avLst>
              <a:gd name="adj1" fmla="val -48465"/>
              <a:gd name="adj2" fmla="val 3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694415" y="2098595"/>
            <a:ext cx="655347" cy="375005"/>
          </a:xfrm>
          <a:prstGeom prst="wedgeRectCallout">
            <a:avLst>
              <a:gd name="adj1" fmla="val -48465"/>
              <a:gd name="adj2" fmla="val 3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++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str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6873129" y="1860766"/>
            <a:ext cx="655347" cy="375005"/>
          </a:xfrm>
          <a:prstGeom prst="wedgeRectCallout">
            <a:avLst>
              <a:gd name="adj1" fmla="val -66995"/>
              <a:gd name="adj2" fmla="val -1325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3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227859" y="915427"/>
            <a:ext cx="655347" cy="893713"/>
          </a:xfrm>
          <a:prstGeom prst="wedgeRectCallout">
            <a:avLst>
              <a:gd name="adj1" fmla="val 125571"/>
              <a:gd name="adj2" fmla="val -10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*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≡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str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[0]</a:t>
            </a:r>
          </a:p>
        </p:txBody>
      </p:sp>
      <p:sp>
        <p:nvSpPr>
          <p:cNvPr id="37" name="Oval 36"/>
          <p:cNvSpPr/>
          <p:nvPr/>
        </p:nvSpPr>
        <p:spPr>
          <a:xfrm>
            <a:off x="8173061" y="1155000"/>
            <a:ext cx="405499" cy="511248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3705" y="5455509"/>
            <a:ext cx="303264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slen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const char *str)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while(</a:t>
            </a:r>
            <a:r>
              <a:rPr lang="en-US" sz="13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6230528" y="5013720"/>
            <a:ext cx="734389" cy="870992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D5D1EF-7654-4948-BCD1-D78507D57AD9}"/>
              </a:ext>
            </a:extLst>
          </p:cNvPr>
          <p:cNvCxnSpPr/>
          <p:nvPr/>
        </p:nvCxnSpPr>
        <p:spPr>
          <a:xfrm flipH="1" flipV="1">
            <a:off x="5454019" y="1620479"/>
            <a:ext cx="5411" cy="373334"/>
          </a:xfrm>
          <a:prstGeom prst="straightConnector1">
            <a:avLst/>
          </a:prstGeom>
          <a:ln w="25400"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063294-05CC-4E5C-A2B7-CA6C42A7A32B}"/>
              </a:ext>
            </a:extLst>
          </p:cNvPr>
          <p:cNvGrpSpPr>
            <a:grpSpLocks noChangeAspect="1"/>
          </p:cNvGrpSpPr>
          <p:nvPr/>
        </p:nvGrpSpPr>
        <p:grpSpPr>
          <a:xfrm>
            <a:off x="6804507" y="1666248"/>
            <a:ext cx="756944" cy="760379"/>
            <a:chOff x="2910967" y="2625088"/>
            <a:chExt cx="2678432" cy="269058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E31067-B3DD-45D2-8DC1-CC47028AC9F8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18194B-E046-4622-85D2-C122B56575B5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16E79-1359-4CE5-8A61-E49D818D70B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FD5242-8810-4A68-A2D6-DEAC8FB27A6D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4A2748-7E98-43BF-B92B-2F11B81D5351}"/>
              </a:ext>
            </a:extLst>
          </p:cNvPr>
          <p:cNvGrpSpPr>
            <a:grpSpLocks noChangeAspect="1"/>
          </p:cNvGrpSpPr>
          <p:nvPr/>
        </p:nvGrpSpPr>
        <p:grpSpPr>
          <a:xfrm>
            <a:off x="4319993" y="1390951"/>
            <a:ext cx="495808" cy="498058"/>
            <a:chOff x="2910967" y="2625088"/>
            <a:chExt cx="2678432" cy="269058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A1E7D2-C7DB-4B2A-A5BF-A20C4DD7F9E0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6599D3-C70B-4EE8-B37A-AC692F46C3BF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F1AE2D-266F-4132-90A4-D11E07B8B60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8020F8-1C61-49FD-8836-00BF3B5E98F7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3D9D3A-CA63-4839-BA05-A6C86B359CA8}"/>
              </a:ext>
            </a:extLst>
          </p:cNvPr>
          <p:cNvGrpSpPr>
            <a:grpSpLocks noChangeAspect="1"/>
          </p:cNvGrpSpPr>
          <p:nvPr/>
        </p:nvGrpSpPr>
        <p:grpSpPr>
          <a:xfrm>
            <a:off x="5767360" y="4418768"/>
            <a:ext cx="756944" cy="760379"/>
            <a:chOff x="2910967" y="2625088"/>
            <a:chExt cx="2678432" cy="269058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28248C-F30A-4078-885D-4F5E90D8393C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4FECFD-0C35-4489-AA53-2D265372C1EB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73ECC-697B-4FF9-A1B7-788BED1C2EA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9E49AF-41D5-4889-8301-571A0FE1A3D4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7BBBB5E-3C50-55F8-AAAF-A572884158B6}"/>
              </a:ext>
            </a:extLst>
          </p:cNvPr>
          <p:cNvSpPr txBox="1"/>
          <p:nvPr/>
        </p:nvSpPr>
        <p:spPr>
          <a:xfrm>
            <a:off x="6952650" y="3062474"/>
            <a:ext cx="74988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*++str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++*str</a:t>
            </a:r>
          </a:p>
        </p:txBody>
      </p:sp>
      <p:sp>
        <p:nvSpPr>
          <p:cNvPr id="6" name="Rectangular Callout 33">
            <a:extLst>
              <a:ext uri="{FF2B5EF4-FFF2-40B4-BE49-F238E27FC236}">
                <a16:creationId xmlns:a16="http://schemas.microsoft.com/office/drawing/2014/main" id="{B3075239-B9D8-AA1B-027C-15AF17A446F2}"/>
              </a:ext>
            </a:extLst>
          </p:cNvPr>
          <p:cNvSpPr/>
          <p:nvPr/>
        </p:nvSpPr>
        <p:spPr>
          <a:xfrm>
            <a:off x="5689143" y="2961275"/>
            <a:ext cx="749882" cy="591034"/>
          </a:xfrm>
          <a:prstGeom prst="wedgeRectCallout">
            <a:avLst>
              <a:gd name="adj1" fmla="val 112771"/>
              <a:gd name="adj2" fmla="val 918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ý je rozdíl?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36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2" grpId="0" animBg="1"/>
      <p:bldP spid="33" grpId="0" animBg="1"/>
      <p:bldP spid="34" grpId="0" animBg="1"/>
      <p:bldP spid="5" grpId="0" animBg="1"/>
      <p:bldP spid="4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/>
              <a:t>glyph</a:t>
            </a:r>
            <a:r>
              <a:rPr lang="cs-CZ" dirty="0"/>
              <a:t>y</a:t>
            </a:r>
            <a:r>
              <a:rPr lang="en-US" dirty="0"/>
              <a:t> pro p</a:t>
            </a:r>
            <a:r>
              <a:rPr lang="cs-CZ" dirty="0"/>
              <a:t>ísmena</a:t>
            </a:r>
          </a:p>
          <a:p>
            <a:pPr lvl="1"/>
            <a:r>
              <a:rPr lang="en-US" dirty="0"/>
              <a:t>Rec</a:t>
            </a:r>
            <a:r>
              <a:rPr lang="cs-CZ" dirty="0"/>
              <a:t>o</a:t>
            </a:r>
            <a:r>
              <a:rPr lang="en-US" dirty="0" err="1"/>
              <a:t>dex</a:t>
            </a:r>
            <a:r>
              <a:rPr lang="en-US" dirty="0"/>
              <a:t> - </a:t>
            </a:r>
            <a:r>
              <a:rPr lang="en-US" dirty="0" err="1"/>
              <a:t>startovac</a:t>
            </a:r>
            <a:r>
              <a:rPr lang="cs-CZ" dirty="0"/>
              <a:t>í balíček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/>
              <a:t>další užitečné znaky:  .,</a:t>
            </a:r>
            <a:r>
              <a:rPr lang="en-US" dirty="0"/>
              <a:t> ?-=_</a:t>
            </a:r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zobrazení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libovolného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cs-CZ" dirty="0"/>
              <a:t> znaku</a:t>
            </a:r>
          </a:p>
          <a:p>
            <a:pPr lvl="1">
              <a:tabLst>
                <a:tab pos="4484688" algn="l"/>
              </a:tabLst>
            </a:pPr>
            <a:r>
              <a:rPr lang="cs-CZ" dirty="0"/>
              <a:t>číslice, znaky a-z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ignore-case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, ...</a:t>
            </a:r>
          </a:p>
          <a:p>
            <a:pPr lvl="1"/>
            <a:r>
              <a:rPr lang="cs-CZ" dirty="0"/>
              <a:t>char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glyph</a:t>
            </a:r>
            <a:endParaRPr lang="en-US" dirty="0"/>
          </a:p>
          <a:p>
            <a:pPr lvl="2"/>
            <a:r>
              <a:rPr lang="en-US" dirty="0" err="1"/>
              <a:t>nezapome</a:t>
            </a:r>
            <a:r>
              <a:rPr lang="cs-CZ" dirty="0"/>
              <a:t>ň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znaky, pro které nemáte glyph</a:t>
            </a:r>
          </a:p>
          <a:p>
            <a:pPr lvl="1"/>
            <a:r>
              <a:rPr lang="en-US" dirty="0" err="1"/>
              <a:t>glyphy</a:t>
            </a:r>
            <a:r>
              <a:rPr lang="en-US" dirty="0"/>
              <a:t> - </a:t>
            </a:r>
            <a:r>
              <a:rPr lang="en-US" dirty="0" err="1"/>
              <a:t>inicializovan</a:t>
            </a:r>
            <a:r>
              <a:rPr lang="cs-CZ" dirty="0"/>
              <a:t>á pole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</a:t>
            </a:r>
            <a:r>
              <a:rPr lang="en-US" dirty="0">
                <a:sym typeface="Webdings" panose="05030102010509060703" pitchFamily="18" charset="2"/>
              </a:rPr>
              <a:t> </a:t>
            </a:r>
            <a:r>
              <a:rPr lang="cs-CZ" dirty="0"/>
              <a:t>pozor na platnost indexů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funkce</a:t>
            </a:r>
            <a:r>
              <a:rPr lang="en-US" dirty="0"/>
              <a:t> pro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cs-CZ" dirty="0"/>
              <a:t>ů</a:t>
            </a:r>
            <a:endParaRPr lang="en-US" dirty="0"/>
          </a:p>
          <a:p>
            <a:pPr lvl="2"/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isdigit, isalpha, islower, isupper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pPr lvl="2"/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ctype.h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.2</a:t>
            </a:r>
            <a:r>
              <a:rPr lang="en-US" dirty="0"/>
              <a:t> </a:t>
            </a:r>
            <a:r>
              <a:rPr lang="cs-CZ" dirty="0"/>
              <a:t>zobrazení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kr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átkého</a:t>
            </a:r>
            <a:r>
              <a:rPr lang="cs-CZ" dirty="0"/>
              <a:t> řetězce</a:t>
            </a:r>
          </a:p>
          <a:p>
            <a:pPr lvl="1"/>
            <a:r>
              <a:rPr lang="cs-CZ" dirty="0"/>
              <a:t>multiplex</a:t>
            </a:r>
            <a:endParaRPr lang="en-US" dirty="0"/>
          </a:p>
          <a:p>
            <a:pPr lvl="1"/>
            <a:r>
              <a:rPr lang="en-US" dirty="0" err="1"/>
              <a:t>const</a:t>
            </a:r>
            <a:r>
              <a:rPr lang="en-US" dirty="0"/>
              <a:t> char *</a:t>
            </a:r>
          </a:p>
          <a:p>
            <a:pPr lvl="1"/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cs-CZ" dirty="0"/>
              <a:t>max 4 znaky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cs-CZ" dirty="0"/>
              <a:t> </a:t>
            </a:r>
            <a:r>
              <a:rPr lang="en-US" dirty="0" err="1"/>
              <a:t>krat</a:t>
            </a:r>
            <a:r>
              <a:rPr lang="cs-CZ" dirty="0"/>
              <a:t>ší - doplnit mezerami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29" name="TextBox 28"/>
          <p:cNvSpPr txBox="1"/>
          <p:nvPr/>
        </p:nvSpPr>
        <p:spPr>
          <a:xfrm>
            <a:off x="5562801" y="630575"/>
            <a:ext cx="3342899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expr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char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_alpha[]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c) {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write...( glyph( *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Alfanumerick</a:t>
            </a:r>
            <a:r>
              <a:rPr lang="cs-CZ" dirty="0"/>
              <a:t>ý displej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2597" y="1073689"/>
            <a:ext cx="2951884" cy="692497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c];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597" y="1073689"/>
            <a:ext cx="2951884" cy="692497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isalpha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c];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35768" y="1061799"/>
            <a:ext cx="3159204" cy="1119638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isalpha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</a:t>
            </a:r>
            <a:r>
              <a:rPr lang="en-US" sz="13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c-'a'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else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4288148" y="2041866"/>
            <a:ext cx="1076659" cy="549862"/>
          </a:xfrm>
          <a:prstGeom prst="wedgeRectCallout">
            <a:avLst>
              <a:gd name="adj1" fmla="val 93888"/>
              <a:gd name="adj2" fmla="val -4838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glyph_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unknown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7608067" y="1724184"/>
            <a:ext cx="1076659" cy="374465"/>
          </a:xfrm>
          <a:prstGeom prst="wedgeRectCallout">
            <a:avLst>
              <a:gd name="adj1" fmla="val -114963"/>
              <a:gd name="adj2" fmla="val -5415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isdigit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5104" y="5655770"/>
            <a:ext cx="333875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shortstr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const char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str) {}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char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mujstr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[]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"Arduino";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shortstr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mujstr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5019991" y="4650306"/>
            <a:ext cx="711487" cy="374465"/>
          </a:xfrm>
          <a:prstGeom prst="wedgeRectCallout">
            <a:avLst>
              <a:gd name="adj1" fmla="val 96420"/>
              <a:gd name="adj2" fmla="val 221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mujstr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3351"/>
              </p:ext>
            </p:extLst>
          </p:nvPr>
        </p:nvGraphicFramePr>
        <p:xfrm>
          <a:off x="6216921" y="4803791"/>
          <a:ext cx="181547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5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059"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u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endParaRPr lang="en-US" sz="13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\0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ular Callout 12"/>
          <p:cNvSpPr/>
          <p:nvPr/>
        </p:nvSpPr>
        <p:spPr>
          <a:xfrm>
            <a:off x="6455615" y="5210572"/>
            <a:ext cx="416038" cy="279080"/>
          </a:xfrm>
          <a:prstGeom prst="wedgeRectCallout">
            <a:avLst>
              <a:gd name="adj1" fmla="val -48465"/>
              <a:gd name="adj2" fmla="val 3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D1EF-7654-4948-BCD1-D78507D57AD9}"/>
              </a:ext>
            </a:extLst>
          </p:cNvPr>
          <p:cNvCxnSpPr/>
          <p:nvPr/>
        </p:nvCxnSpPr>
        <p:spPr>
          <a:xfrm flipH="1" flipV="1">
            <a:off x="6335807" y="5091023"/>
            <a:ext cx="921" cy="231311"/>
          </a:xfrm>
          <a:prstGeom prst="straightConnector1">
            <a:avLst/>
          </a:prstGeom>
          <a:ln w="25400"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9ABB4-80B9-8A40-6AC0-16EB47D2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50204"/>
              </p:ext>
            </p:extLst>
          </p:nvPr>
        </p:nvGraphicFramePr>
        <p:xfrm>
          <a:off x="4801335" y="3124260"/>
          <a:ext cx="4104365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číslo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'4'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cs-CZ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ód znaku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52693"/>
                  </a:ext>
                </a:extLst>
              </a:tr>
              <a:tr h="3638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"4"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ukazatel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726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AD670-4419-385E-4DAE-FEE40DC3A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65382"/>
              </p:ext>
            </p:extLst>
          </p:nvPr>
        </p:nvGraphicFramePr>
        <p:xfrm>
          <a:off x="6515934" y="3169869"/>
          <a:ext cx="143226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059">
                <a:tc>
                  <a:txBody>
                    <a:bodyPr/>
                    <a:lstStyle/>
                    <a:p>
                      <a:pPr algn="ctr"/>
                      <a:r>
                        <a:rPr lang="cs-CZ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endParaRPr lang="en-US" sz="13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endParaRPr lang="en-US" sz="13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endParaRPr lang="en-US" sz="13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783FA8-2C58-BD7F-5449-E37509A9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583062"/>
              </p:ext>
            </p:extLst>
          </p:nvPr>
        </p:nvGraphicFramePr>
        <p:xfrm>
          <a:off x="6515934" y="3533617"/>
          <a:ext cx="3580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52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AA5B15-5037-D23F-8893-4E44BAAD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06428"/>
              </p:ext>
            </p:extLst>
          </p:nvPr>
        </p:nvGraphicFramePr>
        <p:xfrm>
          <a:off x="8032395" y="3894661"/>
          <a:ext cx="77800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059"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\0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8EB9D7-362C-20F7-6E85-373C6341D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96588"/>
              </p:ext>
            </p:extLst>
          </p:nvPr>
        </p:nvGraphicFramePr>
        <p:xfrm>
          <a:off x="6515934" y="3915277"/>
          <a:ext cx="1316116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5059">
                <a:tc>
                  <a:txBody>
                    <a:bodyPr/>
                    <a:lstStyle/>
                    <a:p>
                      <a:pPr algn="ctr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8A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B2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0F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7F22C2-6C22-723C-FF6E-1F25F0B3F03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834755" y="4039441"/>
            <a:ext cx="197640" cy="0"/>
          </a:xfrm>
          <a:prstGeom prst="straightConnector1">
            <a:avLst/>
          </a:prstGeom>
          <a:ln w="25400"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36" grpId="0" animBg="1"/>
      <p:bldP spid="38" grpId="0" animBg="1"/>
      <p:bldP spid="41" grpId="0" animBg="1"/>
      <p:bldP spid="42" grpId="0" animBg="1"/>
      <p:bldP spid="11" grpId="0" animBg="1"/>
      <p:bldP spid="40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945870" cy="620275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.3</a:t>
            </a:r>
            <a:r>
              <a:rPr lang="en-US" dirty="0"/>
              <a:t> </a:t>
            </a:r>
            <a:r>
              <a:rPr lang="cs-CZ" dirty="0"/>
              <a:t>běžící text</a:t>
            </a:r>
          </a:p>
          <a:p>
            <a:pPr lvl="1"/>
            <a:r>
              <a:rPr lang="cs-CZ" dirty="0"/>
              <a:t>každý znak postupně na všech pozicích</a:t>
            </a:r>
          </a:p>
          <a:p>
            <a:pPr lvl="1"/>
            <a:r>
              <a:rPr lang="en-US" dirty="0" err="1"/>
              <a:t>paramet</a:t>
            </a:r>
            <a:r>
              <a:rPr lang="cs-CZ" dirty="0"/>
              <a:t>r:</a:t>
            </a:r>
            <a:r>
              <a:rPr lang="en-US" dirty="0"/>
              <a:t> </a:t>
            </a:r>
            <a:r>
              <a:rPr lang="cs-CZ" dirty="0"/>
              <a:t>rychlost posunu</a:t>
            </a:r>
            <a:endParaRPr lang="en-US" dirty="0"/>
          </a:p>
          <a:p>
            <a:pPr lvl="1"/>
            <a:r>
              <a:rPr lang="cs-CZ" dirty="0"/>
              <a:t>řetězec opakovat</a:t>
            </a:r>
          </a:p>
          <a:p>
            <a:pPr lvl="2"/>
            <a:r>
              <a:rPr lang="cs-CZ" dirty="0"/>
              <a:t>mezi opakováními mezery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 </a:t>
            </a:r>
            <a:r>
              <a:rPr lang="cs-CZ" dirty="0"/>
              <a:t>začátek a konec</a:t>
            </a:r>
            <a:r>
              <a:rPr lang="en-US" dirty="0"/>
              <a:t> - </a:t>
            </a:r>
            <a:r>
              <a:rPr lang="en-US" dirty="0" err="1"/>
              <a:t>mezery</a:t>
            </a:r>
            <a:endParaRPr lang="cs-CZ" dirty="0"/>
          </a:p>
          <a:p>
            <a:pPr lvl="1"/>
            <a:r>
              <a:rPr lang="cs-CZ" dirty="0"/>
              <a:t>implementace pomocí ukazatelů a pointrové aritmetiky</a:t>
            </a:r>
            <a:endParaRPr lang="en-US" dirty="0"/>
          </a:p>
          <a:p>
            <a:pPr lvl="2"/>
            <a:r>
              <a:rPr lang="en-US" dirty="0" err="1"/>
              <a:t>nekop</a:t>
            </a:r>
            <a:r>
              <a:rPr lang="cs-CZ" dirty="0"/>
              <a:t>írovat řetězec, jen si ukazujte</a:t>
            </a:r>
          </a:p>
          <a:p>
            <a:pPr lvl="2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cs-CZ" dirty="0"/>
              <a:t> zvažte vlastní chytrou virtuální proxy pro přístup ke znakům </a:t>
            </a:r>
          </a:p>
          <a:p>
            <a:pPr lvl="1"/>
            <a:r>
              <a:rPr lang="en-US" dirty="0" err="1"/>
              <a:t>dekompozice</a:t>
            </a:r>
            <a:endParaRPr lang="en-US" dirty="0"/>
          </a:p>
          <a:p>
            <a:pPr lvl="2"/>
            <a:r>
              <a:rPr lang="en-US" dirty="0"/>
              <a:t>low-level t</a:t>
            </a:r>
            <a:r>
              <a:rPr lang="cs-CZ" dirty="0"/>
              <a:t>řída pro zobrazení / hi-level aplikační třída</a:t>
            </a:r>
            <a:endParaRPr lang="en-US" dirty="0"/>
          </a:p>
          <a:p>
            <a:pPr lvl="2"/>
            <a:r>
              <a:rPr lang="en-US" dirty="0" err="1"/>
              <a:t>znak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→</a:t>
            </a:r>
            <a:r>
              <a:rPr lang="en-US" dirty="0" err="1"/>
              <a:t>glyph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  <a:sym typeface="Webdings" panose="05030102010509060703" pitchFamily="18" charset="2"/>
              </a:rPr>
              <a:t>×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multiplex </a:t>
            </a:r>
            <a:r>
              <a:rPr lang="en-US" dirty="0" err="1"/>
              <a:t>zobrazen</a:t>
            </a:r>
            <a:r>
              <a:rPr lang="cs-CZ" dirty="0"/>
              <a:t>í</a:t>
            </a:r>
            <a:endParaRPr lang="en-US" dirty="0"/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.4</a:t>
            </a:r>
            <a:r>
              <a:rPr lang="en-US" dirty="0"/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rychlost a směr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.4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dirty="0"/>
              <a:t> </a:t>
            </a:r>
            <a:r>
              <a:rPr lang="en-US" dirty="0" err="1"/>
              <a:t>ovl</a:t>
            </a:r>
            <a:r>
              <a:rPr lang="cs-CZ" dirty="0"/>
              <a:t>ádání rychlosti</a:t>
            </a:r>
          </a:p>
          <a:p>
            <a:pPr lvl="2"/>
            <a:r>
              <a:rPr lang="cs-CZ" dirty="0"/>
              <a:t>b</a:t>
            </a:r>
            <a:r>
              <a:rPr lang="en-US" dirty="0"/>
              <a:t>1/b2 </a:t>
            </a:r>
            <a:r>
              <a:rPr lang="en-US" dirty="0" err="1"/>
              <a:t>zpomalen</a:t>
            </a:r>
            <a:r>
              <a:rPr lang="cs-CZ" dirty="0"/>
              <a:t>í/zrychlení</a:t>
            </a:r>
          </a:p>
          <a:p>
            <a:pPr lvl="2"/>
            <a:r>
              <a:rPr lang="cs-CZ" dirty="0"/>
              <a:t>b</a:t>
            </a:r>
            <a:r>
              <a:rPr lang="en-US" dirty="0"/>
              <a:t>3</a:t>
            </a:r>
            <a:r>
              <a:rPr lang="cs-CZ" dirty="0"/>
              <a:t> změna směru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4b</a:t>
            </a:r>
            <a:r>
              <a:rPr lang="en-US" dirty="0"/>
              <a:t> </a:t>
            </a:r>
            <a:r>
              <a:rPr lang="cs-CZ" dirty="0"/>
              <a:t>ruční posun</a:t>
            </a:r>
          </a:p>
          <a:p>
            <a:pPr lvl="2"/>
            <a:r>
              <a:rPr lang="en-US" dirty="0"/>
              <a:t>b</a:t>
            </a:r>
            <a:r>
              <a:rPr lang="cs-CZ" dirty="0"/>
              <a:t>1</a:t>
            </a:r>
            <a:r>
              <a:rPr lang="en-US" dirty="0"/>
              <a:t>/b</a:t>
            </a:r>
            <a:r>
              <a:rPr lang="cs-CZ" dirty="0"/>
              <a:t>2</a:t>
            </a:r>
            <a:r>
              <a:rPr lang="en-US" dirty="0"/>
              <a:t> ≈ </a:t>
            </a:r>
            <a:r>
              <a:rPr lang="en-US" dirty="0" err="1"/>
              <a:t>posun</a:t>
            </a:r>
            <a:r>
              <a:rPr lang="cs-CZ" dirty="0"/>
              <a:t> o 1</a:t>
            </a:r>
            <a:r>
              <a:rPr lang="en-US" dirty="0"/>
              <a:t>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⇄</a:t>
            </a:r>
            <a:endParaRPr lang="en-US" dirty="0"/>
          </a:p>
          <a:p>
            <a:pPr lvl="2"/>
            <a:r>
              <a:rPr lang="en-US" dirty="0"/>
              <a:t>+ autorepeat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Běžící text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40128"/>
              </p:ext>
            </p:extLst>
          </p:nvPr>
        </p:nvGraphicFramePr>
        <p:xfrm>
          <a:off x="6979900" y="1268975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7005075" y="1238745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90067"/>
              </p:ext>
            </p:extLst>
          </p:nvPr>
        </p:nvGraphicFramePr>
        <p:xfrm>
          <a:off x="6979900" y="1742812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7005075" y="1712582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84440"/>
              </p:ext>
            </p:extLst>
          </p:nvPr>
        </p:nvGraphicFramePr>
        <p:xfrm>
          <a:off x="6979900" y="2226510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7005075" y="2196280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26110"/>
              </p:ext>
            </p:extLst>
          </p:nvPr>
        </p:nvGraphicFramePr>
        <p:xfrm>
          <a:off x="6979900" y="2709671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7005075" y="2679441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44462"/>
              </p:ext>
            </p:extLst>
          </p:nvPr>
        </p:nvGraphicFramePr>
        <p:xfrm>
          <a:off x="6979900" y="3192832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7005075" y="3162602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16934"/>
              </p:ext>
            </p:extLst>
          </p:nvPr>
        </p:nvGraphicFramePr>
        <p:xfrm>
          <a:off x="6979900" y="3714134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7005075" y="3683904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77351"/>
              </p:ext>
            </p:extLst>
          </p:nvPr>
        </p:nvGraphicFramePr>
        <p:xfrm>
          <a:off x="6979900" y="4216587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7005075" y="4186357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0204"/>
              </p:ext>
            </p:extLst>
          </p:nvPr>
        </p:nvGraphicFramePr>
        <p:xfrm>
          <a:off x="6979900" y="4719040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7005075" y="4688810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5839"/>
              </p:ext>
            </p:extLst>
          </p:nvPr>
        </p:nvGraphicFramePr>
        <p:xfrm>
          <a:off x="6979900" y="5208658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005075" y="5178428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80386"/>
              </p:ext>
            </p:extLst>
          </p:nvPr>
        </p:nvGraphicFramePr>
        <p:xfrm>
          <a:off x="6979900" y="5668046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ounded Rectangle 61"/>
          <p:cNvSpPr/>
          <p:nvPr/>
        </p:nvSpPr>
        <p:spPr>
          <a:xfrm>
            <a:off x="7005075" y="5637816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8" name="Rectangular Callout 5">
            <a:extLst>
              <a:ext uri="{FF2B5EF4-FFF2-40B4-BE49-F238E27FC236}">
                <a16:creationId xmlns:a16="http://schemas.microsoft.com/office/drawing/2014/main" id="{2C42B72A-5C88-43E4-B7EA-5864511DD033}"/>
              </a:ext>
            </a:extLst>
          </p:cNvPr>
          <p:cNvSpPr/>
          <p:nvPr/>
        </p:nvSpPr>
        <p:spPr>
          <a:xfrm>
            <a:off x="6534335" y="577294"/>
            <a:ext cx="923357" cy="477731"/>
          </a:xfrm>
          <a:prstGeom prst="wedgeRectCallout">
            <a:avLst>
              <a:gd name="adj1" fmla="val 65997"/>
              <a:gd name="adj2" fmla="val 1254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za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čátek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9" name="Rectangular Callout 5">
            <a:extLst>
              <a:ext uri="{FF2B5EF4-FFF2-40B4-BE49-F238E27FC236}">
                <a16:creationId xmlns:a16="http://schemas.microsoft.com/office/drawing/2014/main" id="{DA08E504-C37D-4BF8-9A45-708B9A6DBA7E}"/>
              </a:ext>
            </a:extLst>
          </p:cNvPr>
          <p:cNvSpPr/>
          <p:nvPr/>
        </p:nvSpPr>
        <p:spPr>
          <a:xfrm>
            <a:off x="8026728" y="5927036"/>
            <a:ext cx="923357" cy="477731"/>
          </a:xfrm>
          <a:prstGeom prst="wedgeRectCallout">
            <a:avLst>
              <a:gd name="adj1" fmla="val -72184"/>
              <a:gd name="adj2" fmla="val -4370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konec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CCF92-4E25-027A-6BC2-0EE38082CC89}"/>
              </a:ext>
            </a:extLst>
          </p:cNvPr>
          <p:cNvSpPr txBox="1"/>
          <p:nvPr/>
        </p:nvSpPr>
        <p:spPr>
          <a:xfrm>
            <a:off x="3405884" y="4821660"/>
            <a:ext cx="3210674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int n);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const char* s);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char c, pos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set_glyph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byte g, pos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1B33D627-214D-53FC-E434-C182FFBA12DF}"/>
              </a:ext>
            </a:extLst>
          </p:cNvPr>
          <p:cNvSpPr/>
          <p:nvPr/>
        </p:nvSpPr>
        <p:spPr>
          <a:xfrm>
            <a:off x="5166775" y="3986616"/>
            <a:ext cx="1342462" cy="614204"/>
          </a:xfrm>
          <a:prstGeom prst="wedgeRectCallout">
            <a:avLst>
              <a:gd name="adj1" fmla="val 8401"/>
              <a:gd name="adj2" fmla="val 17251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encapsulace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0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8" grpId="0" animBg="1"/>
      <p:bldP spid="40" grpId="0" animBg="1"/>
      <p:bldP spid="4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8" grpId="0" animBg="1"/>
      <p:bldP spid="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Běžící text</a:t>
            </a:r>
            <a:endParaRPr lang="en-US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5179" y="577294"/>
            <a:ext cx="8953641" cy="620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.5 </a:t>
            </a:r>
            <a:r>
              <a:rPr lang="cs-CZ" sz="1800" dirty="0"/>
              <a:t>zobrazení textu</a:t>
            </a:r>
            <a:endParaRPr lang="en-US" sz="1800" dirty="0"/>
          </a:p>
          <a:p>
            <a:pPr lvl="1"/>
            <a:r>
              <a:rPr lang="cs-CZ" dirty="0"/>
              <a:t>text zadaný přes sériovou linku</a:t>
            </a:r>
            <a:endParaRPr lang="en-US" dirty="0"/>
          </a:p>
          <a:p>
            <a:pPr lvl="2"/>
            <a:r>
              <a:rPr lang="cs-CZ" dirty="0"/>
              <a:t>encapsulace</a:t>
            </a:r>
          </a:p>
          <a:p>
            <a:pPr lvl="2"/>
            <a:r>
              <a:rPr lang="en-US" dirty="0" err="1"/>
              <a:t>dekompozice</a:t>
            </a:r>
            <a:r>
              <a:rPr lang="en-US" dirty="0"/>
              <a:t> - </a:t>
            </a:r>
            <a:r>
              <a:rPr lang="en-US" dirty="0" err="1"/>
              <a:t>vyu</a:t>
            </a:r>
            <a:r>
              <a:rPr lang="cs-CZ" dirty="0"/>
              <a:t>žijte už hotové třídy/funkce</a:t>
            </a:r>
            <a:endParaRPr lang="en-US" dirty="0"/>
          </a:p>
          <a:p>
            <a:pPr lvl="2"/>
            <a:r>
              <a:rPr lang="en-US" dirty="0"/>
              <a:t>ne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megat</a:t>
            </a:r>
            <a:r>
              <a:rPr lang="cs-CZ" dirty="0"/>
              <a:t>ří</a:t>
            </a:r>
            <a:r>
              <a:rPr lang="en-US" dirty="0"/>
              <a:t>da</a:t>
            </a:r>
            <a:endParaRPr lang="cs-CZ" dirty="0"/>
          </a:p>
          <a:p>
            <a:pPr lvl="1"/>
            <a:r>
              <a:rPr lang="cs-CZ" dirty="0"/>
              <a:t>zobrazuje načtené</a:t>
            </a:r>
            <a:r>
              <a:rPr lang="en-US" dirty="0"/>
              <a:t> </a:t>
            </a:r>
            <a:r>
              <a:rPr lang="cs-CZ" dirty="0"/>
              <a:t>řetězce jako běžící text </a:t>
            </a:r>
          </a:p>
          <a:p>
            <a:pPr lvl="2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 </a:t>
            </a:r>
            <a:r>
              <a:rPr lang="cs-CZ" dirty="0"/>
              <a:t>čtení ze sériové linky</a:t>
            </a:r>
            <a:endParaRPr lang="en-US" dirty="0"/>
          </a:p>
          <a:p>
            <a:pPr lvl="3"/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Serial.available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Serial.read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pPr lvl="2"/>
            <a:r>
              <a:rPr lang="cs-CZ" dirty="0"/>
              <a:t>vždy běží pouze poslední načtený řetězec</a:t>
            </a:r>
            <a:endParaRPr lang="en-US" dirty="0"/>
          </a:p>
          <a:p>
            <a:pPr lvl="3"/>
            <a:r>
              <a:rPr lang="en-US" dirty="0"/>
              <a:t>do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'\n'</a:t>
            </a:r>
          </a:p>
          <a:p>
            <a:pPr lvl="1"/>
            <a:r>
              <a:rPr lang="cs-CZ" dirty="0"/>
              <a:t>Recodex</a:t>
            </a:r>
            <a:r>
              <a:rPr lang="en-US" dirty="0"/>
              <a:t> - p</a:t>
            </a:r>
            <a:r>
              <a:rPr lang="cs-CZ" dirty="0"/>
              <a:t>řipravený wrapper</a:t>
            </a:r>
            <a:endParaRPr lang="en-US" dirty="0"/>
          </a:p>
          <a:p>
            <a:pPr lvl="2"/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include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input.h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"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pPr lvl="2"/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SerialInputHandler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pPr lvl="1"/>
            <a:r>
              <a:rPr lang="cs-CZ" dirty="0"/>
              <a:t>načtený řetězec</a:t>
            </a:r>
            <a:endParaRPr lang="en-US" dirty="0"/>
          </a:p>
          <a:p>
            <a:pPr lvl="2"/>
            <a:r>
              <a:rPr lang="en-US" dirty="0"/>
              <a:t>ulo</a:t>
            </a:r>
            <a:r>
              <a:rPr lang="cs-CZ" dirty="0"/>
              <a:t>žení znaků vs. ukazatel</a:t>
            </a:r>
            <a:endParaRPr lang="en-US" dirty="0"/>
          </a:p>
          <a:p>
            <a:pPr lvl="2"/>
            <a:r>
              <a:rPr lang="cs-CZ" dirty="0"/>
              <a:t>implementace pomocí ukazatelů</a:t>
            </a:r>
          </a:p>
          <a:p>
            <a:pPr lvl="2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</a:t>
            </a:r>
            <a:r>
              <a:rPr lang="cs-CZ" dirty="0"/>
              <a:t> </a:t>
            </a:r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životnost proměnných</a:t>
            </a:r>
            <a:r>
              <a:rPr lang="en-US" dirty="0"/>
              <a:t>!</a:t>
            </a:r>
          </a:p>
          <a:p>
            <a:pPr lvl="3"/>
            <a:r>
              <a:rPr lang="cs-CZ" dirty="0"/>
              <a:t>ukazatel na řetězec musí přežít do dalšího běhu loopu</a:t>
            </a:r>
          </a:p>
          <a:p>
            <a:pPr lvl="3"/>
            <a:r>
              <a:rPr lang="cs-CZ" dirty="0"/>
              <a:t>podobně jako např. pozice pro zobrazení v multiplexu</a:t>
            </a:r>
            <a:endParaRPr lang="cs-CZ" sz="400" dirty="0"/>
          </a:p>
          <a:p>
            <a:pPr lvl="3"/>
            <a:endParaRPr lang="cs-CZ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BD453553-8178-4F3F-8840-742A8A123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50" y="577294"/>
            <a:ext cx="365368" cy="36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3A3C2-44E2-4331-B749-2B481355F0E6}"/>
              </a:ext>
            </a:extLst>
          </p:cNvPr>
          <p:cNvSpPr txBox="1"/>
          <p:nvPr/>
        </p:nvSpPr>
        <p:spPr>
          <a:xfrm>
            <a:off x="6441579" y="577294"/>
            <a:ext cx="2378879" cy="32470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SerialInputHandler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h;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myfnc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const char* msg;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msg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h.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getMessage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 msg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h.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initialize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h.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updateInLoop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0281B30-D180-4BF7-93A7-870F3306CA25}"/>
              </a:ext>
            </a:extLst>
          </p:cNvPr>
          <p:cNvSpPr/>
          <p:nvPr/>
        </p:nvSpPr>
        <p:spPr>
          <a:xfrm>
            <a:off x="4693247" y="1554891"/>
            <a:ext cx="1569510" cy="1291847"/>
          </a:xfrm>
          <a:prstGeom prst="wedgeRectCallout">
            <a:avLst>
              <a:gd name="adj1" fmla="val 74513"/>
              <a:gd name="adj2" fmla="val -387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potom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, co je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dokon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čeno zobrazení předchozí zprávy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DDC18-80EE-28C5-D54B-90F2E5D7DA0D}"/>
              </a:ext>
            </a:extLst>
          </p:cNvPr>
          <p:cNvSpPr txBox="1"/>
          <p:nvPr/>
        </p:nvSpPr>
        <p:spPr>
          <a:xfrm>
            <a:off x="6441579" y="4727375"/>
            <a:ext cx="2378878" cy="92333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]</a:t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dirty="0"/>
              <a:t>závěrečná úloha</a:t>
            </a:r>
          </a:p>
          <a:p>
            <a:pPr marL="0" lvl="1" algn="ctr"/>
            <a:r>
              <a:rPr lang="cs-CZ" dirty="0"/>
              <a:t>do Recodexu </a:t>
            </a:r>
            <a:r>
              <a:rPr lang="cs-CZ" b="1" dirty="0"/>
              <a:t>BEZ</a:t>
            </a:r>
            <a:r>
              <a:rPr lang="cs-CZ" dirty="0"/>
              <a:t> 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87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prográmky</a:t>
            </a:r>
            <a:endParaRPr lang="en-US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5179" y="577294"/>
            <a:ext cx="8953641" cy="620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.6</a:t>
            </a:r>
            <a:r>
              <a:rPr lang="en-US" dirty="0"/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dirty="0"/>
              <a:t> </a:t>
            </a:r>
            <a:r>
              <a:rPr lang="cs-CZ" dirty="0"/>
              <a:t>ovládání přes sériovou linku</a:t>
            </a:r>
          </a:p>
          <a:p>
            <a:pPr lvl="1"/>
            <a:r>
              <a:rPr lang="cs-CZ" dirty="0"/>
              <a:t>např. </a:t>
            </a:r>
            <a:r>
              <a:rPr lang="en-US" dirty="0"/>
              <a:t>#</a:t>
            </a:r>
            <a:r>
              <a:rPr lang="cs-CZ" dirty="0"/>
              <a:t> na začátku řádky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příkaz</a:t>
            </a:r>
            <a:endParaRPr lang="en-US" dirty="0"/>
          </a:p>
          <a:p>
            <a:pPr lvl="1"/>
            <a:r>
              <a:rPr lang="cs-CZ" dirty="0"/>
              <a:t>rychlost, směr</a:t>
            </a:r>
          </a:p>
          <a:p>
            <a:pPr lvl="1"/>
            <a:r>
              <a:rPr lang="cs-CZ" dirty="0"/>
              <a:t>blikání</a:t>
            </a:r>
            <a:r>
              <a:rPr lang="en-US" dirty="0"/>
              <a:t> a dal</a:t>
            </a:r>
            <a:r>
              <a:rPr lang="cs-CZ" dirty="0"/>
              <a:t>ší animace</a:t>
            </a:r>
          </a:p>
          <a:p>
            <a:pPr lvl="2"/>
            <a:endParaRPr lang="cs-CZ" dirty="0"/>
          </a:p>
          <a:p>
            <a:r>
              <a:rPr lang="cs-CZ" dirty="0"/>
              <a:t>Hry</a:t>
            </a:r>
          </a:p>
          <a:p>
            <a:pPr lvl="1"/>
            <a:r>
              <a:rPr lang="cs-CZ" dirty="0"/>
              <a:t>Vlk a palač</a:t>
            </a:r>
            <a:r>
              <a:rPr lang="en-US" dirty="0"/>
              <a:t>inky</a:t>
            </a:r>
            <a:endParaRPr lang="cs-CZ" dirty="0"/>
          </a:p>
          <a:p>
            <a:pPr lvl="1"/>
            <a:r>
              <a:rPr lang="cs-CZ" dirty="0"/>
              <a:t>Space invaders</a:t>
            </a:r>
            <a:endParaRPr lang="en-US" dirty="0"/>
          </a:p>
          <a:p>
            <a:r>
              <a:rPr lang="cs-CZ" dirty="0"/>
              <a:t>Kalkulačka</a:t>
            </a:r>
          </a:p>
          <a:p>
            <a:r>
              <a:rPr lang="cs-CZ" dirty="0"/>
              <a:t>Textový editor</a:t>
            </a:r>
          </a:p>
          <a:p>
            <a:r>
              <a:rPr lang="cs-CZ" dirty="0"/>
              <a:t>Grafický editor</a:t>
            </a:r>
          </a:p>
          <a:p>
            <a:r>
              <a:rPr lang="en-US" dirty="0"/>
              <a:t>Advanced Dungeons &amp; Dragons</a:t>
            </a:r>
          </a:p>
          <a:p>
            <a:pPr lvl="1"/>
            <a:r>
              <a:rPr lang="cs-CZ" dirty="0"/>
              <a:t>rozumně viditelná animace (časování, ne nekonečně rychlé zobrazení čísel)</a:t>
            </a:r>
          </a:p>
          <a:p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morseovky</a:t>
            </a:r>
            <a:endParaRPr lang="en-US" dirty="0"/>
          </a:p>
          <a:p>
            <a:pPr lvl="1"/>
            <a:r>
              <a:rPr lang="en-US" dirty="0" err="1"/>
              <a:t>tla</a:t>
            </a:r>
            <a:r>
              <a:rPr lang="cs-CZ" dirty="0"/>
              <a:t>čí</a:t>
            </a:r>
            <a:r>
              <a:rPr lang="en-US" dirty="0" err="1"/>
              <a:t>tka</a:t>
            </a:r>
            <a:r>
              <a:rPr lang="cs-CZ" dirty="0"/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 </a:t>
            </a:r>
            <a:r>
              <a:rPr lang="cs-CZ" dirty="0"/>
              <a:t>text na segmentovém displeji </a:t>
            </a:r>
            <a:r>
              <a:rPr lang="en-US" dirty="0"/>
              <a:t>+ </a:t>
            </a:r>
            <a:r>
              <a:rPr lang="cs-CZ" dirty="0" err="1"/>
              <a:t>serial</a:t>
            </a:r>
            <a:endParaRPr lang="cs-CZ" dirty="0"/>
          </a:p>
          <a:p>
            <a:pPr lvl="1"/>
            <a:r>
              <a:rPr lang="cs-CZ" dirty="0"/>
              <a:t>zvýraznění chyby - animace </a:t>
            </a:r>
            <a:r>
              <a:rPr lang="en-US" dirty="0"/>
              <a:t>'</a:t>
            </a:r>
            <a:r>
              <a:rPr lang="cs-CZ" dirty="0"/>
              <a:t>..</a:t>
            </a:r>
            <a:r>
              <a:rPr lang="en-US" dirty="0"/>
              <a:t>.</a:t>
            </a:r>
            <a:r>
              <a:rPr lang="cs-CZ" dirty="0"/>
              <a:t>.</a:t>
            </a:r>
            <a:r>
              <a:rPr lang="en-US" dirty="0"/>
              <a:t>'</a:t>
            </a: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6FB83-FAD8-4149-B9DD-AFA0002E5C2F}"/>
              </a:ext>
            </a:extLst>
          </p:cNvPr>
          <p:cNvSpPr txBox="1"/>
          <p:nvPr/>
        </p:nvSpPr>
        <p:spPr>
          <a:xfrm>
            <a:off x="5685041" y="772531"/>
            <a:ext cx="2863412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 love Arduino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speed 200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How could I live without C++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right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blink 100</a:t>
            </a:r>
          </a:p>
        </p:txBody>
      </p:sp>
    </p:spTree>
    <p:extLst>
      <p:ext uri="{BB962C8B-B14F-4D97-AF65-F5344CB8AC3E}">
        <p14:creationId xmlns:p14="http://schemas.microsoft.com/office/powerpoint/2010/main" val="42043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5F888-4A92-A43D-828B-502D7C622C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44709" cy="6202750"/>
          </a:xfrm>
        </p:spPr>
        <p:txBody>
          <a:bodyPr/>
          <a:lstStyle/>
          <a:p>
            <a:r>
              <a:rPr lang="cs-CZ" i="1" dirty="0"/>
              <a:t>správný je ten program, který dává správné výsledky</a:t>
            </a:r>
          </a:p>
          <a:p>
            <a:pPr lvl="1"/>
            <a:r>
              <a:rPr lang="cs-CZ" dirty="0"/>
              <a:t>to </a:t>
            </a:r>
            <a:r>
              <a:rPr lang="cs-CZ" b="1" dirty="0"/>
              <a:t>nestačí</a:t>
            </a:r>
            <a:r>
              <a:rPr lang="en-US" b="1" dirty="0"/>
              <a:t>!</a:t>
            </a:r>
          </a:p>
          <a:p>
            <a:pPr lvl="1"/>
            <a:r>
              <a:rPr lang="cs-CZ" dirty="0"/>
              <a:t>Coding Guidelines</a:t>
            </a:r>
          </a:p>
          <a:p>
            <a:pPr lvl="1"/>
            <a:endParaRPr lang="cs-CZ" i="1" dirty="0"/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cs-CZ" i="1" dirty="0"/>
              <a:t>smrtelné </a:t>
            </a:r>
            <a:r>
              <a:rPr lang="cs-CZ" dirty="0"/>
              <a:t>hříchy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C00000"/>
                </a:solidFill>
              </a:rPr>
              <a:t>x]</a:t>
            </a:r>
            <a:endParaRPr lang="cs-CZ" b="1" dirty="0">
              <a:solidFill>
                <a:srgbClr val="C00000"/>
              </a:solidFill>
            </a:endParaRPr>
          </a:p>
          <a:p>
            <a:pPr marL="523875" lvl="1" indent="-342900">
              <a:buFont typeface="+mj-lt"/>
              <a:buAutoNum type="arabicPeriod"/>
            </a:pPr>
            <a:r>
              <a:rPr lang="en-US" b="1" dirty="0"/>
              <a:t>Code decomposition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dirty="0"/>
              <a:t>Using constants</a:t>
            </a:r>
          </a:p>
          <a:p>
            <a:pPr marL="523875" lvl="1" indent="-342900">
              <a:buFont typeface="+mj-lt"/>
              <a:buAutoNum type="arabicPeriod"/>
            </a:pPr>
            <a:r>
              <a:rPr lang="cs-CZ" dirty="0"/>
              <a:t>N</a:t>
            </a:r>
            <a:r>
              <a:rPr lang="en-US" dirty="0"/>
              <a:t>o </a:t>
            </a:r>
            <a:r>
              <a:rPr lang="en-US" dirty="0" err="1"/>
              <a:t>copy&amp;paste</a:t>
            </a:r>
            <a:r>
              <a:rPr lang="en-US" dirty="0"/>
              <a:t> </a:t>
            </a:r>
            <a:r>
              <a:rPr lang="cs-CZ" dirty="0"/>
              <a:t>- </a:t>
            </a:r>
            <a:r>
              <a:rPr lang="en-US" dirty="0"/>
              <a:t>DRY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dirty="0"/>
              <a:t>Restricted use of global variables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dirty="0"/>
              <a:t>Encapsulation</a:t>
            </a:r>
            <a:endParaRPr lang="cs-CZ" dirty="0"/>
          </a:p>
          <a:p>
            <a:r>
              <a:rPr lang="cs-CZ" dirty="0"/>
              <a:t>... other recommendation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i="1" dirty="0"/>
              <a:t>nejdřív jsem to chtěl mít funkční, pak bych zdroják zkrášlil</a:t>
            </a:r>
          </a:p>
          <a:p>
            <a:pPr lvl="1"/>
            <a:r>
              <a:rPr lang="cs-CZ" dirty="0"/>
              <a:t>nikdy</a:t>
            </a:r>
            <a:r>
              <a:rPr lang="en-US" dirty="0"/>
              <a:t>!</a:t>
            </a:r>
          </a:p>
          <a:p>
            <a:pPr lvl="1"/>
            <a:r>
              <a:rPr lang="cs-CZ" dirty="0"/>
              <a:t>úpravy již funkčního kódu jsou vždy náročnější</a:t>
            </a:r>
          </a:p>
          <a:p>
            <a:pPr lvl="1"/>
            <a:r>
              <a:rPr lang="cs-CZ" dirty="0"/>
              <a:t>krásný kód se vám bude mnohem líp ladit</a:t>
            </a:r>
          </a:p>
          <a:p>
            <a:pPr lvl="1"/>
            <a:r>
              <a:rPr lang="cs-CZ" dirty="0"/>
              <a:t>naučte se </a:t>
            </a:r>
            <a:r>
              <a:rPr lang="cs-CZ" i="1" dirty="0"/>
              <a:t>krásně</a:t>
            </a:r>
            <a:r>
              <a:rPr lang="cs-CZ" dirty="0"/>
              <a:t> myslet, ošklivý kód vůbec nepište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0B823F-E33D-3BF1-3CAC-A6E3F4B6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Kvalita kódu</a:t>
            </a:r>
          </a:p>
        </p:txBody>
      </p:sp>
      <p:sp>
        <p:nvSpPr>
          <p:cNvPr id="4" name="Rectangular Callout 23">
            <a:extLst>
              <a:ext uri="{FF2B5EF4-FFF2-40B4-BE49-F238E27FC236}">
                <a16:creationId xmlns:a16="http://schemas.microsoft.com/office/drawing/2014/main" id="{2DE809ED-F06A-0D71-0CD4-55C0DE3E0BB3}"/>
              </a:ext>
            </a:extLst>
          </p:cNvPr>
          <p:cNvSpPr/>
          <p:nvPr/>
        </p:nvSpPr>
        <p:spPr>
          <a:xfrm>
            <a:off x="3412302" y="1090959"/>
            <a:ext cx="5355521" cy="432216"/>
          </a:xfrm>
          <a:prstGeom prst="wedgeRectCallout">
            <a:avLst>
              <a:gd name="adj1" fmla="val 3"/>
              <a:gd name="adj2" fmla="val 4704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www.ksi.mff.cuni.cz/teaching/nswi170-web/pages/labs/coding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CDF8A76-4E78-42CE-7439-834661891023}"/>
              </a:ext>
            </a:extLst>
          </p:cNvPr>
          <p:cNvSpPr/>
          <p:nvPr/>
        </p:nvSpPr>
        <p:spPr>
          <a:xfrm>
            <a:off x="3828981" y="4230392"/>
            <a:ext cx="2261082" cy="432216"/>
          </a:xfrm>
          <a:prstGeom prst="wedgeRectCallout">
            <a:avLst>
              <a:gd name="adj1" fmla="val -48778"/>
              <a:gd name="adj2" fmla="val -13577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nastudujte, dodržujte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Rectangular Callout 5">
            <a:extLst>
              <a:ext uri="{FF2B5EF4-FFF2-40B4-BE49-F238E27FC236}">
                <a16:creationId xmlns:a16="http://schemas.microsoft.com/office/drawing/2014/main" id="{E33D6FE1-998C-BCB2-DD47-544D1DBE4F64}"/>
              </a:ext>
            </a:extLst>
          </p:cNvPr>
          <p:cNvSpPr/>
          <p:nvPr/>
        </p:nvSpPr>
        <p:spPr>
          <a:xfrm>
            <a:off x="4078226" y="1698383"/>
            <a:ext cx="2009632" cy="432215"/>
          </a:xfrm>
          <a:prstGeom prst="wedgeRectCallout">
            <a:avLst>
              <a:gd name="adj1" fmla="val -96666"/>
              <a:gd name="adj2" fmla="val 351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 err="1">
                <a:solidFill>
                  <a:srgbClr val="456A1C"/>
                </a:solidFill>
                <a:latin typeface="+mj-lt"/>
              </a:rPr>
              <a:t>unforgivable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curses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ED8AFAE-351C-841A-7A6B-26D2BD6424F3}"/>
              </a:ext>
            </a:extLst>
          </p:cNvPr>
          <p:cNvSpPr txBox="1">
            <a:spLocks/>
          </p:cNvSpPr>
          <p:nvPr/>
        </p:nvSpPr>
        <p:spPr>
          <a:xfrm>
            <a:off x="4811018" y="2353858"/>
            <a:ext cx="2926081" cy="163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cs-CZ" dirty="0"/>
              <a:t>malé funkční jednotky</a:t>
            </a:r>
          </a:p>
          <a:p>
            <a:pPr lvl="1"/>
            <a:r>
              <a:rPr lang="cs-CZ" dirty="0"/>
              <a:t>jasný účel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rozhraní</a:t>
            </a:r>
          </a:p>
          <a:p>
            <a:pPr lvl="1"/>
            <a:r>
              <a:rPr lang="cs-CZ" dirty="0"/>
              <a:t>znovupoužitelnost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DD8893-ADDA-0E86-AC53-399017E28503}"/>
              </a:ext>
            </a:extLst>
          </p:cNvPr>
          <p:cNvCxnSpPr>
            <a:cxnSpLocks/>
          </p:cNvCxnSpPr>
          <p:nvPr/>
        </p:nvCxnSpPr>
        <p:spPr>
          <a:xfrm>
            <a:off x="2880110" y="2418262"/>
            <a:ext cx="2011650" cy="106155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/>
              <a:t>průměr hodnot pole</a:t>
            </a:r>
          </a:p>
          <a:p>
            <a:pPr lvl="1"/>
            <a:r>
              <a:rPr lang="cs-CZ" dirty="0"/>
              <a:t>hvězdičkami</a:t>
            </a:r>
          </a:p>
          <a:p>
            <a:pPr lvl="1"/>
            <a:r>
              <a:rPr lang="cs-CZ" dirty="0"/>
              <a:t>vypište tolik hvězdiček,</a:t>
            </a:r>
            <a:endParaRPr lang="en-US" dirty="0"/>
          </a:p>
          <a:p>
            <a:pPr marL="180975" lvl="1" indent="0">
              <a:buNone/>
            </a:pPr>
            <a:r>
              <a:rPr lang="en-US" dirty="0"/>
              <a:t>  </a:t>
            </a:r>
            <a:r>
              <a:rPr lang="cs-CZ" dirty="0"/>
              <a:t> kolik je průměrná hodnota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</a:t>
            </a:r>
            <a:r>
              <a:rPr lang="en-US" dirty="0"/>
              <a:t>r</a:t>
            </a:r>
            <a:r>
              <a:rPr lang="cs-CZ" dirty="0"/>
              <a:t>ůměr pole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1956" y="1237334"/>
            <a:ext cx="2725889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pole[10];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a[] = { 0, 1, 2, 3, 4 };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+ - * / % &lt; &lt;= == != &gt;= &gt;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vs. &amp;&amp;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om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*/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o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ment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40453" y="1103194"/>
            <a:ext cx="1078895" cy="357497"/>
          </a:xfrm>
          <a:prstGeom prst="wedgeRectCallout">
            <a:avLst>
              <a:gd name="adj1" fmla="val 75547"/>
              <a:gd name="adj2" fmla="val 256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pole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744842" y="1948711"/>
            <a:ext cx="1270116" cy="575755"/>
          </a:xfrm>
          <a:prstGeom prst="wedgeRectCallout">
            <a:avLst>
              <a:gd name="adj1" fmla="val 63025"/>
              <a:gd name="adj2" fmla="val -10796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inicializované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4946" y="3961393"/>
            <a:ext cx="155526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f( int y)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z=1;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y+z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a;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 =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(1);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02507" y="4260033"/>
            <a:ext cx="1078895" cy="576167"/>
          </a:xfrm>
          <a:prstGeom prst="wedgeRectCallout">
            <a:avLst>
              <a:gd name="adj1" fmla="val 92515"/>
              <a:gd name="adj2" fmla="val -389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lokální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proměnná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329182" y="3209200"/>
            <a:ext cx="1078895" cy="599815"/>
          </a:xfrm>
          <a:prstGeom prst="wedgeRectCallout">
            <a:avLst>
              <a:gd name="adj1" fmla="val -86975"/>
              <a:gd name="adj2" fmla="val 772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form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parametr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742068" y="5809702"/>
            <a:ext cx="1078895" cy="599815"/>
          </a:xfrm>
          <a:prstGeom prst="wedgeRectCallout">
            <a:avLst>
              <a:gd name="adj1" fmla="val -137625"/>
              <a:gd name="adj2" fmla="val -8549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skutečný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parametr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742069" y="4525153"/>
            <a:ext cx="1078895" cy="599815"/>
          </a:xfrm>
          <a:prstGeom prst="wedgeRectCallout">
            <a:avLst>
              <a:gd name="adj1" fmla="val -87843"/>
              <a:gd name="adj2" fmla="val -4273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návratová hodnota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650640" y="500709"/>
            <a:ext cx="1078895" cy="575755"/>
          </a:xfrm>
          <a:prstGeom prst="wedgeRectCallout">
            <a:avLst>
              <a:gd name="adj1" fmla="val -2040"/>
              <a:gd name="adj2" fmla="val 8379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index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ždy 0..</a:t>
            </a:r>
            <a:r>
              <a:rPr lang="cs-CZ" sz="1600" b="1" dirty="0">
                <a:solidFill>
                  <a:srgbClr val="456A1C"/>
                </a:solidFill>
                <a:latin typeface="+mj-lt"/>
              </a:rPr>
              <a:t>n</a:t>
            </a:r>
            <a:r>
              <a:rPr lang="en-US" sz="1600" b="1" dirty="0">
                <a:solidFill>
                  <a:srgbClr val="456A1C"/>
                </a:solidFill>
                <a:latin typeface="+mj-lt"/>
              </a:rPr>
              <a:t>-1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2507" y="2242119"/>
            <a:ext cx="2111775" cy="581033"/>
          </a:xfrm>
          <a:prstGeom prst="wedgeRectCallout">
            <a:avLst>
              <a:gd name="adj1" fmla="val -4187"/>
              <a:gd name="adj2" fmla="val 4608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šechny proměnné musejí být deklarované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26155" y="3207669"/>
            <a:ext cx="1598879" cy="599815"/>
          </a:xfrm>
          <a:prstGeom prst="wedgeRectCallout">
            <a:avLst>
              <a:gd name="adj1" fmla="val 55035"/>
              <a:gd name="adj2" fmla="val 7888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typ </a:t>
            </a:r>
            <a:r>
              <a:rPr lang="cs-CZ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návratové hodnoty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funkce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12825" y="3561809"/>
            <a:ext cx="3805020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avg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const int pole[], 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strike="sngStrike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pole)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a[] = { 10, 12, 14, 16 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(a)/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(a[0]);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int 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avg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a, a_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x);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912226" y="2758025"/>
            <a:ext cx="1038140" cy="575755"/>
          </a:xfrm>
          <a:prstGeom prst="wedgeRectCallout">
            <a:avLst>
              <a:gd name="adj1" fmla="val 39745"/>
              <a:gd name="adj2" fmla="val 918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libovoln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velké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359482" y="3940573"/>
            <a:ext cx="1324514" cy="575755"/>
          </a:xfrm>
          <a:prstGeom prst="wedgeRectCallout">
            <a:avLst>
              <a:gd name="adj1" fmla="val -75881"/>
              <a:gd name="adj2" fmla="val -425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překladač nezná velikost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713631" y="6015614"/>
            <a:ext cx="1435329" cy="575755"/>
          </a:xfrm>
          <a:prstGeom prst="wedgeRectCallout">
            <a:avLst>
              <a:gd name="adj1" fmla="val 24569"/>
              <a:gd name="adj2" fmla="val -1914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velikost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celého pole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7281786" y="6012078"/>
            <a:ext cx="1435329" cy="575755"/>
          </a:xfrm>
          <a:prstGeom prst="wedgeRectCallout">
            <a:avLst>
              <a:gd name="adj1" fmla="val 6407"/>
              <a:gd name="adj2" fmla="val -1809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velikost jednoho prvku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Rectangular Callout 12">
            <a:extLst>
              <a:ext uri="{FF2B5EF4-FFF2-40B4-BE49-F238E27FC236}">
                <a16:creationId xmlns:a16="http://schemas.microsoft.com/office/drawing/2014/main" id="{3FF37B63-E962-EBA5-93A9-BA9E1DA31271}"/>
              </a:ext>
            </a:extLst>
          </p:cNvPr>
          <p:cNvSpPr/>
          <p:nvPr/>
        </p:nvSpPr>
        <p:spPr>
          <a:xfrm>
            <a:off x="502507" y="5278052"/>
            <a:ext cx="1078895" cy="576167"/>
          </a:xfrm>
          <a:prstGeom prst="wedgeRectCallout">
            <a:avLst>
              <a:gd name="adj1" fmla="val 91667"/>
              <a:gd name="adj2" fmla="val -955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ávratová hodnota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6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3477718" y="1333671"/>
            <a:ext cx="3812498" cy="0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1.2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teplom</a:t>
            </a:r>
            <a:r>
              <a:rPr lang="cs-CZ" dirty="0"/>
              <a:t>ěr</a:t>
            </a:r>
          </a:p>
          <a:p>
            <a:pPr lvl="1"/>
            <a:r>
              <a:rPr lang="cs-CZ" dirty="0"/>
              <a:t>v pravidelných intervalech teplota - v poli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1.2a</a:t>
            </a:r>
            <a:r>
              <a:rPr lang="en-US" dirty="0"/>
              <a:t> </a:t>
            </a:r>
            <a:r>
              <a:rPr lang="cs-CZ" dirty="0"/>
              <a:t>graf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(hvězdičky)</a:t>
            </a:r>
            <a:r>
              <a:rPr lang="cs-CZ" dirty="0"/>
              <a:t> hodnot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1.2b</a:t>
            </a:r>
            <a:r>
              <a:rPr lang="en-US" dirty="0"/>
              <a:t> </a:t>
            </a:r>
            <a:r>
              <a:rPr lang="cs-CZ" dirty="0"/>
              <a:t>i záporná čísla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(záporné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**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|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klad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né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|**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dal</a:t>
            </a:r>
            <a:r>
              <a:rPr lang="cs-CZ" dirty="0"/>
              <a:t>ší </a:t>
            </a:r>
            <a:r>
              <a:rPr lang="en-US" dirty="0"/>
              <a:t>variant</a:t>
            </a:r>
            <a:r>
              <a:rPr lang="cs-CZ" dirty="0"/>
              <a:t>y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udělejte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alespo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ň jednu)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1.2c</a:t>
            </a:r>
            <a:r>
              <a:rPr lang="en-US" dirty="0"/>
              <a:t> </a:t>
            </a:r>
            <a:r>
              <a:rPr lang="cs-CZ" dirty="0"/>
              <a:t>graf klouzavého průměru hodnot</a:t>
            </a:r>
          </a:p>
          <a:p>
            <a:pPr lvl="3"/>
            <a:r>
              <a:rPr lang="cs-CZ" dirty="0"/>
              <a:t>velikost okna - parametr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>
                <a:solidFill>
                  <a:srgbClr val="00B050"/>
                </a:solidFill>
              </a:rPr>
              <a:t>1.2d</a:t>
            </a:r>
            <a:r>
              <a:rPr lang="en-US" dirty="0"/>
              <a:t> </a:t>
            </a:r>
            <a:r>
              <a:rPr lang="cs-CZ" dirty="0"/>
              <a:t>horizontální časová osa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otočení o 90⁰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1.2e</a:t>
            </a:r>
            <a:r>
              <a:rPr lang="en-US" dirty="0"/>
              <a:t> dv</a:t>
            </a:r>
            <a:r>
              <a:rPr lang="cs-CZ" dirty="0"/>
              <a:t>ě pole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prolínající se grafy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(*,#)</a:t>
            </a:r>
          </a:p>
          <a:p>
            <a:pPr lvl="3"/>
            <a:r>
              <a:rPr lang="en-US" dirty="0"/>
              <a:t>v</a:t>
            </a:r>
            <a:r>
              <a:rPr lang="cs-CZ" dirty="0"/>
              <a:t>ětší hodnota je </a:t>
            </a:r>
            <a:r>
              <a:rPr lang="en-US" dirty="0"/>
              <a:t>"</a:t>
            </a:r>
            <a:r>
              <a:rPr lang="cs-CZ" dirty="0"/>
              <a:t>vespod</a:t>
            </a:r>
            <a:r>
              <a:rPr lang="en-US" dirty="0"/>
              <a:t>"</a:t>
            </a:r>
          </a:p>
          <a:p>
            <a:pPr lvl="4"/>
            <a:endParaRPr lang="cs-CZ" sz="100" dirty="0"/>
          </a:p>
          <a:p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1.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/>
              <a:t> n</a:t>
            </a:r>
            <a:r>
              <a:rPr lang="cs-CZ" dirty="0"/>
              <a:t>espolehlivý teploměr</a:t>
            </a:r>
          </a:p>
          <a:p>
            <a:pPr lvl="1"/>
            <a:r>
              <a:rPr lang="cs-CZ" dirty="0"/>
              <a:t>některé záznamy neplatné</a:t>
            </a:r>
          </a:p>
          <a:p>
            <a:pPr lvl="2"/>
            <a:r>
              <a:rPr lang="cs-CZ" dirty="0"/>
              <a:t>speciální hodnota</a:t>
            </a:r>
          </a:p>
          <a:p>
            <a:pPr lvl="3"/>
            <a:r>
              <a:rPr lang="en-US" dirty="0"/>
              <a:t>= </a:t>
            </a:r>
            <a:r>
              <a:rPr lang="cs-CZ" dirty="0"/>
              <a:t>předchozí hodnota</a:t>
            </a:r>
          </a:p>
          <a:p>
            <a:pPr lvl="1"/>
            <a:r>
              <a:rPr lang="cs-CZ" dirty="0"/>
              <a:t>efektivita</a:t>
            </a:r>
          </a:p>
          <a:p>
            <a:pPr lvl="2"/>
            <a:r>
              <a:rPr lang="cs-CZ" dirty="0"/>
              <a:t>nekopírujte pole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Recodex</a:t>
            </a:r>
            <a:endParaRPr lang="cs-CZ" dirty="0"/>
          </a:p>
          <a:p>
            <a:pPr lvl="2"/>
            <a:endParaRPr lang="cs-CZ" sz="100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1.3b </a:t>
            </a:r>
            <a:r>
              <a:rPr lang="cs-CZ" dirty="0"/>
              <a:t>lineární aproximace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</p:spPr>
        <p:txBody>
          <a:bodyPr/>
          <a:lstStyle/>
          <a:p>
            <a:r>
              <a:rPr lang="en-US" dirty="0" err="1"/>
              <a:t>Klouzav</a:t>
            </a:r>
            <a:r>
              <a:rPr lang="cs-CZ" dirty="0"/>
              <a:t>ý průměr naměřených hodnot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2764" y="692058"/>
            <a:ext cx="1352514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649522"/>
              </p:ext>
            </p:extLst>
          </p:nvPr>
        </p:nvGraphicFramePr>
        <p:xfrm>
          <a:off x="1003858" y="2530644"/>
          <a:ext cx="37737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6756" y="5226333"/>
            <a:ext cx="4842566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-999;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teploty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= { 10, 12,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20 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8724" y="2898944"/>
            <a:ext cx="1352514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#########**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**######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*#####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724" y="692058"/>
            <a:ext cx="123456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|*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*|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**|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***|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3923930" y="6178857"/>
            <a:ext cx="2537829" cy="379828"/>
          </a:xfrm>
          <a:prstGeom prst="wedgeRectCallout">
            <a:avLst>
              <a:gd name="adj1" fmla="val -70981"/>
              <a:gd name="adj2" fmla="val 2489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≡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dobrovoln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é, na hraní, ...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3B53326-E761-4C4E-B505-0EE3D0EA1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0" y="4220470"/>
            <a:ext cx="365368" cy="3653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717C8D-FC0F-D5D8-44D9-9C84F4AE2817}"/>
              </a:ext>
            </a:extLst>
          </p:cNvPr>
          <p:cNvCxnSpPr>
            <a:cxnSpLocks/>
          </p:cNvCxnSpPr>
          <p:nvPr/>
        </p:nvCxnSpPr>
        <p:spPr>
          <a:xfrm>
            <a:off x="4344854" y="3740476"/>
            <a:ext cx="1303239" cy="0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584AA0-4BE0-BAF8-30C9-64719B9ACFB3}"/>
              </a:ext>
            </a:extLst>
          </p:cNvPr>
          <p:cNvCxnSpPr>
            <a:cxnSpLocks/>
          </p:cNvCxnSpPr>
          <p:nvPr/>
        </p:nvCxnSpPr>
        <p:spPr>
          <a:xfrm>
            <a:off x="4944533" y="1591058"/>
            <a:ext cx="703560" cy="0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3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639934" cy="6202750"/>
          </a:xfrm>
        </p:spPr>
        <p:txBody>
          <a:bodyPr>
            <a:normAutofit/>
          </a:bodyPr>
          <a:lstStyle/>
          <a:p>
            <a:r>
              <a:rPr lang="cs-CZ" dirty="0"/>
              <a:t>vše dokončit</a:t>
            </a:r>
          </a:p>
          <a:p>
            <a:pPr lvl="1"/>
            <a:r>
              <a:rPr lang="cs-CZ" dirty="0"/>
              <a:t>nejlépe dnes, dokud máte vše v paměti</a:t>
            </a:r>
          </a:p>
          <a:p>
            <a:pPr lvl="2"/>
            <a:r>
              <a:rPr lang="en-US" dirty="0"/>
              <a:t>1.</a:t>
            </a:r>
            <a:r>
              <a:rPr lang="cs-CZ" dirty="0"/>
              <a:t>1</a:t>
            </a:r>
            <a:r>
              <a:rPr lang="en-US" dirty="0"/>
              <a:t>: b </a:t>
            </a:r>
            <a:r>
              <a:rPr lang="en-US" dirty="0" err="1"/>
              <a:t>nebo</a:t>
            </a:r>
            <a:r>
              <a:rPr lang="en-US" dirty="0"/>
              <a:t> c</a:t>
            </a:r>
          </a:p>
          <a:p>
            <a:pPr lvl="2"/>
            <a:r>
              <a:rPr lang="en-US" dirty="0"/>
              <a:t>1.2: </a:t>
            </a:r>
            <a:r>
              <a:rPr lang="en-US" dirty="0" err="1"/>
              <a:t>alespo</a:t>
            </a:r>
            <a:r>
              <a:rPr lang="cs-CZ" dirty="0"/>
              <a:t>ň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z variant c/d/e</a:t>
            </a:r>
          </a:p>
          <a:p>
            <a:pPr lvl="1"/>
            <a:endParaRPr lang="en-US" dirty="0"/>
          </a:p>
          <a:p>
            <a:pPr lvl="2"/>
            <a:endParaRPr lang="cs-CZ" sz="200" dirty="0"/>
          </a:p>
          <a:p>
            <a:r>
              <a:rPr lang="cs-CZ" dirty="0"/>
              <a:t>u</a:t>
            </a:r>
            <a:r>
              <a:rPr lang="en-US" dirty="0" err="1"/>
              <a:t>pload</a:t>
            </a:r>
            <a:r>
              <a:rPr lang="en-US" dirty="0"/>
              <a:t> do </a:t>
            </a:r>
            <a:r>
              <a:rPr lang="en-US" dirty="0" err="1"/>
              <a:t>Recodexu</a:t>
            </a:r>
            <a:endParaRPr lang="cs-CZ" dirty="0"/>
          </a:p>
          <a:p>
            <a:pPr lvl="1"/>
            <a:r>
              <a:rPr lang="cs-CZ" dirty="0"/>
              <a:t>do </a:t>
            </a:r>
            <a:r>
              <a:rPr lang="en-US" dirty="0"/>
              <a:t>t</a:t>
            </a:r>
            <a:r>
              <a:rPr lang="cs-CZ" dirty="0"/>
              <a:t>ý</a:t>
            </a:r>
            <a:r>
              <a:rPr lang="en-US" dirty="0" err="1"/>
              <a:t>dne</a:t>
            </a:r>
            <a:endParaRPr lang="en-US" dirty="0"/>
          </a:p>
          <a:p>
            <a:pPr lvl="2"/>
            <a:r>
              <a:rPr lang="en-US" dirty="0"/>
              <a:t>1.3: </a:t>
            </a:r>
            <a:r>
              <a:rPr lang="cs-CZ" dirty="0"/>
              <a:t>přesné </a:t>
            </a:r>
            <a:r>
              <a:rPr lang="en-US" dirty="0" err="1"/>
              <a:t>zad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Recodexu</a:t>
            </a:r>
            <a:endParaRPr lang="en-US" dirty="0"/>
          </a:p>
          <a:p>
            <a:pPr lvl="2"/>
            <a:r>
              <a:rPr lang="cs-CZ" dirty="0"/>
              <a:t>tak, aby byl Recodex </a:t>
            </a:r>
            <a:r>
              <a:rPr lang="en-US" dirty="0"/>
              <a:t>100%</a:t>
            </a:r>
            <a:r>
              <a:rPr lang="cs-CZ" dirty="0"/>
              <a:t>-</a:t>
            </a:r>
            <a:r>
              <a:rPr lang="en-US" dirty="0"/>
              <a:t>n</a:t>
            </a:r>
            <a:r>
              <a:rPr lang="cs-CZ" dirty="0"/>
              <a:t>ě spokojený</a:t>
            </a:r>
          </a:p>
          <a:p>
            <a:pPr lvl="1"/>
            <a:r>
              <a:rPr lang="cs-CZ" dirty="0"/>
              <a:t>dekompozice</a:t>
            </a:r>
            <a:r>
              <a:rPr lang="en-US" dirty="0"/>
              <a:t>!</a:t>
            </a:r>
            <a:r>
              <a:rPr lang="cs-CZ" dirty="0"/>
              <a:t> </a:t>
            </a:r>
            <a:r>
              <a:rPr lang="en-US" b="1" dirty="0">
                <a:solidFill>
                  <a:srgbClr val="C00000"/>
                </a:solidFill>
              </a:rPr>
              <a:t>[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r>
              <a:rPr lang="cs-CZ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]</a:t>
            </a:r>
            <a:endParaRPr lang="en-US" dirty="0"/>
          </a:p>
          <a:p>
            <a:pPr lvl="1"/>
            <a:r>
              <a:rPr lang="en-US" dirty="0" err="1"/>
              <a:t>funkce</a:t>
            </a:r>
            <a:r>
              <a:rPr lang="en-US" dirty="0"/>
              <a:t> </a:t>
            </a:r>
            <a:r>
              <a:rPr lang="en-US" dirty="0" err="1"/>
              <a:t>parametrizovan</a:t>
            </a:r>
            <a:r>
              <a:rPr lang="cs-CZ" dirty="0"/>
              <a:t>é</a:t>
            </a:r>
          </a:p>
          <a:p>
            <a:pPr lvl="2"/>
            <a:r>
              <a:rPr lang="cs-CZ" dirty="0"/>
              <a:t>z funkcí nepřistupovat přímo ke globálním datům</a:t>
            </a:r>
          </a:p>
          <a:p>
            <a:pPr lvl="1"/>
            <a:r>
              <a:rPr lang="cs-CZ" dirty="0"/>
              <a:t>připomínky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Odevzd</a:t>
            </a:r>
            <a:r>
              <a:rPr lang="cs-CZ" dirty="0"/>
              <a:t>ání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344" y="1098388"/>
            <a:ext cx="3917345" cy="42934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-999;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temp[]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{ 10, 12,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15,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 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temp_nv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 { 10,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15, .. 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average()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12d_thermo_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horizontal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x13_thermo_unreliable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 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x11b_tree( 8, 3);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average();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x12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_thermo_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horizontal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13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_thermo_unreliable();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8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99FA15-D3FC-3DF3-FCF2-97233F4E62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080875" cy="620275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/>
              <a:t>ůjčit</a:t>
            </a:r>
            <a:r>
              <a:rPr lang="en-US" dirty="0"/>
              <a:t>/</a:t>
            </a:r>
            <a:r>
              <a:rPr lang="en-US" dirty="0" err="1"/>
              <a:t>sehnat</a:t>
            </a:r>
            <a:r>
              <a:rPr lang="cs-CZ" dirty="0"/>
              <a:t> Arduino</a:t>
            </a:r>
          </a:p>
          <a:p>
            <a:pPr lvl="1"/>
            <a:r>
              <a:rPr lang="en-US" dirty="0" err="1"/>
              <a:t>zkompletovat</a:t>
            </a:r>
            <a:endParaRPr lang="en-US" dirty="0"/>
          </a:p>
          <a:p>
            <a:pPr lvl="2"/>
            <a:r>
              <a:rPr lang="cs-CZ" dirty="0"/>
              <a:t>opatrně - nesahat na piny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</a:t>
            </a:r>
            <a:r>
              <a:rPr lang="cs-CZ" dirty="0"/>
              <a:t> </a:t>
            </a:r>
            <a:r>
              <a:rPr lang="en-US" dirty="0" err="1"/>
              <a:t>nosit</a:t>
            </a:r>
            <a:r>
              <a:rPr lang="cs-CZ" dirty="0"/>
              <a:t> na </a:t>
            </a:r>
            <a:r>
              <a:rPr lang="en-US" dirty="0"/>
              <a:t>ka</a:t>
            </a:r>
            <a:r>
              <a:rPr lang="cs-CZ" dirty="0"/>
              <a:t>ždé cvičení</a:t>
            </a:r>
            <a:r>
              <a:rPr lang="en-US" dirty="0"/>
              <a:t>!</a:t>
            </a:r>
            <a:endParaRPr lang="cs-CZ" dirty="0"/>
          </a:p>
          <a:p>
            <a:pPr lvl="1"/>
            <a:endParaRPr lang="cs-CZ" sz="800" dirty="0"/>
          </a:p>
          <a:p>
            <a:r>
              <a:rPr lang="en-US" dirty="0" err="1"/>
              <a:t>mattermost</a:t>
            </a:r>
            <a:endParaRPr lang="cs-CZ" dirty="0"/>
          </a:p>
          <a:p>
            <a:pPr lvl="1"/>
            <a:r>
              <a:rPr lang="cs-CZ" dirty="0"/>
              <a:t>diskusní fórum</a:t>
            </a:r>
          </a:p>
          <a:p>
            <a:pPr lvl="2"/>
            <a:r>
              <a:rPr lang="cs-CZ" dirty="0"/>
              <a:t>uč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⇄</a:t>
            </a:r>
            <a:r>
              <a:rPr lang="cs-CZ" dirty="0"/>
              <a:t> st, st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⇄</a:t>
            </a:r>
            <a:r>
              <a:rPr lang="cs-CZ" dirty="0"/>
              <a:t> st</a:t>
            </a:r>
            <a:endParaRPr lang="en-US" dirty="0"/>
          </a:p>
          <a:p>
            <a:pPr lvl="1"/>
            <a:r>
              <a:rPr lang="cs-CZ" dirty="0"/>
              <a:t>přístupové údaje: vzkaz přihlášeným studentům</a:t>
            </a:r>
            <a:endParaRPr lang="en-US" dirty="0"/>
          </a:p>
          <a:p>
            <a:pPr lvl="1"/>
            <a:r>
              <a:rPr lang="en-US" dirty="0"/>
              <a:t>nswi170-compsys-</a:t>
            </a:r>
            <a:r>
              <a:rPr lang="cs-CZ" dirty="0"/>
              <a:t>z</a:t>
            </a:r>
            <a:r>
              <a:rPr lang="en-US" dirty="0" err="1"/>
              <a:t>avoral</a:t>
            </a:r>
            <a:endParaRPr lang="cs-CZ" dirty="0"/>
          </a:p>
          <a:p>
            <a:pPr lvl="1"/>
            <a:r>
              <a:rPr lang="cs-CZ" dirty="0"/>
              <a:t>feedback, upřesnění, rady, upozornění, ...</a:t>
            </a:r>
          </a:p>
          <a:p>
            <a:pPr lvl="1"/>
            <a:endParaRPr lang="en-US" sz="800" dirty="0"/>
          </a:p>
          <a:p>
            <a:r>
              <a:rPr lang="cs-CZ" dirty="0"/>
              <a:t>stránky předmětu a cvičení</a:t>
            </a:r>
          </a:p>
          <a:p>
            <a:pPr lvl="1"/>
            <a:r>
              <a:rPr lang="cs-CZ" dirty="0"/>
              <a:t>upřesnění úkolů a povinností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en-US" dirty="0"/>
              <a:t> </a:t>
            </a:r>
            <a:r>
              <a:rPr lang="cs-CZ" dirty="0" err="1"/>
              <a:t>Coding</a:t>
            </a:r>
            <a:r>
              <a:rPr lang="cs-CZ" dirty="0"/>
              <a:t> </a:t>
            </a:r>
            <a:r>
              <a:rPr lang="cs-CZ" dirty="0" err="1"/>
              <a:t>Guidelines</a:t>
            </a:r>
            <a:r>
              <a:rPr lang="cs-CZ" dirty="0"/>
              <a:t>, </a:t>
            </a:r>
            <a:r>
              <a:rPr lang="cs-CZ" dirty="0" err="1"/>
              <a:t>Submitting</a:t>
            </a:r>
            <a:r>
              <a:rPr lang="cs-CZ"/>
              <a:t>, Grading</a:t>
            </a:r>
            <a:endParaRPr lang="cs-CZ" dirty="0"/>
          </a:p>
          <a:p>
            <a:pPr lvl="2"/>
            <a:r>
              <a:rPr lang="cs-CZ" dirty="0"/>
              <a:t>krásný,</a:t>
            </a:r>
            <a:r>
              <a:rPr lang="en-US" dirty="0"/>
              <a:t> </a:t>
            </a:r>
            <a:r>
              <a:rPr lang="cs-CZ" dirty="0"/>
              <a:t>čitelný a elegantní zdroják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en-US" dirty="0"/>
              <a:t> </a:t>
            </a:r>
            <a:r>
              <a:rPr lang="cs-CZ" dirty="0"/>
              <a:t>Ethical Guidelines</a:t>
            </a:r>
            <a:r>
              <a:rPr lang="en-US" dirty="0"/>
              <a:t>!</a:t>
            </a:r>
            <a:endParaRPr lang="cs-CZ" dirty="0"/>
          </a:p>
          <a:p>
            <a:pPr lvl="2"/>
            <a:r>
              <a:rPr lang="cs-CZ" dirty="0"/>
              <a:t>seznámit se, respektovat</a:t>
            </a:r>
          </a:p>
          <a:p>
            <a:pPr lvl="3"/>
            <a:r>
              <a:rPr lang="cs-CZ" dirty="0"/>
              <a:t>navždy</a:t>
            </a:r>
            <a:r>
              <a:rPr lang="en-US" dirty="0"/>
              <a:t>!</a:t>
            </a:r>
            <a:endParaRPr lang="cs-CZ" dirty="0"/>
          </a:p>
          <a:p>
            <a:pPr lvl="2"/>
            <a:r>
              <a:rPr lang="en-US" dirty="0"/>
              <a:t>m</a:t>
            </a:r>
            <a:r>
              <a:rPr lang="cs-CZ" dirty="0"/>
              <a:t>ůj kód, můj hrad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C7713-BDBE-14D4-5782-3997B1D5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 příště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A935E81-094C-6EC7-83D3-8CE03000BB2D}"/>
              </a:ext>
            </a:extLst>
          </p:cNvPr>
          <p:cNvSpPr txBox="1">
            <a:spLocks/>
          </p:cNvSpPr>
          <p:nvPr/>
        </p:nvSpPr>
        <p:spPr>
          <a:xfrm>
            <a:off x="4971393" y="577294"/>
            <a:ext cx="4079903" cy="620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instalace Arduino IDE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</a:rPr>
              <a:t>www.arduino.cc</a:t>
            </a:r>
            <a:endParaRPr lang="cs-CZ" dirty="0"/>
          </a:p>
          <a:p>
            <a:pPr lvl="1"/>
            <a:r>
              <a:rPr lang="cs-CZ" dirty="0"/>
              <a:t>vyzkoušet propojení</a:t>
            </a:r>
            <a:endParaRPr lang="en-US" dirty="0"/>
          </a:p>
          <a:p>
            <a:pPr lvl="2"/>
            <a:r>
              <a:rPr lang="en-US" dirty="0" err="1"/>
              <a:t>zejm</a:t>
            </a:r>
            <a:r>
              <a:rPr lang="cs-CZ" dirty="0"/>
              <a:t>é</a:t>
            </a:r>
            <a:r>
              <a:rPr lang="en-US" dirty="0" err="1"/>
              <a:t>na</a:t>
            </a:r>
            <a:r>
              <a:rPr lang="cs-CZ" dirty="0"/>
              <a:t> pokud máte na cvičení vlastní notebook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en-US" dirty="0" err="1"/>
              <a:t>hr</a:t>
            </a:r>
            <a:r>
              <a:rPr lang="cs-CZ" dirty="0"/>
              <a:t>á</a:t>
            </a:r>
            <a:r>
              <a:rPr lang="en-US" dirty="0"/>
              <a:t>t </a:t>
            </a:r>
            <a:r>
              <a:rPr lang="en-US" dirty="0" err="1"/>
              <a:t>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7478</TotalTime>
  <Words>7026</Words>
  <Application>Microsoft Office PowerPoint</Application>
  <PresentationFormat>On-screen Show (4:3)</PresentationFormat>
  <Paragraphs>1663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2" baseType="lpstr">
      <vt:lpstr>Arial</vt:lpstr>
      <vt:lpstr>Arial Unicode MS</vt:lpstr>
      <vt:lpstr>Calibri</vt:lpstr>
      <vt:lpstr>Calibri Light</vt:lpstr>
      <vt:lpstr>Consolas</vt:lpstr>
      <vt:lpstr>Lucida Sans Unicode</vt:lpstr>
      <vt:lpstr>Segoe UI Emoji</vt:lpstr>
      <vt:lpstr>Symbol</vt:lpstr>
      <vt:lpstr>Verdana Pro</vt:lpstr>
      <vt:lpstr>Webdings</vt:lpstr>
      <vt:lpstr>Wingdings</vt:lpstr>
      <vt:lpstr>Wingdings 2</vt:lpstr>
      <vt:lpstr>Wingdings 3</vt:lpstr>
      <vt:lpstr>Office Theme</vt:lpstr>
      <vt:lpstr>Filip</vt:lpstr>
      <vt:lpstr>Počítačové systémy</vt:lpstr>
      <vt:lpstr>Organizace cvičení</vt:lpstr>
      <vt:lpstr>Jazyk C</vt:lpstr>
      <vt:lpstr>Hello world</vt:lpstr>
      <vt:lpstr>Kvalita kódu</vt:lpstr>
      <vt:lpstr>Průměr pole</vt:lpstr>
      <vt:lpstr>Klouzavý průměr naměřených hodnot</vt:lpstr>
      <vt:lpstr>Odevzdání</vt:lpstr>
      <vt:lpstr>Do příště</vt:lpstr>
      <vt:lpstr>Arduino</vt:lpstr>
      <vt:lpstr>Arduino</vt:lpstr>
      <vt:lpstr>Arduino</vt:lpstr>
      <vt:lpstr>LED</vt:lpstr>
      <vt:lpstr>Blikání a časování</vt:lpstr>
      <vt:lpstr>Binární rozklad</vt:lpstr>
      <vt:lpstr>Elegance a kvalita kódu</vt:lpstr>
      <vt:lpstr>Elegance a kvalita kódu</vt:lpstr>
      <vt:lpstr>Elegance a kvalita kódu</vt:lpstr>
      <vt:lpstr>Kulička a had</vt:lpstr>
      <vt:lpstr>Arduino</vt:lpstr>
      <vt:lpstr>Třída - encapsulace / zapouzdření</vt:lpstr>
      <vt:lpstr>Encapsulace intervalu</vt:lpstr>
      <vt:lpstr>Konstruktory a inicializace Arduina</vt:lpstr>
      <vt:lpstr>Tlačítka</vt:lpstr>
      <vt:lpstr>Objektový návrh</vt:lpstr>
      <vt:lpstr>Objektový návrh</vt:lpstr>
      <vt:lpstr>Tlačítka - blikání</vt:lpstr>
      <vt:lpstr>Tlačítka - autorepeat</vt:lpstr>
      <vt:lpstr>Arduino</vt:lpstr>
      <vt:lpstr>Sériová linka - výstup</vt:lpstr>
      <vt:lpstr>Debugging bez debuggeru</vt:lpstr>
      <vt:lpstr>Sériová linka - vstup</vt:lpstr>
      <vt:lpstr>Arduino</vt:lpstr>
      <vt:lpstr>Segmentový displej</vt:lpstr>
      <vt:lpstr>Segmentový displej - posuvný registr</vt:lpstr>
      <vt:lpstr>Segmentový displej - zobrazení</vt:lpstr>
      <vt:lpstr>Encapsulace a dekompozice</vt:lpstr>
      <vt:lpstr>Zobrazení čísel</vt:lpstr>
      <vt:lpstr>Časový multiplex</vt:lpstr>
      <vt:lpstr>Časový multiplex</vt:lpstr>
      <vt:lpstr>Stopky</vt:lpstr>
      <vt:lpstr>Další úlohy</vt:lpstr>
      <vt:lpstr>Řetězce a ukazatele</vt:lpstr>
      <vt:lpstr>Alfanumerický displej</vt:lpstr>
      <vt:lpstr>Běžící text</vt:lpstr>
      <vt:lpstr>Běžící text</vt:lpstr>
      <vt:lpstr>Další prográmky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O Zavoral</cp:lastModifiedBy>
  <cp:revision>542</cp:revision>
  <dcterms:created xsi:type="dcterms:W3CDTF">2020-02-10T18:04:36Z</dcterms:created>
  <dcterms:modified xsi:type="dcterms:W3CDTF">2025-04-08T12:47:32Z</dcterms:modified>
</cp:coreProperties>
</file>