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28"/>
  </p:notesMasterIdLst>
  <p:sldIdLst>
    <p:sldId id="256" r:id="rId2"/>
    <p:sldId id="257" r:id="rId3"/>
    <p:sldId id="258" r:id="rId4"/>
    <p:sldId id="276" r:id="rId5"/>
    <p:sldId id="277" r:id="rId6"/>
    <p:sldId id="278" r:id="rId7"/>
    <p:sldId id="259" r:id="rId8"/>
    <p:sldId id="260" r:id="rId9"/>
    <p:sldId id="267" r:id="rId10"/>
    <p:sldId id="261" r:id="rId11"/>
    <p:sldId id="266" r:id="rId12"/>
    <p:sldId id="282" r:id="rId13"/>
    <p:sldId id="268" r:id="rId14"/>
    <p:sldId id="262" r:id="rId15"/>
    <p:sldId id="269" r:id="rId16"/>
    <p:sldId id="270" r:id="rId17"/>
    <p:sldId id="271" r:id="rId18"/>
    <p:sldId id="274" r:id="rId19"/>
    <p:sldId id="273" r:id="rId20"/>
    <p:sldId id="263" r:id="rId21"/>
    <p:sldId id="272" r:id="rId22"/>
    <p:sldId id="275" r:id="rId23"/>
    <p:sldId id="279" r:id="rId24"/>
    <p:sldId id="280" r:id="rId25"/>
    <p:sldId id="281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643"/>
  </p:normalViewPr>
  <p:slideViewPr>
    <p:cSldViewPr snapToGrid="0" snapToObjects="1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it-IT"/>
              <a:t>Student Performance Math </a:t>
            </a:r>
          </a:p>
          <a:p>
            <a:pPr>
              <a:defRPr/>
            </a:pPr>
            <a:r>
              <a:rPr lang="it-IT"/>
              <a:t>No Encoded Data Set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XGB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Foglio1!$A$2:$A$20</c:f>
              <c:strCache>
                <c:ptCount val="19"/>
                <c:pt idx="0">
                  <c:v>Accuracy NCV</c:v>
                </c:pt>
                <c:pt idx="1">
                  <c:v>Precision NCV</c:v>
                </c:pt>
                <c:pt idx="2">
                  <c:v>Recall NCV</c:v>
                </c:pt>
                <c:pt idx="3">
                  <c:v>F1 NCV</c:v>
                </c:pt>
                <c:pt idx="5">
                  <c:v>Accuracy 3split</c:v>
                </c:pt>
                <c:pt idx="6">
                  <c:v>Precision 3split</c:v>
                </c:pt>
                <c:pt idx="7">
                  <c:v>Recall 3split</c:v>
                </c:pt>
                <c:pt idx="8">
                  <c:v>F1 3split</c:v>
                </c:pt>
                <c:pt idx="10">
                  <c:v>Accuracy 5split</c:v>
                </c:pt>
                <c:pt idx="11">
                  <c:v>Precision 5split</c:v>
                </c:pt>
                <c:pt idx="12">
                  <c:v>Recall 5split</c:v>
                </c:pt>
                <c:pt idx="13">
                  <c:v>F1 5split</c:v>
                </c:pt>
                <c:pt idx="15">
                  <c:v>Accuracy 10split</c:v>
                </c:pt>
                <c:pt idx="16">
                  <c:v>Precision 10split</c:v>
                </c:pt>
                <c:pt idx="17">
                  <c:v>Recall 10split</c:v>
                </c:pt>
                <c:pt idx="18">
                  <c:v>F1 10split</c:v>
                </c:pt>
              </c:strCache>
            </c:strRef>
          </c:cat>
          <c:val>
            <c:numRef>
              <c:f>Foglio1!$B$2:$B$20</c:f>
              <c:numCache>
                <c:formatCode>0.00%</c:formatCode>
                <c:ptCount val="19"/>
                <c:pt idx="0">
                  <c:v>0.51149999999999995</c:v>
                </c:pt>
                <c:pt idx="1">
                  <c:v>0.50949999999999995</c:v>
                </c:pt>
                <c:pt idx="2">
                  <c:v>0.51149999999999995</c:v>
                </c:pt>
                <c:pt idx="3">
                  <c:v>0.50539999999999996</c:v>
                </c:pt>
                <c:pt idx="5">
                  <c:v>0.48849999999999999</c:v>
                </c:pt>
                <c:pt idx="6">
                  <c:v>0.48849999999999999</c:v>
                </c:pt>
                <c:pt idx="7">
                  <c:v>0.48849999999999999</c:v>
                </c:pt>
                <c:pt idx="8">
                  <c:v>0.48849999999999999</c:v>
                </c:pt>
                <c:pt idx="10">
                  <c:v>0.46329999999999999</c:v>
                </c:pt>
                <c:pt idx="11">
                  <c:v>0.46329999999999999</c:v>
                </c:pt>
                <c:pt idx="12">
                  <c:v>0.46329999999999999</c:v>
                </c:pt>
                <c:pt idx="13">
                  <c:v>0.46329999999999999</c:v>
                </c:pt>
                <c:pt idx="15">
                  <c:v>0.45279999999999998</c:v>
                </c:pt>
                <c:pt idx="16">
                  <c:v>0.45279999999999998</c:v>
                </c:pt>
                <c:pt idx="17">
                  <c:v>0.45279999999999998</c:v>
                </c:pt>
                <c:pt idx="18">
                  <c:v>0.45279999999999998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99-4C7D-BBF7-798EAF1C9B9F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DTC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Foglio1!$A$2:$A$20</c:f>
              <c:strCache>
                <c:ptCount val="19"/>
                <c:pt idx="0">
                  <c:v>Accuracy NCV</c:v>
                </c:pt>
                <c:pt idx="1">
                  <c:v>Precision NCV</c:v>
                </c:pt>
                <c:pt idx="2">
                  <c:v>Recall NCV</c:v>
                </c:pt>
                <c:pt idx="3">
                  <c:v>F1 NCV</c:v>
                </c:pt>
                <c:pt idx="5">
                  <c:v>Accuracy 3split</c:v>
                </c:pt>
                <c:pt idx="6">
                  <c:v>Precision 3split</c:v>
                </c:pt>
                <c:pt idx="7">
                  <c:v>Recall 3split</c:v>
                </c:pt>
                <c:pt idx="8">
                  <c:v>F1 3split</c:v>
                </c:pt>
                <c:pt idx="10">
                  <c:v>Accuracy 5split</c:v>
                </c:pt>
                <c:pt idx="11">
                  <c:v>Precision 5split</c:v>
                </c:pt>
                <c:pt idx="12">
                  <c:v>Recall 5split</c:v>
                </c:pt>
                <c:pt idx="13">
                  <c:v>F1 5split</c:v>
                </c:pt>
                <c:pt idx="15">
                  <c:v>Accuracy 10split</c:v>
                </c:pt>
                <c:pt idx="16">
                  <c:v>Precision 10split</c:v>
                </c:pt>
                <c:pt idx="17">
                  <c:v>Recall 10split</c:v>
                </c:pt>
                <c:pt idx="18">
                  <c:v>F1 10split</c:v>
                </c:pt>
              </c:strCache>
            </c:strRef>
          </c:cat>
          <c:val>
            <c:numRef>
              <c:f>Foglio1!$C$2:$C$20</c:f>
              <c:numCache>
                <c:formatCode>0.00%</c:formatCode>
                <c:ptCount val="19"/>
                <c:pt idx="0">
                  <c:v>0.35880000000000001</c:v>
                </c:pt>
                <c:pt idx="1">
                  <c:v>0.35759999999999997</c:v>
                </c:pt>
                <c:pt idx="2">
                  <c:v>0.35880000000000001</c:v>
                </c:pt>
                <c:pt idx="3">
                  <c:v>0.35499999999999998</c:v>
                </c:pt>
                <c:pt idx="5">
                  <c:v>0.4279</c:v>
                </c:pt>
                <c:pt idx="6">
                  <c:v>0.45329999999999998</c:v>
                </c:pt>
                <c:pt idx="7">
                  <c:v>0.44319999999999998</c:v>
                </c:pt>
                <c:pt idx="8">
                  <c:v>0.44309999999999999</c:v>
                </c:pt>
                <c:pt idx="10">
                  <c:v>0.4456</c:v>
                </c:pt>
                <c:pt idx="11">
                  <c:v>0.4304</c:v>
                </c:pt>
                <c:pt idx="12">
                  <c:v>0.42280000000000001</c:v>
                </c:pt>
                <c:pt idx="13">
                  <c:v>0.42530000000000001</c:v>
                </c:pt>
                <c:pt idx="15">
                  <c:v>0.46789999999999998</c:v>
                </c:pt>
                <c:pt idx="16">
                  <c:v>0.45779999999999998</c:v>
                </c:pt>
                <c:pt idx="17">
                  <c:v>0.44790000000000002</c:v>
                </c:pt>
                <c:pt idx="18">
                  <c:v>0.46039999999999998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299-4C7D-BBF7-798EAF1C9B9F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SVC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Foglio1!$A$2:$A$20</c:f>
              <c:strCache>
                <c:ptCount val="19"/>
                <c:pt idx="0">
                  <c:v>Accuracy NCV</c:v>
                </c:pt>
                <c:pt idx="1">
                  <c:v>Precision NCV</c:v>
                </c:pt>
                <c:pt idx="2">
                  <c:v>Recall NCV</c:v>
                </c:pt>
                <c:pt idx="3">
                  <c:v>F1 NCV</c:v>
                </c:pt>
                <c:pt idx="5">
                  <c:v>Accuracy 3split</c:v>
                </c:pt>
                <c:pt idx="6">
                  <c:v>Precision 3split</c:v>
                </c:pt>
                <c:pt idx="7">
                  <c:v>Recall 3split</c:v>
                </c:pt>
                <c:pt idx="8">
                  <c:v>F1 3split</c:v>
                </c:pt>
                <c:pt idx="10">
                  <c:v>Accuracy 5split</c:v>
                </c:pt>
                <c:pt idx="11">
                  <c:v>Precision 5split</c:v>
                </c:pt>
                <c:pt idx="12">
                  <c:v>Recall 5split</c:v>
                </c:pt>
                <c:pt idx="13">
                  <c:v>F1 5split</c:v>
                </c:pt>
                <c:pt idx="15">
                  <c:v>Accuracy 10split</c:v>
                </c:pt>
                <c:pt idx="16">
                  <c:v>Precision 10split</c:v>
                </c:pt>
                <c:pt idx="17">
                  <c:v>Recall 10split</c:v>
                </c:pt>
                <c:pt idx="18">
                  <c:v>F1 10split</c:v>
                </c:pt>
              </c:strCache>
            </c:strRef>
          </c:cat>
          <c:val>
            <c:numRef>
              <c:f>Foglio1!$D$2:$D$20</c:f>
              <c:numCache>
                <c:formatCode>0.00%</c:formatCode>
                <c:ptCount val="19"/>
                <c:pt idx="0">
                  <c:v>0.45800000000000002</c:v>
                </c:pt>
                <c:pt idx="1">
                  <c:v>0.42549999999999999</c:v>
                </c:pt>
                <c:pt idx="2">
                  <c:v>0.45800000000000002</c:v>
                </c:pt>
                <c:pt idx="3">
                  <c:v>0.40629999999999999</c:v>
                </c:pt>
                <c:pt idx="5">
                  <c:v>0.46079999999999999</c:v>
                </c:pt>
                <c:pt idx="6">
                  <c:v>0.46079999999999999</c:v>
                </c:pt>
                <c:pt idx="7">
                  <c:v>0.46079999999999999</c:v>
                </c:pt>
                <c:pt idx="8">
                  <c:v>0.46079999999999999</c:v>
                </c:pt>
                <c:pt idx="10">
                  <c:v>0.46579999999999999</c:v>
                </c:pt>
                <c:pt idx="11">
                  <c:v>0.46579999999999999</c:v>
                </c:pt>
                <c:pt idx="12">
                  <c:v>0.46579999999999999</c:v>
                </c:pt>
                <c:pt idx="13">
                  <c:v>0.46579999999999999</c:v>
                </c:pt>
                <c:pt idx="15">
                  <c:v>0.46060000000000001</c:v>
                </c:pt>
                <c:pt idx="16">
                  <c:v>0.46060000000000001</c:v>
                </c:pt>
                <c:pt idx="17">
                  <c:v>0.46060000000000001</c:v>
                </c:pt>
                <c:pt idx="18">
                  <c:v>0.46060000000000001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299-4C7D-BBF7-798EAF1C9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77220863"/>
        <c:axId val="877217535"/>
      </c:barChart>
      <c:catAx>
        <c:axId val="877220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77217535"/>
        <c:crosses val="autoZero"/>
        <c:auto val="1"/>
        <c:lblAlgn val="ctr"/>
        <c:lblOffset val="100"/>
        <c:noMultiLvlLbl val="0"/>
      </c:catAx>
      <c:valAx>
        <c:axId val="877217535"/>
        <c:scaling>
          <c:orientation val="minMax"/>
          <c:max val="0.55000000000000004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77220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it-IT"/>
              <a:t>Student Performance Math </a:t>
            </a:r>
          </a:p>
          <a:p>
            <a:pPr>
              <a:defRPr/>
            </a:pPr>
            <a:r>
              <a:rPr lang="it-IT"/>
              <a:t>Label Encoded Data Set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XGB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Foglio1!$A$2:$A$20</c:f>
              <c:strCache>
                <c:ptCount val="19"/>
                <c:pt idx="0">
                  <c:v>Accuracy NCV</c:v>
                </c:pt>
                <c:pt idx="1">
                  <c:v>Precision NCV</c:v>
                </c:pt>
                <c:pt idx="2">
                  <c:v>Recall NCV</c:v>
                </c:pt>
                <c:pt idx="3">
                  <c:v>F1 NCV</c:v>
                </c:pt>
                <c:pt idx="5">
                  <c:v>Accuracy 3split</c:v>
                </c:pt>
                <c:pt idx="6">
                  <c:v>Precision 3split</c:v>
                </c:pt>
                <c:pt idx="7">
                  <c:v>Recall 3split</c:v>
                </c:pt>
                <c:pt idx="8">
                  <c:v>F1 3split</c:v>
                </c:pt>
                <c:pt idx="10">
                  <c:v>Accuracy 5split</c:v>
                </c:pt>
                <c:pt idx="11">
                  <c:v>Precision 5split</c:v>
                </c:pt>
                <c:pt idx="12">
                  <c:v>Recall 5split</c:v>
                </c:pt>
                <c:pt idx="13">
                  <c:v>F1 5split</c:v>
                </c:pt>
                <c:pt idx="15">
                  <c:v>Accuracy 10split</c:v>
                </c:pt>
                <c:pt idx="16">
                  <c:v>Precision 10split</c:v>
                </c:pt>
                <c:pt idx="17">
                  <c:v>Recall 10split</c:v>
                </c:pt>
                <c:pt idx="18">
                  <c:v>F1 10split</c:v>
                </c:pt>
              </c:strCache>
            </c:strRef>
          </c:cat>
          <c:val>
            <c:numRef>
              <c:f>Foglio1!$B$2:$B$20</c:f>
              <c:numCache>
                <c:formatCode>0.00%</c:formatCode>
                <c:ptCount val="19"/>
                <c:pt idx="0">
                  <c:v>0.46560000000000001</c:v>
                </c:pt>
                <c:pt idx="1">
                  <c:v>0.45019999999999999</c:v>
                </c:pt>
                <c:pt idx="2">
                  <c:v>0.46560000000000001</c:v>
                </c:pt>
                <c:pt idx="3">
                  <c:v>0.4556</c:v>
                </c:pt>
                <c:pt idx="5">
                  <c:v>0.44800000000000001</c:v>
                </c:pt>
                <c:pt idx="6">
                  <c:v>0.44800000000000001</c:v>
                </c:pt>
                <c:pt idx="7">
                  <c:v>0.44800000000000001</c:v>
                </c:pt>
                <c:pt idx="8">
                  <c:v>0.44800000000000001</c:v>
                </c:pt>
                <c:pt idx="10">
                  <c:v>0.4506</c:v>
                </c:pt>
                <c:pt idx="11">
                  <c:v>0.4506</c:v>
                </c:pt>
                <c:pt idx="12">
                  <c:v>0.4506</c:v>
                </c:pt>
                <c:pt idx="13">
                  <c:v>0.4506</c:v>
                </c:pt>
                <c:pt idx="15">
                  <c:v>0.45279999999999998</c:v>
                </c:pt>
                <c:pt idx="16">
                  <c:v>0.45279999999999998</c:v>
                </c:pt>
                <c:pt idx="17">
                  <c:v>0.45279999999999998</c:v>
                </c:pt>
                <c:pt idx="18">
                  <c:v>0.45279999999999998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0B-40AE-8F3A-CBB94A4949B0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DTC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Foglio1!$A$2:$A$20</c:f>
              <c:strCache>
                <c:ptCount val="19"/>
                <c:pt idx="0">
                  <c:v>Accuracy NCV</c:v>
                </c:pt>
                <c:pt idx="1">
                  <c:v>Precision NCV</c:v>
                </c:pt>
                <c:pt idx="2">
                  <c:v>Recall NCV</c:v>
                </c:pt>
                <c:pt idx="3">
                  <c:v>F1 NCV</c:v>
                </c:pt>
                <c:pt idx="5">
                  <c:v>Accuracy 3split</c:v>
                </c:pt>
                <c:pt idx="6">
                  <c:v>Precision 3split</c:v>
                </c:pt>
                <c:pt idx="7">
                  <c:v>Recall 3split</c:v>
                </c:pt>
                <c:pt idx="8">
                  <c:v>F1 3split</c:v>
                </c:pt>
                <c:pt idx="10">
                  <c:v>Accuracy 5split</c:v>
                </c:pt>
                <c:pt idx="11">
                  <c:v>Precision 5split</c:v>
                </c:pt>
                <c:pt idx="12">
                  <c:v>Recall 5split</c:v>
                </c:pt>
                <c:pt idx="13">
                  <c:v>F1 5split</c:v>
                </c:pt>
                <c:pt idx="15">
                  <c:v>Accuracy 10split</c:v>
                </c:pt>
                <c:pt idx="16">
                  <c:v>Precision 10split</c:v>
                </c:pt>
                <c:pt idx="17">
                  <c:v>Recall 10split</c:v>
                </c:pt>
                <c:pt idx="18">
                  <c:v>F1 10split</c:v>
                </c:pt>
              </c:strCache>
            </c:strRef>
          </c:cat>
          <c:val>
            <c:numRef>
              <c:f>Foglio1!$C$2:$C$20</c:f>
              <c:numCache>
                <c:formatCode>0.00%</c:formatCode>
                <c:ptCount val="19"/>
                <c:pt idx="0">
                  <c:v>0.41220000000000001</c:v>
                </c:pt>
                <c:pt idx="1">
                  <c:v>0.44240000000000002</c:v>
                </c:pt>
                <c:pt idx="2">
                  <c:v>0.41220000000000001</c:v>
                </c:pt>
                <c:pt idx="3">
                  <c:v>0.41170000000000001</c:v>
                </c:pt>
                <c:pt idx="5">
                  <c:v>0.46079999999999999</c:v>
                </c:pt>
                <c:pt idx="6">
                  <c:v>0.42780000000000001</c:v>
                </c:pt>
                <c:pt idx="7">
                  <c:v>0.4456</c:v>
                </c:pt>
                <c:pt idx="8">
                  <c:v>0.4531</c:v>
                </c:pt>
                <c:pt idx="10">
                  <c:v>0.438</c:v>
                </c:pt>
                <c:pt idx="11">
                  <c:v>0.43540000000000001</c:v>
                </c:pt>
                <c:pt idx="12">
                  <c:v>0.4304</c:v>
                </c:pt>
                <c:pt idx="13">
                  <c:v>0.443</c:v>
                </c:pt>
                <c:pt idx="15">
                  <c:v>0.46789999999999998</c:v>
                </c:pt>
                <c:pt idx="16">
                  <c:v>0.45779999999999998</c:v>
                </c:pt>
                <c:pt idx="17">
                  <c:v>0.44790000000000002</c:v>
                </c:pt>
                <c:pt idx="18">
                  <c:v>0.46039999999999998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0B-40AE-8F3A-CBB94A4949B0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SVC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Foglio1!$A$2:$A$20</c:f>
              <c:strCache>
                <c:ptCount val="19"/>
                <c:pt idx="0">
                  <c:v>Accuracy NCV</c:v>
                </c:pt>
                <c:pt idx="1">
                  <c:v>Precision NCV</c:v>
                </c:pt>
                <c:pt idx="2">
                  <c:v>Recall NCV</c:v>
                </c:pt>
                <c:pt idx="3">
                  <c:v>F1 NCV</c:v>
                </c:pt>
                <c:pt idx="5">
                  <c:v>Accuracy 3split</c:v>
                </c:pt>
                <c:pt idx="6">
                  <c:v>Precision 3split</c:v>
                </c:pt>
                <c:pt idx="7">
                  <c:v>Recall 3split</c:v>
                </c:pt>
                <c:pt idx="8">
                  <c:v>F1 3split</c:v>
                </c:pt>
                <c:pt idx="10">
                  <c:v>Accuracy 5split</c:v>
                </c:pt>
                <c:pt idx="11">
                  <c:v>Precision 5split</c:v>
                </c:pt>
                <c:pt idx="12">
                  <c:v>Recall 5split</c:v>
                </c:pt>
                <c:pt idx="13">
                  <c:v>F1 5split</c:v>
                </c:pt>
                <c:pt idx="15">
                  <c:v>Accuracy 10split</c:v>
                </c:pt>
                <c:pt idx="16">
                  <c:v>Precision 10split</c:v>
                </c:pt>
                <c:pt idx="17">
                  <c:v>Recall 10split</c:v>
                </c:pt>
                <c:pt idx="18">
                  <c:v>F1 10split</c:v>
                </c:pt>
              </c:strCache>
            </c:strRef>
          </c:cat>
          <c:val>
            <c:numRef>
              <c:f>Foglio1!$D$2:$D$20</c:f>
              <c:numCache>
                <c:formatCode>0.00%</c:formatCode>
                <c:ptCount val="19"/>
                <c:pt idx="0">
                  <c:v>0.44269999999999998</c:v>
                </c:pt>
                <c:pt idx="1">
                  <c:v>0.41439999999999999</c:v>
                </c:pt>
                <c:pt idx="2">
                  <c:v>0.44269999999999998</c:v>
                </c:pt>
                <c:pt idx="3">
                  <c:v>0.39510000000000001</c:v>
                </c:pt>
                <c:pt idx="5">
                  <c:v>0.46339999999999998</c:v>
                </c:pt>
                <c:pt idx="6">
                  <c:v>0.46339999999999998</c:v>
                </c:pt>
                <c:pt idx="7">
                  <c:v>0.46339999999999998</c:v>
                </c:pt>
                <c:pt idx="8">
                  <c:v>0.46339999999999998</c:v>
                </c:pt>
                <c:pt idx="10">
                  <c:v>0.46579999999999999</c:v>
                </c:pt>
                <c:pt idx="11">
                  <c:v>0.46579999999999999</c:v>
                </c:pt>
                <c:pt idx="12">
                  <c:v>0.46579999999999999</c:v>
                </c:pt>
                <c:pt idx="13">
                  <c:v>0.46579999999999999</c:v>
                </c:pt>
                <c:pt idx="15">
                  <c:v>0.46060000000000001</c:v>
                </c:pt>
                <c:pt idx="16">
                  <c:v>0.46060000000000001</c:v>
                </c:pt>
                <c:pt idx="17">
                  <c:v>0.46060000000000001</c:v>
                </c:pt>
                <c:pt idx="18">
                  <c:v>0.46060000000000001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E0B-40AE-8F3A-CBB94A4949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77220863"/>
        <c:axId val="877217535"/>
      </c:barChart>
      <c:catAx>
        <c:axId val="877220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77217535"/>
        <c:crosses val="autoZero"/>
        <c:auto val="1"/>
        <c:lblAlgn val="ctr"/>
        <c:lblOffset val="100"/>
        <c:noMultiLvlLbl val="0"/>
      </c:catAx>
      <c:valAx>
        <c:axId val="877217535"/>
        <c:scaling>
          <c:orientation val="minMax"/>
          <c:max val="0.55000000000000004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77220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it-IT" dirty="0" err="1"/>
              <a:t>Student</a:t>
            </a:r>
            <a:r>
              <a:rPr lang="it-IT" dirty="0"/>
              <a:t> Performance Portoghese </a:t>
            </a:r>
          </a:p>
          <a:p>
            <a:pPr>
              <a:defRPr/>
            </a:pPr>
            <a:r>
              <a:rPr lang="it-IT" dirty="0"/>
              <a:t>No </a:t>
            </a:r>
            <a:r>
              <a:rPr lang="it-IT" dirty="0" err="1"/>
              <a:t>Encoded</a:t>
            </a:r>
            <a:r>
              <a:rPr lang="it-IT" dirty="0"/>
              <a:t> Data Set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XGB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Foglio1!$A$2:$A$20</c:f>
              <c:strCache>
                <c:ptCount val="19"/>
                <c:pt idx="0">
                  <c:v>Accuracy NCV</c:v>
                </c:pt>
                <c:pt idx="1">
                  <c:v>Precision NCV</c:v>
                </c:pt>
                <c:pt idx="2">
                  <c:v>Recall NCV</c:v>
                </c:pt>
                <c:pt idx="3">
                  <c:v>F1 NCV</c:v>
                </c:pt>
                <c:pt idx="5">
                  <c:v>Accuracy 3split</c:v>
                </c:pt>
                <c:pt idx="6">
                  <c:v>Precision 3split</c:v>
                </c:pt>
                <c:pt idx="7">
                  <c:v>Recall 3split</c:v>
                </c:pt>
                <c:pt idx="8">
                  <c:v>F1 3split</c:v>
                </c:pt>
                <c:pt idx="10">
                  <c:v>Accuracy 5split</c:v>
                </c:pt>
                <c:pt idx="11">
                  <c:v>Precision 5split</c:v>
                </c:pt>
                <c:pt idx="12">
                  <c:v>Recall 5split</c:v>
                </c:pt>
                <c:pt idx="13">
                  <c:v>F1 5split</c:v>
                </c:pt>
                <c:pt idx="15">
                  <c:v>Accuracy 10split</c:v>
                </c:pt>
                <c:pt idx="16">
                  <c:v>Precision 10split</c:v>
                </c:pt>
                <c:pt idx="17">
                  <c:v>Recall 10split</c:v>
                </c:pt>
                <c:pt idx="18">
                  <c:v>F1 10split</c:v>
                </c:pt>
              </c:strCache>
            </c:strRef>
          </c:cat>
          <c:val>
            <c:numRef>
              <c:f>Foglio1!$B$2:$B$20</c:f>
              <c:numCache>
                <c:formatCode>0.00%</c:formatCode>
                <c:ptCount val="19"/>
                <c:pt idx="0">
                  <c:v>0.37209999999999999</c:v>
                </c:pt>
                <c:pt idx="1">
                  <c:v>0.36459999999999998</c:v>
                </c:pt>
                <c:pt idx="2">
                  <c:v>0.37209999999999999</c:v>
                </c:pt>
                <c:pt idx="3">
                  <c:v>0.36599999999999999</c:v>
                </c:pt>
                <c:pt idx="5">
                  <c:v>0.41920000000000002</c:v>
                </c:pt>
                <c:pt idx="6">
                  <c:v>0.41920000000000002</c:v>
                </c:pt>
                <c:pt idx="7">
                  <c:v>0.41920000000000002</c:v>
                </c:pt>
                <c:pt idx="8">
                  <c:v>0.41920000000000002</c:v>
                </c:pt>
                <c:pt idx="10">
                  <c:v>0.41449999999999998</c:v>
                </c:pt>
                <c:pt idx="11">
                  <c:v>0.41449999999999998</c:v>
                </c:pt>
                <c:pt idx="12">
                  <c:v>0.41449999999999998</c:v>
                </c:pt>
                <c:pt idx="13">
                  <c:v>0.41449999999999998</c:v>
                </c:pt>
                <c:pt idx="15">
                  <c:v>0.41149999999999998</c:v>
                </c:pt>
                <c:pt idx="16">
                  <c:v>0.41149999999999998</c:v>
                </c:pt>
                <c:pt idx="17">
                  <c:v>0.41149999999999998</c:v>
                </c:pt>
                <c:pt idx="18">
                  <c:v>0.41149999999999998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F3-46C7-8813-FC852FEB4E9D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DTC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Foglio1!$A$2:$A$20</c:f>
              <c:strCache>
                <c:ptCount val="19"/>
                <c:pt idx="0">
                  <c:v>Accuracy NCV</c:v>
                </c:pt>
                <c:pt idx="1">
                  <c:v>Precision NCV</c:v>
                </c:pt>
                <c:pt idx="2">
                  <c:v>Recall NCV</c:v>
                </c:pt>
                <c:pt idx="3">
                  <c:v>F1 NCV</c:v>
                </c:pt>
                <c:pt idx="5">
                  <c:v>Accuracy 3split</c:v>
                </c:pt>
                <c:pt idx="6">
                  <c:v>Precision 3split</c:v>
                </c:pt>
                <c:pt idx="7">
                  <c:v>Recall 3split</c:v>
                </c:pt>
                <c:pt idx="8">
                  <c:v>F1 3split</c:v>
                </c:pt>
                <c:pt idx="10">
                  <c:v>Accuracy 5split</c:v>
                </c:pt>
                <c:pt idx="11">
                  <c:v>Precision 5split</c:v>
                </c:pt>
                <c:pt idx="12">
                  <c:v>Recall 5split</c:v>
                </c:pt>
                <c:pt idx="13">
                  <c:v>F1 5split</c:v>
                </c:pt>
                <c:pt idx="15">
                  <c:v>Accuracy 10split</c:v>
                </c:pt>
                <c:pt idx="16">
                  <c:v>Precision 10split</c:v>
                </c:pt>
                <c:pt idx="17">
                  <c:v>Recall 10split</c:v>
                </c:pt>
                <c:pt idx="18">
                  <c:v>F1 10split</c:v>
                </c:pt>
              </c:strCache>
            </c:strRef>
          </c:cat>
          <c:val>
            <c:numRef>
              <c:f>Foglio1!$C$2:$C$20</c:f>
              <c:numCache>
                <c:formatCode>0.00%</c:formatCode>
                <c:ptCount val="19"/>
                <c:pt idx="0">
                  <c:v>0.36280000000000001</c:v>
                </c:pt>
                <c:pt idx="1">
                  <c:v>0.36080000000000001</c:v>
                </c:pt>
                <c:pt idx="2">
                  <c:v>0.36280000000000001</c:v>
                </c:pt>
                <c:pt idx="3">
                  <c:v>0.36130000000000001</c:v>
                </c:pt>
                <c:pt idx="5">
                  <c:v>0.37440000000000001</c:v>
                </c:pt>
                <c:pt idx="6">
                  <c:v>0.376</c:v>
                </c:pt>
                <c:pt idx="7">
                  <c:v>0.37130000000000002</c:v>
                </c:pt>
                <c:pt idx="8">
                  <c:v>0.39750000000000002</c:v>
                </c:pt>
                <c:pt idx="10">
                  <c:v>0.4022</c:v>
                </c:pt>
                <c:pt idx="11">
                  <c:v>0.39910000000000001</c:v>
                </c:pt>
                <c:pt idx="12">
                  <c:v>0.4022</c:v>
                </c:pt>
                <c:pt idx="13">
                  <c:v>0.40839999999999999</c:v>
                </c:pt>
                <c:pt idx="15">
                  <c:v>0.41289999999999999</c:v>
                </c:pt>
                <c:pt idx="16">
                  <c:v>0.44230000000000003</c:v>
                </c:pt>
                <c:pt idx="17">
                  <c:v>0.41449999999999998</c:v>
                </c:pt>
                <c:pt idx="18">
                  <c:v>0.41599999999999998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FF3-46C7-8813-FC852FEB4E9D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SVC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Foglio1!$A$2:$A$20</c:f>
              <c:strCache>
                <c:ptCount val="19"/>
                <c:pt idx="0">
                  <c:v>Accuracy NCV</c:v>
                </c:pt>
                <c:pt idx="1">
                  <c:v>Precision NCV</c:v>
                </c:pt>
                <c:pt idx="2">
                  <c:v>Recall NCV</c:v>
                </c:pt>
                <c:pt idx="3">
                  <c:v>F1 NCV</c:v>
                </c:pt>
                <c:pt idx="5">
                  <c:v>Accuracy 3split</c:v>
                </c:pt>
                <c:pt idx="6">
                  <c:v>Precision 3split</c:v>
                </c:pt>
                <c:pt idx="7">
                  <c:v>Recall 3split</c:v>
                </c:pt>
                <c:pt idx="8">
                  <c:v>F1 3split</c:v>
                </c:pt>
                <c:pt idx="10">
                  <c:v>Accuracy 5split</c:v>
                </c:pt>
                <c:pt idx="11">
                  <c:v>Precision 5split</c:v>
                </c:pt>
                <c:pt idx="12">
                  <c:v>Recall 5split</c:v>
                </c:pt>
                <c:pt idx="13">
                  <c:v>F1 5split</c:v>
                </c:pt>
                <c:pt idx="15">
                  <c:v>Accuracy 10split</c:v>
                </c:pt>
                <c:pt idx="16">
                  <c:v>Precision 10split</c:v>
                </c:pt>
                <c:pt idx="17">
                  <c:v>Recall 10split</c:v>
                </c:pt>
                <c:pt idx="18">
                  <c:v>F1 10split</c:v>
                </c:pt>
              </c:strCache>
            </c:strRef>
          </c:cat>
          <c:val>
            <c:numRef>
              <c:f>Foglio1!$D$2:$D$20</c:f>
              <c:numCache>
                <c:formatCode>0.00%</c:formatCode>
                <c:ptCount val="19"/>
                <c:pt idx="0">
                  <c:v>0.38140000000000002</c:v>
                </c:pt>
                <c:pt idx="1">
                  <c:v>0.37280000000000002</c:v>
                </c:pt>
                <c:pt idx="2">
                  <c:v>0.38140000000000002</c:v>
                </c:pt>
                <c:pt idx="3">
                  <c:v>0.34549999999999997</c:v>
                </c:pt>
                <c:pt idx="5">
                  <c:v>0.36049999999999999</c:v>
                </c:pt>
                <c:pt idx="6">
                  <c:v>0.36049999999999999</c:v>
                </c:pt>
                <c:pt idx="7">
                  <c:v>0.36049999999999999</c:v>
                </c:pt>
                <c:pt idx="8">
                  <c:v>0.36049999999999999</c:v>
                </c:pt>
                <c:pt idx="10">
                  <c:v>0.39610000000000001</c:v>
                </c:pt>
                <c:pt idx="11">
                  <c:v>0.39610000000000001</c:v>
                </c:pt>
                <c:pt idx="12">
                  <c:v>0.39610000000000001</c:v>
                </c:pt>
                <c:pt idx="13">
                  <c:v>0.39610000000000001</c:v>
                </c:pt>
                <c:pt idx="15">
                  <c:v>0.39760000000000001</c:v>
                </c:pt>
                <c:pt idx="16">
                  <c:v>0.39760000000000001</c:v>
                </c:pt>
                <c:pt idx="17">
                  <c:v>0.39760000000000001</c:v>
                </c:pt>
                <c:pt idx="18">
                  <c:v>0.39760000000000001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FF3-46C7-8813-FC852FEB4E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77220863"/>
        <c:axId val="877217535"/>
      </c:barChart>
      <c:catAx>
        <c:axId val="877220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77217535"/>
        <c:crosses val="autoZero"/>
        <c:auto val="1"/>
        <c:lblAlgn val="ctr"/>
        <c:lblOffset val="100"/>
        <c:noMultiLvlLbl val="0"/>
      </c:catAx>
      <c:valAx>
        <c:axId val="877217535"/>
        <c:scaling>
          <c:orientation val="minMax"/>
          <c:max val="0.45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77220863"/>
        <c:crosses val="autoZero"/>
        <c:crossBetween val="between"/>
        <c:majorUnit val="5.000000000000001E-2"/>
        <c:minorUnit val="2.0000000000000005E-3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it-IT" dirty="0" err="1"/>
              <a:t>Student</a:t>
            </a:r>
            <a:r>
              <a:rPr lang="it-IT" dirty="0"/>
              <a:t> Performance Portoghese </a:t>
            </a:r>
          </a:p>
          <a:p>
            <a:pPr>
              <a:defRPr/>
            </a:pPr>
            <a:r>
              <a:rPr lang="it-IT" dirty="0"/>
              <a:t>Label </a:t>
            </a:r>
            <a:r>
              <a:rPr lang="it-IT" dirty="0" err="1"/>
              <a:t>Encoded</a:t>
            </a:r>
            <a:r>
              <a:rPr lang="it-IT" dirty="0"/>
              <a:t> Data Set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XGB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Foglio1!$A$2:$A$20</c:f>
              <c:strCache>
                <c:ptCount val="19"/>
                <c:pt idx="0">
                  <c:v>Accuracy NCV</c:v>
                </c:pt>
                <c:pt idx="1">
                  <c:v>Precision NCV</c:v>
                </c:pt>
                <c:pt idx="2">
                  <c:v>Recall NCV</c:v>
                </c:pt>
                <c:pt idx="3">
                  <c:v>F1 NCV</c:v>
                </c:pt>
                <c:pt idx="5">
                  <c:v>Accuracy 3split</c:v>
                </c:pt>
                <c:pt idx="6">
                  <c:v>Precision 3split</c:v>
                </c:pt>
                <c:pt idx="7">
                  <c:v>Recall 3split</c:v>
                </c:pt>
                <c:pt idx="8">
                  <c:v>F1 3split</c:v>
                </c:pt>
                <c:pt idx="10">
                  <c:v>Accuracy 5split</c:v>
                </c:pt>
                <c:pt idx="11">
                  <c:v>Precision 5split</c:v>
                </c:pt>
                <c:pt idx="12">
                  <c:v>Recall 5split</c:v>
                </c:pt>
                <c:pt idx="13">
                  <c:v>F1 5split</c:v>
                </c:pt>
                <c:pt idx="15">
                  <c:v>Accuracy 10split</c:v>
                </c:pt>
                <c:pt idx="16">
                  <c:v>Precision 10split</c:v>
                </c:pt>
                <c:pt idx="17">
                  <c:v>Recall 10split</c:v>
                </c:pt>
                <c:pt idx="18">
                  <c:v>F1 10split</c:v>
                </c:pt>
              </c:strCache>
            </c:strRef>
          </c:cat>
          <c:val>
            <c:numRef>
              <c:f>Foglio1!$B$2:$B$20</c:f>
              <c:numCache>
                <c:formatCode>0.00%</c:formatCode>
                <c:ptCount val="19"/>
                <c:pt idx="0">
                  <c:v>0.43259999999999998</c:v>
                </c:pt>
                <c:pt idx="1">
                  <c:v>0.42980000000000002</c:v>
                </c:pt>
                <c:pt idx="2">
                  <c:v>0.43259999999999998</c:v>
                </c:pt>
                <c:pt idx="3">
                  <c:v>0.42780000000000001</c:v>
                </c:pt>
                <c:pt idx="5">
                  <c:v>0.40989999999999999</c:v>
                </c:pt>
                <c:pt idx="6">
                  <c:v>0.40989999999999999</c:v>
                </c:pt>
                <c:pt idx="7">
                  <c:v>0.40989999999999999</c:v>
                </c:pt>
                <c:pt idx="8">
                  <c:v>0.40989999999999999</c:v>
                </c:pt>
                <c:pt idx="10">
                  <c:v>0.40839999999999999</c:v>
                </c:pt>
                <c:pt idx="11">
                  <c:v>0.40839999999999999</c:v>
                </c:pt>
                <c:pt idx="12">
                  <c:v>0.40839999999999999</c:v>
                </c:pt>
                <c:pt idx="13">
                  <c:v>0.40839999999999999</c:v>
                </c:pt>
                <c:pt idx="15">
                  <c:v>0.4345</c:v>
                </c:pt>
                <c:pt idx="16">
                  <c:v>0.4345</c:v>
                </c:pt>
                <c:pt idx="17">
                  <c:v>0.4345</c:v>
                </c:pt>
                <c:pt idx="18">
                  <c:v>0.4345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79-47E8-9C14-745D8A5E834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DTC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Foglio1!$A$2:$A$20</c:f>
              <c:strCache>
                <c:ptCount val="19"/>
                <c:pt idx="0">
                  <c:v>Accuracy NCV</c:v>
                </c:pt>
                <c:pt idx="1">
                  <c:v>Precision NCV</c:v>
                </c:pt>
                <c:pt idx="2">
                  <c:v>Recall NCV</c:v>
                </c:pt>
                <c:pt idx="3">
                  <c:v>F1 NCV</c:v>
                </c:pt>
                <c:pt idx="5">
                  <c:v>Accuracy 3split</c:v>
                </c:pt>
                <c:pt idx="6">
                  <c:v>Precision 3split</c:v>
                </c:pt>
                <c:pt idx="7">
                  <c:v>Recall 3split</c:v>
                </c:pt>
                <c:pt idx="8">
                  <c:v>F1 3split</c:v>
                </c:pt>
                <c:pt idx="10">
                  <c:v>Accuracy 5split</c:v>
                </c:pt>
                <c:pt idx="11">
                  <c:v>Precision 5split</c:v>
                </c:pt>
                <c:pt idx="12">
                  <c:v>Recall 5split</c:v>
                </c:pt>
                <c:pt idx="13">
                  <c:v>F1 5split</c:v>
                </c:pt>
                <c:pt idx="15">
                  <c:v>Accuracy 10split</c:v>
                </c:pt>
                <c:pt idx="16">
                  <c:v>Precision 10split</c:v>
                </c:pt>
                <c:pt idx="17">
                  <c:v>Recall 10split</c:v>
                </c:pt>
                <c:pt idx="18">
                  <c:v>F1 10split</c:v>
                </c:pt>
              </c:strCache>
            </c:strRef>
          </c:cat>
          <c:val>
            <c:numRef>
              <c:f>Foglio1!$C$2:$C$20</c:f>
              <c:numCache>
                <c:formatCode>0.00%</c:formatCode>
                <c:ptCount val="19"/>
                <c:pt idx="0">
                  <c:v>0.35809999999999997</c:v>
                </c:pt>
                <c:pt idx="1">
                  <c:v>0.35599999999999998</c:v>
                </c:pt>
                <c:pt idx="2">
                  <c:v>0.35809999999999997</c:v>
                </c:pt>
                <c:pt idx="3">
                  <c:v>0.35649999999999998</c:v>
                </c:pt>
                <c:pt idx="5">
                  <c:v>0.37130000000000002</c:v>
                </c:pt>
                <c:pt idx="6">
                  <c:v>0.39760000000000001</c:v>
                </c:pt>
                <c:pt idx="7">
                  <c:v>0.38059999999999999</c:v>
                </c:pt>
                <c:pt idx="8">
                  <c:v>0.38519999999999999</c:v>
                </c:pt>
                <c:pt idx="10">
                  <c:v>0.41139999999999999</c:v>
                </c:pt>
                <c:pt idx="11">
                  <c:v>0.41449999999999998</c:v>
                </c:pt>
                <c:pt idx="12">
                  <c:v>0.42530000000000001</c:v>
                </c:pt>
                <c:pt idx="13">
                  <c:v>0.43140000000000001</c:v>
                </c:pt>
                <c:pt idx="15">
                  <c:v>0.4037</c:v>
                </c:pt>
                <c:pt idx="16">
                  <c:v>0.37909999999999999</c:v>
                </c:pt>
                <c:pt idx="17">
                  <c:v>0.38529999999999998</c:v>
                </c:pt>
                <c:pt idx="18">
                  <c:v>0.39290000000000003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79-47E8-9C14-745D8A5E834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SVC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Foglio1!$A$2:$A$20</c:f>
              <c:strCache>
                <c:ptCount val="19"/>
                <c:pt idx="0">
                  <c:v>Accuracy NCV</c:v>
                </c:pt>
                <c:pt idx="1">
                  <c:v>Precision NCV</c:v>
                </c:pt>
                <c:pt idx="2">
                  <c:v>Recall NCV</c:v>
                </c:pt>
                <c:pt idx="3">
                  <c:v>F1 NCV</c:v>
                </c:pt>
                <c:pt idx="5">
                  <c:v>Accuracy 3split</c:v>
                </c:pt>
                <c:pt idx="6">
                  <c:v>Precision 3split</c:v>
                </c:pt>
                <c:pt idx="7">
                  <c:v>Recall 3split</c:v>
                </c:pt>
                <c:pt idx="8">
                  <c:v>F1 3split</c:v>
                </c:pt>
                <c:pt idx="10">
                  <c:v>Accuracy 5split</c:v>
                </c:pt>
                <c:pt idx="11">
                  <c:v>Precision 5split</c:v>
                </c:pt>
                <c:pt idx="12">
                  <c:v>Recall 5split</c:v>
                </c:pt>
                <c:pt idx="13">
                  <c:v>F1 5split</c:v>
                </c:pt>
                <c:pt idx="15">
                  <c:v>Accuracy 10split</c:v>
                </c:pt>
                <c:pt idx="16">
                  <c:v>Precision 10split</c:v>
                </c:pt>
                <c:pt idx="17">
                  <c:v>Recall 10split</c:v>
                </c:pt>
                <c:pt idx="18">
                  <c:v>F1 10split</c:v>
                </c:pt>
              </c:strCache>
            </c:strRef>
          </c:cat>
          <c:val>
            <c:numRef>
              <c:f>Foglio1!$D$2:$D$20</c:f>
              <c:numCache>
                <c:formatCode>0.00%</c:formatCode>
                <c:ptCount val="19"/>
                <c:pt idx="0">
                  <c:v>0.37209999999999999</c:v>
                </c:pt>
                <c:pt idx="1">
                  <c:v>0.35859999999999997</c:v>
                </c:pt>
                <c:pt idx="2">
                  <c:v>0.37209999999999999</c:v>
                </c:pt>
                <c:pt idx="3">
                  <c:v>0.33779999999999999</c:v>
                </c:pt>
                <c:pt idx="5">
                  <c:v>0.35439999999999999</c:v>
                </c:pt>
                <c:pt idx="6">
                  <c:v>0.35439999999999999</c:v>
                </c:pt>
                <c:pt idx="7">
                  <c:v>0.35439999999999999</c:v>
                </c:pt>
                <c:pt idx="8">
                  <c:v>0.35439999999999999</c:v>
                </c:pt>
                <c:pt idx="10">
                  <c:v>0.39140000000000003</c:v>
                </c:pt>
                <c:pt idx="11">
                  <c:v>0.39140000000000003</c:v>
                </c:pt>
                <c:pt idx="12">
                  <c:v>0.39140000000000003</c:v>
                </c:pt>
                <c:pt idx="13">
                  <c:v>0.39140000000000003</c:v>
                </c:pt>
                <c:pt idx="15">
                  <c:v>0.39610000000000001</c:v>
                </c:pt>
                <c:pt idx="16">
                  <c:v>0.39610000000000001</c:v>
                </c:pt>
                <c:pt idx="17">
                  <c:v>0.39610000000000001</c:v>
                </c:pt>
                <c:pt idx="18">
                  <c:v>0.39610000000000001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979-47E8-9C14-745D8A5E83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77220863"/>
        <c:axId val="877217535"/>
      </c:barChart>
      <c:catAx>
        <c:axId val="877220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77217535"/>
        <c:crosses val="autoZero"/>
        <c:auto val="1"/>
        <c:lblAlgn val="ctr"/>
        <c:lblOffset val="100"/>
        <c:noMultiLvlLbl val="0"/>
      </c:catAx>
      <c:valAx>
        <c:axId val="877217535"/>
        <c:scaling>
          <c:orientation val="minMax"/>
          <c:max val="0.45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77220863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it-IT"/>
              <a:t>Student</a:t>
            </a:r>
            <a:r>
              <a:rPr lang="it-IT" baseline="0"/>
              <a:t> Performance Math </a:t>
            </a:r>
          </a:p>
          <a:p>
            <a:pPr>
              <a:defRPr/>
            </a:pPr>
            <a:r>
              <a:rPr lang="it-IT" baseline="0"/>
              <a:t>No Encoded Data Set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XGB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Foglio1!$A$2:$A$8</c:f>
              <c:strCache>
                <c:ptCount val="7"/>
                <c:pt idx="0">
                  <c:v>R2 NCV</c:v>
                </c:pt>
                <c:pt idx="2">
                  <c:v>R2 3split</c:v>
                </c:pt>
                <c:pt idx="4">
                  <c:v>R2 5split</c:v>
                </c:pt>
                <c:pt idx="6">
                  <c:v>R2 10split</c:v>
                </c:pt>
              </c:strCache>
            </c:strRef>
          </c:cat>
          <c:val>
            <c:numRef>
              <c:f>Foglio1!$B$2:$B$8</c:f>
              <c:numCache>
                <c:formatCode>General</c:formatCode>
                <c:ptCount val="7"/>
                <c:pt idx="0">
                  <c:v>0.54</c:v>
                </c:pt>
                <c:pt idx="2">
                  <c:v>0.57999999999999996</c:v>
                </c:pt>
                <c:pt idx="4">
                  <c:v>0.6</c:v>
                </c:pt>
                <c:pt idx="6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BD-49AB-9751-F91938510FF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DTC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Foglio1!$A$2:$A$8</c:f>
              <c:strCache>
                <c:ptCount val="7"/>
                <c:pt idx="0">
                  <c:v>R2 NCV</c:v>
                </c:pt>
                <c:pt idx="2">
                  <c:v>R2 3split</c:v>
                </c:pt>
                <c:pt idx="4">
                  <c:v>R2 5split</c:v>
                </c:pt>
                <c:pt idx="6">
                  <c:v>R2 10split</c:v>
                </c:pt>
              </c:strCache>
            </c:strRef>
          </c:cat>
          <c:val>
            <c:numRef>
              <c:f>Foglio1!$C$2:$C$8</c:f>
              <c:numCache>
                <c:formatCode>General</c:formatCode>
                <c:ptCount val="7"/>
                <c:pt idx="0">
                  <c:v>0.33</c:v>
                </c:pt>
                <c:pt idx="2">
                  <c:v>0.34</c:v>
                </c:pt>
                <c:pt idx="4">
                  <c:v>0.32</c:v>
                </c:pt>
                <c:pt idx="6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2BD-49AB-9751-F91938510FF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SVC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Foglio1!$A$2:$A$8</c:f>
              <c:strCache>
                <c:ptCount val="7"/>
                <c:pt idx="0">
                  <c:v>R2 NCV</c:v>
                </c:pt>
                <c:pt idx="2">
                  <c:v>R2 3split</c:v>
                </c:pt>
                <c:pt idx="4">
                  <c:v>R2 5split</c:v>
                </c:pt>
                <c:pt idx="6">
                  <c:v>R2 10split</c:v>
                </c:pt>
              </c:strCache>
            </c:strRef>
          </c:cat>
          <c:val>
            <c:numRef>
              <c:f>Foglio1!$D$2:$D$8</c:f>
              <c:numCache>
                <c:formatCode>General</c:formatCode>
                <c:ptCount val="7"/>
                <c:pt idx="0">
                  <c:v>0.54</c:v>
                </c:pt>
                <c:pt idx="2">
                  <c:v>0.6</c:v>
                </c:pt>
                <c:pt idx="4">
                  <c:v>0.59</c:v>
                </c:pt>
                <c:pt idx="6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2BD-49AB-9751-F91938510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77220863"/>
        <c:axId val="877217535"/>
      </c:barChart>
      <c:catAx>
        <c:axId val="877220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77217535"/>
        <c:crosses val="autoZero"/>
        <c:auto val="1"/>
        <c:lblAlgn val="ctr"/>
        <c:lblOffset val="100"/>
        <c:noMultiLvlLbl val="0"/>
      </c:catAx>
      <c:valAx>
        <c:axId val="877217535"/>
        <c:scaling>
          <c:orientation val="minMax"/>
          <c:max val="0.70000000000000007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77220863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it-IT" sz="1600" b="1" i="0" u="none" strike="noStrike" baseline="0">
                <a:effectLst/>
              </a:rPr>
              <a:t>Student Performance Math </a:t>
            </a:r>
          </a:p>
          <a:p>
            <a:pPr>
              <a:defRPr/>
            </a:pPr>
            <a:r>
              <a:rPr lang="it-IT" sz="1600" b="1" i="0" u="none" strike="noStrike" baseline="0">
                <a:effectLst/>
              </a:rPr>
              <a:t>Label Encoded Data Set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XGB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Foglio1!$A$2:$A$8</c:f>
              <c:strCache>
                <c:ptCount val="7"/>
                <c:pt idx="0">
                  <c:v>R2 NCV</c:v>
                </c:pt>
                <c:pt idx="2">
                  <c:v>R2 3split</c:v>
                </c:pt>
                <c:pt idx="4">
                  <c:v>R2 5split</c:v>
                </c:pt>
                <c:pt idx="6">
                  <c:v>R2 10split</c:v>
                </c:pt>
              </c:strCache>
            </c:strRef>
          </c:cat>
          <c:val>
            <c:numRef>
              <c:f>Foglio1!$B$2:$B$8</c:f>
              <c:numCache>
                <c:formatCode>General</c:formatCode>
                <c:ptCount val="7"/>
                <c:pt idx="0">
                  <c:v>0.56999999999999995</c:v>
                </c:pt>
                <c:pt idx="2">
                  <c:v>0.59</c:v>
                </c:pt>
                <c:pt idx="4">
                  <c:v>0.64</c:v>
                </c:pt>
                <c:pt idx="6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88-49FB-B56F-E6EE23542935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DTC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Foglio1!$A$2:$A$8</c:f>
              <c:strCache>
                <c:ptCount val="7"/>
                <c:pt idx="0">
                  <c:v>R2 NCV</c:v>
                </c:pt>
                <c:pt idx="2">
                  <c:v>R2 3split</c:v>
                </c:pt>
                <c:pt idx="4">
                  <c:v>R2 5split</c:v>
                </c:pt>
                <c:pt idx="6">
                  <c:v>R2 10split</c:v>
                </c:pt>
              </c:strCache>
            </c:strRef>
          </c:cat>
          <c:val>
            <c:numRef>
              <c:f>Foglio1!$C$2:$C$8</c:f>
              <c:numCache>
                <c:formatCode>General</c:formatCode>
                <c:ptCount val="7"/>
                <c:pt idx="0">
                  <c:v>0.45</c:v>
                </c:pt>
                <c:pt idx="2">
                  <c:v>0.39</c:v>
                </c:pt>
                <c:pt idx="4">
                  <c:v>0.45</c:v>
                </c:pt>
                <c:pt idx="6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88-49FB-B56F-E6EE23542935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SVC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Foglio1!$A$2:$A$8</c:f>
              <c:strCache>
                <c:ptCount val="7"/>
                <c:pt idx="0">
                  <c:v>R2 NCV</c:v>
                </c:pt>
                <c:pt idx="2">
                  <c:v>R2 3split</c:v>
                </c:pt>
                <c:pt idx="4">
                  <c:v>R2 5split</c:v>
                </c:pt>
                <c:pt idx="6">
                  <c:v>R2 10split</c:v>
                </c:pt>
              </c:strCache>
            </c:strRef>
          </c:cat>
          <c:val>
            <c:numRef>
              <c:f>Foglio1!$D$2:$D$8</c:f>
              <c:numCache>
                <c:formatCode>General</c:formatCode>
                <c:ptCount val="7"/>
                <c:pt idx="0">
                  <c:v>0.55000000000000004</c:v>
                </c:pt>
                <c:pt idx="2">
                  <c:v>0.6</c:v>
                </c:pt>
                <c:pt idx="4">
                  <c:v>0.59</c:v>
                </c:pt>
                <c:pt idx="6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388-49FB-B56F-E6EE235429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77220863"/>
        <c:axId val="877217535"/>
      </c:barChart>
      <c:catAx>
        <c:axId val="877220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77217535"/>
        <c:crosses val="autoZero"/>
        <c:auto val="1"/>
        <c:lblAlgn val="ctr"/>
        <c:lblOffset val="100"/>
        <c:noMultiLvlLbl val="0"/>
      </c:catAx>
      <c:valAx>
        <c:axId val="877217535"/>
        <c:scaling>
          <c:orientation val="minMax"/>
          <c:max val="0.70000000000000007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77220863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it-IT" sz="1600" b="1" i="0" u="none" strike="noStrike" baseline="0">
                <a:effectLst/>
              </a:rPr>
              <a:t>Student Performance Port </a:t>
            </a:r>
          </a:p>
          <a:p>
            <a:pPr>
              <a:defRPr/>
            </a:pPr>
            <a:r>
              <a:rPr lang="it-IT" sz="1600" b="1" i="0" u="none" strike="noStrike" baseline="0">
                <a:effectLst/>
              </a:rPr>
              <a:t>No Encoded Data Set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XGB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Foglio1!$A$2:$A$8</c:f>
              <c:strCache>
                <c:ptCount val="7"/>
                <c:pt idx="0">
                  <c:v>R2 NCV</c:v>
                </c:pt>
                <c:pt idx="2">
                  <c:v>R2 3split</c:v>
                </c:pt>
                <c:pt idx="4">
                  <c:v>R2 5split</c:v>
                </c:pt>
                <c:pt idx="6">
                  <c:v>R2 10split</c:v>
                </c:pt>
              </c:strCache>
            </c:strRef>
          </c:cat>
          <c:val>
            <c:numRef>
              <c:f>Foglio1!$B$2:$B$8</c:f>
              <c:numCache>
                <c:formatCode>General</c:formatCode>
                <c:ptCount val="7"/>
                <c:pt idx="0">
                  <c:v>0.39</c:v>
                </c:pt>
                <c:pt idx="2">
                  <c:v>0.51</c:v>
                </c:pt>
                <c:pt idx="4">
                  <c:v>0.51</c:v>
                </c:pt>
                <c:pt idx="6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59-418C-A114-D702C70DA76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DTC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Foglio1!$A$2:$A$8</c:f>
              <c:strCache>
                <c:ptCount val="7"/>
                <c:pt idx="0">
                  <c:v>R2 NCV</c:v>
                </c:pt>
                <c:pt idx="2">
                  <c:v>R2 3split</c:v>
                </c:pt>
                <c:pt idx="4">
                  <c:v>R2 5split</c:v>
                </c:pt>
                <c:pt idx="6">
                  <c:v>R2 10split</c:v>
                </c:pt>
              </c:strCache>
            </c:strRef>
          </c:cat>
          <c:val>
            <c:numRef>
              <c:f>Foglio1!$C$2:$C$8</c:f>
              <c:numCache>
                <c:formatCode>General</c:formatCode>
                <c:ptCount val="7"/>
                <c:pt idx="0">
                  <c:v>0.14000000000000001</c:v>
                </c:pt>
                <c:pt idx="2">
                  <c:v>0.21</c:v>
                </c:pt>
                <c:pt idx="4">
                  <c:v>0.16</c:v>
                </c:pt>
                <c:pt idx="6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E59-418C-A114-D702C70DA76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SVC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Foglio1!$A$2:$A$8</c:f>
              <c:strCache>
                <c:ptCount val="7"/>
                <c:pt idx="0">
                  <c:v>R2 NCV</c:v>
                </c:pt>
                <c:pt idx="2">
                  <c:v>R2 3split</c:v>
                </c:pt>
                <c:pt idx="4">
                  <c:v>R2 5split</c:v>
                </c:pt>
                <c:pt idx="6">
                  <c:v>R2 10split</c:v>
                </c:pt>
              </c:strCache>
            </c:strRef>
          </c:cat>
          <c:val>
            <c:numRef>
              <c:f>Foglio1!$D$2:$D$8</c:f>
              <c:numCache>
                <c:formatCode>General</c:formatCode>
                <c:ptCount val="7"/>
                <c:pt idx="0">
                  <c:v>0.23</c:v>
                </c:pt>
                <c:pt idx="2">
                  <c:v>0.34</c:v>
                </c:pt>
                <c:pt idx="4">
                  <c:v>0.35</c:v>
                </c:pt>
                <c:pt idx="6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E59-418C-A114-D702C70DA7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77220863"/>
        <c:axId val="877217535"/>
      </c:barChart>
      <c:catAx>
        <c:axId val="877220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77217535"/>
        <c:crosses val="autoZero"/>
        <c:auto val="1"/>
        <c:lblAlgn val="ctr"/>
        <c:lblOffset val="100"/>
        <c:noMultiLvlLbl val="0"/>
      </c:catAx>
      <c:valAx>
        <c:axId val="877217535"/>
        <c:scaling>
          <c:orientation val="minMax"/>
          <c:max val="0.70000000000000007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77220863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it-IT" sz="1600" b="1" i="0" u="none" strike="noStrike" baseline="0">
                <a:effectLst/>
              </a:rPr>
              <a:t>Student Performance Port </a:t>
            </a:r>
          </a:p>
          <a:p>
            <a:pPr>
              <a:defRPr/>
            </a:pPr>
            <a:r>
              <a:rPr lang="it-IT" sz="1600" b="1" i="0" u="none" strike="noStrike" baseline="0">
                <a:effectLst/>
              </a:rPr>
              <a:t>Label Encoded Data Set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XGB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Foglio1!$A$2:$A$8</c:f>
              <c:strCache>
                <c:ptCount val="7"/>
                <c:pt idx="0">
                  <c:v>R2 NCV</c:v>
                </c:pt>
                <c:pt idx="2">
                  <c:v>R2 3split</c:v>
                </c:pt>
                <c:pt idx="4">
                  <c:v>R2 5split</c:v>
                </c:pt>
                <c:pt idx="6">
                  <c:v>R2 10split</c:v>
                </c:pt>
              </c:strCache>
            </c:strRef>
          </c:cat>
          <c:val>
            <c:numRef>
              <c:f>Foglio1!$B$2:$B$8</c:f>
              <c:numCache>
                <c:formatCode>General</c:formatCode>
                <c:ptCount val="7"/>
                <c:pt idx="0">
                  <c:v>0.43</c:v>
                </c:pt>
                <c:pt idx="2">
                  <c:v>0.54</c:v>
                </c:pt>
                <c:pt idx="4">
                  <c:v>0.56000000000000005</c:v>
                </c:pt>
                <c:pt idx="6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7C-446C-A17E-F1C62AB3C860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DTC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Foglio1!$A$2:$A$8</c:f>
              <c:strCache>
                <c:ptCount val="7"/>
                <c:pt idx="0">
                  <c:v>R2 NCV</c:v>
                </c:pt>
                <c:pt idx="2">
                  <c:v>R2 3split</c:v>
                </c:pt>
                <c:pt idx="4">
                  <c:v>R2 5split</c:v>
                </c:pt>
                <c:pt idx="6">
                  <c:v>R2 10split</c:v>
                </c:pt>
              </c:strCache>
            </c:strRef>
          </c:cat>
          <c:val>
            <c:numRef>
              <c:f>Foglio1!$C$2:$C$8</c:f>
              <c:numCache>
                <c:formatCode>General</c:formatCode>
                <c:ptCount val="7"/>
                <c:pt idx="0">
                  <c:v>0.26</c:v>
                </c:pt>
                <c:pt idx="2">
                  <c:v>0.19</c:v>
                </c:pt>
                <c:pt idx="4">
                  <c:v>0.3</c:v>
                </c:pt>
                <c:pt idx="6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7C-446C-A17E-F1C62AB3C860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SVC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Foglio1!$A$2:$A$8</c:f>
              <c:strCache>
                <c:ptCount val="7"/>
                <c:pt idx="0">
                  <c:v>R2 NCV</c:v>
                </c:pt>
                <c:pt idx="2">
                  <c:v>R2 3split</c:v>
                </c:pt>
                <c:pt idx="4">
                  <c:v>R2 5split</c:v>
                </c:pt>
                <c:pt idx="6">
                  <c:v>R2 10split</c:v>
                </c:pt>
              </c:strCache>
            </c:strRef>
          </c:cat>
          <c:val>
            <c:numRef>
              <c:f>Foglio1!$D$2:$D$8</c:f>
              <c:numCache>
                <c:formatCode>General</c:formatCode>
                <c:ptCount val="7"/>
                <c:pt idx="0">
                  <c:v>0.23</c:v>
                </c:pt>
                <c:pt idx="2">
                  <c:v>0.34</c:v>
                </c:pt>
                <c:pt idx="4">
                  <c:v>0.35</c:v>
                </c:pt>
                <c:pt idx="6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77C-446C-A17E-F1C62AB3C8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77220863"/>
        <c:axId val="877217535"/>
      </c:barChart>
      <c:catAx>
        <c:axId val="877220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77217535"/>
        <c:crosses val="autoZero"/>
        <c:auto val="1"/>
        <c:lblAlgn val="ctr"/>
        <c:lblOffset val="100"/>
        <c:noMultiLvlLbl val="0"/>
      </c:catAx>
      <c:valAx>
        <c:axId val="877217535"/>
        <c:scaling>
          <c:orientation val="minMax"/>
          <c:max val="0.70000000000000007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77220863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>
            <a:extLst>
              <a:ext uri="{FF2B5EF4-FFF2-40B4-BE49-F238E27FC236}">
                <a16:creationId xmlns:a16="http://schemas.microsoft.com/office/drawing/2014/main" id="{DBA31489-158E-40CF-883A-7BB3C50C1F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BF3B853F-11C8-40F4-B283-7077DB731A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0678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378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3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834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002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2169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112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195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128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7231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7172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0001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383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894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144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036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680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5773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740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63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7870CF-6F99-4B44-BE32-E41441305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6634" y="2220686"/>
            <a:ext cx="8338731" cy="1314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Confronto Prestazionale</a:t>
            </a:r>
            <a:br>
              <a:rPr lang="it-IT" dirty="0"/>
            </a:br>
            <a:r>
              <a:rPr lang="it-IT" dirty="0"/>
              <a:t>Algoritmi di Machine Learning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75655EB-F290-410D-918A-A4AEF937B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6634" y="3598727"/>
            <a:ext cx="8565154" cy="24885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just"/>
            <a:r>
              <a:rPr lang="it-IT" dirty="0" err="1"/>
              <a:t>eXtreme</a:t>
            </a:r>
            <a:r>
              <a:rPr lang="it-IT" dirty="0"/>
              <a:t>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boosting</a:t>
            </a:r>
            <a:r>
              <a:rPr lang="it-IT" dirty="0"/>
              <a:t> – Support </a:t>
            </a:r>
            <a:r>
              <a:rPr lang="it-IT" dirty="0" err="1"/>
              <a:t>vector</a:t>
            </a:r>
            <a:r>
              <a:rPr lang="it-IT" dirty="0"/>
              <a:t> Machine –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r>
              <a:rPr lang="it-IT" dirty="0"/>
              <a:t>Francesco Giostra - 1097418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80D0DBF-3C38-4BFD-9D35-51E182FC8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279" y="98607"/>
            <a:ext cx="237744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23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19F0B-0945-4519-8707-6BF6AA47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0"/>
            <a:ext cx="9905998" cy="14785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it-IT" dirty="0"/>
              <a:t>Data sets selezionati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D26F4E-460E-4665-B3BB-ED3E64276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26380"/>
            <a:ext cx="11578047" cy="5139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numCol="2">
            <a:noAutofit/>
          </a:bodyPr>
          <a:lstStyle/>
          <a:p>
            <a:r>
              <a:rPr lang="it-IT" sz="2800" dirty="0" err="1"/>
              <a:t>Accelerometer</a:t>
            </a:r>
            <a:r>
              <a:rPr lang="it-IT" sz="2800" dirty="0"/>
              <a:t> Data Set</a:t>
            </a:r>
          </a:p>
          <a:p>
            <a:r>
              <a:rPr lang="it-IT" sz="2800" dirty="0"/>
              <a:t>Air Quality Data Set</a:t>
            </a:r>
          </a:p>
          <a:p>
            <a:r>
              <a:rPr lang="it-IT" sz="2800" dirty="0" err="1"/>
              <a:t>Avila</a:t>
            </a:r>
            <a:r>
              <a:rPr lang="it-IT" sz="2800" dirty="0"/>
              <a:t> Data Set</a:t>
            </a:r>
          </a:p>
          <a:p>
            <a:r>
              <a:rPr lang="it-IT" sz="2800" dirty="0"/>
              <a:t>Bike Sharing Data Set</a:t>
            </a:r>
          </a:p>
          <a:p>
            <a:r>
              <a:rPr lang="it-IT" sz="2800" dirty="0" err="1"/>
              <a:t>Student</a:t>
            </a:r>
            <a:r>
              <a:rPr lang="it-IT" sz="2800" dirty="0"/>
              <a:t> Performance Data Set</a:t>
            </a:r>
          </a:p>
          <a:p>
            <a:r>
              <a:rPr lang="it-IT" sz="2800" dirty="0"/>
              <a:t>Tic-Tac-Toe </a:t>
            </a:r>
            <a:r>
              <a:rPr lang="it-IT" sz="2800" dirty="0" err="1"/>
              <a:t>Endgame</a:t>
            </a:r>
            <a:r>
              <a:rPr lang="it-IT" sz="2800" dirty="0"/>
              <a:t> Data Set</a:t>
            </a:r>
          </a:p>
          <a:p>
            <a:r>
              <a:rPr lang="it-IT" sz="2800" dirty="0"/>
              <a:t>Wireless Indoor </a:t>
            </a:r>
            <a:r>
              <a:rPr lang="it-IT" sz="2800" dirty="0" err="1"/>
              <a:t>Localization</a:t>
            </a:r>
            <a:r>
              <a:rPr lang="it-IT" sz="2800" dirty="0"/>
              <a:t> Data Set</a:t>
            </a:r>
          </a:p>
          <a:p>
            <a:r>
              <a:rPr lang="it-IT" sz="2800" dirty="0"/>
              <a:t>Urban Traffic of Sao Paulo Data Set</a:t>
            </a:r>
          </a:p>
          <a:p>
            <a:pPr marL="0" indent="0">
              <a:buNone/>
            </a:pPr>
            <a:r>
              <a:rPr lang="it-IT" sz="2800" dirty="0"/>
              <a:t>    153.000 istanze – 5 attributi</a:t>
            </a:r>
          </a:p>
          <a:p>
            <a:pPr marL="0" indent="0">
              <a:buNone/>
            </a:pPr>
            <a:r>
              <a:rPr lang="it-IT" sz="2800" dirty="0"/>
              <a:t>      9.358 istanze – 15 attributi</a:t>
            </a:r>
          </a:p>
          <a:p>
            <a:pPr marL="0" indent="0">
              <a:buNone/>
            </a:pPr>
            <a:r>
              <a:rPr lang="it-IT" sz="2800" dirty="0"/>
              <a:t>     20867 istanze – 10 attributi</a:t>
            </a:r>
          </a:p>
          <a:p>
            <a:pPr marL="0" indent="0">
              <a:buNone/>
            </a:pPr>
            <a:r>
              <a:rPr lang="it-IT" sz="2800" dirty="0"/>
              <a:t>     17389 istanze – 16 attributi</a:t>
            </a:r>
          </a:p>
          <a:p>
            <a:pPr marL="0" indent="0">
              <a:buNone/>
            </a:pPr>
            <a:r>
              <a:rPr lang="it-IT" sz="2800" dirty="0"/>
              <a:t>         649 istanze – 33 attributi</a:t>
            </a:r>
          </a:p>
          <a:p>
            <a:pPr marL="0" indent="0">
              <a:buNone/>
            </a:pPr>
            <a:r>
              <a:rPr lang="it-IT" sz="2800" dirty="0"/>
              <a:t>           958 istanze – 9 attributi</a:t>
            </a:r>
          </a:p>
          <a:p>
            <a:pPr marL="0" indent="0">
              <a:buNone/>
            </a:pPr>
            <a:r>
              <a:rPr lang="it-IT" sz="2800" dirty="0"/>
              <a:t>         2000 istanze – 7 attributi</a:t>
            </a:r>
          </a:p>
          <a:p>
            <a:pPr marL="0" indent="0">
              <a:buNone/>
            </a:pPr>
            <a:r>
              <a:rPr lang="it-IT" sz="2800" dirty="0"/>
              <a:t>     17389 istanze – 16 attributi</a:t>
            </a:r>
          </a:p>
        </p:txBody>
      </p:sp>
    </p:spTree>
    <p:extLst>
      <p:ext uri="{BB962C8B-B14F-4D97-AF65-F5344CB8AC3E}">
        <p14:creationId xmlns:p14="http://schemas.microsoft.com/office/powerpoint/2010/main" val="253610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AEE877A-9601-4417-BCDA-CD1443E1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it-IT"/>
              <a:t>Data sets selezionati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681923-D903-4E0E-A209-67882AB81A83}"/>
              </a:ext>
            </a:extLst>
          </p:cNvPr>
          <p:cNvSpPr txBox="1"/>
          <p:nvPr/>
        </p:nvSpPr>
        <p:spPr>
          <a:xfrm>
            <a:off x="1143001" y="1505396"/>
            <a:ext cx="4454434" cy="3847207"/>
          </a:xfrm>
          <a:prstGeom prst="rect">
            <a:avLst/>
          </a:prstGeom>
          <a:noFill/>
          <a:ln w="76200"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it-IT" sz="2800"/>
              <a:t>Classification</a:t>
            </a:r>
          </a:p>
          <a:p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/>
              <a:t>Accelerometer Data Set</a:t>
            </a:r>
          </a:p>
          <a:p>
            <a:endParaRPr lang="it-IT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/>
              <a:t>Avila Data Set</a:t>
            </a:r>
          </a:p>
          <a:p>
            <a:endParaRPr lang="it-IT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Student Performance Data Set</a:t>
            </a:r>
          </a:p>
          <a:p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Tic-Tac-Toe Endgame Data Set</a:t>
            </a:r>
          </a:p>
          <a:p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Urban Traffic of Sao Paulo Data Set</a:t>
            </a:r>
          </a:p>
          <a:p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Wireless Indoor Localization Data Set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6D69FC1-CBE8-4C59-B87A-4F998C3A11E3}"/>
              </a:ext>
            </a:extLst>
          </p:cNvPr>
          <p:cNvSpPr txBox="1"/>
          <p:nvPr/>
        </p:nvSpPr>
        <p:spPr>
          <a:xfrm>
            <a:off x="6594565" y="1478570"/>
            <a:ext cx="4454434" cy="3847207"/>
          </a:xfrm>
          <a:prstGeom prst="rect">
            <a:avLst/>
          </a:prstGeom>
          <a:noFill/>
          <a:ln w="76200"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it-IT" sz="2800"/>
              <a:t>Regression</a:t>
            </a:r>
          </a:p>
          <a:p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/>
              <a:t>Accelerometer Data Set</a:t>
            </a:r>
          </a:p>
          <a:p>
            <a:endParaRPr lang="it-IT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/>
              <a:t>Air Quality Data Set</a:t>
            </a:r>
          </a:p>
          <a:p>
            <a:endParaRPr lang="it-IT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/>
              <a:t>Bike Sharing Data Set</a:t>
            </a:r>
          </a:p>
          <a:p>
            <a:endParaRPr lang="it-IT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Student Performance Data Set</a:t>
            </a:r>
          </a:p>
          <a:p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/>
              <a:t>Urban Traffic </a:t>
            </a:r>
            <a:r>
              <a:rPr lang="it-IT"/>
              <a:t>of Sao Paulo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55730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AEE877A-9601-4417-BCDA-CD1443E1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97180"/>
            <a:ext cx="9905998" cy="14785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it-IT" dirty="0"/>
              <a:t>Indici Prestazionali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681923-D903-4E0E-A209-67882AB81A83}"/>
              </a:ext>
            </a:extLst>
          </p:cNvPr>
          <p:cNvSpPr txBox="1"/>
          <p:nvPr/>
        </p:nvSpPr>
        <p:spPr>
          <a:xfrm>
            <a:off x="861061" y="827361"/>
            <a:ext cx="5234939" cy="5632311"/>
          </a:xfrm>
          <a:prstGeom prst="rect">
            <a:avLst/>
          </a:prstGeom>
          <a:noFill/>
          <a:ln w="76200"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/>
              <a:t>Classification</a:t>
            </a:r>
            <a:endParaRPr lang="it-IT" sz="2800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Accuracy</a:t>
            </a:r>
            <a:r>
              <a:rPr lang="it-IT" dirty="0"/>
              <a:t>: definisce l’accuratezza del modello di classificazione, espressa come il rapporto di previsioni corrette su previsioni totali</a:t>
            </a:r>
            <a:endParaRPr lang="it-IT" sz="1800" dirty="0"/>
          </a:p>
          <a:p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Precision</a:t>
            </a:r>
            <a:r>
              <a:rPr lang="it-IT" sz="1800" dirty="0"/>
              <a:t>: definisce l’abilità del modello di identificare i soli punti rilevanti nei dati, espressa come il rapporto tra Veri Positivi sulla somma di Veri Positivi e Falsi Positivi</a:t>
            </a:r>
          </a:p>
          <a:p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Recall</a:t>
            </a:r>
            <a:r>
              <a:rPr lang="it-IT" dirty="0"/>
              <a:t>: definisce l’abilità del modello di trovare i casi rilevanti nel Data Set, espressa come il rapporto tra Veri Positivi sulla somma di Veri Positivi e Falsi Negativi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F1 score</a:t>
            </a:r>
            <a:r>
              <a:rPr lang="it-IT" dirty="0"/>
              <a:t>: descrive quanto il modello è preciso e robusto, espresso come la media armonica di Precision e Recall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6D69FC1-CBE8-4C59-B87A-4F998C3A11E3}"/>
              </a:ext>
            </a:extLst>
          </p:cNvPr>
          <p:cNvSpPr txBox="1"/>
          <p:nvPr/>
        </p:nvSpPr>
        <p:spPr>
          <a:xfrm>
            <a:off x="6377940" y="827361"/>
            <a:ext cx="5234938" cy="5632311"/>
          </a:xfrm>
          <a:prstGeom prst="rect">
            <a:avLst/>
          </a:prstGeom>
          <a:noFill/>
          <a:ln w="76200"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/>
              <a:t>Regression</a:t>
            </a:r>
            <a:endParaRPr lang="it-IT" sz="2800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R</a:t>
            </a:r>
            <a:r>
              <a:rPr lang="it-IT" sz="2000" baseline="30000" dirty="0"/>
              <a:t>2</a:t>
            </a:r>
            <a:r>
              <a:rPr lang="it-IT" sz="2000" dirty="0"/>
              <a:t> score</a:t>
            </a:r>
            <a:r>
              <a:rPr lang="it-IT" sz="1800" dirty="0"/>
              <a:t>: rappresenta la proporzione della varianza per una variabile dipendente espressa da una o più variabili indipendenti</a:t>
            </a:r>
          </a:p>
          <a:p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Mean</a:t>
            </a:r>
            <a:r>
              <a:rPr lang="it-IT" sz="2000" dirty="0"/>
              <a:t> Absolute </a:t>
            </a:r>
            <a:r>
              <a:rPr lang="it-IT" sz="2000" dirty="0" err="1"/>
              <a:t>Error</a:t>
            </a:r>
            <a:r>
              <a:rPr lang="it-IT" dirty="0"/>
              <a:t>: rappresenta la media di tutti gli errori assoluti misurati dal modello, l’errore assoluto è espresso come la differenza tra il valore predetto dal modello e il valore effettivo.</a:t>
            </a:r>
            <a:endParaRPr lang="it-IT" sz="1800" dirty="0"/>
          </a:p>
          <a:p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Mean</a:t>
            </a:r>
            <a:r>
              <a:rPr lang="it-IT" sz="2000" dirty="0"/>
              <a:t> </a:t>
            </a:r>
            <a:r>
              <a:rPr lang="it-IT" sz="2000" dirty="0" err="1"/>
              <a:t>Squared</a:t>
            </a:r>
            <a:r>
              <a:rPr lang="it-IT" sz="2000" dirty="0"/>
              <a:t> </a:t>
            </a:r>
            <a:r>
              <a:rPr lang="it-IT" sz="2000" dirty="0" err="1"/>
              <a:t>Error</a:t>
            </a:r>
            <a:r>
              <a:rPr lang="it-IT" sz="1800" dirty="0"/>
              <a:t>: indica la vicinanza della linea di regressione ad un determinato set di punti; viene definito calcolando le distanze dai punti alla linea di regressione </a:t>
            </a:r>
          </a:p>
          <a:p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Root </a:t>
            </a:r>
            <a:r>
              <a:rPr lang="it-IT" sz="2000" dirty="0" err="1"/>
              <a:t>Mean</a:t>
            </a:r>
            <a:r>
              <a:rPr lang="it-IT" sz="2000" dirty="0"/>
              <a:t> </a:t>
            </a:r>
            <a:r>
              <a:rPr lang="it-IT" sz="2000" dirty="0" err="1"/>
              <a:t>Squared</a:t>
            </a:r>
            <a:r>
              <a:rPr lang="it-IT" sz="2000" dirty="0"/>
              <a:t> </a:t>
            </a:r>
            <a:r>
              <a:rPr lang="it-IT" sz="2000" dirty="0" err="1"/>
              <a:t>Error</a:t>
            </a:r>
            <a:r>
              <a:rPr lang="it-IT" dirty="0"/>
              <a:t>: rappresenta la deviazione standard dei residui, indica come sono distribuiti i dati attorno alla linea di regressione.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542025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2EC8F51-26D1-4163-A840-2ED24FD3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dirty="0" err="1">
                <a:solidFill>
                  <a:srgbClr val="FFFFFF"/>
                </a:solidFill>
              </a:rPr>
              <a:t>Organizzazione</a:t>
            </a:r>
            <a:r>
              <a:rPr lang="en-US" sz="2700" dirty="0">
                <a:solidFill>
                  <a:srgbClr val="FFFFFF"/>
                </a:solidFill>
              </a:rPr>
              <a:t> </a:t>
            </a:r>
            <a:r>
              <a:rPr lang="en-US" sz="2700" dirty="0" err="1">
                <a:solidFill>
                  <a:srgbClr val="FFFFFF"/>
                </a:solidFill>
              </a:rPr>
              <a:t>ambiente</a:t>
            </a:r>
            <a:r>
              <a:rPr lang="en-US" sz="2700" dirty="0">
                <a:solidFill>
                  <a:srgbClr val="FFFFFF"/>
                </a:solidFill>
              </a:rPr>
              <a:t> di </a:t>
            </a:r>
            <a:r>
              <a:rPr lang="en-US" sz="2700" dirty="0" err="1">
                <a:solidFill>
                  <a:srgbClr val="FFFFFF"/>
                </a:solidFill>
              </a:rPr>
              <a:t>sviluppo</a:t>
            </a:r>
            <a:endParaRPr lang="en-US" sz="2700" dirty="0">
              <a:solidFill>
                <a:srgbClr val="FFFFFF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8DDE676-E06B-47BE-9417-E1DF7AE89E0F}"/>
              </a:ext>
            </a:extLst>
          </p:cNvPr>
          <p:cNvSpPr txBox="1"/>
          <p:nvPr/>
        </p:nvSpPr>
        <p:spPr>
          <a:xfrm>
            <a:off x="598487" y="1990726"/>
            <a:ext cx="3433319" cy="4124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000" dirty="0">
                <a:solidFill>
                  <a:srgbClr val="FFFFFF"/>
                </a:solidFill>
              </a:rPr>
              <a:t>Il </a:t>
            </a:r>
            <a:r>
              <a:rPr lang="en-US" sz="2000" dirty="0" err="1">
                <a:solidFill>
                  <a:srgbClr val="FFFFFF"/>
                </a:solidFill>
              </a:rPr>
              <a:t>seguente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diagramma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descrive</a:t>
            </a:r>
            <a:r>
              <a:rPr lang="en-US" sz="2000" dirty="0">
                <a:solidFill>
                  <a:srgbClr val="FFFFFF"/>
                </a:solidFill>
              </a:rPr>
              <a:t> come </a:t>
            </a:r>
            <a:r>
              <a:rPr lang="en-US" sz="2000" dirty="0" err="1">
                <a:solidFill>
                  <a:srgbClr val="FFFFFF"/>
                </a:solidFill>
              </a:rPr>
              <a:t>sono</a:t>
            </a:r>
            <a:r>
              <a:rPr lang="en-US" sz="2000" dirty="0">
                <a:solidFill>
                  <a:srgbClr val="FFFFFF"/>
                </a:solidFill>
              </a:rPr>
              <a:t> state </a:t>
            </a:r>
            <a:r>
              <a:rPr lang="en-US" sz="2000" dirty="0" err="1">
                <a:solidFill>
                  <a:srgbClr val="FFFFFF"/>
                </a:solidFill>
              </a:rPr>
              <a:t>organizzate</a:t>
            </a:r>
            <a:r>
              <a:rPr lang="en-US" sz="2000" dirty="0">
                <a:solidFill>
                  <a:srgbClr val="FFFFFF"/>
                </a:solidFill>
              </a:rPr>
              <a:t> le </a:t>
            </a:r>
            <a:r>
              <a:rPr lang="en-US" sz="2000" dirty="0" err="1">
                <a:solidFill>
                  <a:srgbClr val="FFFFFF"/>
                </a:solidFill>
              </a:rPr>
              <a:t>cartelle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all’interno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dell’ambiente</a:t>
            </a:r>
            <a:r>
              <a:rPr lang="en-US" sz="2000" dirty="0">
                <a:solidFill>
                  <a:srgbClr val="FFFFFF"/>
                </a:solidFill>
              </a:rPr>
              <a:t> di </a:t>
            </a:r>
            <a:r>
              <a:rPr lang="en-US" sz="2000" dirty="0" err="1">
                <a:solidFill>
                  <a:srgbClr val="FFFFFF"/>
                </a:solidFill>
              </a:rPr>
              <a:t>sviluppo</a:t>
            </a:r>
            <a:r>
              <a:rPr lang="en-US" sz="2000" dirty="0">
                <a:solidFill>
                  <a:srgbClr val="FFFFFF"/>
                </a:solidFill>
              </a:rPr>
              <a:t>, in </a:t>
            </a:r>
            <a:r>
              <a:rPr lang="en-US" sz="2000" dirty="0" err="1">
                <a:solidFill>
                  <a:srgbClr val="FFFFFF"/>
                </a:solidFill>
              </a:rPr>
              <a:t>particolare</a:t>
            </a:r>
            <a:r>
              <a:rPr lang="en-US" sz="2000" dirty="0">
                <a:solidFill>
                  <a:srgbClr val="FFFFFF"/>
                </a:solidFill>
              </a:rPr>
              <a:t>:</a:t>
            </a: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Xgbvenv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contiene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l’ambiente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virtuale</a:t>
            </a:r>
            <a:r>
              <a:rPr lang="en-US" sz="2000" dirty="0">
                <a:solidFill>
                  <a:srgbClr val="FFFFFF"/>
                </a:solidFill>
              </a:rPr>
              <a:t> in python</a:t>
            </a: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Le </a:t>
            </a:r>
            <a:r>
              <a:rPr lang="en-US" sz="2000" dirty="0" err="1">
                <a:solidFill>
                  <a:srgbClr val="FFFFFF"/>
                </a:solidFill>
              </a:rPr>
              <a:t>cartelle</a:t>
            </a:r>
            <a:r>
              <a:rPr lang="en-US" sz="2000" dirty="0">
                <a:solidFill>
                  <a:srgbClr val="FFFFFF"/>
                </a:solidFill>
              </a:rPr>
              <a:t> Classification e Regression </a:t>
            </a:r>
            <a:r>
              <a:rPr lang="en-US" sz="2000" dirty="0" err="1">
                <a:solidFill>
                  <a:srgbClr val="FFFFFF"/>
                </a:solidFill>
              </a:rPr>
              <a:t>contengono</a:t>
            </a:r>
            <a:r>
              <a:rPr lang="en-US" sz="2000" dirty="0">
                <a:solidFill>
                  <a:srgbClr val="FFFFFF"/>
                </a:solidFill>
              </a:rPr>
              <a:t> una </a:t>
            </a:r>
            <a:r>
              <a:rPr lang="en-US" sz="2000" dirty="0" err="1">
                <a:solidFill>
                  <a:srgbClr val="FFFFFF"/>
                </a:solidFill>
              </a:rPr>
              <a:t>cartella</a:t>
            </a:r>
            <a:r>
              <a:rPr lang="en-US" sz="2000" dirty="0">
                <a:solidFill>
                  <a:srgbClr val="FFFFFF"/>
                </a:solidFill>
              </a:rPr>
              <a:t> per </a:t>
            </a:r>
            <a:r>
              <a:rPr lang="en-US" sz="2000" dirty="0" err="1">
                <a:solidFill>
                  <a:srgbClr val="FFFFFF"/>
                </a:solidFill>
              </a:rPr>
              <a:t>ogni</a:t>
            </a:r>
            <a:r>
              <a:rPr lang="en-US" sz="2000" dirty="0">
                <a:solidFill>
                  <a:srgbClr val="FFFFFF"/>
                </a:solidFill>
              </a:rPr>
              <a:t> data set</a:t>
            </a: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Gli</a:t>
            </a:r>
            <a:r>
              <a:rPr lang="en-US" sz="2000" dirty="0">
                <a:solidFill>
                  <a:srgbClr val="FFFFFF"/>
                </a:solidFill>
              </a:rPr>
              <a:t> script, </a:t>
            </a:r>
            <a:r>
              <a:rPr lang="en-US" sz="2000" dirty="0" err="1">
                <a:solidFill>
                  <a:srgbClr val="FFFFFF"/>
                </a:solidFill>
              </a:rPr>
              <a:t>all’interno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delle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cartelle</a:t>
            </a:r>
            <a:r>
              <a:rPr lang="en-US" sz="2000" dirty="0">
                <a:solidFill>
                  <a:srgbClr val="FFFFFF"/>
                </a:solidFill>
              </a:rPr>
              <a:t> dedicate ai data set, </a:t>
            </a:r>
            <a:r>
              <a:rPr lang="en-US" sz="2000" dirty="0" err="1">
                <a:solidFill>
                  <a:srgbClr val="FFFFFF"/>
                </a:solidFill>
              </a:rPr>
              <a:t>variano</a:t>
            </a:r>
            <a:r>
              <a:rPr lang="en-US" sz="2000" dirty="0">
                <a:solidFill>
                  <a:srgbClr val="FFFFFF"/>
                </a:solidFill>
              </a:rPr>
              <a:t> a </a:t>
            </a:r>
            <a:r>
              <a:rPr lang="en-US" sz="2000" dirty="0" err="1">
                <a:solidFill>
                  <a:srgbClr val="FFFFFF"/>
                </a:solidFill>
              </a:rPr>
              <a:t>seconda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delle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elaborazioni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effettuate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su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quello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specifico</a:t>
            </a:r>
            <a:r>
              <a:rPr lang="en-US" sz="2000" dirty="0">
                <a:solidFill>
                  <a:srgbClr val="FFFFFF"/>
                </a:solidFill>
              </a:rPr>
              <a:t> data set.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366135E0-7468-4445-8EC7-D2C10DB26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83" y="1175917"/>
            <a:ext cx="7992053" cy="474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66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08D218-9E15-42A1-B403-25384E8A0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460"/>
            <a:ext cx="9905998" cy="14785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it-IT" dirty="0" err="1"/>
              <a:t>Student</a:t>
            </a:r>
            <a:r>
              <a:rPr lang="it-IT" dirty="0"/>
              <a:t> </a:t>
            </a:r>
            <a:r>
              <a:rPr lang="it-IT" dirty="0" err="1"/>
              <a:t>permormance</a:t>
            </a:r>
            <a:r>
              <a:rPr lang="it-IT" dirty="0"/>
              <a:t> dataset – Descrizione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DBBD2A-1614-4A91-93B7-218FAFA81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43" y="1708941"/>
            <a:ext cx="9905999" cy="16308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Pubblicato il: 27/11/2014</a:t>
            </a:r>
          </a:p>
          <a:p>
            <a:pPr marL="0" indent="0">
              <a:buNone/>
            </a:pPr>
            <a:r>
              <a:rPr lang="it-IT" dirty="0"/>
              <a:t>Estratto dalla raccolta di dati forniti dagli studenti attraverso report e questionari anonimi in due scuole del Portogallo.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84E2A5-633E-4361-92BA-ED1D8FA20B56}"/>
              </a:ext>
            </a:extLst>
          </p:cNvPr>
          <p:cNvSpPr txBox="1"/>
          <p:nvPr/>
        </p:nvSpPr>
        <p:spPr>
          <a:xfrm>
            <a:off x="1376544" y="4834035"/>
            <a:ext cx="9905999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2400" dirty="0"/>
              <a:t>Le istanze di entrambi i data set sono caratterizzate da 33 attributi.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555653A-9119-448A-8B20-E9BE308E3E5E}"/>
              </a:ext>
            </a:extLst>
          </p:cNvPr>
          <p:cNvSpPr txBox="1"/>
          <p:nvPr/>
        </p:nvSpPr>
        <p:spPr>
          <a:xfrm>
            <a:off x="1376542" y="3483483"/>
            <a:ext cx="9906000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2400" dirty="0"/>
              <a:t>Costituito da due data set distinti contenenti i dati degli studenti.</a:t>
            </a:r>
          </a:p>
          <a:p>
            <a:r>
              <a:rPr lang="it-IT" sz="2400" dirty="0"/>
              <a:t>Il primo contenente le medie voto in Portoghese composto da 649 istanze.</a:t>
            </a:r>
          </a:p>
          <a:p>
            <a:pPr marL="0" indent="0">
              <a:buNone/>
            </a:pPr>
            <a:r>
              <a:rPr lang="it-IT" sz="2400" dirty="0"/>
              <a:t>L’altro contenente le medie voto in Matematica e composto da 395 istanze.</a:t>
            </a:r>
          </a:p>
        </p:txBody>
      </p:sp>
    </p:spTree>
    <p:extLst>
      <p:ext uri="{BB962C8B-B14F-4D97-AF65-F5344CB8AC3E}">
        <p14:creationId xmlns:p14="http://schemas.microsoft.com/office/powerpoint/2010/main" val="278820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3AC9A5-B80A-4D73-8E60-945710238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21980"/>
            <a:ext cx="3508964" cy="48732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r>
              <a:rPr lang="it-IT" dirty="0"/>
              <a:t>School</a:t>
            </a:r>
          </a:p>
          <a:p>
            <a:r>
              <a:rPr lang="it-IT" dirty="0"/>
              <a:t>Sex</a:t>
            </a:r>
          </a:p>
          <a:p>
            <a:r>
              <a:rPr lang="it-IT" dirty="0"/>
              <a:t>Age</a:t>
            </a:r>
          </a:p>
          <a:p>
            <a:r>
              <a:rPr lang="it-IT" dirty="0" err="1"/>
              <a:t>Address</a:t>
            </a:r>
            <a:endParaRPr lang="it-IT" dirty="0"/>
          </a:p>
          <a:p>
            <a:r>
              <a:rPr lang="it-IT" dirty="0" err="1"/>
              <a:t>Famsize</a:t>
            </a:r>
            <a:endParaRPr lang="it-IT" dirty="0"/>
          </a:p>
          <a:p>
            <a:r>
              <a:rPr lang="it-IT" dirty="0" err="1"/>
              <a:t>Pstatus</a:t>
            </a:r>
            <a:endParaRPr lang="it-IT" dirty="0"/>
          </a:p>
          <a:p>
            <a:r>
              <a:rPr lang="it-IT" dirty="0" err="1"/>
              <a:t>Medu</a:t>
            </a:r>
            <a:endParaRPr lang="it-IT" dirty="0"/>
          </a:p>
          <a:p>
            <a:r>
              <a:rPr lang="it-IT" dirty="0" err="1"/>
              <a:t>Fedu</a:t>
            </a:r>
            <a:endParaRPr lang="it-IT" dirty="0"/>
          </a:p>
          <a:p>
            <a:r>
              <a:rPr lang="it-IT" dirty="0" err="1"/>
              <a:t>Mjob</a:t>
            </a:r>
            <a:endParaRPr lang="it-IT" dirty="0"/>
          </a:p>
          <a:p>
            <a:r>
              <a:rPr lang="it-IT" dirty="0" err="1"/>
              <a:t>Fjob</a:t>
            </a:r>
            <a:endParaRPr lang="it-IT" dirty="0"/>
          </a:p>
          <a:p>
            <a:r>
              <a:rPr lang="it-IT" dirty="0" err="1"/>
              <a:t>Reason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AF86AC99-B957-4786-9AFD-F39B739D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460"/>
            <a:ext cx="9905998" cy="14785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it-IT" dirty="0" err="1"/>
              <a:t>Student</a:t>
            </a:r>
            <a:r>
              <a:rPr lang="it-IT" dirty="0"/>
              <a:t> </a:t>
            </a:r>
            <a:r>
              <a:rPr lang="it-IT" dirty="0" err="1"/>
              <a:t>permormance</a:t>
            </a:r>
            <a:r>
              <a:rPr lang="it-IT" dirty="0"/>
              <a:t> dataset – Attributi 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7D9F218-574B-42D6-923E-8954EEAF1836}"/>
              </a:ext>
            </a:extLst>
          </p:cNvPr>
          <p:cNvSpPr txBox="1">
            <a:spLocks/>
          </p:cNvSpPr>
          <p:nvPr/>
        </p:nvSpPr>
        <p:spPr>
          <a:xfrm>
            <a:off x="4650377" y="1526321"/>
            <a:ext cx="3508964" cy="4873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Guardian</a:t>
            </a:r>
          </a:p>
          <a:p>
            <a:r>
              <a:rPr lang="it-IT" dirty="0" err="1"/>
              <a:t>Traveltime</a:t>
            </a:r>
            <a:endParaRPr lang="it-IT" dirty="0"/>
          </a:p>
          <a:p>
            <a:r>
              <a:rPr lang="it-IT" dirty="0" err="1"/>
              <a:t>Studytime</a:t>
            </a:r>
            <a:endParaRPr lang="it-IT" dirty="0"/>
          </a:p>
          <a:p>
            <a:r>
              <a:rPr lang="it-IT" dirty="0" err="1"/>
              <a:t>Failures</a:t>
            </a:r>
            <a:endParaRPr lang="it-IT" dirty="0"/>
          </a:p>
          <a:p>
            <a:r>
              <a:rPr lang="it-IT" dirty="0" err="1"/>
              <a:t>Schoolsup</a:t>
            </a:r>
            <a:endParaRPr lang="it-IT" dirty="0"/>
          </a:p>
          <a:p>
            <a:r>
              <a:rPr lang="it-IT" dirty="0" err="1"/>
              <a:t>Famsup</a:t>
            </a:r>
            <a:endParaRPr lang="it-IT" dirty="0"/>
          </a:p>
          <a:p>
            <a:r>
              <a:rPr lang="it-IT" dirty="0" err="1"/>
              <a:t>Paid</a:t>
            </a:r>
            <a:endParaRPr lang="it-IT" dirty="0"/>
          </a:p>
          <a:p>
            <a:r>
              <a:rPr lang="it-IT" dirty="0"/>
              <a:t>Activities</a:t>
            </a:r>
          </a:p>
          <a:p>
            <a:r>
              <a:rPr lang="it-IT" dirty="0"/>
              <a:t>Nursery</a:t>
            </a:r>
          </a:p>
          <a:p>
            <a:r>
              <a:rPr lang="it-IT" dirty="0" err="1"/>
              <a:t>Higher</a:t>
            </a:r>
            <a:endParaRPr lang="it-IT" dirty="0"/>
          </a:p>
          <a:p>
            <a:r>
              <a:rPr lang="it-IT" dirty="0"/>
              <a:t>Internet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F254315-80E1-4544-BAD2-FFA7C45D468E}"/>
              </a:ext>
            </a:extLst>
          </p:cNvPr>
          <p:cNvSpPr txBox="1">
            <a:spLocks/>
          </p:cNvSpPr>
          <p:nvPr/>
        </p:nvSpPr>
        <p:spPr>
          <a:xfrm>
            <a:off x="8159341" y="1526321"/>
            <a:ext cx="3508964" cy="4873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Romantic</a:t>
            </a:r>
            <a:endParaRPr lang="it-IT" dirty="0"/>
          </a:p>
          <a:p>
            <a:r>
              <a:rPr lang="it-IT" dirty="0" err="1"/>
              <a:t>Famrel</a:t>
            </a:r>
            <a:endParaRPr lang="it-IT" dirty="0"/>
          </a:p>
          <a:p>
            <a:r>
              <a:rPr lang="it-IT" dirty="0" err="1"/>
              <a:t>Freetime</a:t>
            </a:r>
            <a:endParaRPr lang="it-IT" dirty="0"/>
          </a:p>
          <a:p>
            <a:r>
              <a:rPr lang="it-IT" dirty="0" err="1"/>
              <a:t>Goout</a:t>
            </a:r>
            <a:endParaRPr lang="it-IT" dirty="0"/>
          </a:p>
          <a:p>
            <a:r>
              <a:rPr lang="it-IT" dirty="0" err="1"/>
              <a:t>Dalc</a:t>
            </a:r>
            <a:endParaRPr lang="it-IT" dirty="0"/>
          </a:p>
          <a:p>
            <a:r>
              <a:rPr lang="it-IT" dirty="0" err="1"/>
              <a:t>Walc</a:t>
            </a:r>
            <a:endParaRPr lang="it-IT" dirty="0"/>
          </a:p>
          <a:p>
            <a:r>
              <a:rPr lang="it-IT" dirty="0"/>
              <a:t>Health</a:t>
            </a:r>
          </a:p>
          <a:p>
            <a:r>
              <a:rPr lang="it-IT" dirty="0" err="1"/>
              <a:t>Absences</a:t>
            </a:r>
            <a:endParaRPr lang="it-IT" dirty="0"/>
          </a:p>
          <a:p>
            <a:r>
              <a:rPr lang="it-IT" dirty="0"/>
              <a:t>G1</a:t>
            </a:r>
          </a:p>
          <a:p>
            <a:r>
              <a:rPr lang="it-IT" dirty="0"/>
              <a:t>G2</a:t>
            </a:r>
          </a:p>
          <a:p>
            <a:r>
              <a:rPr lang="it-IT" dirty="0"/>
              <a:t>G3</a:t>
            </a:r>
          </a:p>
        </p:txBody>
      </p:sp>
    </p:spTree>
    <p:extLst>
      <p:ext uri="{BB962C8B-B14F-4D97-AF65-F5344CB8AC3E}">
        <p14:creationId xmlns:p14="http://schemas.microsoft.com/office/powerpoint/2010/main" val="2078745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55905856-2C57-4126-AE47-AD492AB6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6000" cy="14779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it-IT" sz="2400" dirty="0" err="1"/>
              <a:t>Student</a:t>
            </a:r>
            <a:r>
              <a:rPr lang="it-IT" sz="2400" dirty="0"/>
              <a:t> </a:t>
            </a:r>
            <a:r>
              <a:rPr lang="it-IT" sz="2400" dirty="0" err="1"/>
              <a:t>permormance</a:t>
            </a:r>
            <a:r>
              <a:rPr lang="it-IT" sz="2400" dirty="0"/>
              <a:t> dataset – Eliminazione attributi categorici 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DFFF904-F361-4379-B903-7D520D978940}"/>
              </a:ext>
            </a:extLst>
          </p:cNvPr>
          <p:cNvSpPr txBox="1">
            <a:spLocks/>
          </p:cNvSpPr>
          <p:nvPr/>
        </p:nvSpPr>
        <p:spPr>
          <a:xfrm>
            <a:off x="1141413" y="1521980"/>
            <a:ext cx="3508964" cy="4873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highlight>
                  <a:srgbClr val="FF0000"/>
                </a:highlight>
              </a:rPr>
              <a:t>School</a:t>
            </a:r>
          </a:p>
          <a:p>
            <a:r>
              <a:rPr lang="it-IT" dirty="0">
                <a:highlight>
                  <a:srgbClr val="FF0000"/>
                </a:highlight>
              </a:rPr>
              <a:t>Sex</a:t>
            </a:r>
          </a:p>
          <a:p>
            <a:r>
              <a:rPr lang="it-IT" dirty="0"/>
              <a:t>Age</a:t>
            </a:r>
          </a:p>
          <a:p>
            <a:r>
              <a:rPr lang="it-IT" dirty="0" err="1">
                <a:highlight>
                  <a:srgbClr val="FF0000"/>
                </a:highlight>
              </a:rPr>
              <a:t>Address</a:t>
            </a:r>
            <a:endParaRPr lang="it-IT" dirty="0">
              <a:highlight>
                <a:srgbClr val="FF0000"/>
              </a:highlight>
            </a:endParaRPr>
          </a:p>
          <a:p>
            <a:r>
              <a:rPr lang="it-IT" dirty="0" err="1">
                <a:highlight>
                  <a:srgbClr val="FF0000"/>
                </a:highlight>
              </a:rPr>
              <a:t>Famsize</a:t>
            </a:r>
            <a:endParaRPr lang="it-IT" dirty="0">
              <a:highlight>
                <a:srgbClr val="FF0000"/>
              </a:highlight>
            </a:endParaRPr>
          </a:p>
          <a:p>
            <a:r>
              <a:rPr lang="it-IT" dirty="0" err="1">
                <a:highlight>
                  <a:srgbClr val="FF0000"/>
                </a:highlight>
              </a:rPr>
              <a:t>Pstatus</a:t>
            </a:r>
            <a:endParaRPr lang="it-IT" dirty="0">
              <a:highlight>
                <a:srgbClr val="FF0000"/>
              </a:highlight>
            </a:endParaRPr>
          </a:p>
          <a:p>
            <a:r>
              <a:rPr lang="it-IT" dirty="0" err="1"/>
              <a:t>Medu</a:t>
            </a:r>
            <a:endParaRPr lang="it-IT" dirty="0"/>
          </a:p>
          <a:p>
            <a:r>
              <a:rPr lang="it-IT" dirty="0" err="1"/>
              <a:t>Fedu</a:t>
            </a:r>
            <a:endParaRPr lang="it-IT" dirty="0"/>
          </a:p>
          <a:p>
            <a:r>
              <a:rPr lang="it-IT" dirty="0" err="1">
                <a:highlight>
                  <a:srgbClr val="FF0000"/>
                </a:highlight>
              </a:rPr>
              <a:t>Mjob</a:t>
            </a:r>
            <a:endParaRPr lang="it-IT" dirty="0">
              <a:highlight>
                <a:srgbClr val="FF0000"/>
              </a:highlight>
            </a:endParaRPr>
          </a:p>
          <a:p>
            <a:r>
              <a:rPr lang="it-IT" dirty="0" err="1">
                <a:highlight>
                  <a:srgbClr val="FF0000"/>
                </a:highlight>
              </a:rPr>
              <a:t>Fjob</a:t>
            </a:r>
            <a:endParaRPr lang="it-IT" dirty="0">
              <a:highlight>
                <a:srgbClr val="FF0000"/>
              </a:highlight>
            </a:endParaRPr>
          </a:p>
          <a:p>
            <a:r>
              <a:rPr lang="it-IT" dirty="0" err="1">
                <a:highlight>
                  <a:srgbClr val="FF0000"/>
                </a:highlight>
              </a:rPr>
              <a:t>Reason</a:t>
            </a:r>
            <a:endParaRPr lang="it-IT" dirty="0">
              <a:highlight>
                <a:srgbClr val="FF0000"/>
              </a:highlight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7C9D0B5B-EA2B-4A23-A71C-D34461DAD053}"/>
              </a:ext>
            </a:extLst>
          </p:cNvPr>
          <p:cNvSpPr txBox="1">
            <a:spLocks/>
          </p:cNvSpPr>
          <p:nvPr/>
        </p:nvSpPr>
        <p:spPr>
          <a:xfrm>
            <a:off x="4650377" y="1526321"/>
            <a:ext cx="3508964" cy="4873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highlight>
                  <a:srgbClr val="FF0000"/>
                </a:highlight>
              </a:rPr>
              <a:t>Guardian</a:t>
            </a:r>
          </a:p>
          <a:p>
            <a:r>
              <a:rPr lang="it-IT" dirty="0" err="1"/>
              <a:t>Traveltime</a:t>
            </a:r>
            <a:endParaRPr lang="it-IT" dirty="0"/>
          </a:p>
          <a:p>
            <a:r>
              <a:rPr lang="it-IT" dirty="0" err="1"/>
              <a:t>Studytime</a:t>
            </a:r>
            <a:endParaRPr lang="it-IT" dirty="0"/>
          </a:p>
          <a:p>
            <a:r>
              <a:rPr lang="it-IT" dirty="0" err="1"/>
              <a:t>Failures</a:t>
            </a:r>
            <a:endParaRPr lang="it-IT" dirty="0"/>
          </a:p>
          <a:p>
            <a:r>
              <a:rPr lang="it-IT" dirty="0" err="1">
                <a:highlight>
                  <a:srgbClr val="FF0000"/>
                </a:highlight>
              </a:rPr>
              <a:t>Schoolsup</a:t>
            </a:r>
            <a:endParaRPr lang="it-IT" dirty="0">
              <a:highlight>
                <a:srgbClr val="FF0000"/>
              </a:highlight>
            </a:endParaRPr>
          </a:p>
          <a:p>
            <a:r>
              <a:rPr lang="it-IT" dirty="0" err="1">
                <a:highlight>
                  <a:srgbClr val="FF0000"/>
                </a:highlight>
              </a:rPr>
              <a:t>Famsup</a:t>
            </a:r>
            <a:endParaRPr lang="it-IT" dirty="0">
              <a:highlight>
                <a:srgbClr val="FF0000"/>
              </a:highlight>
            </a:endParaRPr>
          </a:p>
          <a:p>
            <a:r>
              <a:rPr lang="it-IT" dirty="0" err="1">
                <a:highlight>
                  <a:srgbClr val="FF0000"/>
                </a:highlight>
              </a:rPr>
              <a:t>Paid</a:t>
            </a:r>
            <a:endParaRPr lang="it-IT" dirty="0">
              <a:highlight>
                <a:srgbClr val="FF0000"/>
              </a:highlight>
            </a:endParaRPr>
          </a:p>
          <a:p>
            <a:r>
              <a:rPr lang="it-IT" dirty="0">
                <a:highlight>
                  <a:srgbClr val="FF0000"/>
                </a:highlight>
              </a:rPr>
              <a:t>Activities</a:t>
            </a:r>
          </a:p>
          <a:p>
            <a:r>
              <a:rPr lang="it-IT" dirty="0">
                <a:highlight>
                  <a:srgbClr val="FF0000"/>
                </a:highlight>
              </a:rPr>
              <a:t>Nursery</a:t>
            </a:r>
          </a:p>
          <a:p>
            <a:r>
              <a:rPr lang="it-IT" dirty="0" err="1">
                <a:highlight>
                  <a:srgbClr val="FF0000"/>
                </a:highlight>
              </a:rPr>
              <a:t>Higher</a:t>
            </a:r>
            <a:endParaRPr lang="it-IT" dirty="0">
              <a:highlight>
                <a:srgbClr val="FF0000"/>
              </a:highlight>
            </a:endParaRPr>
          </a:p>
          <a:p>
            <a:r>
              <a:rPr lang="it-IT" dirty="0">
                <a:highlight>
                  <a:srgbClr val="FF0000"/>
                </a:highlight>
              </a:rPr>
              <a:t>Internet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1856E8B4-DDBC-4EF5-9573-E61F1FDDCA06}"/>
              </a:ext>
            </a:extLst>
          </p:cNvPr>
          <p:cNvSpPr txBox="1">
            <a:spLocks/>
          </p:cNvSpPr>
          <p:nvPr/>
        </p:nvSpPr>
        <p:spPr>
          <a:xfrm>
            <a:off x="8159341" y="1526321"/>
            <a:ext cx="3508964" cy="4873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highlight>
                  <a:srgbClr val="FF0000"/>
                </a:highlight>
              </a:rPr>
              <a:t>Romantic</a:t>
            </a:r>
            <a:endParaRPr lang="it-IT" dirty="0">
              <a:highlight>
                <a:srgbClr val="FF0000"/>
              </a:highlight>
            </a:endParaRPr>
          </a:p>
          <a:p>
            <a:r>
              <a:rPr lang="it-IT" dirty="0" err="1"/>
              <a:t>Famrel</a:t>
            </a:r>
            <a:endParaRPr lang="it-IT" dirty="0"/>
          </a:p>
          <a:p>
            <a:r>
              <a:rPr lang="it-IT" dirty="0" err="1"/>
              <a:t>Freetime</a:t>
            </a:r>
            <a:endParaRPr lang="it-IT" dirty="0"/>
          </a:p>
          <a:p>
            <a:r>
              <a:rPr lang="it-IT" dirty="0" err="1"/>
              <a:t>Goout</a:t>
            </a:r>
            <a:endParaRPr lang="it-IT" dirty="0"/>
          </a:p>
          <a:p>
            <a:r>
              <a:rPr lang="it-IT" dirty="0" err="1"/>
              <a:t>Dalc</a:t>
            </a:r>
            <a:endParaRPr lang="it-IT" dirty="0"/>
          </a:p>
          <a:p>
            <a:r>
              <a:rPr lang="it-IT" dirty="0" err="1"/>
              <a:t>Walc</a:t>
            </a:r>
            <a:endParaRPr lang="it-IT" dirty="0"/>
          </a:p>
          <a:p>
            <a:r>
              <a:rPr lang="it-IT" dirty="0"/>
              <a:t>Health</a:t>
            </a:r>
          </a:p>
          <a:p>
            <a:r>
              <a:rPr lang="it-IT" dirty="0" err="1"/>
              <a:t>Absences</a:t>
            </a:r>
            <a:endParaRPr lang="it-IT" dirty="0"/>
          </a:p>
          <a:p>
            <a:r>
              <a:rPr lang="it-IT" dirty="0"/>
              <a:t>G1</a:t>
            </a:r>
          </a:p>
          <a:p>
            <a:r>
              <a:rPr lang="it-IT" dirty="0"/>
              <a:t>G2</a:t>
            </a:r>
          </a:p>
          <a:p>
            <a:r>
              <a:rPr lang="it-IT" dirty="0"/>
              <a:t>G3</a:t>
            </a:r>
          </a:p>
        </p:txBody>
      </p:sp>
    </p:spTree>
    <p:extLst>
      <p:ext uri="{BB962C8B-B14F-4D97-AF65-F5344CB8AC3E}">
        <p14:creationId xmlns:p14="http://schemas.microsoft.com/office/powerpoint/2010/main" val="1327477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938C5374-F47B-4ECF-B23B-C8E29B3B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418" y="0"/>
            <a:ext cx="9906000" cy="14779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it-IT" sz="3200" dirty="0" err="1"/>
              <a:t>Student</a:t>
            </a:r>
            <a:r>
              <a:rPr lang="it-IT" sz="3200" dirty="0"/>
              <a:t> </a:t>
            </a:r>
            <a:r>
              <a:rPr lang="it-IT" sz="3200" dirty="0" err="1"/>
              <a:t>permormance</a:t>
            </a:r>
            <a:r>
              <a:rPr lang="it-IT" sz="3200" dirty="0"/>
              <a:t> dataset – elaborazioni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41184DC-FEDB-48E3-9F03-908ADF57786F}"/>
              </a:ext>
            </a:extLst>
          </p:cNvPr>
          <p:cNvSpPr txBox="1"/>
          <p:nvPr/>
        </p:nvSpPr>
        <p:spPr>
          <a:xfrm>
            <a:off x="1350418" y="1761625"/>
            <a:ext cx="9282747" cy="39703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2800" dirty="0"/>
              <a:t>Sono stati generati 4 data set:</a:t>
            </a:r>
          </a:p>
          <a:p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Data Set Matematica con eliminazione attributi categorici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Data Set Portoghese con eliminazione attributi categorici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Data Set Matematica con Label Encoding attributi categorici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Data Set Portoghese con Label Encoding attributi categorici</a:t>
            </a:r>
          </a:p>
        </p:txBody>
      </p:sp>
    </p:spTree>
    <p:extLst>
      <p:ext uri="{BB962C8B-B14F-4D97-AF65-F5344CB8AC3E}">
        <p14:creationId xmlns:p14="http://schemas.microsoft.com/office/powerpoint/2010/main" val="2203034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4736D6B6-394B-41FF-B517-C34BCAE9A53A}"/>
              </a:ext>
            </a:extLst>
          </p:cNvPr>
          <p:cNvSpPr txBox="1">
            <a:spLocks/>
          </p:cNvSpPr>
          <p:nvPr/>
        </p:nvSpPr>
        <p:spPr>
          <a:xfrm>
            <a:off x="1141413" y="0"/>
            <a:ext cx="9905998" cy="1478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Risultati </a:t>
            </a:r>
            <a:r>
              <a:rPr lang="it-IT" dirty="0" err="1"/>
              <a:t>Classification</a:t>
            </a:r>
            <a:endParaRPr lang="it-IT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23456EC4-10A0-41A8-A84E-377BD18522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096977"/>
              </p:ext>
            </p:extLst>
          </p:nvPr>
        </p:nvGraphicFramePr>
        <p:xfrm>
          <a:off x="875800" y="1018903"/>
          <a:ext cx="5220200" cy="5473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F2186682-F3CE-490E-A3C2-F1F44CEFC0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1638938"/>
              </p:ext>
            </p:extLst>
          </p:nvPr>
        </p:nvGraphicFramePr>
        <p:xfrm>
          <a:off x="6244046" y="1018903"/>
          <a:ext cx="5220201" cy="5473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43453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42D458DF-7324-4A29-9B40-954807098B8E}"/>
              </a:ext>
            </a:extLst>
          </p:cNvPr>
          <p:cNvSpPr txBox="1">
            <a:spLocks/>
          </p:cNvSpPr>
          <p:nvPr/>
        </p:nvSpPr>
        <p:spPr>
          <a:xfrm>
            <a:off x="1141413" y="0"/>
            <a:ext cx="9905998" cy="1478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Risultati </a:t>
            </a:r>
            <a:r>
              <a:rPr lang="it-IT" dirty="0" err="1"/>
              <a:t>classification</a:t>
            </a:r>
            <a:endParaRPr lang="it-IT" dirty="0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E6570E4C-4D71-483E-A540-17F576BB97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8967333"/>
              </p:ext>
            </p:extLst>
          </p:nvPr>
        </p:nvGraphicFramePr>
        <p:xfrm>
          <a:off x="875800" y="1018903"/>
          <a:ext cx="5220200" cy="5473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1E673BDF-6B42-4418-8807-9E7A327110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9351856"/>
              </p:ext>
            </p:extLst>
          </p:nvPr>
        </p:nvGraphicFramePr>
        <p:xfrm>
          <a:off x="6244046" y="1018903"/>
          <a:ext cx="5220200" cy="5473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074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9D39A-2527-4C16-AA8E-23E1EB68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it-IT" dirty="0"/>
              <a:t>Obiettivo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812110-ACE3-4AA0-8EE0-581EBEEE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3" y="1333427"/>
            <a:ext cx="10948987" cy="52560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800" dirty="0"/>
              <a:t>Il seguente progetto in ambito Big Data Analytics e Machine Learning è stato svolto con i seguenti obiettivi:</a:t>
            </a:r>
          </a:p>
          <a:p>
            <a:r>
              <a:rPr lang="it-IT" sz="2800" dirty="0"/>
              <a:t>Introdurre all’utilizzo della libreria </a:t>
            </a:r>
            <a:r>
              <a:rPr lang="it-IT" sz="2800" dirty="0" err="1"/>
              <a:t>XGBoost</a:t>
            </a:r>
            <a:r>
              <a:rPr lang="it-IT" sz="2800" dirty="0"/>
              <a:t> per effettuare operazioni di Data Analytics;</a:t>
            </a:r>
          </a:p>
          <a:p>
            <a:r>
              <a:rPr lang="it-IT" sz="2800" dirty="0"/>
              <a:t>Misurarne le prestazioni e i tempi di elaborazione su di un’ampia rosa di Data Set, differenti tra loro per numero di istanze presenti e numero di attributi che compongono le istanze stesse;</a:t>
            </a:r>
          </a:p>
          <a:p>
            <a:r>
              <a:rPr lang="it-IT" sz="2800" dirty="0"/>
              <a:t>Confrontarle con le prestazioni e i tempi di elaborazione ottenuti dagli algoritmi </a:t>
            </a:r>
            <a:r>
              <a:rPr lang="it-IT" sz="2800" dirty="0" err="1"/>
              <a:t>Decision</a:t>
            </a:r>
            <a:r>
              <a:rPr lang="it-IT" sz="2800" dirty="0"/>
              <a:t> </a:t>
            </a:r>
            <a:r>
              <a:rPr lang="it-IT" sz="2800" dirty="0" err="1"/>
              <a:t>Tree</a:t>
            </a:r>
            <a:r>
              <a:rPr lang="it-IT" sz="2800" dirty="0"/>
              <a:t> e Support </a:t>
            </a:r>
            <a:r>
              <a:rPr lang="it-IT" sz="2800" dirty="0" err="1"/>
              <a:t>Vector</a:t>
            </a:r>
            <a:r>
              <a:rPr lang="it-IT" sz="2800" dirty="0"/>
              <a:t> Machine sugli stessi Data Set.</a:t>
            </a:r>
          </a:p>
        </p:txBody>
      </p:sp>
    </p:spTree>
    <p:extLst>
      <p:ext uri="{BB962C8B-B14F-4D97-AF65-F5344CB8AC3E}">
        <p14:creationId xmlns:p14="http://schemas.microsoft.com/office/powerpoint/2010/main" val="2183445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593761-D6B8-407C-8E1F-8946DFEE4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it-IT" dirty="0"/>
              <a:t>Risultati </a:t>
            </a:r>
            <a:r>
              <a:rPr lang="it-IT" dirty="0" err="1"/>
              <a:t>Regression</a:t>
            </a:r>
            <a:endParaRPr lang="it-IT" dirty="0"/>
          </a:p>
        </p:txBody>
      </p: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F92345B3-D6F0-4DE8-B1A8-521FE8430C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4292500"/>
              </p:ext>
            </p:extLst>
          </p:nvPr>
        </p:nvGraphicFramePr>
        <p:xfrm>
          <a:off x="931819" y="1267099"/>
          <a:ext cx="4828581" cy="5421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E5727EBA-EE91-4E83-9F32-CFBCA181A7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193138"/>
              </p:ext>
            </p:extLst>
          </p:nvPr>
        </p:nvGraphicFramePr>
        <p:xfrm>
          <a:off x="6431601" y="1267099"/>
          <a:ext cx="4828582" cy="5421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DBED178C-9820-4644-B806-CEDBD8C5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86CB6718-1FD9-41F6-B3C5-16A3B6280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6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EBAD3A5C-A3C8-401C-97D3-86FD512F2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53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720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87C2855-2122-4EF5-97A9-553E514379EF}"/>
              </a:ext>
            </a:extLst>
          </p:cNvPr>
          <p:cNvSpPr txBox="1">
            <a:spLocks/>
          </p:cNvSpPr>
          <p:nvPr/>
        </p:nvSpPr>
        <p:spPr>
          <a:xfrm>
            <a:off x="1141413" y="0"/>
            <a:ext cx="9905998" cy="1478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Risultati </a:t>
            </a:r>
            <a:r>
              <a:rPr lang="it-IT" dirty="0" err="1"/>
              <a:t>regression</a:t>
            </a:r>
            <a:endParaRPr lang="it-IT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A6138995-6FC5-4EB6-AD69-66C7D92D6E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4751107"/>
              </p:ext>
            </p:extLst>
          </p:nvPr>
        </p:nvGraphicFramePr>
        <p:xfrm>
          <a:off x="1141413" y="1478570"/>
          <a:ext cx="4407460" cy="5147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AF0E71F6-4015-443E-94A4-A1A6185DCB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7200203"/>
              </p:ext>
            </p:extLst>
          </p:nvPr>
        </p:nvGraphicFramePr>
        <p:xfrm>
          <a:off x="6639951" y="1478570"/>
          <a:ext cx="4407460" cy="5147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77238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9237EEA7-7F88-438E-9EEB-D9E5A9E0F0A6}"/>
              </a:ext>
            </a:extLst>
          </p:cNvPr>
          <p:cNvSpPr txBox="1">
            <a:spLocks/>
          </p:cNvSpPr>
          <p:nvPr/>
        </p:nvSpPr>
        <p:spPr>
          <a:xfrm>
            <a:off x="1141413" y="0"/>
            <a:ext cx="9905998" cy="1478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Risultati tempistiche No </a:t>
            </a:r>
            <a:r>
              <a:rPr lang="it-IT" dirty="0" err="1"/>
              <a:t>encoded</a:t>
            </a:r>
            <a:r>
              <a:rPr lang="it-IT" dirty="0"/>
              <a:t> </a:t>
            </a:r>
            <a:r>
              <a:rPr lang="it-IT" dirty="0" err="1"/>
              <a:t>math</a:t>
            </a:r>
            <a:endParaRPr lang="it-IT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117A9E3C-B6D9-4B10-B6F6-F8FCA0613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458445"/>
              </p:ext>
            </p:extLst>
          </p:nvPr>
        </p:nvGraphicFramePr>
        <p:xfrm>
          <a:off x="2030412" y="147857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876399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220234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648355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0023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2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 Cross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49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3-Split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6.000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2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5-Split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9.450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340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0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10-Split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19.700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510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430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19616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EFC1891C-C1B1-48C3-9FC4-0F13715EA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53697"/>
              </p:ext>
            </p:extLst>
          </p:nvPr>
        </p:nvGraphicFramePr>
        <p:xfrm>
          <a:off x="2030412" y="388424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876399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220234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648355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0023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2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 Cross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49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3-Split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3.030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2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5-Split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5.140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350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0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10-Split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10.130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520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19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477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BAFA2F4B-7264-4EE7-99B3-9E73C3366DD8}"/>
              </a:ext>
            </a:extLst>
          </p:cNvPr>
          <p:cNvSpPr txBox="1">
            <a:spLocks/>
          </p:cNvSpPr>
          <p:nvPr/>
        </p:nvSpPr>
        <p:spPr>
          <a:xfrm>
            <a:off x="1141413" y="0"/>
            <a:ext cx="9905998" cy="1478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Risultati tempistiche label </a:t>
            </a:r>
            <a:r>
              <a:rPr lang="it-IT" dirty="0" err="1"/>
              <a:t>encoded</a:t>
            </a:r>
            <a:r>
              <a:rPr lang="it-IT" dirty="0"/>
              <a:t> </a:t>
            </a:r>
            <a:r>
              <a:rPr lang="it-IT" dirty="0" err="1"/>
              <a:t>math</a:t>
            </a:r>
            <a:endParaRPr lang="it-IT" dirty="0"/>
          </a:p>
        </p:txBody>
      </p:sp>
      <p:graphicFrame>
        <p:nvGraphicFramePr>
          <p:cNvPr id="5" name="Tabella 6">
            <a:extLst>
              <a:ext uri="{FF2B5EF4-FFF2-40B4-BE49-F238E27FC236}">
                <a16:creationId xmlns:a16="http://schemas.microsoft.com/office/drawing/2014/main" id="{49A0AEB0-E224-4369-BB14-0004CA89E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101650"/>
              </p:ext>
            </p:extLst>
          </p:nvPr>
        </p:nvGraphicFramePr>
        <p:xfrm>
          <a:off x="2030412" y="147857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876399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220234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648355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0023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2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 Cross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49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3-Split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5.990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320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2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5-Split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12.080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270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0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10-Split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21.900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620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19616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6652407C-932F-493F-A695-4AA68D36C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280847"/>
              </p:ext>
            </p:extLst>
          </p:nvPr>
        </p:nvGraphicFramePr>
        <p:xfrm>
          <a:off x="2030412" y="388424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876399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220234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648355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0023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2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 Cross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49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3-Split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3.070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2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5-Split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5.320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360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0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10-Split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8.410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570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470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19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753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9237EEA7-7F88-438E-9EEB-D9E5A9E0F0A6}"/>
              </a:ext>
            </a:extLst>
          </p:cNvPr>
          <p:cNvSpPr txBox="1">
            <a:spLocks/>
          </p:cNvSpPr>
          <p:nvPr/>
        </p:nvSpPr>
        <p:spPr>
          <a:xfrm>
            <a:off x="1141413" y="0"/>
            <a:ext cx="9905998" cy="1478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Risultati tempistiche No </a:t>
            </a:r>
            <a:r>
              <a:rPr lang="it-IT" dirty="0" err="1"/>
              <a:t>encoded</a:t>
            </a:r>
            <a:r>
              <a:rPr lang="it-IT" dirty="0"/>
              <a:t> port</a:t>
            </a: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117A9E3C-B6D9-4B10-B6F6-F8FCA0613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462327"/>
              </p:ext>
            </p:extLst>
          </p:nvPr>
        </p:nvGraphicFramePr>
        <p:xfrm>
          <a:off x="2030412" y="147857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876399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220234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648355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0023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2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 Cross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49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3-Split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7.530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510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2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5-Split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12.120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670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310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0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10-Split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26.340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1.340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19616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EFC1891C-C1B1-48C3-9FC4-0F13715EA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821355"/>
              </p:ext>
            </p:extLst>
          </p:nvPr>
        </p:nvGraphicFramePr>
        <p:xfrm>
          <a:off x="2030412" y="388424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876399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220234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648355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0023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2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 Cross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49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3-Split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3.250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2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5-Split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5.410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650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270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0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10-Split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11.220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1.230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19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265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BAFA2F4B-7264-4EE7-99B3-9E73C3366DD8}"/>
              </a:ext>
            </a:extLst>
          </p:cNvPr>
          <p:cNvSpPr txBox="1">
            <a:spLocks/>
          </p:cNvSpPr>
          <p:nvPr/>
        </p:nvSpPr>
        <p:spPr>
          <a:xfrm>
            <a:off x="1141413" y="0"/>
            <a:ext cx="9905998" cy="1478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Risultati tempistiche label </a:t>
            </a:r>
            <a:r>
              <a:rPr lang="it-IT" dirty="0" err="1"/>
              <a:t>encoded</a:t>
            </a:r>
            <a:r>
              <a:rPr lang="it-IT" dirty="0"/>
              <a:t> port</a:t>
            </a:r>
          </a:p>
        </p:txBody>
      </p:sp>
      <p:graphicFrame>
        <p:nvGraphicFramePr>
          <p:cNvPr id="5" name="Tabella 6">
            <a:extLst>
              <a:ext uri="{FF2B5EF4-FFF2-40B4-BE49-F238E27FC236}">
                <a16:creationId xmlns:a16="http://schemas.microsoft.com/office/drawing/2014/main" id="{49A0AEB0-E224-4369-BB14-0004CA89E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31013"/>
              </p:ext>
            </p:extLst>
          </p:nvPr>
        </p:nvGraphicFramePr>
        <p:xfrm>
          <a:off x="2030412" y="147857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876399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220234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648355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0023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2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 Cross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49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3-Split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7.640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530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2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5-Split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15.630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840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350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0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10-Split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35.650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1.640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600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19616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6652407C-932F-493F-A695-4AA68D36C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209048"/>
              </p:ext>
            </p:extLst>
          </p:nvPr>
        </p:nvGraphicFramePr>
        <p:xfrm>
          <a:off x="2030412" y="388424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876399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220234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648355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0023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2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 Cross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49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3-Split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3.410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440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2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5-Split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5.820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630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320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0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10-Split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11.920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1.210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530 </a:t>
                      </a:r>
                      <a:r>
                        <a:rPr lang="it-IT" dirty="0" err="1"/>
                        <a:t>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19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47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748A68-C8E3-4235-ADA0-A2A91045E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89715"/>
            <a:ext cx="12192000" cy="14785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it-IT" sz="6000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27387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E77F79-F760-4554-81DF-938FE47A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it-IT" dirty="0" err="1"/>
              <a:t>xgboost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645B505-F9C5-4AAC-B989-780E6ED707CB}"/>
              </a:ext>
            </a:extLst>
          </p:cNvPr>
          <p:cNvSpPr txBox="1"/>
          <p:nvPr/>
        </p:nvSpPr>
        <p:spPr>
          <a:xfrm>
            <a:off x="1141411" y="1266092"/>
            <a:ext cx="10070539" cy="57554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3200" dirty="0"/>
              <a:t>È una libreria ottimizzata e distribuita per il </a:t>
            </a:r>
            <a:r>
              <a:rPr lang="it-IT" sz="3200" dirty="0" err="1"/>
              <a:t>Gradient</a:t>
            </a:r>
            <a:r>
              <a:rPr lang="it-IT" sz="3200" dirty="0"/>
              <a:t> </a:t>
            </a:r>
            <a:r>
              <a:rPr lang="it-IT" sz="3200" dirty="0" err="1"/>
              <a:t>Boosting</a:t>
            </a:r>
            <a:r>
              <a:rPr lang="it-IT" sz="3200" dirty="0"/>
              <a:t>.</a:t>
            </a:r>
          </a:p>
          <a:p>
            <a:endParaRPr lang="it-IT" sz="3200" dirty="0"/>
          </a:p>
          <a:p>
            <a:r>
              <a:rPr lang="it-IT" sz="3200" dirty="0"/>
              <a:t>Progettata per essere fortemente efficiente, flessibile e scalabile.</a:t>
            </a:r>
          </a:p>
          <a:p>
            <a:endParaRPr lang="it-IT" sz="3200" dirty="0"/>
          </a:p>
          <a:p>
            <a:r>
              <a:rPr lang="it-IT" sz="3200" dirty="0"/>
              <a:t>Implementa all’interno del framework </a:t>
            </a:r>
            <a:r>
              <a:rPr lang="it-IT" sz="3200" dirty="0" err="1"/>
              <a:t>Gradient</a:t>
            </a:r>
            <a:r>
              <a:rPr lang="it-IT" sz="3200" dirty="0"/>
              <a:t> </a:t>
            </a:r>
            <a:r>
              <a:rPr lang="it-IT" sz="3200" dirty="0" err="1"/>
              <a:t>Boosting</a:t>
            </a:r>
            <a:r>
              <a:rPr lang="it-IT" sz="3200" dirty="0"/>
              <a:t> una serie di algoritmi di machine learning ed è possibile usarla in ambienti distribuiti per risolvere problemi con milioni di istanze.</a:t>
            </a:r>
          </a:p>
          <a:p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87206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DD0F36-80F4-466D-9292-4C38600DD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021" y="1771976"/>
            <a:ext cx="9905999" cy="39121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/>
              <a:t>L’Ensemble è il concetto alla base di </a:t>
            </a:r>
            <a:r>
              <a:rPr lang="it-IT" sz="3200" dirty="0" err="1"/>
              <a:t>XGBoost</a:t>
            </a:r>
            <a:r>
              <a:rPr lang="it-IT" sz="3200" dirty="0"/>
              <a:t>.</a:t>
            </a:r>
          </a:p>
          <a:p>
            <a:pPr marL="0" indent="0">
              <a:buNone/>
            </a:pPr>
            <a:r>
              <a:rPr lang="it-IT" sz="3200" dirty="0"/>
              <a:t>Consiste nel partire da una predizione poco accurata generata da un modello di conoscenza debole e determinare una predizione con accuratezza maggiore aggregando la predizione di partenza a quelle di altri modelli di conoscenza debole.</a:t>
            </a:r>
          </a:p>
          <a:p>
            <a:endParaRPr lang="it-IT" sz="3200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35138800-B9EF-43B0-B965-DD62F22557BF}"/>
              </a:ext>
            </a:extLst>
          </p:cNvPr>
          <p:cNvSpPr txBox="1">
            <a:spLocks/>
          </p:cNvSpPr>
          <p:nvPr/>
        </p:nvSpPr>
        <p:spPr>
          <a:xfrm>
            <a:off x="1141412" y="0"/>
            <a:ext cx="9905998" cy="1478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Xgboost</a:t>
            </a:r>
            <a:r>
              <a:rPr lang="it-IT" dirty="0"/>
              <a:t> – Ensemble </a:t>
            </a:r>
          </a:p>
        </p:txBody>
      </p:sp>
    </p:spTree>
    <p:extLst>
      <p:ext uri="{BB962C8B-B14F-4D97-AF65-F5344CB8AC3E}">
        <p14:creationId xmlns:p14="http://schemas.microsoft.com/office/powerpoint/2010/main" val="421246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E0D144-A534-48E0-A25E-6E8957073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2321835"/>
            <a:ext cx="10646228" cy="20019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/>
              <a:t>È il processo che consiste nello sviluppare un albero di decisione addestrandolo sugli errori dell’albero precedente al fine di ottenere previsioni di qualità maggiore.</a:t>
            </a:r>
          </a:p>
          <a:p>
            <a:endParaRPr lang="it-IT" sz="3200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9F940C81-CBD5-4C62-B1F3-4059D5779A32}"/>
              </a:ext>
            </a:extLst>
          </p:cNvPr>
          <p:cNvSpPr txBox="1">
            <a:spLocks/>
          </p:cNvSpPr>
          <p:nvPr/>
        </p:nvSpPr>
        <p:spPr>
          <a:xfrm>
            <a:off x="1141412" y="0"/>
            <a:ext cx="9905998" cy="1478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Xgboost</a:t>
            </a:r>
            <a:r>
              <a:rPr lang="it-IT" dirty="0"/>
              <a:t> – </a:t>
            </a:r>
            <a:r>
              <a:rPr lang="it-IT" dirty="0" err="1"/>
              <a:t>Boosting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494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27914E1E-4077-4E59-B53E-EFEC7EF851EA}"/>
              </a:ext>
            </a:extLst>
          </p:cNvPr>
          <p:cNvSpPr txBox="1">
            <a:spLocks/>
          </p:cNvSpPr>
          <p:nvPr/>
        </p:nvSpPr>
        <p:spPr>
          <a:xfrm>
            <a:off x="1141412" y="0"/>
            <a:ext cx="9905998" cy="1478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Xgboost</a:t>
            </a:r>
            <a:r>
              <a:rPr lang="it-IT" dirty="0"/>
              <a:t> – Parametri principali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53427C2-6434-407C-9F74-D4CB6BFCCD18}"/>
              </a:ext>
            </a:extLst>
          </p:cNvPr>
          <p:cNvSpPr txBox="1"/>
          <p:nvPr/>
        </p:nvSpPr>
        <p:spPr>
          <a:xfrm>
            <a:off x="659802" y="1112621"/>
            <a:ext cx="1086809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it-IT" sz="2400" dirty="0"/>
              <a:t>Learning Rate: definito nell’intervallo [0,1], usato per prevenire l’</a:t>
            </a:r>
            <a:r>
              <a:rPr lang="it-IT" sz="2400" dirty="0" err="1"/>
              <a:t>Overfitting</a:t>
            </a:r>
            <a:r>
              <a:rPr lang="it-IT" sz="2400" dirty="0"/>
              <a:t>, definisce  il peso con cui andare a considerare il gradiente nell’indagare gli errori di classificazione al fine di determinare il nuovo classificatore.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6365D9F-6128-4AD5-97E3-9D8AEB0279E6}"/>
              </a:ext>
            </a:extLst>
          </p:cNvPr>
          <p:cNvSpPr txBox="1"/>
          <p:nvPr/>
        </p:nvSpPr>
        <p:spPr>
          <a:xfrm>
            <a:off x="6093847" y="2467504"/>
            <a:ext cx="5436762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it-IT" sz="2400" dirty="0" err="1"/>
              <a:t>Subsample</a:t>
            </a:r>
            <a:r>
              <a:rPr lang="it-IT" sz="2400" dirty="0"/>
              <a:t>: definito nell’intervallo [0,1], definisce la percentuale di esempi utilizzati da ogni albero.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3692B6-B20B-442D-8318-08688B449FEA}"/>
              </a:ext>
            </a:extLst>
          </p:cNvPr>
          <p:cNvSpPr txBox="1"/>
          <p:nvPr/>
        </p:nvSpPr>
        <p:spPr>
          <a:xfrm>
            <a:off x="664109" y="2467505"/>
            <a:ext cx="5025299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it-IT" sz="2400" dirty="0" err="1"/>
              <a:t>Colsample_bytree</a:t>
            </a:r>
            <a:r>
              <a:rPr lang="it-IT" sz="2400" dirty="0"/>
              <a:t>: definisce la percentuale di features usate da ogni albero.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8B95CE7-A568-4409-B831-B686A7EC4447}"/>
              </a:ext>
            </a:extLst>
          </p:cNvPr>
          <p:cNvSpPr txBox="1"/>
          <p:nvPr/>
        </p:nvSpPr>
        <p:spPr>
          <a:xfrm>
            <a:off x="664109" y="3794922"/>
            <a:ext cx="5022582" cy="830997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it-IT" sz="2400" dirty="0" err="1"/>
              <a:t>N_estimators</a:t>
            </a:r>
            <a:r>
              <a:rPr lang="it-IT" sz="2400" dirty="0"/>
              <a:t>: definisce il numero di alberi che si vuole costruire.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794C097-B01D-41D3-86E4-8ABD7105D0EF}"/>
              </a:ext>
            </a:extLst>
          </p:cNvPr>
          <p:cNvSpPr txBox="1"/>
          <p:nvPr/>
        </p:nvSpPr>
        <p:spPr>
          <a:xfrm>
            <a:off x="658212" y="4753007"/>
            <a:ext cx="10872397" cy="1938992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it-IT" sz="2400" dirty="0" err="1"/>
              <a:t>Objective</a:t>
            </a:r>
            <a:r>
              <a:rPr lang="it-IT" sz="2400" dirty="0"/>
              <a:t>: permette di definire la funzione di perdita da usare nell’esecuzione delle operazioni.</a:t>
            </a:r>
          </a:p>
          <a:p>
            <a:r>
              <a:rPr lang="it-IT" sz="2400" dirty="0"/>
              <a:t>Impostabile come: - </a:t>
            </a:r>
            <a:r>
              <a:rPr lang="it-IT" sz="2400" dirty="0" err="1"/>
              <a:t>reg:linear</a:t>
            </a:r>
            <a:r>
              <a:rPr lang="it-IT" sz="2400" dirty="0"/>
              <a:t> per problemi di regressione</a:t>
            </a:r>
          </a:p>
          <a:p>
            <a:r>
              <a:rPr lang="it-IT" sz="2400" dirty="0"/>
              <a:t>                           - </a:t>
            </a:r>
            <a:r>
              <a:rPr lang="it-IT" sz="2400" dirty="0" err="1"/>
              <a:t>reg:logistic</a:t>
            </a:r>
            <a:r>
              <a:rPr lang="it-IT" sz="2400" dirty="0"/>
              <a:t> per problemi di classificazione con singola decisione</a:t>
            </a:r>
          </a:p>
          <a:p>
            <a:r>
              <a:rPr lang="it-IT" sz="2400" dirty="0"/>
              <a:t>				     - </a:t>
            </a:r>
            <a:r>
              <a:rPr lang="it-IT" sz="2400" dirty="0" err="1"/>
              <a:t>binary:logistic</a:t>
            </a:r>
            <a:r>
              <a:rPr lang="it-IT" sz="2400" dirty="0"/>
              <a:t> per problemi di classificazione con probabilità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7D5234B-BB8D-401F-92F7-243F6C1FFF77}"/>
              </a:ext>
            </a:extLst>
          </p:cNvPr>
          <p:cNvSpPr txBox="1"/>
          <p:nvPr/>
        </p:nvSpPr>
        <p:spPr>
          <a:xfrm>
            <a:off x="6093847" y="3794921"/>
            <a:ext cx="5436762" cy="830997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it-IT" sz="2400" dirty="0" err="1"/>
              <a:t>Tree_methods</a:t>
            </a:r>
            <a:r>
              <a:rPr lang="it-IT" sz="2400" dirty="0"/>
              <a:t>: permette di definire la natura dell’algoritmo di </a:t>
            </a:r>
            <a:r>
              <a:rPr lang="it-IT" sz="2400" dirty="0" err="1"/>
              <a:t>boosting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900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10A881-0822-44CA-B9D0-458845A2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it-IT" dirty="0"/>
              <a:t>hardware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B8EBF503-4AB3-4E93-BBFE-F8BAD07D2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171" y="1693275"/>
            <a:ext cx="5627639" cy="3912150"/>
          </a:xfrm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F8C666A-E2DE-44C1-A931-3A55BD5596F2}"/>
              </a:ext>
            </a:extLst>
          </p:cNvPr>
          <p:cNvSpPr txBox="1"/>
          <p:nvPr/>
        </p:nvSpPr>
        <p:spPr>
          <a:xfrm>
            <a:off x="894670" y="1877309"/>
            <a:ext cx="7001101" cy="35394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2800" dirty="0"/>
              <a:t>Per la programmazione ed esecuzione degli script di Data Analytics è stato utilizzato un computer dotato delle seguenti specifiche Hardware:</a:t>
            </a:r>
          </a:p>
          <a:p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CPU: Intel(R) Core (TM) i5-6200U 2.30Ghz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RAM: 12GB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GPU: Integrata alla CPU</a:t>
            </a:r>
          </a:p>
        </p:txBody>
      </p:sp>
    </p:spTree>
    <p:extLst>
      <p:ext uri="{BB962C8B-B14F-4D97-AF65-F5344CB8AC3E}">
        <p14:creationId xmlns:p14="http://schemas.microsoft.com/office/powerpoint/2010/main" val="70092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5F0EC5-1628-4EA8-8881-F8D5B828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565" y="0"/>
            <a:ext cx="4747088" cy="14785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Ambiente</a:t>
            </a:r>
            <a:r>
              <a:rPr lang="en-US" dirty="0"/>
              <a:t> di </a:t>
            </a:r>
            <a:r>
              <a:rPr lang="en-US" dirty="0" err="1"/>
              <a:t>sviluppo</a:t>
            </a:r>
            <a:endParaRPr lang="en-US" dirty="0"/>
          </a:p>
        </p:txBody>
      </p:sp>
      <p:sp>
        <p:nvSpPr>
          <p:cNvPr id="13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F52CBFD-B82E-4AEB-8B58-D57B1F785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189" y="1147146"/>
            <a:ext cx="4403180" cy="2201590"/>
          </a:xfrm>
          <a:prstGeom prst="rect">
            <a:avLst/>
          </a:prstGeo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5777F15-20CB-4AEB-88F8-FA78E0DE0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18988" y="3924580"/>
            <a:ext cx="4635583" cy="137908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C59D0E-FFFE-4EBB-B8A6-A225EE99FA3D}"/>
              </a:ext>
            </a:extLst>
          </p:cNvPr>
          <p:cNvSpPr txBox="1"/>
          <p:nvPr/>
        </p:nvSpPr>
        <p:spPr>
          <a:xfrm>
            <a:off x="6521566" y="1268351"/>
            <a:ext cx="4747087" cy="55896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dirty="0"/>
              <a:t>Come </a:t>
            </a:r>
            <a:r>
              <a:rPr lang="en-US" sz="2000" dirty="0" err="1"/>
              <a:t>strumento</a:t>
            </a:r>
            <a:r>
              <a:rPr lang="en-US" sz="2000" dirty="0"/>
              <a:t> software di </a:t>
            </a:r>
            <a:r>
              <a:rPr lang="en-US" sz="2000" dirty="0" err="1"/>
              <a:t>sviluppo</a:t>
            </a:r>
            <a:r>
              <a:rPr lang="en-US" sz="2000" dirty="0"/>
              <a:t> del </a:t>
            </a:r>
            <a:r>
              <a:rPr lang="en-US" sz="2000" dirty="0" err="1"/>
              <a:t>codice</a:t>
            </a:r>
            <a:r>
              <a:rPr lang="en-US" sz="2000" dirty="0"/>
              <a:t> per </a:t>
            </a:r>
            <a:r>
              <a:rPr lang="en-US" sz="2000" dirty="0" err="1"/>
              <a:t>poter</a:t>
            </a:r>
            <a:r>
              <a:rPr lang="en-US" sz="2000" dirty="0"/>
              <a:t> </a:t>
            </a:r>
            <a:r>
              <a:rPr lang="en-US" sz="2000" dirty="0" err="1"/>
              <a:t>eseguire</a:t>
            </a:r>
            <a:r>
              <a:rPr lang="en-US" sz="2000" dirty="0"/>
              <a:t> le </a:t>
            </a:r>
            <a:r>
              <a:rPr lang="en-US" sz="2000" dirty="0" err="1"/>
              <a:t>operazioni</a:t>
            </a:r>
            <a:r>
              <a:rPr lang="en-US" sz="2000" dirty="0"/>
              <a:t> </a:t>
            </a:r>
            <a:r>
              <a:rPr lang="en-US" sz="2000" dirty="0" err="1"/>
              <a:t>richieste</a:t>
            </a:r>
            <a:r>
              <a:rPr lang="en-US" sz="2000" dirty="0"/>
              <a:t> dal </a:t>
            </a:r>
            <a:r>
              <a:rPr lang="en-US" sz="2000" dirty="0" err="1"/>
              <a:t>progetto</a:t>
            </a:r>
            <a:r>
              <a:rPr lang="en-US" sz="2000" dirty="0"/>
              <a:t> è </a:t>
            </a:r>
            <a:r>
              <a:rPr lang="en-US" sz="2000" dirty="0" err="1"/>
              <a:t>stato</a:t>
            </a:r>
            <a:r>
              <a:rPr lang="en-US" sz="2000" dirty="0"/>
              <a:t> </a:t>
            </a:r>
            <a:r>
              <a:rPr lang="en-US" sz="2000" dirty="0" err="1"/>
              <a:t>scelto</a:t>
            </a:r>
            <a:r>
              <a:rPr lang="en-US" sz="2000" dirty="0"/>
              <a:t> Visual Studio Code.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endParaRPr lang="en-US" sz="2000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dirty="0"/>
              <a:t>Come </a:t>
            </a:r>
            <a:r>
              <a:rPr lang="en-US" sz="2000" dirty="0" err="1"/>
              <a:t>linguaggio</a:t>
            </a:r>
            <a:r>
              <a:rPr lang="en-US" sz="2000" dirty="0"/>
              <a:t> di </a:t>
            </a:r>
            <a:r>
              <a:rPr lang="en-US" sz="2000" dirty="0" err="1"/>
              <a:t>programmazione</a:t>
            </a:r>
            <a:r>
              <a:rPr lang="en-US" sz="2000" dirty="0"/>
              <a:t> è </a:t>
            </a:r>
            <a:r>
              <a:rPr lang="en-US" sz="2000" dirty="0" err="1"/>
              <a:t>stato</a:t>
            </a:r>
            <a:r>
              <a:rPr lang="en-US" sz="2000" dirty="0"/>
              <a:t> </a:t>
            </a:r>
            <a:r>
              <a:rPr lang="en-US" sz="2000" dirty="0" err="1"/>
              <a:t>scelto</a:t>
            </a:r>
            <a:r>
              <a:rPr lang="en-US" sz="2000" dirty="0"/>
              <a:t> Python, in </a:t>
            </a:r>
            <a:r>
              <a:rPr lang="en-US" sz="2000" dirty="0" err="1"/>
              <a:t>quanto</a:t>
            </a:r>
            <a:r>
              <a:rPr lang="en-US" sz="2000" dirty="0"/>
              <a:t>, </a:t>
            </a:r>
            <a:r>
              <a:rPr lang="en-US" sz="2000" dirty="0" err="1"/>
              <a:t>allo</a:t>
            </a:r>
            <a:r>
              <a:rPr lang="en-US" sz="2000" dirty="0"/>
              <a:t> </a:t>
            </a:r>
            <a:r>
              <a:rPr lang="en-US" sz="2000" dirty="0" err="1"/>
              <a:t>stato</a:t>
            </a:r>
            <a:r>
              <a:rPr lang="en-US" sz="2000" dirty="0"/>
              <a:t> dell’arte, è </a:t>
            </a:r>
            <a:r>
              <a:rPr lang="en-US" sz="2000" dirty="0" err="1"/>
              <a:t>considerato</a:t>
            </a:r>
            <a:r>
              <a:rPr lang="en-US" sz="2000" dirty="0"/>
              <a:t> uno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migliori</a:t>
            </a:r>
            <a:r>
              <a:rPr lang="en-US" sz="2000" dirty="0"/>
              <a:t> </a:t>
            </a:r>
            <a:r>
              <a:rPr lang="en-US" sz="2000" dirty="0" err="1"/>
              <a:t>linguaggi</a:t>
            </a:r>
            <a:r>
              <a:rPr lang="en-US" sz="2000" dirty="0"/>
              <a:t> per </a:t>
            </a:r>
            <a:r>
              <a:rPr lang="en-US" sz="2000" dirty="0" err="1"/>
              <a:t>effettuare</a:t>
            </a:r>
            <a:r>
              <a:rPr lang="en-US" sz="2000" dirty="0"/>
              <a:t> </a:t>
            </a:r>
            <a:r>
              <a:rPr lang="en-US" sz="2000" dirty="0" err="1"/>
              <a:t>operazioni</a:t>
            </a:r>
            <a:r>
              <a:rPr lang="en-US" sz="2000" dirty="0"/>
              <a:t> di Data Analytics.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endParaRPr lang="en-US" sz="2000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dirty="0" err="1"/>
              <a:t>Attraverso</a:t>
            </a:r>
            <a:r>
              <a:rPr lang="en-US" sz="2000" dirty="0"/>
              <a:t> </a:t>
            </a:r>
            <a:r>
              <a:rPr lang="en-US" sz="2000" dirty="0" err="1"/>
              <a:t>l’installazione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relativa</a:t>
            </a:r>
            <a:r>
              <a:rPr lang="en-US" sz="2000" dirty="0"/>
              <a:t> </a:t>
            </a:r>
            <a:r>
              <a:rPr lang="en-US" sz="2000" dirty="0" err="1"/>
              <a:t>estensione</a:t>
            </a:r>
            <a:r>
              <a:rPr lang="en-US" sz="2000" dirty="0"/>
              <a:t>, è </a:t>
            </a:r>
            <a:r>
              <a:rPr lang="en-US" sz="2000" dirty="0" err="1"/>
              <a:t>stato</a:t>
            </a:r>
            <a:r>
              <a:rPr lang="en-US" sz="2000" dirty="0"/>
              <a:t> </a:t>
            </a:r>
            <a:r>
              <a:rPr lang="en-US" sz="2000" dirty="0" err="1"/>
              <a:t>possibile</a:t>
            </a:r>
            <a:r>
              <a:rPr lang="en-US" sz="2000" dirty="0"/>
              <a:t> </a:t>
            </a:r>
            <a:r>
              <a:rPr lang="en-US" sz="2000" dirty="0" err="1"/>
              <a:t>rendere</a:t>
            </a:r>
            <a:r>
              <a:rPr lang="en-US" sz="2000" dirty="0"/>
              <a:t> Visual Studio Code </a:t>
            </a:r>
            <a:r>
              <a:rPr lang="en-US" sz="2000" dirty="0" err="1"/>
              <a:t>compatibile</a:t>
            </a:r>
            <a:r>
              <a:rPr lang="en-US" sz="2000" dirty="0"/>
              <a:t> con il </a:t>
            </a:r>
            <a:r>
              <a:rPr lang="en-US" sz="2000" dirty="0" err="1"/>
              <a:t>linguaggio</a:t>
            </a:r>
            <a:r>
              <a:rPr lang="en-US" sz="2000" dirty="0"/>
              <a:t> di </a:t>
            </a:r>
            <a:r>
              <a:rPr lang="en-US" sz="2000" dirty="0" err="1"/>
              <a:t>programmazione</a:t>
            </a:r>
            <a:r>
              <a:rPr lang="en-US" sz="2000" dirty="0"/>
              <a:t> </a:t>
            </a:r>
            <a:r>
              <a:rPr lang="en-US" sz="2000" dirty="0" err="1"/>
              <a:t>scelto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888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B362F9-DA34-4689-8C14-1417F11D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8" y="0"/>
            <a:ext cx="7389811" cy="14785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Librerie</a:t>
            </a:r>
            <a:r>
              <a:rPr lang="en-US" dirty="0"/>
              <a:t> </a:t>
            </a:r>
            <a:r>
              <a:rPr lang="en-US" dirty="0" err="1"/>
              <a:t>utilizzate</a:t>
            </a:r>
            <a:endParaRPr lang="en-US" dirty="0"/>
          </a:p>
        </p:txBody>
      </p:sp>
      <p:sp>
        <p:nvSpPr>
          <p:cNvPr id="15" name="Round Single Corner Rectangle 16">
            <a:extLst>
              <a:ext uri="{FF2B5EF4-FFF2-40B4-BE49-F238E27FC236}">
                <a16:creationId xmlns:a16="http://schemas.microsoft.com/office/drawing/2014/main" id="{04B7EA48-2154-4E59-9F36-6BC72DA8F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643467"/>
            <a:ext cx="2559744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BC6A2B3-3DC9-42B2-BC8F-6E42816B4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51" y="891778"/>
            <a:ext cx="2258568" cy="1213980"/>
          </a:xfrm>
          <a:prstGeom prst="rect">
            <a:avLst/>
          </a:prstGeom>
        </p:spPr>
      </p:pic>
      <p:sp>
        <p:nvSpPr>
          <p:cNvPr id="17" name="Round Diagonal Corner Rectangle 12">
            <a:extLst>
              <a:ext uri="{FF2B5EF4-FFF2-40B4-BE49-F238E27FC236}">
                <a16:creationId xmlns:a16="http://schemas.microsoft.com/office/drawing/2014/main" id="{50CB2E6E-5C9B-4D63-A7B7-EB4BDD2C7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2554110"/>
            <a:ext cx="2565764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4D2FFDE-9E62-406B-AF29-0314F5595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51" y="2952051"/>
            <a:ext cx="2258568" cy="914719"/>
          </a:xfrm>
          <a:prstGeom prst="rect">
            <a:avLst/>
          </a:prstGeom>
        </p:spPr>
      </p:pic>
      <p:sp>
        <p:nvSpPr>
          <p:cNvPr id="19" name="Round Single Corner Rectangle 18">
            <a:extLst>
              <a:ext uri="{FF2B5EF4-FFF2-40B4-BE49-F238E27FC236}">
                <a16:creationId xmlns:a16="http://schemas.microsoft.com/office/drawing/2014/main" id="{D9F3B175-D9A0-4272-8A14-1E8E1F83A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973" y="4472883"/>
            <a:ext cx="2559744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, serviziodatavola, stoviglie, piatto&#10;&#10;Descrizione generata automaticamente">
            <a:extLst>
              <a:ext uri="{FF2B5EF4-FFF2-40B4-BE49-F238E27FC236}">
                <a16:creationId xmlns:a16="http://schemas.microsoft.com/office/drawing/2014/main" id="{2A8C41C6-3C5A-4103-88F1-CD75AD973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51" y="4889566"/>
            <a:ext cx="2258568" cy="8691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4C62119-4A2D-4648-AC04-A3747E1BC795}"/>
              </a:ext>
            </a:extLst>
          </p:cNvPr>
          <p:cNvSpPr txBox="1"/>
          <p:nvPr/>
        </p:nvSpPr>
        <p:spPr>
          <a:xfrm>
            <a:off x="3657598" y="1304106"/>
            <a:ext cx="7389812" cy="50836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dirty="0"/>
              <a:t>Per </a:t>
            </a:r>
            <a:r>
              <a:rPr lang="en-US" sz="2000" dirty="0" err="1"/>
              <a:t>portare</a:t>
            </a:r>
            <a:r>
              <a:rPr lang="en-US" sz="2000" dirty="0"/>
              <a:t> a </a:t>
            </a:r>
            <a:r>
              <a:rPr lang="en-US" sz="2000" dirty="0" err="1"/>
              <a:t>termine</a:t>
            </a:r>
            <a:r>
              <a:rPr lang="en-US" sz="2000" dirty="0"/>
              <a:t> le </a:t>
            </a:r>
            <a:r>
              <a:rPr lang="en-US" sz="2000" dirty="0" err="1"/>
              <a:t>operazioni</a:t>
            </a:r>
            <a:r>
              <a:rPr lang="en-US" sz="2000" dirty="0"/>
              <a:t> desiderate </a:t>
            </a:r>
            <a:r>
              <a:rPr lang="en-US" sz="2000" dirty="0" err="1"/>
              <a:t>sono</a:t>
            </a:r>
            <a:r>
              <a:rPr lang="en-US" sz="2000" dirty="0"/>
              <a:t> state </a:t>
            </a:r>
            <a:r>
              <a:rPr lang="en-US" sz="2000" dirty="0" err="1"/>
              <a:t>installate</a:t>
            </a:r>
            <a:r>
              <a:rPr lang="en-US" sz="2000" dirty="0"/>
              <a:t> le </a:t>
            </a:r>
            <a:r>
              <a:rPr lang="en-US" sz="2000" dirty="0" err="1"/>
              <a:t>seguenti</a:t>
            </a:r>
            <a:r>
              <a:rPr lang="en-US" sz="2000" dirty="0"/>
              <a:t> </a:t>
            </a:r>
            <a:r>
              <a:rPr lang="en-US" sz="2000" dirty="0" err="1"/>
              <a:t>librerie</a:t>
            </a:r>
            <a:r>
              <a:rPr lang="en-US" sz="2000" dirty="0"/>
              <a:t>: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Pandas 1.4.1: per </a:t>
            </a:r>
            <a:r>
              <a:rPr lang="en-US" sz="2000" dirty="0" err="1"/>
              <a:t>gestire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Data Set </a:t>
            </a:r>
            <a:r>
              <a:rPr lang="en-US" sz="2000" dirty="0" err="1"/>
              <a:t>nei</a:t>
            </a:r>
            <a:r>
              <a:rPr lang="en-US" sz="2000" dirty="0"/>
              <a:t> </a:t>
            </a:r>
            <a:r>
              <a:rPr lang="en-US" sz="2000" dirty="0" err="1"/>
              <a:t>vari</a:t>
            </a:r>
            <a:r>
              <a:rPr lang="en-US" sz="2000" dirty="0"/>
              <a:t> </a:t>
            </a:r>
            <a:r>
              <a:rPr lang="en-US" sz="2000" dirty="0" err="1"/>
              <a:t>formati</a:t>
            </a:r>
            <a:r>
              <a:rPr lang="en-US" sz="2000" dirty="0"/>
              <a:t> .csv, .xlsx e per 	           </a:t>
            </a:r>
            <a:r>
              <a:rPr lang="en-US" sz="2000" dirty="0" err="1"/>
              <a:t>poter</a:t>
            </a:r>
            <a:r>
              <a:rPr lang="en-US" sz="2000" dirty="0"/>
              <a:t> </a:t>
            </a:r>
            <a:r>
              <a:rPr lang="en-US" sz="2000" dirty="0" err="1"/>
              <a:t>salvare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risultati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processi</a:t>
            </a:r>
            <a:r>
              <a:rPr lang="en-US" sz="2000" dirty="0"/>
              <a:t> </a:t>
            </a:r>
            <a:r>
              <a:rPr lang="en-US" sz="2000" dirty="0" err="1"/>
              <a:t>effettuati</a:t>
            </a:r>
            <a:r>
              <a:rPr lang="en-US" sz="2000" dirty="0"/>
              <a:t>.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endParaRPr lang="en-US" sz="20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/>
              <a:t>Scikit_Learn</a:t>
            </a:r>
            <a:r>
              <a:rPr lang="en-US" sz="2000" dirty="0"/>
              <a:t> 1.0.2: per </a:t>
            </a:r>
            <a:r>
              <a:rPr lang="en-US" sz="2000" dirty="0" err="1"/>
              <a:t>poter</a:t>
            </a:r>
            <a:r>
              <a:rPr lang="en-US" sz="2000" dirty="0"/>
              <a:t> </a:t>
            </a:r>
            <a:r>
              <a:rPr lang="en-US" sz="2000" dirty="0" err="1"/>
              <a:t>utilizzare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modelli</a:t>
            </a:r>
            <a:r>
              <a:rPr lang="en-US" sz="2000" dirty="0"/>
              <a:t> di </a:t>
            </a:r>
            <a:r>
              <a:rPr lang="en-US" sz="2000" dirty="0" err="1"/>
              <a:t>classificazione</a:t>
            </a:r>
            <a:r>
              <a:rPr lang="en-US" sz="2000" dirty="0"/>
              <a:t> e 		     </a:t>
            </a:r>
            <a:r>
              <a:rPr lang="en-US" sz="2000" dirty="0" err="1"/>
              <a:t>regressione</a:t>
            </a:r>
            <a:r>
              <a:rPr lang="en-US" sz="2000" dirty="0"/>
              <a:t> di Decision Tree e Support Vector 		     Machine; per </a:t>
            </a:r>
            <a:r>
              <a:rPr lang="en-US" sz="2000" dirty="0" err="1"/>
              <a:t>effettuare</a:t>
            </a:r>
            <a:r>
              <a:rPr lang="en-US" sz="2000" dirty="0"/>
              <a:t> le </a:t>
            </a:r>
            <a:r>
              <a:rPr lang="en-US" sz="2000" dirty="0" err="1"/>
              <a:t>analisi</a:t>
            </a:r>
            <a:r>
              <a:rPr lang="en-US" sz="2000" dirty="0"/>
              <a:t> </a:t>
            </a:r>
            <a:r>
              <a:rPr lang="en-US" sz="2000" dirty="0" err="1"/>
              <a:t>prestazionali</a:t>
            </a:r>
            <a:r>
              <a:rPr lang="en-US" sz="2000" dirty="0"/>
              <a:t> 		     </a:t>
            </a:r>
            <a:r>
              <a:rPr lang="en-US" sz="2000" dirty="0" err="1"/>
              <a:t>anche</a:t>
            </a:r>
            <a:r>
              <a:rPr lang="en-US" sz="2000" dirty="0"/>
              <a:t> </a:t>
            </a:r>
            <a:r>
              <a:rPr lang="en-US" sz="2000" dirty="0" err="1"/>
              <a:t>tramite</a:t>
            </a:r>
            <a:r>
              <a:rPr lang="en-US" sz="2000" dirty="0"/>
              <a:t> cross validation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endParaRPr lang="en-US" sz="20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/>
              <a:t>XGBoost</a:t>
            </a:r>
            <a:r>
              <a:rPr lang="en-US" sz="2000" dirty="0"/>
              <a:t> 1.5.2: per </a:t>
            </a:r>
            <a:r>
              <a:rPr lang="en-US" sz="2000" dirty="0" err="1"/>
              <a:t>poter</a:t>
            </a:r>
            <a:r>
              <a:rPr lang="en-US" sz="2000" dirty="0"/>
              <a:t> </a:t>
            </a:r>
            <a:r>
              <a:rPr lang="en-US" sz="2000" dirty="0" err="1"/>
              <a:t>utilizzare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modelli</a:t>
            </a:r>
            <a:r>
              <a:rPr lang="en-US" sz="2000" dirty="0"/>
              <a:t> di </a:t>
            </a:r>
            <a:r>
              <a:rPr lang="en-US" sz="2000" dirty="0" err="1"/>
              <a:t>classificazione</a:t>
            </a:r>
            <a:r>
              <a:rPr lang="en-US" sz="2000" dirty="0"/>
              <a:t> e 		</a:t>
            </a:r>
            <a:r>
              <a:rPr lang="en-US" sz="2000" dirty="0" err="1"/>
              <a:t>regresione</a:t>
            </a:r>
            <a:r>
              <a:rPr lang="en-US" sz="2000" dirty="0"/>
              <a:t> </a:t>
            </a:r>
            <a:r>
              <a:rPr lang="en-US" sz="2000" dirty="0" err="1"/>
              <a:t>dell’Extreme</a:t>
            </a:r>
            <a:r>
              <a:rPr lang="en-US" sz="2000" dirty="0"/>
              <a:t> 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774758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747</TotalTime>
  <Words>1569</Words>
  <Application>Microsoft Office PowerPoint</Application>
  <PresentationFormat>Widescreen</PresentationFormat>
  <Paragraphs>390</Paragraphs>
  <Slides>26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0" baseType="lpstr">
      <vt:lpstr>Arial</vt:lpstr>
      <vt:lpstr>Georgia</vt:lpstr>
      <vt:lpstr>Tw Cen MT</vt:lpstr>
      <vt:lpstr>Circuito</vt:lpstr>
      <vt:lpstr>Confronto Prestazionale Algoritmi di Machine Learning</vt:lpstr>
      <vt:lpstr>Obiettivo del progetto</vt:lpstr>
      <vt:lpstr>xgboost</vt:lpstr>
      <vt:lpstr>Presentazione standard di PowerPoint</vt:lpstr>
      <vt:lpstr>Presentazione standard di PowerPoint</vt:lpstr>
      <vt:lpstr>Presentazione standard di PowerPoint</vt:lpstr>
      <vt:lpstr>hardware</vt:lpstr>
      <vt:lpstr>Ambiente di sviluppo</vt:lpstr>
      <vt:lpstr>Librerie utilizzate</vt:lpstr>
      <vt:lpstr>Data sets selezionati</vt:lpstr>
      <vt:lpstr>Data sets selezionati</vt:lpstr>
      <vt:lpstr>Indici Prestazionali</vt:lpstr>
      <vt:lpstr>Organizzazione ambiente di sviluppo</vt:lpstr>
      <vt:lpstr>Student permormance dataset – Descrizione </vt:lpstr>
      <vt:lpstr>Student permormance dataset – Attributi </vt:lpstr>
      <vt:lpstr>Student permormance dataset – Eliminazione attributi categorici </vt:lpstr>
      <vt:lpstr>Student permormance dataset – elaborazioni </vt:lpstr>
      <vt:lpstr>Presentazione standard di PowerPoint</vt:lpstr>
      <vt:lpstr>Presentazione standard di PowerPoint</vt:lpstr>
      <vt:lpstr>Risultati Regression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 per l’attenzione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GIOSTRA FRANCESCO</cp:lastModifiedBy>
  <cp:revision>54</cp:revision>
  <dcterms:modified xsi:type="dcterms:W3CDTF">2022-05-12T09:24:39Z</dcterms:modified>
  <cp:category/>
</cp:coreProperties>
</file>