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42"/>
  </p:notesMasterIdLst>
  <p:sldIdLst>
    <p:sldId id="446" r:id="rId2"/>
    <p:sldId id="524" r:id="rId3"/>
    <p:sldId id="504" r:id="rId4"/>
    <p:sldId id="525" r:id="rId5"/>
    <p:sldId id="526" r:id="rId6"/>
    <p:sldId id="505" r:id="rId7"/>
    <p:sldId id="527" r:id="rId8"/>
    <p:sldId id="528" r:id="rId9"/>
    <p:sldId id="529" r:id="rId10"/>
    <p:sldId id="530" r:id="rId11"/>
    <p:sldId id="531" r:id="rId12"/>
    <p:sldId id="507" r:id="rId13"/>
    <p:sldId id="508" r:id="rId14"/>
    <p:sldId id="532" r:id="rId15"/>
    <p:sldId id="533" r:id="rId16"/>
    <p:sldId id="534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35" r:id="rId27"/>
    <p:sldId id="519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FF"/>
    <a:srgbClr val="FFFFCC"/>
    <a:srgbClr val="FFFF99"/>
    <a:srgbClr val="990033"/>
    <a:srgbClr val="CC0000"/>
    <a:srgbClr val="CCE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0929"/>
  </p:normalViewPr>
  <p:slideViewPr>
    <p:cSldViewPr>
      <p:cViewPr varScale="1">
        <p:scale>
          <a:sx n="79" d="100"/>
          <a:sy n="79" d="100"/>
        </p:scale>
        <p:origin x="766" y="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/>
              </a:defRPr>
            </a:lvl1pPr>
          </a:lstStyle>
          <a:p>
            <a:pPr>
              <a:defRPr/>
            </a:pPr>
            <a:endParaRPr lang="es-ES_tradnl" altLang="es-BO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</a:defRPr>
            </a:lvl1pPr>
          </a:lstStyle>
          <a:p>
            <a:pPr>
              <a:defRPr/>
            </a:pPr>
            <a:endParaRPr lang="es-ES_tradnl" altLang="es-BO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BO" noProof="0"/>
              <a:t>Haga clic para modificar el estilo de texto del patrón</a:t>
            </a:r>
          </a:p>
          <a:p>
            <a:pPr lvl="1"/>
            <a:r>
              <a:rPr lang="es-ES_tradnl" altLang="es-BO" noProof="0"/>
              <a:t>Segundo nivel</a:t>
            </a:r>
          </a:p>
          <a:p>
            <a:pPr lvl="2"/>
            <a:r>
              <a:rPr lang="es-ES_tradnl" altLang="es-BO" noProof="0"/>
              <a:t>Tercer nivel</a:t>
            </a:r>
          </a:p>
          <a:p>
            <a:pPr lvl="3"/>
            <a:r>
              <a:rPr lang="es-ES_tradnl" altLang="es-BO" noProof="0"/>
              <a:t>Cuarto nivel</a:t>
            </a:r>
          </a:p>
          <a:p>
            <a:pPr lvl="4"/>
            <a:r>
              <a:rPr lang="es-ES_tradnl" altLang="es-BO" noProof="0"/>
              <a:t>Quinto nivel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/>
              </a:defRPr>
            </a:lvl1pPr>
          </a:lstStyle>
          <a:p>
            <a:pPr>
              <a:defRPr/>
            </a:pPr>
            <a:endParaRPr lang="es-ES_tradnl" altLang="es-BO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</a:defRPr>
            </a:lvl1pPr>
          </a:lstStyle>
          <a:p>
            <a:pPr>
              <a:defRPr/>
            </a:pPr>
            <a:fld id="{33B68B87-1D84-4914-AD11-F6B6F6BDD4C3}" type="slidenum">
              <a:rPr lang="es-ES_tradnl" altLang="es-BO"/>
              <a:pPr>
                <a:defRPr/>
              </a:pPr>
              <a:t>‹Nº›</a:t>
            </a:fld>
            <a:endParaRPr lang="es-ES_tradnl" altLang="es-BO"/>
          </a:p>
        </p:txBody>
      </p:sp>
    </p:spTree>
    <p:extLst>
      <p:ext uri="{BB962C8B-B14F-4D97-AF65-F5344CB8AC3E}">
        <p14:creationId xmlns:p14="http://schemas.microsoft.com/office/powerpoint/2010/main" val="834853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A6943-B4F3-42F8-9B85-075F326771C0}" type="slidenum">
              <a:rPr lang="en-US" altLang="es-BO" smtClean="0"/>
              <a:pPr>
                <a:defRPr/>
              </a:pPr>
              <a:t>‹Nº›</a:t>
            </a:fld>
            <a:endParaRPr lang="en-US" alt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857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7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s-BO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1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89274" y="3267797"/>
            <a:ext cx="6579510" cy="899056"/>
          </a:xfrm>
        </p:spPr>
        <p:txBody>
          <a:bodyPr>
            <a:normAutofit/>
          </a:bodyPr>
          <a:lstStyle/>
          <a:p>
            <a:r>
              <a:rPr lang="es-BO" sz="3200" dirty="0">
                <a:latin typeface="Century Gothic" panose="020B0502020202020204" pitchFamily="34" charset="0"/>
              </a:rPr>
              <a:t>SIS 420 – INTELIGENCIA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3472" y="4517628"/>
            <a:ext cx="9719818" cy="1647676"/>
          </a:xfrm>
        </p:spPr>
        <p:txBody>
          <a:bodyPr>
            <a:noAutofit/>
          </a:bodyPr>
          <a:lstStyle/>
          <a:p>
            <a:r>
              <a:rPr lang="es-BO" sz="2800" b="1" i="1" dirty="0">
                <a:latin typeface="Century Gothic" panose="020B0502020202020204" pitchFamily="34" charset="0"/>
              </a:rPr>
              <a:t>BUSQUEDAS CON ADVERSARIOS</a:t>
            </a:r>
          </a:p>
          <a:p>
            <a:pPr algn="r"/>
            <a:r>
              <a:rPr lang="es-BO" sz="2000" i="1" dirty="0">
                <a:latin typeface="Century Gothic" panose="020B0502020202020204" pitchFamily="34" charset="0"/>
              </a:rPr>
              <a:t>Ing. Carlos Walter Pacheco Lora </a:t>
            </a:r>
            <a:r>
              <a:rPr lang="es-BO" sz="2000" i="1" dirty="0" err="1">
                <a:latin typeface="Century Gothic" panose="020B0502020202020204" pitchFamily="34" charset="0"/>
              </a:rPr>
              <a:t>Ph.D</a:t>
            </a:r>
            <a:r>
              <a:rPr lang="es-BO" sz="2000" i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9376" y="6396335"/>
            <a:ext cx="339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i="1" dirty="0">
                <a:latin typeface="Trebuchet MS" panose="020B0603020202020204" pitchFamily="34" charset="0"/>
              </a:rPr>
              <a:t>SUCRE – BOLIVIA, 2022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961513" y="138225"/>
            <a:ext cx="8750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>
                <a:latin typeface="Trebuchet MS" panose="020B0603020202020204" pitchFamily="34" charset="0"/>
              </a:rPr>
              <a:t>UNIVERSIDAD MAYOR REAL Y PONTIFICIAL DE </a:t>
            </a:r>
            <a:br>
              <a:rPr lang="es-BO" sz="3200" b="1" dirty="0">
                <a:latin typeface="Trebuchet MS" panose="020B0603020202020204" pitchFamily="34" charset="0"/>
              </a:rPr>
            </a:br>
            <a:r>
              <a:rPr lang="es-BO" sz="3200" b="1" dirty="0">
                <a:latin typeface="Trebuchet MS" panose="020B0603020202020204" pitchFamily="34" charset="0"/>
              </a:rPr>
              <a:t>SAN FRANCISCO XAVIER DE CHUQUISACA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47253" y="1337670"/>
            <a:ext cx="5501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latin typeface="Trebuchet MS" panose="020B0603020202020204" pitchFamily="34" charset="0"/>
              </a:rPr>
              <a:t>FACULTAD DE CIENCIA Y TECNOLOGIA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86751" y="1973814"/>
            <a:ext cx="5835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2000" b="1" dirty="0">
                <a:latin typeface="Trebuchet MS" panose="020B0603020202020204" pitchFamily="34" charset="0"/>
              </a:rPr>
              <a:t>INGENIERIA DE SISTEMAS, </a:t>
            </a:r>
          </a:p>
          <a:p>
            <a:pPr algn="ctr"/>
            <a:r>
              <a:rPr lang="es-BO" sz="2000" b="1" dirty="0">
                <a:latin typeface="Trebuchet MS" panose="020B0603020202020204" pitchFamily="34" charset="0"/>
              </a:rPr>
              <a:t>INGENIERIA EN CIENCIAS DE LA COMPUTACION E</a:t>
            </a:r>
          </a:p>
          <a:p>
            <a:pPr algn="ctr"/>
            <a:r>
              <a:rPr lang="es-BO" sz="2000" b="1" dirty="0">
                <a:latin typeface="Trebuchet MS" panose="020B0603020202020204" pitchFamily="34" charset="0"/>
              </a:rPr>
              <a:t>INGENIERIA EN DISENO Y ANIMACION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415688-AA7D-44CE-903A-8E63C2E3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" y="-4847"/>
            <a:ext cx="2326869" cy="3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DE93-969E-42D2-AC70-A23D2DE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</a:t>
            </a:r>
            <a:r>
              <a:rPr lang="es-ES" dirty="0" err="1"/>
              <a:t>MiniMax</a:t>
            </a:r>
            <a:r>
              <a:rPr lang="es-ES" dirty="0"/>
              <a:t> de Cada Nodo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73F57-6FA0-479F-A458-79938D3D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MiniMax</a:t>
            </a:r>
            <a:r>
              <a:rPr lang="es-ES" dirty="0"/>
              <a:t>(estado):</a:t>
            </a:r>
          </a:p>
          <a:p>
            <a:pPr lvl="1"/>
            <a:r>
              <a:rPr lang="es-ES" dirty="0"/>
              <a:t>Es-Objetivo(estado) → Utilidad(estado)</a:t>
            </a:r>
          </a:p>
          <a:p>
            <a:pPr lvl="1"/>
            <a:r>
              <a:rPr lang="es-ES" dirty="0"/>
              <a:t>Jugador(estado) = MAX</a:t>
            </a:r>
          </a:p>
          <a:p>
            <a:pPr marL="201168" lvl="1" indent="0">
              <a:buNone/>
            </a:pPr>
            <a:r>
              <a:rPr lang="es-ES" dirty="0" err="1"/>
              <a:t>max</a:t>
            </a:r>
            <a:r>
              <a:rPr lang="es-ES" baseline="-25000" dirty="0" err="1"/>
              <a:t>acción</a:t>
            </a:r>
            <a:r>
              <a:rPr lang="es-ES" dirty="0"/>
              <a:t>=</a:t>
            </a:r>
            <a:r>
              <a:rPr lang="es-ES" sz="1600" dirty="0"/>
              <a:t>[</a:t>
            </a:r>
            <a:r>
              <a:rPr lang="es-ES" dirty="0" err="1"/>
              <a:t>MiniMax</a:t>
            </a:r>
            <a:r>
              <a:rPr lang="es-ES" dirty="0"/>
              <a:t>(Resultado(estado, acción))]</a:t>
            </a:r>
          </a:p>
          <a:p>
            <a:pPr lvl="1"/>
            <a:r>
              <a:rPr lang="es-ES" dirty="0"/>
              <a:t>Jugador(estado) = MIN</a:t>
            </a:r>
          </a:p>
          <a:p>
            <a:pPr marL="201168" lvl="1" indent="0">
              <a:buNone/>
            </a:pPr>
            <a:r>
              <a:rPr lang="es-ES" dirty="0" err="1"/>
              <a:t>min</a:t>
            </a:r>
            <a:r>
              <a:rPr lang="es-ES" baseline="-25000" dirty="0" err="1"/>
              <a:t>acción</a:t>
            </a:r>
            <a:r>
              <a:rPr lang="es-ES" dirty="0"/>
              <a:t> = [</a:t>
            </a:r>
            <a:r>
              <a:rPr lang="es-ES" dirty="0" err="1"/>
              <a:t>MiniMax</a:t>
            </a:r>
            <a:r>
              <a:rPr lang="es-ES" dirty="0"/>
              <a:t>(Resultado(estado, acción))]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8BF97E-A656-4D04-81B4-8CB62D7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63203-77D4-43F6-87B8-9162954A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55BA2-41A0-4906-B2F7-72CE6B17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9CF0C-532C-46F8-AFC9-B02B3CC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E8AFF2-7CF7-45A4-82B6-A1A266E4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348880"/>
            <a:ext cx="7029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A4C3-67D7-4EB6-A1DF-E3D8E4EB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búsqueda entre adversarios</a:t>
            </a:r>
            <a:endParaRPr lang="es-B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41AD77-6055-4099-9F2C-8B0C0EE9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68274"/>
            <a:ext cx="11548246" cy="3252367"/>
          </a:xfrm>
        </p:spPr>
        <p:txBody>
          <a:bodyPr>
            <a:normAutofit/>
          </a:bodyPr>
          <a:lstStyle/>
          <a:p>
            <a:r>
              <a:rPr lang="es-ES" dirty="0"/>
              <a:t>En un tablero 3x3, El jugado MAX marca sus casillas con “X” y el jugador MIN con  “O”. A medida que vayan pasando los turnos, cada jugador llena el tablero y el ganador es aquel que coloca sus fichas en línea.</a:t>
            </a:r>
          </a:p>
          <a:p>
            <a:r>
              <a:rPr lang="es-ES" dirty="0"/>
              <a:t>Elementos del juego:</a:t>
            </a:r>
          </a:p>
          <a:p>
            <a:pPr lvl="1"/>
            <a:r>
              <a:rPr lang="es-ES" dirty="0"/>
              <a:t>Estados: tablero y la siguiente ficha a colocar.</a:t>
            </a:r>
          </a:p>
          <a:p>
            <a:pPr lvl="1"/>
            <a:r>
              <a:rPr lang="es-ES" dirty="0"/>
              <a:t>Estado inicial: tablero vacío + la primer ficha colocada.</a:t>
            </a:r>
          </a:p>
          <a:p>
            <a:pPr lvl="1"/>
            <a:r>
              <a:rPr lang="es-ES" dirty="0"/>
              <a:t>Estados finales: tablero lleno con línea que gana o con un empate.</a:t>
            </a:r>
          </a:p>
          <a:p>
            <a:r>
              <a:rPr lang="es-ES" dirty="0"/>
              <a:t>La forma en la que se puede jugar como ya conocemos es teniendo 9 movimientos posibles por cada casillero, sin embargo no se pueden marcar aquellas que ya estén marcadas.</a:t>
            </a:r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3405DF-9EB9-4DF6-A7A2-9D75BB9B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C5829E-93A9-4C41-A8D8-8196C4DA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57" y="4941168"/>
            <a:ext cx="3562350" cy="13239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A076861-714E-42F5-9783-CE8D682DCA34}"/>
              </a:ext>
            </a:extLst>
          </p:cNvPr>
          <p:cNvSpPr/>
          <p:nvPr/>
        </p:nvSpPr>
        <p:spPr>
          <a:xfrm>
            <a:off x="680320" y="3905828"/>
            <a:ext cx="10888287" cy="353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6114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85E0-8A52-4B01-8B6B-01170B28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8461F0-E70F-4EF8-87EC-52EE683BD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88640"/>
            <a:ext cx="8833167" cy="609268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9083D-BCF4-4978-B6D5-C134D7EF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A519-D0F0-4050-AC98-0E68CF3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312E8-10BB-4862-A59E-3DDC8D4E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20A154-9AE3-40C8-839C-EDDF5E17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4CDE9-4B8B-4B79-A85B-A2D726F5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708920"/>
            <a:ext cx="6810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82A4B-782A-4500-86C7-FD9F540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DF5E6-9C05-4615-B92E-F7E8A01C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24CFE7-6DA8-40F2-9CD4-976C1F87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91302B-9D4A-4E08-BC9A-7E8B9546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492896"/>
            <a:ext cx="6753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768B-1218-49DF-A964-E69C9CD4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47E60-0AEE-45DA-B017-2C45A008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8D4C28-6A8C-417B-A3A4-2FA3AAE9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D8916B-25A3-4C3C-9D9E-FB34640B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420888"/>
            <a:ext cx="6657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8B39-3956-40A8-B004-0D716A62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PROCEDIMIENTO “MINIMAX”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448D4-78B8-48FB-B731-6533CF8E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Consideremos que en un juego tenemos a dos agentes, MAX y MIN</a:t>
            </a:r>
          </a:p>
          <a:p>
            <a:r>
              <a:rPr lang="es-ES" sz="2800" dirty="0"/>
              <a:t>Asumamos que MAX tira primero seguido de un movimiento de MIN</a:t>
            </a:r>
          </a:p>
          <a:p>
            <a:r>
              <a:rPr lang="es-ES" sz="2800" dirty="0"/>
              <a:t>Nodos en un nivel de profundidad impar corresponden a estados en donde MIN debe de tirar en seguida (nodos MIN)</a:t>
            </a:r>
          </a:p>
          <a:p>
            <a:r>
              <a:rPr lang="es-ES" sz="2800" dirty="0"/>
              <a:t>Nodos a un nivel par corresponden a estados en donde MAX debe de ejecutar un movimiento (nodos MAX)</a:t>
            </a:r>
          </a:p>
          <a:p>
            <a:r>
              <a:rPr lang="es-ES" sz="2800" dirty="0"/>
              <a:t>El nodo raíz es de profundidad cero</a:t>
            </a:r>
          </a:p>
          <a:p>
            <a:r>
              <a:rPr lang="es-ES" sz="2800" dirty="0"/>
              <a:t>Cada jugador realizará una búsqueda de horizonte limitado para realizar su movimiento</a:t>
            </a:r>
            <a:endParaRPr lang="es-BO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9837CF-95E6-4350-AE67-91D00D60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3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7044-5843-4886-B25B-98AEE0D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ETIQUETADO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BE5D3-2B43-4F52-9AA3-9C25B9AA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Como en cualquier búsqueda heurística, es necesario establecer una función “f” de evaluación para los nodos</a:t>
            </a:r>
          </a:p>
          <a:p>
            <a:r>
              <a:rPr lang="es-ES" sz="2000" dirty="0"/>
              <a:t>Consideremos como ejemplo de trabajo al juego del “gato” (tic-tac-toe)</a:t>
            </a:r>
          </a:p>
          <a:p>
            <a:r>
              <a:rPr lang="es-ES" sz="2000" dirty="0"/>
              <a:t>Asumamos que el horizonte se establece a partir de una profundidad “2”</a:t>
            </a:r>
          </a:p>
          <a:p>
            <a:r>
              <a:rPr lang="es-ES" sz="2000" dirty="0"/>
              <a:t>Como función de evaluación:</a:t>
            </a:r>
          </a:p>
          <a:p>
            <a:r>
              <a:rPr lang="es-ES" sz="2000" dirty="0"/>
              <a:t>f(tablero) = (# de columnas renglones o diagonales vacías disponibles para MAX) - (# de columnas, renglones o diagonales vacías disponibles para MIN)</a:t>
            </a:r>
          </a:p>
          <a:p>
            <a:r>
              <a:rPr lang="es-ES" sz="2000" dirty="0"/>
              <a:t>f(tablero) = ∞ si tablero es una posición ganadora para MAX</a:t>
            </a:r>
          </a:p>
          <a:p>
            <a:r>
              <a:rPr lang="es-ES" sz="2000" dirty="0"/>
              <a:t>f(tablero) = -∞, si tablero es una posición ganadora para MIN</a:t>
            </a:r>
            <a:endParaRPr lang="es-BO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9899B6-7B64-4753-B0FF-3213BD9D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2D52-867E-4C04-B776-590EA1C8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0776E-5778-4CD1-8F88-603AA745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32303" cy="3599316"/>
          </a:xfrm>
        </p:spPr>
        <p:txBody>
          <a:bodyPr>
            <a:normAutofit/>
          </a:bodyPr>
          <a:lstStyle/>
          <a:p>
            <a:r>
              <a:rPr lang="es-ES" dirty="0"/>
              <a:t>Asumamos:</a:t>
            </a:r>
          </a:p>
          <a:p>
            <a:endParaRPr lang="es-ES" dirty="0"/>
          </a:p>
          <a:p>
            <a:r>
              <a:rPr lang="es-ES" dirty="0"/>
              <a:t>Para simplificar el problema, se utilizará la simetría de los tableros (que den posiciones idénticas)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Consideremos que MAX marca con una “x” al tablero y MIN con un “o” al tablero</a:t>
            </a:r>
          </a:p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CC0013-D635-4B63-8C50-4F7F0229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2FF774-7D07-41FB-A144-1F7DF0A1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204864"/>
            <a:ext cx="2990046" cy="8640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9FAE61-D4E9-47E2-9D2A-D9F0B6CA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97" y="3933056"/>
            <a:ext cx="31539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36F147-2E94-4AE9-BF74-6E773E9F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94" y="736663"/>
            <a:ext cx="5619486" cy="55726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2DB7A8-82B1-4924-9C76-3C2C7B5D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de Juegos</a:t>
            </a:r>
            <a:br>
              <a:rPr lang="es-ES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CC279-D35C-45F7-98A9-E199EE38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Rama de la Economía (Matemáticas).</a:t>
            </a:r>
          </a:p>
          <a:p>
            <a:r>
              <a:rPr lang="es-ES" dirty="0"/>
              <a:t>- El entorno con </a:t>
            </a:r>
            <a:r>
              <a:rPr lang="es-ES" dirty="0" err="1"/>
              <a:t>multiagentes</a:t>
            </a:r>
            <a:r>
              <a:rPr lang="es-ES" dirty="0"/>
              <a:t> se ve</a:t>
            </a:r>
          </a:p>
          <a:p>
            <a:r>
              <a:rPr lang="es-ES" dirty="0"/>
              <a:t>  como un juego:</a:t>
            </a:r>
          </a:p>
          <a:p>
            <a:r>
              <a:rPr lang="es-ES" dirty="0"/>
              <a:t>    · Cooperativo.</a:t>
            </a:r>
          </a:p>
          <a:p>
            <a:r>
              <a:rPr lang="es-ES" dirty="0"/>
              <a:t>    · Competitivo.</a:t>
            </a:r>
          </a:p>
          <a:p>
            <a:r>
              <a:rPr lang="es-ES" dirty="0"/>
              <a:t>- Aparece contingencia.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A6902-FF8A-4802-9EB4-E1C955C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2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D06F6-BF53-4BBC-9117-E4CF3E2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AE267-C8B0-461E-9DD7-E5CB838D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DEE30-9755-406A-916C-83E04CC0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93CFB3-98E6-4F29-8CB9-F88DE196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89" y="53857"/>
            <a:ext cx="6787822" cy="67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9FBC-D846-432F-9154-A69CE8C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D681AF-A586-4F89-934B-FE71967F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67" y="260648"/>
            <a:ext cx="9613861" cy="640871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54095A-E429-4FA1-AD0D-44DD5BDB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0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2F64B-06FC-4073-AF76-19F56D75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33A1-2AF6-44B4-95BE-7216027B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C7FAF-2FD4-4CB6-A5C7-98996371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08197B-AAF8-4359-942B-6B49F22B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3302"/>
            <a:ext cx="9361040" cy="65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3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7832-5C9D-41F8-BFF9-714C3AD2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31A7E-144F-41CC-9A87-9ABF3372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023835"/>
            <a:ext cx="10960295" cy="1569016"/>
          </a:xfrm>
        </p:spPr>
        <p:txBody>
          <a:bodyPr>
            <a:normAutofit/>
          </a:bodyPr>
          <a:lstStyle/>
          <a:p>
            <a:r>
              <a:rPr lang="es-ES" dirty="0"/>
              <a:t>El etiquetado en el procedimiento </a:t>
            </a:r>
            <a:r>
              <a:rPr lang="es-ES" dirty="0" err="1"/>
              <a:t>minimax</a:t>
            </a:r>
            <a:r>
              <a:rPr lang="es-ES" dirty="0"/>
              <a:t> se puede llevar a cabo a través de dos estrategias</a:t>
            </a:r>
          </a:p>
          <a:p>
            <a:pPr lvl="1"/>
            <a:r>
              <a:rPr lang="es-ES" dirty="0"/>
              <a:t>Desde un nodo MAX, se elige el máximo de los hijos</a:t>
            </a:r>
          </a:p>
          <a:p>
            <a:pPr lvl="1"/>
            <a:r>
              <a:rPr lang="es-ES" dirty="0"/>
              <a:t>Desde un nodo MIN, se elige el mínimo de los hijos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CE1D5-C6D7-487D-A21A-5C769B4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E40561-1762-4C6F-A5E0-879F4332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12" y="1700808"/>
            <a:ext cx="8426070" cy="31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A5757-03CC-4F58-95C7-AB220230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2FF88-2CEC-40D9-BA7B-9E7387DB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24175"/>
          </a:xfrm>
        </p:spPr>
        <p:txBody>
          <a:bodyPr/>
          <a:lstStyle/>
          <a:p>
            <a:r>
              <a:rPr lang="es-ES" dirty="0"/>
              <a:t>El etiquetado en el procedimiento “</a:t>
            </a:r>
            <a:r>
              <a:rPr lang="es-ES" dirty="0" err="1"/>
              <a:t>minimax</a:t>
            </a:r>
            <a:r>
              <a:rPr lang="es-ES" dirty="0"/>
              <a:t>” se puede llevar a cabo a través de dos estrategias</a:t>
            </a:r>
          </a:p>
          <a:p>
            <a:pPr lvl="1"/>
            <a:r>
              <a:rPr lang="es-ES" dirty="0"/>
              <a:t>Se toma el convenio de lo que le conviene a MAX es inversamente proporcional a lo que le conviene MIN”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CBA48-6BE8-46B4-9AD3-386D048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BA2079-4B9A-43DE-8310-3162AA85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717032"/>
            <a:ext cx="725180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5F7A5-A501-4A89-93CC-854C6A11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1C971-F76A-41CD-832A-58AB9C0F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Minimax</a:t>
            </a:r>
            <a:r>
              <a:rPr lang="es-ES" dirty="0"/>
              <a:t> requiere realizar una búsqueda exhaustiva del árbol dentro del horizonte limitado</a:t>
            </a:r>
          </a:p>
          <a:p>
            <a:r>
              <a:rPr lang="es-ES" dirty="0" err="1"/>
              <a:t>Minimax</a:t>
            </a:r>
            <a:r>
              <a:rPr lang="es-ES" dirty="0"/>
              <a:t> no considera podas en el árbol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100283-3B72-4B34-BFBA-5F113411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425DE3-36E8-4D72-86E8-82695E7C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132856"/>
            <a:ext cx="3816424" cy="43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C519-B634-435F-B90E-EEBE245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Multiples</a:t>
            </a:r>
            <a:r>
              <a:rPr lang="es-ES" dirty="0"/>
              <a:t> jugadores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2CC13-DFFB-40AF-AE46-82E2692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Tupla de Valores: (j1, j2, …, </a:t>
            </a:r>
            <a:r>
              <a:rPr lang="es-ES" dirty="0" err="1"/>
              <a:t>jn</a:t>
            </a:r>
            <a:r>
              <a:rPr lang="es-ES" dirty="0"/>
              <a:t>).</a:t>
            </a:r>
          </a:p>
          <a:p>
            <a:r>
              <a:rPr lang="es-ES" dirty="0"/>
              <a:t>- Turno: el jugador escoge, de todas las tuplas de los estados hijos, la</a:t>
            </a:r>
          </a:p>
          <a:p>
            <a:r>
              <a:rPr lang="es-ES" dirty="0"/>
              <a:t>  que tenga mayor valor para él.</a:t>
            </a:r>
          </a:p>
          <a:p>
            <a:r>
              <a:rPr lang="es-ES" dirty="0"/>
              <a:t>- Complicaciones: alianzas, acuerdos, cooperaciones, etc. (POMDP).</a:t>
            </a:r>
          </a:p>
          <a:p>
            <a:r>
              <a:rPr lang="es-ES" dirty="0"/>
              <a:t>  Emerge Cooperación: si la función de utilidad es la misma.</a:t>
            </a:r>
          </a:p>
          <a:p>
            <a:r>
              <a:rPr lang="es-ES" dirty="0"/>
              <a:t>- No Suma Cero: tupla 2 valores.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86520E-C83A-4A5B-A803-BC8B26AD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6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48D10-BC5E-4A28-8F04-75798C8B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Poda Alfa(α)- Beta(β)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C75C-1143-4C36-A6FA-7C1A4A05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4271" cy="3599316"/>
          </a:xfrm>
        </p:spPr>
        <p:txBody>
          <a:bodyPr>
            <a:normAutofit/>
          </a:bodyPr>
          <a:lstStyle/>
          <a:p>
            <a:r>
              <a:rPr lang="es-ES" dirty="0"/>
              <a:t>Complejidad </a:t>
            </a:r>
            <a:r>
              <a:rPr lang="es-ES" dirty="0" err="1"/>
              <a:t>Minimax</a:t>
            </a:r>
            <a:r>
              <a:rPr lang="es-ES" dirty="0"/>
              <a:t>: exponencial.</a:t>
            </a:r>
          </a:p>
          <a:p>
            <a:pPr lvl="1"/>
            <a:r>
              <a:rPr lang="es-ES" dirty="0"/>
              <a:t>No se puede reducir a polinómica.</a:t>
            </a:r>
          </a:p>
          <a:p>
            <a:r>
              <a:rPr lang="es-ES" dirty="0"/>
              <a:t>Objetivo: calcular el valor correcto de la función </a:t>
            </a:r>
            <a:r>
              <a:rPr lang="es-ES" dirty="0" err="1"/>
              <a:t>MiniMax</a:t>
            </a:r>
            <a:r>
              <a:rPr lang="es-ES" dirty="0"/>
              <a:t> sin tener que mirar todos los nodos de un árbol.</a:t>
            </a:r>
          </a:p>
          <a:p>
            <a:r>
              <a:rPr lang="es-ES" dirty="0"/>
              <a:t>Técnica: poda de ramas.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28CAF3-E982-447A-A41E-8E0C090A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F634A-E0AB-49F7-ADCE-ECCF5F5C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B26BE-6001-445F-BB1B-F82F9231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- Alfa: el valor de la mejor acción que se ha encontrado en cualquier punto de la búsqueda para Max.</a:t>
            </a:r>
          </a:p>
          <a:p>
            <a:r>
              <a:rPr lang="es-ES" dirty="0"/>
              <a:t>- Beta: el valor de la mejor acción que se ha encontrado en cualquier punto de la búsqueda para Min.</a:t>
            </a:r>
          </a:p>
          <a:p>
            <a:r>
              <a:rPr lang="es-ES" dirty="0"/>
              <a:t>La estrategia poda α-β permite realizar podas a un árbol a partir de información que acarrea de los nodos inferiores </a:t>
            </a:r>
          </a:p>
          <a:p>
            <a:r>
              <a:rPr lang="es-ES" dirty="0"/>
              <a:t>Mantiene en cada llamado recursivo dos valores (α, β), donde α es la cota inferior de los valores que se irán buscando en la parte superior del árbol y β la cota superior</a:t>
            </a:r>
          </a:p>
          <a:p>
            <a:r>
              <a:rPr lang="es-ES" dirty="0"/>
              <a:t>Si α llega a ser igual o superior a β, no se realiza la búsqueda en las demás ramas del nodo que se expande</a:t>
            </a:r>
          </a:p>
          <a:p>
            <a:r>
              <a:rPr lang="es-ES" dirty="0"/>
              <a:t>Poda α si el nodo que se expande es MAX</a:t>
            </a:r>
          </a:p>
          <a:p>
            <a:r>
              <a:rPr lang="es-ES" dirty="0"/>
              <a:t>Poda β si el nodo que se expande es MIN</a:t>
            </a:r>
            <a:endParaRPr lang="es-BO" dirty="0"/>
          </a:p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1A53E2-D6D7-4BA4-8D05-9859D4A6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E6C9-A858-44CD-AA40-20628065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7CF6F-1876-4B36-AC54-769C999A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9E7DB6-C17C-44F6-BF08-9F2BF7B4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478F57-0EAB-4D7E-80A5-AF222ECE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6832"/>
            <a:ext cx="7086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6652-7C33-4B97-89A9-C8D2FD05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BUSQUEDA CON ADVERSARIOS</a:t>
            </a:r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8FE5E6-EDC9-4963-97C0-2063A06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8CCC6B-E304-4717-8D2E-CE6E6BC0C570}"/>
              </a:ext>
            </a:extLst>
          </p:cNvPr>
          <p:cNvSpPr/>
          <p:nvPr/>
        </p:nvSpPr>
        <p:spPr>
          <a:xfrm>
            <a:off x="352357" y="1700808"/>
            <a:ext cx="1154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Agentes que se rodean de un entorno en el que existe al menos un agente del cual dependa su acción, se denominan </a:t>
            </a:r>
            <a:r>
              <a:rPr lang="es-ES" dirty="0" err="1"/>
              <a:t>multiagentes</a:t>
            </a:r>
            <a:r>
              <a:rPr lang="es-ES" dirty="0"/>
              <a:t> debido a que se encuentran en entornos </a:t>
            </a:r>
            <a:r>
              <a:rPr lang="es-ES" dirty="0" err="1"/>
              <a:t>multiagente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 entorno </a:t>
            </a:r>
            <a:r>
              <a:rPr lang="es-ES" dirty="0" err="1"/>
              <a:t>multiagente</a:t>
            </a:r>
            <a:r>
              <a:rPr lang="es-ES" dirty="0"/>
              <a:t> muy conocido, es aquel en el que se realiza un juego, el agente A, debe esperar del movimiento de B para realizar una acción que le lleve a ganar, esto lo convierte en un agente que se desenvuelve en un entorno competitivo.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Ya hemos visto búsquedas para distintas clases de problemáticas de los agentes, pero, qué ocurre cuando un agente está en  competencia con otro, y ambos tienen la medida de rendimiento de ganar, para evaluar esta búsqueda se utiliza lo que se conoce como búsqueda entre adversarios.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juegos en inteligencia artificial, son aquel entorno en donde los agentes se encuentran en conflicto y ambos jugadores tratan de maximizar su rendimiento.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Juegos clasificados según la Inteligencia artificial: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Juegos de suma cero.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Minimax</a:t>
            </a:r>
            <a:r>
              <a:rPr lang="es-ES" dirty="0"/>
              <a:t> o de dos jugadores.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Por turnos.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Deterministas.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 información perfecta, como por ejemplo el Ajedrez.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0024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AF89-3530-43C5-9DF3-F3169C4C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E01EA-997C-4AB4-A956-893C2861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69EE4-4DFE-491F-802B-652681FA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316DD1-949A-43DD-BD68-4CEB05F4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757362"/>
            <a:ext cx="71056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9ACC9-B76A-42E1-A707-F507C037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CDCA8-1F06-4584-8CD5-2A930B77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4D3C86-0EFC-4A14-A1DA-C9B31E3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17B6A6-62BD-4691-964F-144A0790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752600"/>
            <a:ext cx="7086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E3D6-7385-4AB9-B017-C7A860A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1FB40-F904-41EB-B9F9-B1F4D7DC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6EFBB3-E519-41B3-AD5B-FB9C9598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B30324-CDCE-45D8-9981-9A144EBB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766887"/>
            <a:ext cx="7086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B34D-4A6B-4593-BBE4-1B9114F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9C0EF-E705-4F61-B788-D3BB492F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7CF60E-5FDF-4554-9E97-5848244E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90F768-D4A8-4D3F-9EE6-3F5657A8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747837"/>
            <a:ext cx="70866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A18CC-4FE4-4718-8403-54692EF2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46634-2648-4495-B5EC-B790DB8D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4C6DB9-CE18-4901-8AD2-F2AE0E06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B82DA-33B4-4B79-99CB-DAC3540C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766887"/>
            <a:ext cx="7077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504AB-E1D9-4CA5-BE56-0EEC0B8A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6271E-A295-4ACB-BDDA-60E8ED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DAB9F4-100D-4D29-9C09-4DE9749C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BA64A2-CC9B-4EB7-9C20-65EBC3A5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300287"/>
            <a:ext cx="5772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0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F6797-BE1C-4D22-99A7-42400FA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6B3DD-54BF-41D1-93EF-7FD934E8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5C4B1E-2191-4070-8DF4-0A7A8A6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B5A135-51CB-426F-BD97-66BF5D9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845734"/>
            <a:ext cx="6781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5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14292-9EBA-458D-89F7-F35FD25D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1DA78-674B-4DD9-9D15-07D28D2D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00B03-BD40-4E23-A826-110376F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5C2DDC-FA09-4569-AF6C-D6C65724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845734"/>
            <a:ext cx="6791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6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467A1-CABF-4951-9C5A-D36C0AA2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AC459-CC14-4C1E-919C-00EBD508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Reducción: depende del orden.</a:t>
            </a:r>
          </a:p>
          <a:p>
            <a:pPr lvl="1"/>
            <a:r>
              <a:rPr lang="es-ES" dirty="0"/>
              <a:t>Ordenar Todo: O(</a:t>
            </a:r>
            <a:r>
              <a:rPr lang="es-ES" dirty="0" err="1"/>
              <a:t>b</a:t>
            </a:r>
            <a:r>
              <a:rPr lang="es-ES" baseline="30000" dirty="0" err="1"/>
              <a:t>m</a:t>
            </a:r>
            <a:r>
              <a:rPr lang="es-ES" baseline="30000" dirty="0"/>
              <a:t>/2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Ramificación Media: b</a:t>
            </a:r>
            <a:r>
              <a:rPr lang="es-ES" baseline="30000" dirty="0"/>
              <a:t>1/2</a:t>
            </a:r>
          </a:p>
          <a:p>
            <a:pPr lvl="2"/>
            <a:r>
              <a:rPr lang="es-ES" dirty="0"/>
              <a:t>Se alcanza doble de profundidad.</a:t>
            </a:r>
          </a:p>
          <a:p>
            <a:pPr lvl="2"/>
            <a:r>
              <a:rPr lang="es-ES" dirty="0"/>
              <a:t>(Problema: es casi imposible)</a:t>
            </a:r>
          </a:p>
          <a:p>
            <a:pPr lvl="1"/>
            <a:r>
              <a:rPr lang="es-ES" dirty="0"/>
              <a:t>Orden Aleatorio: O(b</a:t>
            </a:r>
            <a:r>
              <a:rPr lang="es-ES" baseline="30000" dirty="0"/>
              <a:t>3m/4</a:t>
            </a:r>
            <a:r>
              <a:rPr lang="es-ES" dirty="0"/>
              <a:t>) de media.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67DEF8-F680-4E2B-AC00-048B1003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10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57A2-46DB-4006-ABBD-A91A141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280BA-81BC-4C4F-BE9C-AA7584E9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Tablas de Transposición:</a:t>
            </a:r>
          </a:p>
          <a:p>
            <a:pPr lvl="1"/>
            <a:r>
              <a:rPr lang="es-ES" dirty="0"/>
              <a:t>Se guarda algunas permutaciones de conjunto de acciones que llevan al mismo resultado.</a:t>
            </a:r>
          </a:p>
          <a:p>
            <a:pPr lvl="1"/>
            <a:r>
              <a:rPr lang="es-ES" dirty="0"/>
              <a:t>Similar al conjunto explorado en búsqueda no informada.</a:t>
            </a:r>
          </a:p>
          <a:p>
            <a:pPr lvl="1"/>
            <a:r>
              <a:rPr lang="es-ES" dirty="0"/>
              <a:t>Ahorra muchos cálculos.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A338C7-3AED-4F46-A61F-AA4CA1E5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628784-781E-4F04-8645-A7468956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Juegos de Suma Cero</a:t>
            </a:r>
            <a:endParaRPr lang="es-B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EFBA50-EEE8-410C-8F75-96F1F81D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Son los más simples.</a:t>
            </a:r>
          </a:p>
          <a:p>
            <a:r>
              <a:rPr lang="es-ES" dirty="0"/>
              <a:t>- 2 oponentes compitiendo que  juegan por turnos alternos.</a:t>
            </a:r>
          </a:p>
          <a:p>
            <a:r>
              <a:rPr lang="es-ES" dirty="0"/>
              <a:t>- Entorno:</a:t>
            </a:r>
          </a:p>
          <a:p>
            <a:r>
              <a:rPr lang="es-ES" dirty="0"/>
              <a:t>    · Determinístico.</a:t>
            </a:r>
          </a:p>
          <a:p>
            <a:r>
              <a:rPr lang="es-ES" dirty="0"/>
              <a:t>    · Totalmente observable.</a:t>
            </a:r>
          </a:p>
          <a:p>
            <a:r>
              <a:rPr lang="es-ES" dirty="0"/>
              <a:t>- Lo que gana uno, lo pierde el otro.</a:t>
            </a:r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1B988C-296A-47B9-B744-DFBDD10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C6F1E3-EE96-402C-A70B-075162BF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20888"/>
            <a:ext cx="565079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61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0CE6-6BEE-4F86-9028-208C020B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Aprendizaje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DF323-9793-453F-BC4B-8E068FD0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Refuerzo: probar primero acciones que fueron bien en el pasado:</a:t>
            </a:r>
          </a:p>
          <a:p>
            <a:pPr lvl="1"/>
            <a:r>
              <a:rPr lang="es-ES" sz="2800" dirty="0"/>
              <a:t>Juegos anteriores.</a:t>
            </a:r>
          </a:p>
          <a:p>
            <a:pPr lvl="1"/>
            <a:r>
              <a:rPr lang="es-ES" sz="2800" dirty="0"/>
              <a:t>Búsqueda en profundidad iterativa:</a:t>
            </a:r>
          </a:p>
          <a:p>
            <a:pPr lvl="2"/>
            <a:r>
              <a:rPr lang="es-ES" sz="2000" dirty="0"/>
              <a:t>Se guarda las mejores acciones de cada iteración.</a:t>
            </a:r>
          </a:p>
          <a:p>
            <a:pPr lvl="2"/>
            <a:r>
              <a:rPr lang="es-ES" sz="2000" dirty="0"/>
              <a:t>Tiempo límite: siempre una acción.</a:t>
            </a:r>
            <a:endParaRPr lang="es-BO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7EA6D6-53E6-4942-8849-A73B4249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1DF7-F48C-4BED-945D-462331E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Búsqueda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A945D-67FE-4067-877B-FA0996C7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- Alto factor de ramificación, mucha profundidad, se exige el óptimo.</a:t>
            </a:r>
          </a:p>
          <a:p>
            <a:r>
              <a:rPr lang="es-ES" dirty="0"/>
              <a:t>- Tiempo limitado, falta de información, elementos de azar.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- Necesario: heurística, utilidad, poda.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423960-288A-442F-8DBF-0ED888C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D47E22-BF86-4C3D-A2AD-0ACC06A9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3" y="2886837"/>
            <a:ext cx="3247181" cy="24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4D8B-30AD-4BDD-A2AF-D4B47A7E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LOS JUEGOS</a:t>
            </a:r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0EEB106-A128-4EBE-9998-2F79B402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5781F1-DBEC-4D7C-A56D-52C795EA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61" y="2852936"/>
            <a:ext cx="9967478" cy="16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CCDD5-18A3-469F-BFCE-DEB3451B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Problema</a:t>
            </a:r>
            <a:endParaRPr lang="es-B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4B0AC0A-B9CE-45C4-895D-32CAA670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Estado Inicial: configuración de inicio del juego.</a:t>
            </a:r>
          </a:p>
          <a:p>
            <a:r>
              <a:rPr lang="es-ES" dirty="0"/>
              <a:t>- Jugadores: </a:t>
            </a:r>
            <a:r>
              <a:rPr lang="es-ES" dirty="0" err="1"/>
              <a:t>nº</a:t>
            </a:r>
            <a:r>
              <a:rPr lang="es-ES" dirty="0"/>
              <a:t> y quién tiene el turno.</a:t>
            </a:r>
          </a:p>
          <a:p>
            <a:r>
              <a:rPr lang="es-ES" dirty="0"/>
              <a:t>- Acciones: movimientos legales para cada jugador en un estado.</a:t>
            </a:r>
          </a:p>
          <a:p>
            <a:r>
              <a:rPr lang="es-ES" dirty="0"/>
              <a:t>- Resultados: modelo de transición.</a:t>
            </a:r>
          </a:p>
          <a:p>
            <a:r>
              <a:rPr lang="es-ES" dirty="0"/>
              <a:t>- Objetivos: estados donde el juego termina.</a:t>
            </a:r>
          </a:p>
          <a:p>
            <a:r>
              <a:rPr lang="es-ES" dirty="0"/>
              <a:t>- Utilidad: valor numérico de un estado objetivo para un jugador.</a:t>
            </a:r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D426F1F-F665-468D-85B5-DEE5008E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5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C797-7FC7-4D54-8FFE-E80A0DD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MINIMAX</a:t>
            </a:r>
            <a:endParaRPr lang="es-B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41A05-2BEC-4F5C-94BA-A0BF028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Base:</a:t>
            </a:r>
          </a:p>
          <a:p>
            <a:pPr lvl="1"/>
            <a:r>
              <a:rPr lang="es-ES" dirty="0"/>
              <a:t>Búsqueda primero en profundidad.</a:t>
            </a:r>
          </a:p>
          <a:p>
            <a:pPr lvl="1"/>
            <a:r>
              <a:rPr lang="es-ES" dirty="0"/>
              <a:t>Búsqueda Y-O (AND-OR).</a:t>
            </a:r>
          </a:p>
          <a:p>
            <a:r>
              <a:rPr lang="es-ES" dirty="0"/>
              <a:t>Contingencia: por cada acción del jugador (nodo O) se debe analizar todas las posibles acciones del otro jugador (nodo Y).</a:t>
            </a:r>
          </a:p>
          <a:p>
            <a:r>
              <a:rPr lang="es-ES" dirty="0" err="1">
                <a:latin typeface="overlock"/>
              </a:rPr>
              <a:t>Minimax</a:t>
            </a:r>
            <a:r>
              <a:rPr lang="es-ES" dirty="0">
                <a:latin typeface="overlock"/>
              </a:rPr>
              <a:t> al juego entre adversarios en el que intervienen dos jugadores, MIN y MAX, un ejemplo de éste juego puede ser 3 en raya, o triqui traca o como se lo conozca este juego tan popular.</a:t>
            </a:r>
            <a:endParaRPr lang="es-ES" dirty="0">
              <a:latin typeface="open sans"/>
            </a:endParaRPr>
          </a:p>
          <a:p>
            <a:r>
              <a:rPr lang="es-ES" dirty="0">
                <a:latin typeface="overlock"/>
              </a:rPr>
              <a:t>El objetivo de este algoritmo es encontrar un movimiento o un conjunto de los mismos, que hagan posible que MAX le gane a MIN, quien sería nuestro adversario.</a:t>
            </a:r>
          </a:p>
          <a:p>
            <a:r>
              <a:rPr lang="es-ES" dirty="0">
                <a:latin typeface="overlock"/>
              </a:rPr>
              <a:t>Cuando ocurre un empate el resultado es 0, cuando gana X que es MAX el resultado es +1 y cuando gana MIN el resultado es -1.</a:t>
            </a:r>
            <a:endParaRPr lang="es-ES" dirty="0">
              <a:latin typeface="open sans"/>
            </a:endParaRPr>
          </a:p>
          <a:p>
            <a:endParaRPr lang="es-B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A378AF-CE49-4F90-99D0-EDE0CEC8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0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EC377-2345-4425-B2A5-BB9D43C6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90A21-008F-4EEA-8081-0C696401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Objetivo: conseguir la mejor estrategia, la secuencia de acciones óptima.</a:t>
            </a:r>
          </a:p>
          <a:p>
            <a:r>
              <a:rPr lang="es-ES" dirty="0"/>
              <a:t>Jugadores: según utilidad:</a:t>
            </a:r>
          </a:p>
          <a:p>
            <a:pPr lvl="1"/>
            <a:r>
              <a:rPr lang="es-ES" dirty="0"/>
              <a:t>Max: agente inteligente, maximiza.</a:t>
            </a:r>
          </a:p>
          <a:p>
            <a:pPr lvl="1"/>
            <a:r>
              <a:rPr lang="es-ES" dirty="0"/>
              <a:t>Min: contrincante, minimiza.</a:t>
            </a:r>
          </a:p>
          <a:p>
            <a:r>
              <a:rPr lang="es-ES" dirty="0"/>
              <a:t>Complejidad: exponencial O(</a:t>
            </a:r>
            <a:r>
              <a:rPr lang="es-ES" dirty="0" err="1"/>
              <a:t>b</a:t>
            </a:r>
            <a:r>
              <a:rPr lang="es-ES" baseline="30000" dirty="0" err="1"/>
              <a:t>m</a:t>
            </a:r>
            <a:r>
              <a:rPr lang="es-ES" dirty="0"/>
              <a:t>)</a:t>
            </a:r>
          </a:p>
          <a:p>
            <a:r>
              <a:rPr lang="es-ES" dirty="0"/>
              <a:t>¡No se puede reducir a polinómica!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3103A5-063A-46DF-AF33-427AEF7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39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4218</TotalTime>
  <Words>1565</Words>
  <Application>Microsoft Office PowerPoint</Application>
  <PresentationFormat>Panorámica</PresentationFormat>
  <Paragraphs>190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open sans</vt:lpstr>
      <vt:lpstr>overlock</vt:lpstr>
      <vt:lpstr>Times New Roman</vt:lpstr>
      <vt:lpstr>Trebuchet MS</vt:lpstr>
      <vt:lpstr>Retrospección</vt:lpstr>
      <vt:lpstr>SIS 420 – INTELIGENCIA ARTIFICIAL</vt:lpstr>
      <vt:lpstr>Teoría de Juegos </vt:lpstr>
      <vt:lpstr>BUSQUEDA CON ADVERSARIOS</vt:lpstr>
      <vt:lpstr>Juegos de Suma Cero</vt:lpstr>
      <vt:lpstr>Algoritmos de Búsqueda</vt:lpstr>
      <vt:lpstr>COMPONENTES DE LOS JUEGOS</vt:lpstr>
      <vt:lpstr>Definición del Problema</vt:lpstr>
      <vt:lpstr>MINIMAX</vt:lpstr>
      <vt:lpstr>Características</vt:lpstr>
      <vt:lpstr>Valores MiniMax de Cada Nodo</vt:lpstr>
      <vt:lpstr>Ejemplo</vt:lpstr>
      <vt:lpstr>Ejemplo de búsqueda entre adversarios</vt:lpstr>
      <vt:lpstr>Presentación de PowerPoint</vt:lpstr>
      <vt:lpstr>Pseudocódigo</vt:lpstr>
      <vt:lpstr>Presentación de PowerPoint</vt:lpstr>
      <vt:lpstr>Presentación de PowerPoint</vt:lpstr>
      <vt:lpstr>EL PROCEDIMIENTO “MINIMAX”</vt:lpstr>
      <vt:lpstr>ETIQUETADO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Multiples jugadores</vt:lpstr>
      <vt:lpstr>Poda Alfa(α)- Beta(β)</vt:lpstr>
      <vt:lpstr>Valores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Pseudocódigo</vt:lpstr>
      <vt:lpstr>Presentación de PowerPoint</vt:lpstr>
      <vt:lpstr>Presentación de PowerPoint</vt:lpstr>
      <vt:lpstr>Complejidad</vt:lpstr>
      <vt:lpstr>Mejoras</vt:lpstr>
      <vt:lpstr>Aprendizaje</vt:lpstr>
    </vt:vector>
  </TitlesOfParts>
  <Company>U.T.I.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INTELIGENCIA ARTIFICIAL</dc:title>
  <dc:creator>MAQ1</dc:creator>
  <cp:lastModifiedBy>Carlos Walter Pacheco Lora</cp:lastModifiedBy>
  <cp:revision>231</cp:revision>
  <cp:lastPrinted>1999-08-06T20:29:32Z</cp:lastPrinted>
  <dcterms:created xsi:type="dcterms:W3CDTF">1999-02-09T14:57:18Z</dcterms:created>
  <dcterms:modified xsi:type="dcterms:W3CDTF">2022-05-04T04:09:41Z</dcterms:modified>
</cp:coreProperties>
</file>