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2" r:id="rId3"/>
    <p:sldId id="286" r:id="rId4"/>
    <p:sldId id="263" r:id="rId5"/>
    <p:sldId id="264" r:id="rId6"/>
    <p:sldId id="265" r:id="rId7"/>
    <p:sldId id="266" r:id="rId8"/>
    <p:sldId id="267" r:id="rId9"/>
    <p:sldId id="276" r:id="rId10"/>
    <p:sldId id="277" r:id="rId11"/>
    <p:sldId id="268" r:id="rId12"/>
    <p:sldId id="270" r:id="rId13"/>
    <p:sldId id="269" r:id="rId14"/>
    <p:sldId id="271" r:id="rId15"/>
    <p:sldId id="272" r:id="rId16"/>
    <p:sldId id="274" r:id="rId17"/>
    <p:sldId id="278" r:id="rId18"/>
    <p:sldId id="279" r:id="rId19"/>
    <p:sldId id="273" r:id="rId20"/>
    <p:sldId id="275" r:id="rId21"/>
    <p:sldId id="281" r:id="rId22"/>
    <p:sldId id="280" r:id="rId23"/>
    <p:sldId id="282" r:id="rId24"/>
    <p:sldId id="283" r:id="rId25"/>
    <p:sldId id="284" r:id="rId26"/>
    <p:sldId id="285" r:id="rId27"/>
    <p:sldId id="287" r:id="rId28"/>
    <p:sldId id="288" r:id="rId29"/>
    <p:sldId id="289" r:id="rId30"/>
    <p:sldId id="290" r:id="rId31"/>
    <p:sldId id="293" r:id="rId32"/>
    <p:sldId id="292" r:id="rId33"/>
    <p:sldId id="296" r:id="rId34"/>
    <p:sldId id="294" r:id="rId35"/>
    <p:sldId id="295"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94660"/>
  </p:normalViewPr>
  <p:slideViewPr>
    <p:cSldViewPr snapToGrid="0">
      <p:cViewPr varScale="1">
        <p:scale>
          <a:sx n="72" d="100"/>
          <a:sy n="72" d="100"/>
        </p:scale>
        <p:origin x="57"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CAEE-CC12-4B6A-A4FE-ABB9851BDFA7}" type="datetimeFigureOut">
              <a:rPr lang="en-US" smtClean="0"/>
              <a:t>3/30/2020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794D-3AB2-4013-A590-C42082A3E24C}" type="slidenum">
              <a:rPr lang="en-US" smtClean="0"/>
              <a:t>‹#›</a:t>
            </a:fld>
            <a:endParaRPr lang="en-US"/>
          </a:p>
        </p:txBody>
      </p:sp>
    </p:spTree>
    <p:extLst>
      <p:ext uri="{BB962C8B-B14F-4D97-AF65-F5344CB8AC3E}">
        <p14:creationId xmlns:p14="http://schemas.microsoft.com/office/powerpoint/2010/main" val="305591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For every possible split (of a categoriacal or</a:t>
            </a:r>
            <a:r>
              <a:rPr lang="it-IT" baseline="0" dirty="0" smtClean="0"/>
              <a:t> continuous variable</a:t>
            </a:r>
            <a:r>
              <a:rPr lang="it-IT" dirty="0" smtClean="0"/>
              <a:t>), you compute the MSE of</a:t>
            </a:r>
            <a:r>
              <a:rPr lang="it-IT" baseline="0" dirty="0" smtClean="0"/>
              <a:t> the resulting nodes (For every node compute the average of the predictions, then compute the </a:t>
            </a:r>
            <a:r>
              <a:rPr lang="it-IT" dirty="0" smtClean="0"/>
              <a:t>MSE, assigning to each node this average value) and find the best split (the one leading to the minimum MSE)</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19</a:t>
            </a:fld>
            <a:endParaRPr lang="en-US"/>
          </a:p>
        </p:txBody>
      </p:sp>
    </p:spTree>
    <p:extLst>
      <p:ext uri="{BB962C8B-B14F-4D97-AF65-F5344CB8AC3E}">
        <p14:creationId xmlns:p14="http://schemas.microsoft.com/office/powerpoint/2010/main" val="198751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ctorzhou.com/blog/information-gain/" TargetMode="External"/><Relationship Id="rId2" Type="http://schemas.openxmlformats.org/officeDocument/2006/relationships/hyperlink" Target="https://github.com/suvoooo/Machine_Learning/blob/master/DecsTree/notebooks/Bank_Data_Analysis.ipynb" TargetMode="External"/><Relationship Id="rId1" Type="http://schemas.openxmlformats.org/officeDocument/2006/relationships/slideLayout" Target="../slideLayouts/slideLayout2.xml"/><Relationship Id="rId4" Type="http://schemas.openxmlformats.org/officeDocument/2006/relationships/hyperlink" Target="https://towardsdatascience.com/entropy-how-decision-trees-make-decisions-2946b9c18c8"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cikit-learn.org/stable/modules/generated/sklearn.tree.DecisionTreeRegressor.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tat.berkeley.edu/~breiman/RandomForests/cc_home.htm" TargetMode="External"/><Relationship Id="rId2" Type="http://schemas.openxmlformats.org/officeDocument/2006/relationships/hyperlink" Target="https://medium.com/@ar.ingenious/applying-random-forest-classification-machine-learning-algorithm-from-scratch-with-real-24ff198a1c57"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hyperlink" Target="https://stackabuse.com/random-forest-algorithm-with-python-and-scikit-lear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quora.com/What-is-the-difference-between-the-the-Gaussian-Bernoulli-Multinomial-and-the-regular-Naive-Bayes-algorithms" TargetMode="External"/><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towardsdatascience.com/encoding-categorical-features-21a2651a065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linear_model.html#ordinary-least-squares" TargetMode="External"/><Relationship Id="rId2" Type="http://schemas.openxmlformats.org/officeDocument/2006/relationships/hyperlink" Target="https://scikit-learn.org/stable/modules/linear_model.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camp.com/community/tutorials/understanding-logistic-regression-pyth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auto_examples/linear_model/plot_logistic_multinomial.html#sphx-glr-auto-examples-linear-model-plot-logistic-multinomial-p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Sklearn-UG</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a:hlinkClick r:id="rId2"/>
              </a:rPr>
              <a:t>https://towardsdatascience.com/https-medium-com-lorrli-classification-and-regression-analysis-with-decision-trees-c43cdbc58054</a:t>
            </a:r>
            <a:endParaRPr lang="en-US"/>
          </a:p>
        </p:txBody>
      </p:sp>
      <p:pic>
        <p:nvPicPr>
          <p:cNvPr id="3074" name="Picture 2" descr="https://miro.medium.com/max/1846/1*z4zWVweDtHJzq4Ky5eOA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2733" y="540533"/>
            <a:ext cx="7339267" cy="585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1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5a- Decision Tree</a:t>
            </a:r>
            <a:endParaRPr lang="en-US" dirty="0"/>
          </a:p>
        </p:txBody>
      </p:sp>
      <p:sp>
        <p:nvSpPr>
          <p:cNvPr id="3" name="Content Placeholder 2"/>
          <p:cNvSpPr>
            <a:spLocks noGrp="1"/>
          </p:cNvSpPr>
          <p:nvPr>
            <p:ph idx="1"/>
          </p:nvPr>
        </p:nvSpPr>
        <p:spPr/>
        <p:txBody>
          <a:bodyPr/>
          <a:lstStyle/>
          <a:p>
            <a:r>
              <a:rPr lang="en-US" dirty="0"/>
              <a:t>https://towardsdatascience.com/scikit-learn-decision-trees-explained-803f3812290d</a:t>
            </a:r>
          </a:p>
          <a:p>
            <a:endParaRPr lang="en-US" dirty="0"/>
          </a:p>
        </p:txBody>
      </p:sp>
      <p:pic>
        <p:nvPicPr>
          <p:cNvPr id="1026" name="Picture 2" descr="https://miro.medium.com/max/1990/1*tMU0XhEbj5aKgGt9RX-UQ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610" y="2303125"/>
            <a:ext cx="6639802" cy="44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89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DT parameters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criterion</a:t>
            </a:r>
            <a:r>
              <a:rPr lang="en-US" dirty="0"/>
              <a:t> : This parameter determines how the impurity of a split will be measured. </a:t>
            </a:r>
            <a:r>
              <a:rPr lang="en-US" dirty="0" smtClean="0"/>
              <a:t>Default </a:t>
            </a:r>
            <a:r>
              <a:rPr lang="en-US" dirty="0"/>
              <a:t>“</a:t>
            </a:r>
            <a:r>
              <a:rPr lang="en-US" dirty="0" err="1"/>
              <a:t>gini</a:t>
            </a:r>
            <a:r>
              <a:rPr lang="en-US" dirty="0" smtClean="0"/>
              <a:t>”, otherwise </a:t>
            </a:r>
            <a:r>
              <a:rPr lang="en-US" dirty="0"/>
              <a:t>“entropy” </a:t>
            </a:r>
            <a:endParaRPr lang="it-IT" b="1" dirty="0" smtClean="0"/>
          </a:p>
          <a:p>
            <a:r>
              <a:rPr lang="en-US" b="1" dirty="0"/>
              <a:t>splitter: </a:t>
            </a:r>
            <a:r>
              <a:rPr lang="en-US" dirty="0"/>
              <a:t>This is how the decision tree searches the features for a split. The default value is set to “best</a:t>
            </a:r>
            <a:r>
              <a:rPr lang="en-US" dirty="0" smtClean="0"/>
              <a:t>”. For </a:t>
            </a:r>
            <a:r>
              <a:rPr lang="en-US" dirty="0"/>
              <a:t>each node, the algorithm considers all the features and chooses the best split. If </a:t>
            </a:r>
            <a:r>
              <a:rPr lang="en-US" dirty="0" smtClean="0"/>
              <a:t>you </a:t>
            </a:r>
            <a:r>
              <a:rPr lang="en-US" dirty="0"/>
              <a:t>set </a:t>
            </a:r>
            <a:r>
              <a:rPr lang="en-US" dirty="0" smtClean="0"/>
              <a:t>to </a:t>
            </a:r>
            <a:r>
              <a:rPr lang="en-US" dirty="0"/>
              <a:t>“random,” then a random subset of features will be considered. The split will </a:t>
            </a:r>
            <a:r>
              <a:rPr lang="en-US" dirty="0" smtClean="0"/>
              <a:t>be </a:t>
            </a:r>
            <a:r>
              <a:rPr lang="en-US" dirty="0"/>
              <a:t>made by the best feature within the random subset. The size of the random subset is </a:t>
            </a:r>
            <a:r>
              <a:rPr lang="en-US" dirty="0" smtClean="0"/>
              <a:t>given </a:t>
            </a:r>
            <a:r>
              <a:rPr lang="en-US" dirty="0"/>
              <a:t>by the </a:t>
            </a:r>
            <a:r>
              <a:rPr lang="en-US" b="1" dirty="0" err="1"/>
              <a:t>max_features</a:t>
            </a:r>
            <a:r>
              <a:rPr lang="en-US" dirty="0"/>
              <a:t> parameter.</a:t>
            </a:r>
            <a:endParaRPr lang="it-IT" b="1" dirty="0" smtClean="0"/>
          </a:p>
          <a:p>
            <a:r>
              <a:rPr lang="it-IT" b="1" dirty="0" smtClean="0"/>
              <a:t>Max_depth:</a:t>
            </a:r>
            <a:r>
              <a:rPr lang="it-IT" dirty="0" smtClean="0"/>
              <a:t> </a:t>
            </a:r>
            <a:r>
              <a:rPr lang="en-US" dirty="0"/>
              <a:t> </a:t>
            </a:r>
            <a:r>
              <a:rPr lang="en-US" dirty="0"/>
              <a:t>Not limiting the growth of a </a:t>
            </a:r>
            <a:r>
              <a:rPr lang="en-US" dirty="0" smtClean="0"/>
              <a:t>DT may </a:t>
            </a:r>
            <a:r>
              <a:rPr lang="en-US" dirty="0"/>
              <a:t>lead to over-fitting</a:t>
            </a:r>
            <a:r>
              <a:rPr lang="en-US" dirty="0" smtClean="0"/>
              <a:t>.</a:t>
            </a:r>
          </a:p>
          <a:p>
            <a:r>
              <a:rPr lang="en-US" b="1" dirty="0" err="1"/>
              <a:t>min_samples_split</a:t>
            </a:r>
            <a:r>
              <a:rPr lang="en-US" b="1" dirty="0"/>
              <a:t>: </a:t>
            </a:r>
            <a:r>
              <a:rPr lang="en-US" dirty="0"/>
              <a:t>The minimum number of samples a node must contain in order to consider splitting. </a:t>
            </a:r>
            <a:r>
              <a:rPr lang="en-US" dirty="0" smtClean="0"/>
              <a:t>Default: </a:t>
            </a:r>
            <a:r>
              <a:rPr lang="en-US" dirty="0"/>
              <a:t>two. </a:t>
            </a:r>
            <a:r>
              <a:rPr lang="en-US" dirty="0" smtClean="0"/>
              <a:t>Regularization.</a:t>
            </a:r>
            <a:endParaRPr lang="en-US" dirty="0"/>
          </a:p>
          <a:p>
            <a:r>
              <a:rPr lang="en-US" b="1" dirty="0" err="1"/>
              <a:t>min_samples_leaf</a:t>
            </a:r>
            <a:r>
              <a:rPr lang="en-US" b="1" dirty="0"/>
              <a:t>: </a:t>
            </a:r>
            <a:r>
              <a:rPr lang="en-US" dirty="0"/>
              <a:t>The minimum number of samples needed to be considered a leaf node. The default value is set to one. Use </a:t>
            </a:r>
            <a:r>
              <a:rPr lang="en-US" dirty="0" smtClean="0"/>
              <a:t>it to </a:t>
            </a:r>
            <a:r>
              <a:rPr lang="en-US" dirty="0"/>
              <a:t>limit the growth of the tree</a:t>
            </a:r>
            <a:r>
              <a:rPr lang="en-US" dirty="0" smtClean="0"/>
              <a:t>.</a:t>
            </a:r>
            <a:endParaRPr lang="en-US" dirty="0"/>
          </a:p>
        </p:txBody>
      </p:sp>
    </p:spTree>
    <p:extLst>
      <p:ext uri="{BB962C8B-B14F-4D97-AF65-F5344CB8AC3E}">
        <p14:creationId xmlns:p14="http://schemas.microsoft.com/office/powerpoint/2010/main" val="114209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Towards random forests</a:t>
            </a:r>
            <a:endParaRPr lang="en-US" dirty="0"/>
          </a:p>
        </p:txBody>
      </p:sp>
      <p:sp>
        <p:nvSpPr>
          <p:cNvPr id="3" name="Content Placeholder 2"/>
          <p:cNvSpPr>
            <a:spLocks noGrp="1"/>
          </p:cNvSpPr>
          <p:nvPr>
            <p:ph idx="1"/>
          </p:nvPr>
        </p:nvSpPr>
        <p:spPr/>
        <p:txBody>
          <a:bodyPr/>
          <a:lstStyle/>
          <a:p>
            <a:r>
              <a:rPr lang="en-US" dirty="0"/>
              <a:t>The real power of decision trees unfolds more so when cultivating many of them — while limiting the way they grow — </a:t>
            </a:r>
            <a:r>
              <a:rPr lang="en-US" dirty="0" smtClean="0"/>
              <a:t>and collecting</a:t>
            </a:r>
            <a:r>
              <a:rPr lang="en-US" dirty="0"/>
              <a:t> their individual predictions to form a final conclusion.</a:t>
            </a:r>
          </a:p>
          <a:p>
            <a:r>
              <a:rPr lang="en-US" dirty="0" smtClean="0"/>
              <a:t>In</a:t>
            </a:r>
            <a:r>
              <a:rPr lang="en-US" dirty="0"/>
              <a:t> other words, you grow a forest, and if your forest is random in </a:t>
            </a:r>
            <a:r>
              <a:rPr lang="en-US" dirty="0" smtClean="0"/>
              <a:t>nature, using</a:t>
            </a:r>
            <a:r>
              <a:rPr lang="en-US" dirty="0"/>
              <a:t> the concept of bagging and with splitter = "random", we call </a:t>
            </a:r>
            <a:r>
              <a:rPr lang="en-US" dirty="0" smtClean="0"/>
              <a:t>this</a:t>
            </a:r>
            <a:r>
              <a:rPr lang="en-US" dirty="0"/>
              <a:t> a Random Forest.</a:t>
            </a:r>
          </a:p>
          <a:p>
            <a:endParaRPr lang="en-US" dirty="0" smtClean="0"/>
          </a:p>
          <a:p>
            <a:r>
              <a:rPr lang="en-US" dirty="0" smtClean="0"/>
              <a:t>‘Splitter’ from best (default) to random (a random set of features)</a:t>
            </a:r>
            <a:r>
              <a:rPr lang="en-US" dirty="0"/>
              <a:t/>
            </a:r>
            <a:br>
              <a:rPr lang="en-US" dirty="0"/>
            </a:br>
            <a:endParaRPr lang="en-US" dirty="0"/>
          </a:p>
          <a:p>
            <a:endParaRPr lang="en-US" dirty="0"/>
          </a:p>
        </p:txBody>
      </p:sp>
    </p:spTree>
    <p:extLst>
      <p:ext uri="{BB962C8B-B14F-4D97-AF65-F5344CB8AC3E}">
        <p14:creationId xmlns:p14="http://schemas.microsoft.com/office/powerpoint/2010/main" val="165109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 Decision 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github.com/suvoooo/Machine_Learning/blob/master/DecsTree/notebooks/Bank_Data_Analysis.ipynb</a:t>
            </a:r>
            <a:endParaRPr lang="en-US" dirty="0" smtClean="0"/>
          </a:p>
          <a:p>
            <a:endParaRPr lang="it-IT" dirty="0"/>
          </a:p>
          <a:p>
            <a:r>
              <a:rPr lang="en-US" dirty="0" smtClean="0">
                <a:hlinkClick r:id="rId3"/>
              </a:rPr>
              <a:t>https</a:t>
            </a:r>
            <a:r>
              <a:rPr lang="en-US" dirty="0">
                <a:hlinkClick r:id="rId3"/>
              </a:rPr>
              <a:t>://victorzhou.com/blog/information-gain</a:t>
            </a:r>
            <a:r>
              <a:rPr lang="en-US" dirty="0" smtClean="0">
                <a:hlinkClick r:id="rId3"/>
              </a:rPr>
              <a:t>/</a:t>
            </a:r>
            <a:endParaRPr lang="en-US" dirty="0" smtClean="0"/>
          </a:p>
          <a:p>
            <a:pPr lvl="1"/>
            <a:r>
              <a:rPr lang="it-IT" dirty="0" smtClean="0"/>
              <a:t>Information gain, entropy, two or more target classes</a:t>
            </a:r>
          </a:p>
          <a:p>
            <a:pPr lvl="1"/>
            <a:endParaRPr lang="it-IT" dirty="0"/>
          </a:p>
          <a:p>
            <a:r>
              <a:rPr lang="en-US" dirty="0">
                <a:hlinkClick r:id="rId4"/>
              </a:rPr>
              <a:t>https://</a:t>
            </a:r>
            <a:r>
              <a:rPr lang="en-US" dirty="0" smtClean="0">
                <a:hlinkClick r:id="rId4"/>
              </a:rPr>
              <a:t>towardsdatascience.com/entropy-how-decision-trees-make-decisions-2946b9c18c8</a:t>
            </a:r>
            <a:endParaRPr lang="en-US" dirty="0" smtClean="0"/>
          </a:p>
          <a:p>
            <a:pPr lvl="1"/>
            <a:r>
              <a:rPr lang="en-US" dirty="0"/>
              <a:t>Example: Decision </a:t>
            </a:r>
            <a:r>
              <a:rPr lang="en-US" dirty="0"/>
              <a:t>Tree</a:t>
            </a:r>
            <a:endParaRPr lang="it-IT" dirty="0"/>
          </a:p>
          <a:p>
            <a:pPr lvl="1"/>
            <a:r>
              <a:rPr lang="it-IT" dirty="0" smtClean="0"/>
              <a:t>Information gain: compare splits on a categorical feature (two examples provided in the page)</a:t>
            </a:r>
          </a:p>
          <a:p>
            <a:pPr lvl="1"/>
            <a:r>
              <a:rPr lang="it-IT" dirty="0" smtClean="0"/>
              <a:t>Generalizing, among all the possible spilts (by category or, if continuous variable, threshold), choose the one with the maximum reduction of entropy</a:t>
            </a:r>
            <a:endParaRPr lang="en-US" dirty="0"/>
          </a:p>
        </p:txBody>
      </p:sp>
    </p:spTree>
    <p:extLst>
      <p:ext uri="{BB962C8B-B14F-4D97-AF65-F5344CB8AC3E}">
        <p14:creationId xmlns:p14="http://schemas.microsoft.com/office/powerpoint/2010/main" val="387131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https://blog.quantinsti.com/gini-index</a:t>
            </a:r>
            <a:r>
              <a:rPr lang="en-US" dirty="0" smtClean="0">
                <a:hlinkClick r:id="rId2"/>
              </a:rPr>
              <a:t>/</a:t>
            </a:r>
            <a:endParaRPr lang="en-US" dirty="0" smtClean="0"/>
          </a:p>
          <a:p>
            <a:pPr lvl="1"/>
            <a:r>
              <a:rPr lang="it-IT" dirty="0" smtClean="0"/>
              <a:t>Example computations with Gini index</a:t>
            </a:r>
          </a:p>
          <a:p>
            <a:pPr lvl="1"/>
            <a:r>
              <a:rPr lang="it-IT" dirty="0" smtClean="0"/>
              <a:t>Choose the feature with the minimum gini index</a:t>
            </a:r>
          </a:p>
          <a:p>
            <a:pPr lvl="1"/>
            <a:r>
              <a:rPr lang="it-IT" dirty="0" smtClean="0"/>
              <a:t> </a:t>
            </a:r>
            <a:endParaRPr lang="en-US" dirty="0"/>
          </a:p>
        </p:txBody>
      </p:sp>
    </p:spTree>
    <p:extLst>
      <p:ext uri="{BB962C8B-B14F-4D97-AF65-F5344CB8AC3E}">
        <p14:creationId xmlns:p14="http://schemas.microsoft.com/office/powerpoint/2010/main" val="22679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5bb-DT bank deposit</a:t>
            </a:r>
            <a:endParaRPr lang="en-US" dirty="0"/>
          </a:p>
        </p:txBody>
      </p:sp>
      <p:sp>
        <p:nvSpPr>
          <p:cNvPr id="3" name="Content Placeholder 2"/>
          <p:cNvSpPr>
            <a:spLocks noGrp="1"/>
          </p:cNvSpPr>
          <p:nvPr>
            <p:ph idx="1"/>
          </p:nvPr>
        </p:nvSpPr>
        <p:spPr/>
        <p:txBody>
          <a:bodyPr/>
          <a:lstStyle/>
          <a:p>
            <a:r>
              <a:rPr lang="it-IT" dirty="0" smtClean="0"/>
              <a:t>Histogram plot with pyplot, plthist()</a:t>
            </a:r>
          </a:p>
          <a:p>
            <a:r>
              <a:rPr lang="it-IT" dirty="0" smtClean="0"/>
              <a:t>Then, also catplot()</a:t>
            </a:r>
            <a:endParaRPr lang="en-US" dirty="0"/>
          </a:p>
        </p:txBody>
      </p:sp>
      <p:sp>
        <p:nvSpPr>
          <p:cNvPr id="4" name="AutoShape 2"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307975" y="7937"/>
            <a:ext cx="3592864" cy="3592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501665" y="38862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9" y="2273970"/>
            <a:ext cx="8535892" cy="4225927"/>
          </a:xfrm>
          <a:prstGeom prst="rect">
            <a:avLst/>
          </a:prstGeom>
        </p:spPr>
      </p:pic>
    </p:spTree>
    <p:extLst>
      <p:ext uri="{BB962C8B-B14F-4D97-AF65-F5344CB8AC3E}">
        <p14:creationId xmlns:p14="http://schemas.microsoft.com/office/powerpoint/2010/main" val="319116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t-IT" dirty="0" smtClean="0"/>
              <a:t>Sns heatmap on a correlation matrix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61" y="2414312"/>
            <a:ext cx="5271701" cy="4128441"/>
          </a:xfrm>
          <a:prstGeom prst="rect">
            <a:avLst/>
          </a:prstGeom>
        </p:spPr>
      </p:pic>
    </p:spTree>
    <p:extLst>
      <p:ext uri="{BB962C8B-B14F-4D97-AF65-F5344CB8AC3E}">
        <p14:creationId xmlns:p14="http://schemas.microsoft.com/office/powerpoint/2010/main" val="42306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convert the categorical </a:t>
            </a:r>
            <a:r>
              <a:rPr lang="en-US" dirty="0" err="1"/>
              <a:t>variabels</a:t>
            </a:r>
            <a:r>
              <a:rPr lang="en-US" dirty="0"/>
              <a:t> ('object type') to dummy </a:t>
            </a:r>
            <a:r>
              <a:rPr lang="en-US" dirty="0" smtClean="0"/>
              <a:t>variables in Pandas DF</a:t>
            </a:r>
          </a:p>
          <a:p>
            <a:r>
              <a:rPr lang="it-IT" dirty="0" smtClean="0"/>
              <a:t>Map() on a Pandas series, to map labels into 0/1</a:t>
            </a:r>
          </a:p>
          <a:p>
            <a:r>
              <a:rPr lang="en-US" dirty="0"/>
              <a:t>use </a:t>
            </a:r>
            <a:r>
              <a:rPr lang="en-US" dirty="0" err="1" smtClean="0"/>
              <a:t>len</a:t>
            </a:r>
            <a:r>
              <a:rPr lang="en-US" dirty="0" smtClean="0"/>
              <a:t>()</a:t>
            </a:r>
            <a:r>
              <a:rPr lang="en-US" dirty="0"/>
              <a:t> to get the </a:t>
            </a:r>
            <a:r>
              <a:rPr lang="en-US" dirty="0" err="1"/>
              <a:t>nr</a:t>
            </a:r>
            <a:r>
              <a:rPr lang="en-US" dirty="0"/>
              <a:t>. of samples </a:t>
            </a:r>
            <a:endParaRPr lang="en-US" dirty="0" smtClean="0"/>
          </a:p>
          <a:p>
            <a:endParaRPr lang="it-IT" dirty="0"/>
          </a:p>
          <a:p>
            <a:r>
              <a:rPr lang="en-US" dirty="0" err="1" smtClean="0"/>
              <a:t>GridSearchCV</a:t>
            </a:r>
            <a:r>
              <a:rPr lang="it-IT" dirty="0" smtClean="0"/>
              <a:t> with the best params</a:t>
            </a:r>
          </a:p>
          <a:p>
            <a:r>
              <a:rPr lang="it-IT" dirty="0" smtClean="0"/>
              <a:t>Score() on a (training/testing)set</a:t>
            </a:r>
          </a:p>
          <a:p>
            <a:r>
              <a:rPr lang="it-IT" dirty="0" smtClean="0"/>
              <a:t>Graphviz library to save pic of a tree</a:t>
            </a:r>
            <a:endParaRPr lang="it-IT" dirty="0"/>
          </a:p>
          <a:p>
            <a:r>
              <a:rPr lang="en-US" dirty="0" err="1" smtClean="0"/>
              <a:t>plt.bar</a:t>
            </a:r>
            <a:r>
              <a:rPr lang="en-US" dirty="0"/>
              <a:t> </a:t>
            </a:r>
            <a:r>
              <a:rPr lang="en-US" dirty="0" smtClean="0"/>
              <a:t>for feature importance</a:t>
            </a:r>
          </a:p>
          <a:p>
            <a:r>
              <a:rPr lang="en-US" dirty="0" err="1" smtClean="0"/>
              <a:t>plt.savefig</a:t>
            </a:r>
            <a:r>
              <a:rPr lang="en-US" dirty="0" smtClean="0"/>
              <a:t> to save a pic</a:t>
            </a:r>
            <a:endParaRPr lang="en-US" dirty="0"/>
          </a:p>
          <a:p>
            <a:endParaRPr lang="en-US" dirty="0"/>
          </a:p>
          <a:p>
            <a:endParaRPr lang="it-IT" dirty="0" smtClean="0"/>
          </a:p>
          <a:p>
            <a:endParaRPr lang="en-US" dirty="0"/>
          </a:p>
          <a:p>
            <a:endParaRPr lang="en-US" dirty="0"/>
          </a:p>
        </p:txBody>
      </p:sp>
    </p:spTree>
    <p:extLst>
      <p:ext uri="{BB962C8B-B14F-4D97-AF65-F5344CB8AC3E}">
        <p14:creationId xmlns:p14="http://schemas.microsoft.com/office/powerpoint/2010/main" val="341011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5c DT regression</a:t>
            </a:r>
            <a:endParaRPr lang="en-US" dirty="0"/>
          </a:p>
        </p:txBody>
      </p:sp>
      <p:sp>
        <p:nvSpPr>
          <p:cNvPr id="3" name="Content Placeholder 2"/>
          <p:cNvSpPr>
            <a:spLocks noGrp="1"/>
          </p:cNvSpPr>
          <p:nvPr>
            <p:ph idx="1"/>
          </p:nvPr>
        </p:nvSpPr>
        <p:spPr/>
        <p:txBody>
          <a:bodyPr>
            <a:normAutofit fontScale="92500"/>
          </a:bodyPr>
          <a:lstStyle/>
          <a:p>
            <a:r>
              <a:rPr lang="en-US" dirty="0"/>
              <a:t>https://towardsdatascience.com/https-medium-com-lorrli-classification-and-regression-analysis-with-decision-trees-c43cdbc58054</a:t>
            </a:r>
          </a:p>
          <a:p>
            <a:r>
              <a:rPr lang="en-US" dirty="0">
                <a:hlinkClick r:id="rId3"/>
              </a:rPr>
              <a:t>https://</a:t>
            </a:r>
            <a:r>
              <a:rPr lang="en-US" dirty="0" smtClean="0">
                <a:hlinkClick r:id="rId3"/>
              </a:rPr>
              <a:t>scikit-learn.org/stable/modules/generated/sklearn.tree.DecisionTreeRegressor.html</a:t>
            </a:r>
            <a:endParaRPr lang="en-US" dirty="0" smtClean="0"/>
          </a:p>
          <a:p>
            <a:r>
              <a:rPr lang="it-IT" dirty="0" smtClean="0"/>
              <a:t>MSE as impurity metrics</a:t>
            </a:r>
          </a:p>
          <a:p>
            <a:r>
              <a:rPr lang="it-IT" dirty="0" smtClean="0"/>
              <a:t>score() r2 criterion</a:t>
            </a:r>
            <a:endParaRPr lang="it-IT" dirty="0"/>
          </a:p>
          <a:p>
            <a:r>
              <a:rPr lang="en-US" dirty="0"/>
              <a:t>https://scikit-learn.org/stable/modules/model_evaluation.html#r2-score </a:t>
            </a:r>
            <a:endParaRPr lang="en-US" dirty="0" smtClean="0"/>
          </a:p>
          <a:p>
            <a:r>
              <a:rPr lang="en-US" dirty="0" err="1"/>
              <a:t>argsort</a:t>
            </a:r>
            <a:r>
              <a:rPr lang="en-US" dirty="0" smtClean="0"/>
              <a:t>()</a:t>
            </a:r>
            <a:r>
              <a:rPr lang="en-US" dirty="0"/>
              <a:t> </a:t>
            </a:r>
            <a:r>
              <a:rPr lang="en-US" dirty="0" smtClean="0"/>
              <a:t>function on an array, to get the sorting indexes</a:t>
            </a:r>
            <a:endParaRPr lang="en-US" dirty="0"/>
          </a:p>
        </p:txBody>
      </p:sp>
    </p:spTree>
    <p:extLst>
      <p:ext uri="{BB962C8B-B14F-4D97-AF65-F5344CB8AC3E}">
        <p14:creationId xmlns:p14="http://schemas.microsoft.com/office/powerpoint/2010/main" val="1601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Sklearn-UG</a:t>
            </a:r>
            <a:endParaRPr lang="en-US" dirty="0"/>
          </a:p>
        </p:txBody>
      </p:sp>
      <p:sp>
        <p:nvSpPr>
          <p:cNvPr id="3" name="Content Placeholder 2"/>
          <p:cNvSpPr>
            <a:spLocks noGrp="1"/>
          </p:cNvSpPr>
          <p:nvPr>
            <p:ph idx="1"/>
          </p:nvPr>
        </p:nvSpPr>
        <p:spPr/>
        <p:txBody>
          <a:bodyPr>
            <a:normAutofit/>
          </a:bodyPr>
          <a:lstStyle/>
          <a:p>
            <a:endParaRPr lang="it-IT" dirty="0"/>
          </a:p>
        </p:txBody>
      </p:sp>
    </p:spTree>
    <p:extLst>
      <p:ext uri="{BB962C8B-B14F-4D97-AF65-F5344CB8AC3E}">
        <p14:creationId xmlns:p14="http://schemas.microsoft.com/office/powerpoint/2010/main" val="1563834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5d</a:t>
            </a:r>
            <a:endParaRPr lang="en-US" dirty="0"/>
          </a:p>
        </p:txBody>
      </p:sp>
      <p:sp>
        <p:nvSpPr>
          <p:cNvPr id="3" name="Content Placeholder 2"/>
          <p:cNvSpPr>
            <a:spLocks noGrp="1"/>
          </p:cNvSpPr>
          <p:nvPr>
            <p:ph idx="1"/>
          </p:nvPr>
        </p:nvSpPr>
        <p:spPr/>
        <p:txBody>
          <a:bodyPr/>
          <a:lstStyle/>
          <a:p>
            <a:r>
              <a:rPr lang="en-US" dirty="0"/>
              <a:t>https://scikit-learn.org/stable/auto_examples/tree/plot_tree_regression.html#sphx-glr-auto-examples-tree-plot-tree-regression-py</a:t>
            </a:r>
          </a:p>
          <a:p>
            <a:endParaRPr lang="it-IT" dirty="0" smtClean="0"/>
          </a:p>
          <a:p>
            <a:r>
              <a:rPr lang="it-IT" dirty="0" smtClean="0"/>
              <a:t>Overfit</a:t>
            </a:r>
            <a:endParaRPr lang="en-US" dirty="0"/>
          </a:p>
        </p:txBody>
      </p:sp>
    </p:spTree>
    <p:extLst>
      <p:ext uri="{BB962C8B-B14F-4D97-AF65-F5344CB8AC3E}">
        <p14:creationId xmlns:p14="http://schemas.microsoft.com/office/powerpoint/2010/main" val="180326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5" name="Content Placeholder 4"/>
          <p:cNvSpPr>
            <a:spLocks noGrp="1"/>
          </p:cNvSpPr>
          <p:nvPr>
            <p:ph idx="1"/>
          </p:nvPr>
        </p:nvSpPr>
        <p:spPr/>
        <p:txBody>
          <a:bodyPr>
            <a:normAutofit lnSpcReduction="10000"/>
          </a:bodyPr>
          <a:lstStyle/>
          <a:p>
            <a:r>
              <a:rPr lang="it-IT" dirty="0" smtClean="0"/>
              <a:t>Pic from: </a:t>
            </a:r>
            <a:r>
              <a:rPr lang="en-US" dirty="0">
                <a:hlinkClick r:id="rId2"/>
              </a:rPr>
              <a:t>https://medium.com/@</a:t>
            </a:r>
            <a:r>
              <a:rPr lang="en-US" dirty="0" smtClean="0">
                <a:hlinkClick r:id="rId2"/>
              </a:rPr>
              <a:t>ar.ingenious/applying-random-forest-classification-machine-learning-algorithm-from-scratch-with-real-24ff198a1c57</a:t>
            </a:r>
            <a:endParaRPr lang="en-US" dirty="0" smtClean="0"/>
          </a:p>
          <a:p>
            <a:endParaRPr lang="it-IT" dirty="0" smtClean="0"/>
          </a:p>
          <a:p>
            <a:endParaRPr lang="it-IT" dirty="0"/>
          </a:p>
          <a:p>
            <a:pPr marL="0" indent="0">
              <a:buNone/>
            </a:pPr>
            <a:endParaRPr lang="it-IT" dirty="0" smtClean="0"/>
          </a:p>
          <a:p>
            <a:r>
              <a:rPr lang="en-US" dirty="0">
                <a:hlinkClick r:id="rId3"/>
              </a:rPr>
              <a:t>https://www.stat.berkeley.edu/~</a:t>
            </a:r>
            <a:r>
              <a:rPr lang="en-US" dirty="0" smtClean="0">
                <a:hlinkClick r:id="rId3"/>
              </a:rPr>
              <a:t>breiman/RandomForests/cc_home.htm</a:t>
            </a:r>
            <a:endParaRPr lang="en-US" dirty="0" smtClean="0"/>
          </a:p>
          <a:p>
            <a:pPr lvl="1"/>
            <a:r>
              <a:rPr lang="it-IT" dirty="0" smtClean="0"/>
              <a:t>N samples in each training set obtained by selection of the original samples, with replacement</a:t>
            </a:r>
            <a:endParaRPr lang="it-IT" dirty="0"/>
          </a:p>
          <a:p>
            <a:pPr lvl="1"/>
            <a:r>
              <a:rPr lang="it-IT" dirty="0" smtClean="0"/>
              <a:t>m features chosen at random at each node</a:t>
            </a:r>
          </a:p>
          <a:p>
            <a:endParaRPr lang="it-IT"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872" y="104540"/>
            <a:ext cx="8268731" cy="4692682"/>
          </a:xfrm>
          <a:prstGeom prst="rect">
            <a:avLst/>
          </a:prstGeom>
        </p:spPr>
      </p:pic>
    </p:spTree>
    <p:extLst>
      <p:ext uri="{BB962C8B-B14F-4D97-AF65-F5344CB8AC3E}">
        <p14:creationId xmlns:p14="http://schemas.microsoft.com/office/powerpoint/2010/main" val="428173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forests</a:t>
            </a:r>
            <a:endParaRPr lang="en-US" dirty="0"/>
          </a:p>
        </p:txBody>
      </p:sp>
      <p:sp>
        <p:nvSpPr>
          <p:cNvPr id="3" name="Content Placeholder 2"/>
          <p:cNvSpPr>
            <a:spLocks noGrp="1"/>
          </p:cNvSpPr>
          <p:nvPr>
            <p:ph idx="1"/>
          </p:nvPr>
        </p:nvSpPr>
        <p:spPr/>
        <p:txBody>
          <a:bodyPr/>
          <a:lstStyle/>
          <a:p>
            <a:r>
              <a:rPr lang="en-US" dirty="0">
                <a:hlinkClick r:id="rId2"/>
              </a:rPr>
              <a:t>https://stackabuse.com/random-forest-algorithm-with-python-and-scikit-learn</a:t>
            </a:r>
            <a:r>
              <a:rPr lang="en-US" dirty="0" smtClean="0">
                <a:hlinkClick r:id="rId2"/>
              </a:rPr>
              <a:t>/</a:t>
            </a:r>
            <a:endParaRPr lang="en-US" dirty="0" smtClean="0"/>
          </a:p>
          <a:p>
            <a:endParaRPr lang="it-IT" dirty="0"/>
          </a:p>
          <a:p>
            <a:r>
              <a:rPr lang="en-US" dirty="0"/>
              <a:t>Ensemble learning is a type of learning where you join different types of algorithms or same algorithm multiple times to form a more powerful prediction model. The random forest algorithm combines multiple algorithm of the same type i.e. multiple decision </a:t>
            </a:r>
            <a:r>
              <a:rPr lang="en-US" i="1" dirty="0"/>
              <a:t>trees</a:t>
            </a:r>
            <a:r>
              <a:rPr lang="en-US" dirty="0"/>
              <a:t>, resulting in a </a:t>
            </a:r>
            <a:r>
              <a:rPr lang="en-US" i="1" dirty="0"/>
              <a:t>forest of </a:t>
            </a:r>
            <a:r>
              <a:rPr lang="en-US" i="1" dirty="0" smtClean="0"/>
              <a:t>trees</a:t>
            </a:r>
          </a:p>
          <a:p>
            <a:r>
              <a:rPr lang="it-IT" dirty="0"/>
              <a:t>Random trees based on </a:t>
            </a:r>
            <a:r>
              <a:rPr lang="it-IT" dirty="0" smtClean="0"/>
              <a:t>record </a:t>
            </a:r>
            <a:r>
              <a:rPr lang="it-IT" dirty="0"/>
              <a:t>selection. Use of tree regularization </a:t>
            </a:r>
            <a:r>
              <a:rPr lang="it-IT" dirty="0" smtClean="0"/>
              <a:t>parameters (particularly, max_fetaures)</a:t>
            </a:r>
            <a:endParaRPr lang="en-US" dirty="0"/>
          </a:p>
          <a:p>
            <a:endParaRPr lang="en-US" dirty="0"/>
          </a:p>
        </p:txBody>
      </p:sp>
    </p:spTree>
    <p:extLst>
      <p:ext uri="{BB962C8B-B14F-4D97-AF65-F5344CB8AC3E}">
        <p14:creationId xmlns:p14="http://schemas.microsoft.com/office/powerpoint/2010/main" val="658665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3" name="Content Placeholder 2"/>
          <p:cNvSpPr>
            <a:spLocks noGrp="1"/>
          </p:cNvSpPr>
          <p:nvPr>
            <p:ph idx="1"/>
          </p:nvPr>
        </p:nvSpPr>
        <p:spPr/>
        <p:txBody>
          <a:bodyPr>
            <a:normAutofit lnSpcReduction="10000"/>
          </a:bodyPr>
          <a:lstStyle/>
          <a:p>
            <a:r>
              <a:rPr lang="en-US" dirty="0"/>
              <a:t>In case of a regression problem, for a new record, each tree in the forest predicts a value for Y (output). The final value can be calculated by taking the average of all the values predicted by all the trees in </a:t>
            </a:r>
            <a:r>
              <a:rPr lang="en-US" dirty="0" smtClean="0"/>
              <a:t>forest.</a:t>
            </a:r>
          </a:p>
          <a:p>
            <a:r>
              <a:rPr lang="en-US" dirty="0"/>
              <a:t>I</a:t>
            </a:r>
            <a:r>
              <a:rPr lang="en-US" dirty="0" smtClean="0"/>
              <a:t>n </a:t>
            </a:r>
            <a:r>
              <a:rPr lang="en-US" dirty="0"/>
              <a:t>case of a classification problem, each tree in the forest predicts the category to which the new record belongs. Finally, the new record is assigned to the category that wins the majority vote</a:t>
            </a:r>
            <a:r>
              <a:rPr lang="en-US" dirty="0" smtClean="0"/>
              <a:t>.</a:t>
            </a:r>
          </a:p>
          <a:p>
            <a:endParaRPr lang="it-IT" dirty="0"/>
          </a:p>
          <a:p>
            <a:r>
              <a:rPr lang="en-US" dirty="0">
                <a:hlinkClick r:id="rId2"/>
              </a:rPr>
              <a:t>https://scikit-learn.org/stable/modules/generated/sklearn.ensemble.RandomForestClassifier.html</a:t>
            </a:r>
            <a:endParaRPr lang="en-US" dirty="0"/>
          </a:p>
        </p:txBody>
      </p:sp>
    </p:spTree>
    <p:extLst>
      <p:ext uri="{BB962C8B-B14F-4D97-AF65-F5344CB8AC3E}">
        <p14:creationId xmlns:p14="http://schemas.microsoft.com/office/powerpoint/2010/main" val="123923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random forest algorithm relies on the power of "the crowd"; therefore the overall biasedness of the algorithm is </a:t>
            </a:r>
            <a:r>
              <a:rPr lang="en-US" dirty="0" smtClean="0"/>
              <a:t>reduced</a:t>
            </a:r>
          </a:p>
          <a:p>
            <a:r>
              <a:rPr lang="en-US" dirty="0" smtClean="0"/>
              <a:t>This </a:t>
            </a:r>
            <a:r>
              <a:rPr lang="en-US" dirty="0"/>
              <a:t>algorithm is very stable. Even if a new data point is introduced in the dataset the overall algorithm is not affected much since new data may impact one tree, but it is very hard for it to impact all the trees</a:t>
            </a:r>
            <a:endParaRPr lang="en-US" dirty="0" smtClean="0"/>
          </a:p>
          <a:p>
            <a:r>
              <a:rPr lang="en-US" dirty="0"/>
              <a:t>Random forests does not </a:t>
            </a:r>
            <a:r>
              <a:rPr lang="en-US" dirty="0" err="1" smtClean="0"/>
              <a:t>overfit</a:t>
            </a:r>
            <a:endParaRPr lang="en-US" dirty="0" smtClean="0"/>
          </a:p>
          <a:p>
            <a:r>
              <a:rPr lang="en-US" dirty="0" smtClean="0"/>
              <a:t>The </a:t>
            </a:r>
            <a:r>
              <a:rPr lang="en-US" dirty="0"/>
              <a:t>random forest algorithm works well when you have both categorical and numerical features</a:t>
            </a:r>
            <a:r>
              <a:rPr lang="en-US" dirty="0" smtClean="0"/>
              <a:t>.</a:t>
            </a:r>
          </a:p>
          <a:p>
            <a:endParaRPr lang="en-US" dirty="0"/>
          </a:p>
        </p:txBody>
      </p:sp>
    </p:spTree>
    <p:extLst>
      <p:ext uri="{BB962C8B-B14F-4D97-AF65-F5344CB8AC3E}">
        <p14:creationId xmlns:p14="http://schemas.microsoft.com/office/powerpoint/2010/main" val="389983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it-IT" dirty="0" smtClean="0"/>
              <a:t>Complexity</a:t>
            </a:r>
          </a:p>
          <a:p>
            <a:pPr lvl="1"/>
            <a:r>
              <a:rPr lang="it-IT" dirty="0" smtClean="0"/>
              <a:t>Time</a:t>
            </a:r>
          </a:p>
          <a:p>
            <a:pPr lvl="1"/>
            <a:r>
              <a:rPr lang="it-IT" dirty="0" smtClean="0"/>
              <a:t>Space</a:t>
            </a:r>
          </a:p>
        </p:txBody>
      </p:sp>
    </p:spTree>
    <p:extLst>
      <p:ext uri="{BB962C8B-B14F-4D97-AF65-F5344CB8AC3E}">
        <p14:creationId xmlns:p14="http://schemas.microsoft.com/office/powerpoint/2010/main" val="1667499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https://www.datacamp.com/community/tutorials/naive-bayes-scikit-learn</a:t>
            </a:r>
          </a:p>
          <a:p>
            <a:r>
              <a:rPr lang="en-US" dirty="0" smtClean="0"/>
              <a:t>A straightforward </a:t>
            </a:r>
            <a:r>
              <a:rPr lang="en-US" dirty="0"/>
              <a:t>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endParaRPr lang="en-US" dirty="0"/>
          </a:p>
        </p:txBody>
      </p:sp>
    </p:spTree>
    <p:extLst>
      <p:ext uri="{BB962C8B-B14F-4D97-AF65-F5344CB8AC3E}">
        <p14:creationId xmlns:p14="http://schemas.microsoft.com/office/powerpoint/2010/main" val="2462137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endParaRPr lang="en-US" dirty="0"/>
          </a:p>
        </p:txBody>
      </p:sp>
    </p:spTree>
    <p:extLst>
      <p:ext uri="{BB962C8B-B14F-4D97-AF65-F5344CB8AC3E}">
        <p14:creationId xmlns:p14="http://schemas.microsoft.com/office/powerpoint/2010/main" val="1152557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P(h): the probability of hypothesis h being true (regardless of the data). This is known as the prior probability of h.</a:t>
            </a:r>
          </a:p>
          <a:p>
            <a:r>
              <a:rPr lang="en-US" dirty="0"/>
              <a:t>P(D): the probability of the data (regardless of the hypothesis). This is known as the prior probability.</a:t>
            </a:r>
          </a:p>
          <a:p>
            <a:r>
              <a:rPr lang="en-US" dirty="0"/>
              <a:t>P(</a:t>
            </a:r>
            <a:r>
              <a:rPr lang="en-US" dirty="0" err="1"/>
              <a:t>h|D</a:t>
            </a:r>
            <a:r>
              <a:rPr lang="en-US" dirty="0"/>
              <a:t>): the probability of hypothesis h given the data D. This is known as posterior probability.</a:t>
            </a:r>
          </a:p>
          <a:p>
            <a:r>
              <a:rPr lang="en-US" dirty="0"/>
              <a:t>P(</a:t>
            </a:r>
            <a:r>
              <a:rPr lang="en-US" dirty="0" err="1"/>
              <a:t>D|h</a:t>
            </a:r>
            <a:r>
              <a:rPr lang="en-US" dirty="0"/>
              <a:t>): the probability of data d given that the hypothesis h was true. This is known as posterior probability.</a:t>
            </a:r>
          </a:p>
          <a:p>
            <a:endParaRPr lang="en-US" dirty="0"/>
          </a:p>
        </p:txBody>
      </p:sp>
      <p:pic>
        <p:nvPicPr>
          <p:cNvPr id="7170" name="Picture 2" descr="https://res.cloudinary.com/dyd911kmh/image/upload/f_auto,q_auto:best/v1543836882/image_3_ijzn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720" y="610670"/>
            <a:ext cx="4069627" cy="108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41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Single feature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descr="https://res.cloudinary.com/dyd911kmh/image/upload/f_auto,q_auto:best/v1543836883/image_4_lyi0o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16" y="1608886"/>
            <a:ext cx="8764257" cy="47964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472887" y="725214"/>
            <a:ext cx="157655" cy="965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2081" y="333328"/>
            <a:ext cx="1103586" cy="369332"/>
          </a:xfrm>
          <a:prstGeom prst="rect">
            <a:avLst/>
          </a:prstGeom>
          <a:noFill/>
        </p:spPr>
        <p:txBody>
          <a:bodyPr wrap="square" rtlCol="0">
            <a:spAutoFit/>
          </a:bodyPr>
          <a:lstStyle/>
          <a:p>
            <a:r>
              <a:rPr lang="it-IT" dirty="0" smtClean="0"/>
              <a:t>Feature</a:t>
            </a:r>
            <a:endParaRPr lang="en-US" dirty="0"/>
          </a:p>
        </p:txBody>
      </p:sp>
      <p:sp>
        <p:nvSpPr>
          <p:cNvPr id="8" name="TextBox 7"/>
          <p:cNvSpPr txBox="1"/>
          <p:nvPr/>
        </p:nvSpPr>
        <p:spPr>
          <a:xfrm>
            <a:off x="7215351" y="698270"/>
            <a:ext cx="1730453" cy="369332"/>
          </a:xfrm>
          <a:prstGeom prst="rect">
            <a:avLst/>
          </a:prstGeom>
          <a:noFill/>
        </p:spPr>
        <p:txBody>
          <a:bodyPr wrap="square" rtlCol="0">
            <a:spAutoFit/>
          </a:bodyPr>
          <a:lstStyle/>
          <a:p>
            <a:r>
              <a:rPr lang="it-IT" dirty="0" smtClean="0"/>
              <a:t>Target values</a:t>
            </a:r>
            <a:endParaRPr lang="en-US" dirty="0"/>
          </a:p>
        </p:txBody>
      </p:sp>
      <p:cxnSp>
        <p:nvCxnSpPr>
          <p:cNvPr id="9" name="Straight Arrow Connector 8"/>
          <p:cNvCxnSpPr/>
          <p:nvPr/>
        </p:nvCxnSpPr>
        <p:spPr>
          <a:xfrm flipH="1">
            <a:off x="7015843" y="998270"/>
            <a:ext cx="416285" cy="724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4185" y="6106468"/>
            <a:ext cx="1775792" cy="369332"/>
          </a:xfrm>
          <a:prstGeom prst="rect">
            <a:avLst/>
          </a:prstGeom>
          <a:noFill/>
        </p:spPr>
        <p:txBody>
          <a:bodyPr wrap="square" rtlCol="0">
            <a:spAutoFit/>
          </a:bodyPr>
          <a:lstStyle/>
          <a:p>
            <a:r>
              <a:rPr lang="it-IT" dirty="0" smtClean="0"/>
              <a:t>Prior prob.</a:t>
            </a:r>
            <a:endParaRPr lang="en-US" dirty="0"/>
          </a:p>
        </p:txBody>
      </p:sp>
      <p:sp>
        <p:nvSpPr>
          <p:cNvPr id="12" name="TextBox 11"/>
          <p:cNvSpPr txBox="1"/>
          <p:nvPr/>
        </p:nvSpPr>
        <p:spPr>
          <a:xfrm>
            <a:off x="7653489" y="6106468"/>
            <a:ext cx="2000720" cy="369332"/>
          </a:xfrm>
          <a:prstGeom prst="rect">
            <a:avLst/>
          </a:prstGeom>
          <a:noFill/>
        </p:spPr>
        <p:txBody>
          <a:bodyPr wrap="square" rtlCol="0">
            <a:spAutoFit/>
          </a:bodyPr>
          <a:lstStyle/>
          <a:p>
            <a:r>
              <a:rPr lang="it-IT" dirty="0" smtClean="0"/>
              <a:t>Post prob. P(D/H)</a:t>
            </a:r>
            <a:endParaRPr lang="en-US" dirty="0"/>
          </a:p>
        </p:txBody>
      </p:sp>
      <p:sp>
        <p:nvSpPr>
          <p:cNvPr id="13" name="TextBox 12"/>
          <p:cNvSpPr txBox="1"/>
          <p:nvPr/>
        </p:nvSpPr>
        <p:spPr>
          <a:xfrm>
            <a:off x="10035296" y="3555424"/>
            <a:ext cx="2000720" cy="369332"/>
          </a:xfrm>
          <a:prstGeom prst="rect">
            <a:avLst/>
          </a:prstGeom>
          <a:noFill/>
        </p:spPr>
        <p:txBody>
          <a:bodyPr wrap="square" rtlCol="0">
            <a:spAutoFit/>
          </a:bodyPr>
          <a:lstStyle/>
          <a:p>
            <a:r>
              <a:rPr lang="it-IT" dirty="0" smtClean="0"/>
              <a:t>P(sunny/no)</a:t>
            </a:r>
            <a:endParaRPr lang="en-US" dirty="0"/>
          </a:p>
        </p:txBody>
      </p:sp>
      <p:sp>
        <p:nvSpPr>
          <p:cNvPr id="14" name="TextBox 13"/>
          <p:cNvSpPr txBox="1"/>
          <p:nvPr/>
        </p:nvSpPr>
        <p:spPr>
          <a:xfrm>
            <a:off x="10579891" y="4274137"/>
            <a:ext cx="1308472" cy="369332"/>
          </a:xfrm>
          <a:prstGeom prst="rect">
            <a:avLst/>
          </a:prstGeom>
          <a:noFill/>
        </p:spPr>
        <p:txBody>
          <a:bodyPr wrap="square" rtlCol="0">
            <a:spAutoFit/>
          </a:bodyPr>
          <a:lstStyle/>
          <a:p>
            <a:r>
              <a:rPr lang="it-IT" dirty="0" smtClean="0"/>
              <a:t>P(rainy/yes)</a:t>
            </a:r>
            <a:endParaRPr lang="en-US" dirty="0"/>
          </a:p>
        </p:txBody>
      </p:sp>
      <p:cxnSp>
        <p:nvCxnSpPr>
          <p:cNvPr id="15" name="Straight Arrow Connector 14"/>
          <p:cNvCxnSpPr/>
          <p:nvPr/>
        </p:nvCxnSpPr>
        <p:spPr>
          <a:xfrm flipH="1">
            <a:off x="9157252" y="3877584"/>
            <a:ext cx="1127422" cy="1308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826487" y="4630742"/>
            <a:ext cx="992749" cy="875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7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workflow</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https://res.cloudinary.com/dyd911kmh/image/upload/f_auto,q_auto:best/v1543836883/image_2_rrxv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766" y="2917856"/>
            <a:ext cx="61626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5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features</a:t>
            </a:r>
            <a:endParaRPr lang="en-US" dirty="0"/>
          </a:p>
        </p:txBody>
      </p:sp>
      <p:sp>
        <p:nvSpPr>
          <p:cNvPr id="3" name="Content Placeholder 2"/>
          <p:cNvSpPr>
            <a:spLocks noGrp="1"/>
          </p:cNvSpPr>
          <p:nvPr>
            <p:ph idx="1"/>
          </p:nvPr>
        </p:nvSpPr>
        <p:spPr/>
        <p:txBody>
          <a:bodyPr/>
          <a:lstStyle/>
          <a:p>
            <a:endParaRPr lang="en-US"/>
          </a:p>
        </p:txBody>
      </p:sp>
      <p:pic>
        <p:nvPicPr>
          <p:cNvPr id="9218" name="Picture 2" descr="https://res.cloudinary.com/dyd911kmh/image/upload/f_auto,q_auto:best/v1543836884/image_5_uhsgz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191" y="590447"/>
            <a:ext cx="7879658" cy="590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17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labels</a:t>
            </a:r>
            <a:endParaRPr lang="en-US" dirty="0"/>
          </a:p>
        </p:txBody>
      </p:sp>
      <p:sp>
        <p:nvSpPr>
          <p:cNvPr id="3" name="Content Placeholder 2"/>
          <p:cNvSpPr>
            <a:spLocks noGrp="1"/>
          </p:cNvSpPr>
          <p:nvPr>
            <p:ph idx="1"/>
          </p:nvPr>
        </p:nvSpPr>
        <p:spPr/>
        <p:txBody>
          <a:bodyPr/>
          <a:lstStyle/>
          <a:p>
            <a:r>
              <a:rPr lang="it-IT" dirty="0" smtClean="0"/>
              <a:t>See code</a:t>
            </a:r>
            <a:endParaRPr lang="en-US" dirty="0"/>
          </a:p>
        </p:txBody>
      </p:sp>
    </p:spTree>
    <p:extLst>
      <p:ext uri="{BB962C8B-B14F-4D97-AF65-F5344CB8AC3E}">
        <p14:creationId xmlns:p14="http://schemas.microsoft.com/office/powerpoint/2010/main" val="2305142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GaussianNB</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https://</a:t>
            </a:r>
            <a:r>
              <a:rPr lang="en-US" dirty="0" smtClean="0">
                <a:hlinkClick r:id="rId2"/>
              </a:rPr>
              <a:t>scikit-learn.org/stable/modules/generated/sklearn.naive_bayes.GaussianNB.html</a:t>
            </a:r>
            <a:endParaRPr lang="en-US" dirty="0" smtClean="0"/>
          </a:p>
          <a:p>
            <a:r>
              <a:rPr lang="it-IT" dirty="0" smtClean="0"/>
              <a:t>Supports partial_fit()</a:t>
            </a:r>
          </a:p>
          <a:p>
            <a:r>
              <a:rPr lang="en-US" b="1" dirty="0"/>
              <a:t>Bernoulli Naive Bayes : </a:t>
            </a:r>
            <a:r>
              <a:rPr lang="en-US" dirty="0"/>
              <a:t>It</a:t>
            </a:r>
            <a:r>
              <a:rPr lang="en-US" b="1" dirty="0"/>
              <a:t> </a:t>
            </a:r>
            <a:r>
              <a:rPr lang="en-US" dirty="0"/>
              <a:t>assumes that all our features are binary such that they take only two values. Means </a:t>
            </a:r>
            <a:r>
              <a:rPr lang="en-US" b="1" dirty="0"/>
              <a:t>0s</a:t>
            </a:r>
            <a:r>
              <a:rPr lang="en-US" dirty="0"/>
              <a:t> can represent “word does not occur in the document” and </a:t>
            </a:r>
            <a:r>
              <a:rPr lang="en-US" b="1" dirty="0"/>
              <a:t>1s</a:t>
            </a:r>
            <a:r>
              <a:rPr lang="en-US" dirty="0"/>
              <a:t> as "word occurs in the document" .</a:t>
            </a:r>
          </a:p>
          <a:p>
            <a:r>
              <a:rPr lang="en-US" b="1" dirty="0"/>
              <a:t>Multinomial Naive Bayes</a:t>
            </a:r>
            <a:r>
              <a:rPr lang="en-US" dirty="0"/>
              <a:t> : Its is used when we have </a:t>
            </a:r>
            <a:r>
              <a:rPr lang="en-US" b="1" dirty="0"/>
              <a:t>discrete data</a:t>
            </a:r>
            <a:r>
              <a:rPr lang="en-US" dirty="0"/>
              <a:t> (e.g. movie ratings ranging 1 and 5 as each rating will have certain </a:t>
            </a:r>
            <a:r>
              <a:rPr lang="en-US" b="1" dirty="0"/>
              <a:t>frequency</a:t>
            </a:r>
            <a:r>
              <a:rPr lang="en-US" dirty="0"/>
              <a:t> to represent). In text learning we have the count of each word to predict the class or label.</a:t>
            </a:r>
          </a:p>
          <a:p>
            <a:r>
              <a:rPr lang="en-US" b="1" dirty="0"/>
              <a:t>Gaussian Naive Bayes : </a:t>
            </a:r>
            <a:r>
              <a:rPr lang="en-US" dirty="0"/>
              <a:t>Because of the assumption of the </a:t>
            </a:r>
            <a:r>
              <a:rPr lang="en-US" b="1" dirty="0"/>
              <a:t>normal distribution</a:t>
            </a:r>
            <a:r>
              <a:rPr lang="en-US" dirty="0"/>
              <a:t>, Gaussian Naive Bayes is used in cases when all our features are </a:t>
            </a:r>
            <a:r>
              <a:rPr lang="en-US" b="1" dirty="0"/>
              <a:t>continuous</a:t>
            </a:r>
            <a:r>
              <a:rPr lang="en-US" dirty="0"/>
              <a:t>. For example in </a:t>
            </a:r>
            <a:r>
              <a:rPr lang="en-US" b="1" dirty="0"/>
              <a:t>Iris dataset</a:t>
            </a:r>
            <a:r>
              <a:rPr lang="en-US" dirty="0"/>
              <a:t> features are sepal width, petal width, sepal length, petal length. So its features can have different values in data set as width and length can vary. We can’t represent features in terms of their occurrences. This means data is continuous. Hence we use Gaussian Naive Bayes here.</a:t>
            </a:r>
          </a:p>
          <a:p>
            <a:r>
              <a:rPr lang="en-US" dirty="0">
                <a:hlinkClick r:id="rId3"/>
              </a:rPr>
              <a:t>https://www.quora.com/What-is-the-difference-between-the-the-Gaussian-Bernoulli-Multinomial-and-the-regular-Naive-Bayes-algorithms</a:t>
            </a:r>
            <a:endParaRPr lang="en-US" dirty="0"/>
          </a:p>
        </p:txBody>
      </p:sp>
    </p:spTree>
    <p:extLst>
      <p:ext uri="{BB962C8B-B14F-4D97-AF65-F5344CB8AC3E}">
        <p14:creationId xmlns:p14="http://schemas.microsoft.com/office/powerpoint/2010/main" val="3752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Zero probability problem</a:t>
            </a:r>
            <a:endParaRPr lang="en-US" dirty="0"/>
          </a:p>
        </p:txBody>
      </p:sp>
      <p:sp>
        <p:nvSpPr>
          <p:cNvPr id="3" name="Content Placeholder 2"/>
          <p:cNvSpPr>
            <a:spLocks noGrp="1"/>
          </p:cNvSpPr>
          <p:nvPr>
            <p:ph idx="1"/>
          </p:nvPr>
        </p:nvSpPr>
        <p:spPr/>
        <p:txBody>
          <a:bodyPr/>
          <a:lstStyle/>
          <a:p>
            <a:r>
              <a:rPr lang="it-IT" smtClean="0"/>
              <a:t>Laplacian correction – add a sample of the empty class + one for every other class</a:t>
            </a:r>
            <a:endParaRPr lang="en-US" dirty="0"/>
          </a:p>
        </p:txBody>
      </p:sp>
    </p:spTree>
    <p:extLst>
      <p:ext uri="{BB962C8B-B14F-4D97-AF65-F5344CB8AC3E}">
        <p14:creationId xmlns:p14="http://schemas.microsoft.com/office/powerpoint/2010/main" val="1221210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It is not only a simple approach but also a fast and accurate method for prediction.</a:t>
            </a:r>
          </a:p>
          <a:p>
            <a:r>
              <a:rPr lang="en-US" dirty="0"/>
              <a:t>Naive Bayes has very low computation cost.</a:t>
            </a:r>
          </a:p>
          <a:p>
            <a:r>
              <a:rPr lang="en-US" dirty="0"/>
              <a:t>It can efficiently work on a large dataset.</a:t>
            </a:r>
          </a:p>
          <a:p>
            <a:r>
              <a:rPr lang="en-US" dirty="0"/>
              <a:t>It performs well in case of discrete response variable compared to the continuous variable.</a:t>
            </a:r>
          </a:p>
          <a:p>
            <a:r>
              <a:rPr lang="en-US" dirty="0"/>
              <a:t>It can be used with multiple class prediction problems.</a:t>
            </a:r>
          </a:p>
          <a:p>
            <a:r>
              <a:rPr lang="en-US" dirty="0"/>
              <a:t>It also performs well in the case of text analytics problems.</a:t>
            </a:r>
          </a:p>
          <a:p>
            <a:r>
              <a:rPr lang="en-US" dirty="0"/>
              <a:t>When the assumption of independence holds, a Naive Bayes classifier performs better compared to other models like logistic regression.</a:t>
            </a:r>
          </a:p>
          <a:p>
            <a:endParaRPr lang="en-US" dirty="0"/>
          </a:p>
        </p:txBody>
      </p:sp>
    </p:spTree>
    <p:extLst>
      <p:ext uri="{BB962C8B-B14F-4D97-AF65-F5344CB8AC3E}">
        <p14:creationId xmlns:p14="http://schemas.microsoft.com/office/powerpoint/2010/main" val="54668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en-US" dirty="0"/>
              <a:t>The assumption of independent features. In practice, it is almost impossible that model will get a set of predictors which are entirely independent.</a:t>
            </a:r>
          </a:p>
          <a:p>
            <a:r>
              <a:rPr lang="en-US" dirty="0"/>
              <a:t>If there is no training tuple of a particular class, this causes zero posterior probability. In this case, the model is unable to make predictions. This problem is known as Zero Probability/Frequency Problem.</a:t>
            </a:r>
          </a:p>
          <a:p>
            <a:endParaRPr lang="en-US" dirty="0"/>
          </a:p>
        </p:txBody>
      </p:sp>
    </p:spTree>
    <p:extLst>
      <p:ext uri="{BB962C8B-B14F-4D97-AF65-F5344CB8AC3E}">
        <p14:creationId xmlns:p14="http://schemas.microsoft.com/office/powerpoint/2010/main" val="3471597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Encoding categorical features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towardsdatascience.com/encoding-categorical-features-21a2651a065c</a:t>
            </a:r>
            <a:endParaRPr lang="en-US" dirty="0" smtClean="0"/>
          </a:p>
          <a:p>
            <a:r>
              <a:rPr lang="it-IT" dirty="0" smtClean="0"/>
              <a:t>LabelEncoder</a:t>
            </a:r>
          </a:p>
          <a:p>
            <a:r>
              <a:rPr lang="it-IT" dirty="0" smtClean="0"/>
              <a:t>OneHotEncoder</a:t>
            </a:r>
          </a:p>
          <a:p>
            <a:r>
              <a:rPr lang="it-IT" dirty="0" smtClean="0"/>
              <a:t>Pandas get_dummies()</a:t>
            </a:r>
            <a:endParaRPr lang="en-US" dirty="0"/>
          </a:p>
        </p:txBody>
      </p:sp>
    </p:spTree>
    <p:extLst>
      <p:ext uri="{BB962C8B-B14F-4D97-AF65-F5344CB8AC3E}">
        <p14:creationId xmlns:p14="http://schemas.microsoft.com/office/powerpoint/2010/main" val="326879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1.Linear_models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scikit-learn.org/stable/modules/linear_model.html</a:t>
            </a:r>
            <a:endParaRPr lang="en-US" dirty="0" smtClean="0"/>
          </a:p>
          <a:p>
            <a:r>
              <a:rPr lang="en-US" dirty="0">
                <a:hlinkClick r:id="rId3"/>
              </a:rPr>
              <a:t>https://</a:t>
            </a:r>
            <a:r>
              <a:rPr lang="en-US" dirty="0" smtClean="0">
                <a:hlinkClick r:id="rId3"/>
              </a:rPr>
              <a:t>scikit-learn.org/stable/modules/linear_model.html#ordinary-least-squares</a:t>
            </a:r>
            <a:r>
              <a:rPr lang="en-US" dirty="0" smtClean="0"/>
              <a:t> </a:t>
            </a:r>
          </a:p>
          <a:p>
            <a:endParaRPr lang="it-IT" dirty="0"/>
          </a:p>
          <a:p>
            <a:r>
              <a:rPr lang="it-IT" dirty="0" smtClean="0"/>
              <a:t>Make_regression</a:t>
            </a:r>
            <a:endParaRPr lang="en-US" dirty="0"/>
          </a:p>
          <a:p>
            <a:endParaRPr lang="en-US" dirty="0"/>
          </a:p>
          <a:p>
            <a:endParaRPr lang="en-US" dirty="0"/>
          </a:p>
        </p:txBody>
      </p:sp>
    </p:spTree>
    <p:extLst>
      <p:ext uri="{BB962C8B-B14F-4D97-AF65-F5344CB8AC3E}">
        <p14:creationId xmlns:p14="http://schemas.microsoft.com/office/powerpoint/2010/main" val="3597951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2.plot-random-dataset</a:t>
            </a:r>
            <a:endParaRPr lang="en-US" dirty="0"/>
          </a:p>
        </p:txBody>
      </p:sp>
      <p:sp>
        <p:nvSpPr>
          <p:cNvPr id="3" name="Content Placeholder 2"/>
          <p:cNvSpPr>
            <a:spLocks noGrp="1"/>
          </p:cNvSpPr>
          <p:nvPr>
            <p:ph idx="1"/>
          </p:nvPr>
        </p:nvSpPr>
        <p:spPr/>
        <p:txBody>
          <a:bodyPr/>
          <a:lstStyle/>
          <a:p>
            <a:r>
              <a:rPr lang="it-IT" dirty="0" smtClean="0"/>
              <a:t>Make_classification</a:t>
            </a:r>
            <a:endParaRPr lang="en-US" dirty="0"/>
          </a:p>
        </p:txBody>
      </p:sp>
    </p:spTree>
    <p:extLst>
      <p:ext uri="{BB962C8B-B14F-4D97-AF65-F5344CB8AC3E}">
        <p14:creationId xmlns:p14="http://schemas.microsoft.com/office/powerpoint/2010/main" val="4113491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res.cloudinary.com/dyd911kmh/image/upload/f_auto,q_auto:best/v1534281070/linear_vs_logistic_regression_edxw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524" y="3310031"/>
            <a:ext cx="6905625"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3-logit.diabete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3"/>
              </a:rPr>
              <a:t>https://</a:t>
            </a:r>
            <a:r>
              <a:rPr lang="en-US" dirty="0" smtClean="0">
                <a:hlinkClick r:id="rId3"/>
              </a:rPr>
              <a:t>www.datacamp.com/community/tutorials/understanding-logistic-regression-python</a:t>
            </a:r>
            <a:r>
              <a:rPr lang="en-US" dirty="0" smtClean="0"/>
              <a:t> </a:t>
            </a:r>
            <a:endParaRPr lang="it-IT" dirty="0" smtClean="0"/>
          </a:p>
          <a:p>
            <a:r>
              <a:rPr lang="en-US" dirty="0"/>
              <a:t>Logistic regression is a statistical method for predicting binary classes. </a:t>
            </a:r>
            <a:endParaRPr lang="en-US" dirty="0" smtClean="0"/>
          </a:p>
          <a:p>
            <a:r>
              <a:rPr lang="en-US" dirty="0"/>
              <a:t>Logistic Regression predicts the probability of occurrence of a binary event utilizing a logit function.</a:t>
            </a:r>
            <a:endParaRPr lang="it-IT" dirty="0" smtClean="0"/>
          </a:p>
          <a:p>
            <a:r>
              <a:rPr lang="it-IT" dirty="0" smtClean="0"/>
              <a:t>3 types of logistic regression</a:t>
            </a:r>
          </a:p>
          <a:p>
            <a:pPr lvl="1"/>
            <a:r>
              <a:rPr lang="it-IT" dirty="0" smtClean="0"/>
              <a:t>Binary</a:t>
            </a:r>
          </a:p>
          <a:p>
            <a:pPr lvl="1"/>
            <a:r>
              <a:rPr lang="it-IT" dirty="0" smtClean="0"/>
              <a:t>Multinomial</a:t>
            </a:r>
          </a:p>
          <a:p>
            <a:pPr lvl="1"/>
            <a:r>
              <a:rPr lang="it-IT" dirty="0" smtClean="0"/>
              <a:t>Ordinal</a:t>
            </a:r>
            <a:endParaRPr lang="it-IT" dirty="0"/>
          </a:p>
          <a:p>
            <a:endParaRPr lang="it-IT" dirty="0"/>
          </a:p>
          <a:p>
            <a:r>
              <a:rPr lang="it-IT" dirty="0" smtClean="0"/>
              <a:t>Classification report depicted</a:t>
            </a:r>
          </a:p>
          <a:p>
            <a:r>
              <a:rPr lang="it-IT" dirty="0" smtClean="0"/>
              <a:t>Roc curve</a:t>
            </a:r>
            <a:endParaRPr lang="en-US" dirty="0"/>
          </a:p>
        </p:txBody>
      </p:sp>
    </p:spTree>
    <p:extLst>
      <p:ext uri="{BB962C8B-B14F-4D97-AF65-F5344CB8AC3E}">
        <p14:creationId xmlns:p14="http://schemas.microsoft.com/office/powerpoint/2010/main" val="219249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scikit-learn.org/stable/auto_examples/linear_model/plot_logistic_multinomial.html#sphx-glr-auto-examples-linear-model-plot-logistic-multinomial-py</a:t>
            </a:r>
            <a:r>
              <a:rPr lang="en-US" dirty="0" smtClean="0"/>
              <a:t> </a:t>
            </a:r>
            <a:endParaRPr lang="en-US" dirty="0"/>
          </a:p>
          <a:p>
            <a:r>
              <a:rPr lang="en-US" dirty="0"/>
              <a:t/>
            </a:r>
            <a:br>
              <a:rPr lang="en-US" dirty="0"/>
            </a:br>
            <a:endParaRPr lang="en-US" dirty="0"/>
          </a:p>
          <a:p>
            <a:endParaRPr lang="en-US" dirty="0"/>
          </a:p>
        </p:txBody>
      </p:sp>
      <p:pic>
        <p:nvPicPr>
          <p:cNvPr id="7170" name="Picture 2" descr="../../_images/sphx_glr_plot_logistic_multinomial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69910"/>
            <a:ext cx="4574260" cy="34306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_images/sphx_glr_plot_logistic_multinomial_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470" y="3369910"/>
            <a:ext cx="4574259" cy="343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8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smtClean="0"/>
              <a:t>Plot decision boundaries, with mesh grids</a:t>
            </a:r>
          </a:p>
          <a:p>
            <a:r>
              <a:rPr lang="en-US" dirty="0" err="1" smtClean="0"/>
              <a:t>Np.where</a:t>
            </a:r>
            <a:r>
              <a:rPr lang="en-US" dirty="0" smtClean="0"/>
              <a:t>() to get the indexes</a:t>
            </a:r>
            <a:r>
              <a:rPr lang="en-US" dirty="0"/>
              <a:t/>
            </a:r>
            <a:br>
              <a:rPr lang="en-US" dirty="0"/>
            </a:br>
            <a:endParaRPr lang="en-US" dirty="0"/>
          </a:p>
          <a:p>
            <a:endParaRPr lang="en-US" dirty="0"/>
          </a:p>
        </p:txBody>
      </p:sp>
    </p:spTree>
    <p:extLst>
      <p:ext uri="{BB962C8B-B14F-4D97-AF65-F5344CB8AC3E}">
        <p14:creationId xmlns:p14="http://schemas.microsoft.com/office/powerpoint/2010/main" val="1104929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dirty="0">
                <a:hlinkClick r:id="rId2"/>
              </a:rPr>
              <a:t>https://towardsdatascience.com/https-medium-com-lorrli-classification-and-regression-analysis-with-decision-trees-c43cdbc58054</a:t>
            </a:r>
            <a:endParaRPr lang="en-US" dirty="0"/>
          </a:p>
        </p:txBody>
      </p:sp>
      <p:pic>
        <p:nvPicPr>
          <p:cNvPr id="2050" name="Picture 2" descr="https://miro.medium.com/max/2000/1*WerHJ14JQAd3j8ASaVjAh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917" y="1293040"/>
            <a:ext cx="8284202" cy="518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0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3172</TotalTime>
  <Words>1666</Words>
  <Application>Microsoft Office PowerPoint</Application>
  <PresentationFormat>Widescreen</PresentationFormat>
  <Paragraphs>160</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Sklearn-UG</vt:lpstr>
      <vt:lpstr>Sklearn-UG</vt:lpstr>
      <vt:lpstr>The workflow</vt:lpstr>
      <vt:lpstr>1.Linear_models</vt:lpstr>
      <vt:lpstr>2.plot-random-dataset</vt:lpstr>
      <vt:lpstr>3-logit.diabete</vt:lpstr>
      <vt:lpstr>4-logit.multinomial</vt:lpstr>
      <vt:lpstr>4-logit.multinomial</vt:lpstr>
      <vt:lpstr>Decision tree</vt:lpstr>
      <vt:lpstr>Decision tree</vt:lpstr>
      <vt:lpstr>5a- Decision Tree</vt:lpstr>
      <vt:lpstr>DT parameters</vt:lpstr>
      <vt:lpstr>Towards random forests</vt:lpstr>
      <vt:lpstr>5b Decision Tree</vt:lpstr>
      <vt:lpstr>PowerPoint Presentation</vt:lpstr>
      <vt:lpstr>5bb-DT bank deposit</vt:lpstr>
      <vt:lpstr>PowerPoint Presentation</vt:lpstr>
      <vt:lpstr>PowerPoint Presentation</vt:lpstr>
      <vt:lpstr>5c DT regression</vt:lpstr>
      <vt:lpstr>5d</vt:lpstr>
      <vt:lpstr>Random forest</vt:lpstr>
      <vt:lpstr>Random forests</vt:lpstr>
      <vt:lpstr>Random forest</vt:lpstr>
      <vt:lpstr>Advantages</vt:lpstr>
      <vt:lpstr>Disadvantages</vt:lpstr>
      <vt:lpstr>Naive Bayes</vt:lpstr>
      <vt:lpstr>Naive Bayes</vt:lpstr>
      <vt:lpstr>PowerPoint Presentation</vt:lpstr>
      <vt:lpstr>Single feature</vt:lpstr>
      <vt:lpstr>Multiple features</vt:lpstr>
      <vt:lpstr>Multiple labels</vt:lpstr>
      <vt:lpstr>GaussianNB</vt:lpstr>
      <vt:lpstr>Zero probability problem</vt:lpstr>
      <vt:lpstr>Advantages</vt:lpstr>
      <vt:lpstr>Disadvantages</vt:lpstr>
      <vt:lpstr>Encoding categorical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78</cp:revision>
  <dcterms:created xsi:type="dcterms:W3CDTF">2020-03-16T14:25:46Z</dcterms:created>
  <dcterms:modified xsi:type="dcterms:W3CDTF">2020-03-31T12:33:21Z</dcterms:modified>
</cp:coreProperties>
</file>