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312" r:id="rId9"/>
    <p:sldId id="31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5" r:id="rId31"/>
    <p:sldId id="286" r:id="rId32"/>
    <p:sldId id="313" r:id="rId33"/>
    <p:sldId id="284" r:id="rId34"/>
    <p:sldId id="288" r:id="rId35"/>
    <p:sldId id="287" r:id="rId36"/>
    <p:sldId id="289" r:id="rId37"/>
    <p:sldId id="290" r:id="rId38"/>
    <p:sldId id="291" r:id="rId39"/>
    <p:sldId id="292" r:id="rId40"/>
    <p:sldId id="293" r:id="rId41"/>
    <p:sldId id="294" r:id="rId42"/>
    <p:sldId id="296" r:id="rId43"/>
    <p:sldId id="297" r:id="rId44"/>
    <p:sldId id="298" r:id="rId45"/>
    <p:sldId id="299" r:id="rId46"/>
    <p:sldId id="300" r:id="rId47"/>
    <p:sldId id="302" r:id="rId48"/>
    <p:sldId id="301" r:id="rId49"/>
    <p:sldId id="314" r:id="rId50"/>
    <p:sldId id="303" r:id="rId51"/>
    <p:sldId id="304" r:id="rId52"/>
    <p:sldId id="305" r:id="rId53"/>
    <p:sldId id="309" r:id="rId54"/>
    <p:sldId id="308" r:id="rId55"/>
    <p:sldId id="307" r:id="rId56"/>
    <p:sldId id="306"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0" autoAdjust="0"/>
    <p:restoredTop sz="76941" autoAdjust="0"/>
  </p:normalViewPr>
  <p:slideViewPr>
    <p:cSldViewPr snapToGrid="0">
      <p:cViewPr varScale="1">
        <p:scale>
          <a:sx n="65" d="100"/>
          <a:sy n="65" d="100"/>
        </p:scale>
        <p:origin x="63" y="93"/>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5/16/2020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questions/34731421/whats-the-difference-between-kfold-and-shufflesplit-c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N.B.,</a:t>
            </a:r>
            <a:r>
              <a:rPr lang="it-IT" baseline="0" dirty="0" smtClean="0"/>
              <a:t> it has only one estimator. We’ll see later the parameter tuning (grid search</a:t>
            </a:r>
            <a:r>
              <a:rPr lang="it-IT" baseline="0" dirty="0" smtClean="0"/>
              <a:t>)</a:t>
            </a:r>
          </a:p>
          <a:p>
            <a:endParaRPr lang="it-IT" baseline="0" dirty="0" smtClean="0"/>
          </a:p>
          <a:p>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For scoring: accuracy, precision, etc., see also scikit-learn.ppt</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7</a:t>
            </a:fld>
            <a:endParaRPr lang="en-US"/>
          </a:p>
        </p:txBody>
      </p:sp>
    </p:spTree>
    <p:extLst>
      <p:ext uri="{BB962C8B-B14F-4D97-AF65-F5344CB8AC3E}">
        <p14:creationId xmlns:p14="http://schemas.microsoft.com/office/powerpoint/2010/main" val="30703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48</a:t>
            </a:fld>
            <a:endParaRPr lang="en-US"/>
          </a:p>
        </p:txBody>
      </p:sp>
    </p:spTree>
    <p:extLst>
      <p:ext uri="{BB962C8B-B14F-4D97-AF65-F5344CB8AC3E}">
        <p14:creationId xmlns:p14="http://schemas.microsoft.com/office/powerpoint/2010/main" val="264103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49</a:t>
            </a:fld>
            <a:endParaRPr lang="en-US"/>
          </a:p>
        </p:txBody>
      </p:sp>
    </p:spTree>
    <p:extLst>
      <p:ext uri="{BB962C8B-B14F-4D97-AF65-F5344CB8AC3E}">
        <p14:creationId xmlns:p14="http://schemas.microsoft.com/office/powerpoint/2010/main" val="119202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Più vado a destra</a:t>
            </a:r>
            <a:r>
              <a:rPr lang="it-IT" baseline="0" dirty="0" smtClean="0"/>
              <a:t> sul grafico e più decido positivo</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55</a:t>
            </a:fld>
            <a:endParaRPr lang="en-US"/>
          </a:p>
        </p:txBody>
      </p:sp>
    </p:spTree>
    <p:extLst>
      <p:ext uri="{BB962C8B-B14F-4D97-AF65-F5344CB8AC3E}">
        <p14:creationId xmlns:p14="http://schemas.microsoft.com/office/powerpoint/2010/main" val="225222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As, before, </a:t>
            </a:r>
            <a:r>
              <a:rPr lang="it-IT" dirty="0" smtClean="0"/>
              <a:t>we are dealing with only</a:t>
            </a:r>
            <a:r>
              <a:rPr lang="it-IT" baseline="0" dirty="0" smtClean="0"/>
              <a:t> </a:t>
            </a:r>
            <a:r>
              <a:rPr lang="it-IT" baseline="0" dirty="0" smtClean="0"/>
              <a:t>one estimator, not parameter tuning (grid search</a:t>
            </a:r>
            <a:r>
              <a:rPr lang="it-IT" baseline="0" dirty="0" smtClean="0"/>
              <a:t>)</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8</a:t>
            </a:fld>
            <a:endParaRPr lang="en-US"/>
          </a:p>
        </p:txBody>
      </p:sp>
    </p:spTree>
    <p:extLst>
      <p:ext uri="{BB962C8B-B14F-4D97-AF65-F5344CB8AC3E}">
        <p14:creationId xmlns:p14="http://schemas.microsoft.com/office/powerpoint/2010/main" val="280543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https://stackoverflow.com/questions/34731421/whats-the-difference-between-kfold-and-shufflesplit-cv</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14</a:t>
            </a:fld>
            <a:endParaRPr lang="en-US"/>
          </a:p>
        </p:txBody>
      </p:sp>
    </p:spTree>
    <p:extLst>
      <p:ext uri="{BB962C8B-B14F-4D97-AF65-F5344CB8AC3E}">
        <p14:creationId xmlns:p14="http://schemas.microsoft.com/office/powerpoint/2010/main" val="194910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Differently</a:t>
            </a:r>
            <a:r>
              <a:rPr lang="it-IT" baseline="0" dirty="0" smtClean="0"/>
              <a:t> form GroupKFold, a group may appear in more validation sets (they are generated randomly at each iteration)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21</a:t>
            </a:fld>
            <a:endParaRPr lang="en-US"/>
          </a:p>
        </p:txBody>
      </p:sp>
    </p:spTree>
    <p:extLst>
      <p:ext uri="{BB962C8B-B14F-4D97-AF65-F5344CB8AC3E}">
        <p14:creationId xmlns:p14="http://schemas.microsoft.com/office/powerpoint/2010/main" val="48650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First bullet:</a:t>
            </a:r>
          </a:p>
          <a:p>
            <a:r>
              <a:rPr lang="it-IT" dirty="0" smtClean="0"/>
              <a:t>Pay</a:t>
            </a:r>
            <a:r>
              <a:rPr lang="it-IT" baseline="0" dirty="0" smtClean="0"/>
              <a:t> attention if there is a pattern in data.</a:t>
            </a:r>
            <a:br>
              <a:rPr lang="it-IT" baseline="0" dirty="0" smtClean="0"/>
            </a:br>
            <a:r>
              <a:rPr lang="it-IT" baseline="0" dirty="0" smtClean="0"/>
              <a:t>If there is a label (target) pattern, do the shuffle (if not already donw with train_test_split)</a:t>
            </a:r>
            <a:br>
              <a:rPr lang="it-IT" baseline="0" dirty="0" smtClean="0"/>
            </a:br>
            <a:r>
              <a:rPr lang="it-IT" baseline="0" dirty="0" smtClean="0"/>
              <a:t>If it is a time pattern, consider Time Series Cross Validation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24</a:t>
            </a:fld>
            <a:endParaRPr lang="en-US"/>
          </a:p>
        </p:txBody>
      </p:sp>
    </p:spTree>
    <p:extLst>
      <p:ext uri="{BB962C8B-B14F-4D97-AF65-F5344CB8AC3E}">
        <p14:creationId xmlns:p14="http://schemas.microsoft.com/office/powerpoint/2010/main" val="384097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Probability density distribution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40621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Num is the number of 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31</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We’ll see in the following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33</a:t>
            </a:fld>
            <a:endParaRPr lang="en-US"/>
          </a:p>
        </p:txBody>
      </p:sp>
    </p:spTree>
    <p:extLst>
      <p:ext uri="{BB962C8B-B14F-4D97-AF65-F5344CB8AC3E}">
        <p14:creationId xmlns:p14="http://schemas.microsoft.com/office/powerpoint/2010/main" val="363897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Code 2_scoring_metrics.py</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42</a:t>
            </a:fld>
            <a:endParaRPr lang="en-US"/>
          </a:p>
        </p:txBody>
      </p:sp>
    </p:spTree>
    <p:extLst>
      <p:ext uri="{BB962C8B-B14F-4D97-AF65-F5344CB8AC3E}">
        <p14:creationId xmlns:p14="http://schemas.microsoft.com/office/powerpoint/2010/main" val="209894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tackabuse.com/understanding-roc-curves-with-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stackoverflow.com/questions/24378176/python-sci-kit-learn-metrics-difference-between-r2-score-and-explained-v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aml.it/blog/optimizing-sklearn-pipelin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43678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r>
              <a:rPr lang="en-US" dirty="0" smtClean="0"/>
              <a:t>.</a:t>
            </a:r>
          </a:p>
          <a:p>
            <a:endParaRPr lang="it-IT" dirty="0"/>
          </a:p>
          <a:p>
            <a:r>
              <a:rPr lang="en-US" sz="1800" dirty="0" err="1"/>
              <a:t>ShuffleSplit</a:t>
            </a:r>
            <a:r>
              <a:rPr lang="en-US" sz="1800" dirty="0"/>
              <a:t> works </a:t>
            </a:r>
            <a:r>
              <a:rPr lang="en-US" sz="1800" dirty="0" smtClean="0"/>
              <a:t>iteratively (extraction at each step),</a:t>
            </a:r>
            <a:br>
              <a:rPr lang="en-US" sz="1800" dirty="0" smtClean="0"/>
            </a:br>
            <a:r>
              <a:rPr lang="en-US" sz="1800" dirty="0" err="1" smtClean="0"/>
              <a:t>KFold</a:t>
            </a:r>
            <a:r>
              <a:rPr lang="en-US" sz="1800" dirty="0" smtClean="0"/>
              <a:t> </a:t>
            </a:r>
            <a:r>
              <a:rPr lang="en-US" sz="1800" dirty="0"/>
              <a:t>just divides the dataset into k folds</a:t>
            </a:r>
            <a:endParaRPr lang="en-US" sz="1800" dirty="0"/>
          </a:p>
        </p:txBody>
      </p:sp>
      <p:pic>
        <p:nvPicPr>
          <p:cNvPr id="8195" name="Picture 3" descr="../_images/sphx_glr_plot_cv_indices_006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955" y="3564732"/>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a:t>
            </a:r>
            <a:r>
              <a:rPr lang="en-US" dirty="0" smtClean="0"/>
              <a:t>specific.</a:t>
            </a:r>
          </a:p>
          <a:p>
            <a:pPr lvl="1"/>
            <a:r>
              <a:rPr lang="en-US" dirty="0" smtClean="0"/>
              <a:t>An </a:t>
            </a:r>
            <a:r>
              <a:rPr lang="en-US" dirty="0"/>
              <a:t>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a:t>
            </a:r>
            <a:r>
              <a:rPr lang="en-US" dirty="0" smtClean="0"/>
              <a:t>groups.</a:t>
            </a:r>
          </a:p>
          <a:p>
            <a:pPr lvl="1"/>
            <a:r>
              <a:rPr lang="en-US" dirty="0" smtClean="0"/>
              <a:t>To </a:t>
            </a:r>
            <a:r>
              <a:rPr lang="en-US" dirty="0"/>
              <a:t>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a:t>
            </a:r>
            <a:r>
              <a:rPr lang="en-US" dirty="0" smtClean="0"/>
              <a:t>data</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a:t>
            </a:r>
            <a:r>
              <a:rPr lang="en-US" dirty="0" smtClean="0"/>
              <a:t>data.</a:t>
            </a:r>
          </a:p>
          <a:p>
            <a:r>
              <a:rPr lang="en-US" dirty="0" smtClean="0"/>
              <a:t>Therefore</a:t>
            </a:r>
            <a:r>
              <a:rPr lang="en-US" dirty="0"/>
              <a:t>,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normAutofit lnSpcReduction="10000"/>
          </a:bodyPr>
          <a:lstStyle/>
          <a:p>
            <a:r>
              <a:rPr lang="en-US" dirty="0" err="1"/>
              <a:t>TimeSeriesSplit</a:t>
            </a:r>
            <a:r>
              <a:rPr lang="en-US" dirty="0"/>
              <a:t> is a variation of k-fold which returns first </a:t>
            </a:r>
            <a:r>
              <a:rPr lang="en-US" dirty="0" smtClean="0"/>
              <a:t>k </a:t>
            </a:r>
            <a:r>
              <a:rPr lang="en-US" dirty="0"/>
              <a:t>folds as train set and the </a:t>
            </a:r>
            <a:r>
              <a:rPr lang="en-US" dirty="0" smtClean="0"/>
              <a:t>(k+1)</a:t>
            </a:r>
            <a:r>
              <a:rPr lang="en-US" dirty="0" err="1" smtClean="0"/>
              <a:t>th</a:t>
            </a:r>
            <a:r>
              <a:rPr lang="en-US" dirty="0" smtClean="0"/>
              <a:t> </a:t>
            </a:r>
            <a:r>
              <a:rPr lang="en-US" dirty="0"/>
              <a:t>fold as test </a:t>
            </a:r>
            <a:r>
              <a:rPr lang="en-US" dirty="0" smtClean="0"/>
              <a:t>set (k=1...K-1). </a:t>
            </a:r>
            <a:r>
              <a:rPr lang="en-US" dirty="0"/>
              <a:t>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the data ordering is not arbitrary (e.g. samples with the same class label are contiguous), shuffling it first may be essential to get a meaningful cross- validation result. However, the opposite may be true </a:t>
            </a:r>
            <a:r>
              <a:rPr lang="en-US" dirty="0" smtClean="0"/>
              <a:t>also if </a:t>
            </a:r>
            <a:r>
              <a:rPr lang="en-US" dirty="0"/>
              <a:t>the samples are not independently and identically </a:t>
            </a:r>
            <a:r>
              <a:rPr lang="en-US" dirty="0" smtClean="0"/>
              <a:t>distributed.</a:t>
            </a:r>
          </a:p>
          <a:p>
            <a:pPr lvl="1"/>
            <a:r>
              <a:rPr lang="en-US" dirty="0" smtClean="0"/>
              <a:t>For </a:t>
            </a:r>
            <a:r>
              <a:rPr lang="en-US" dirty="0"/>
              <a:t>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r>
              <a:rPr lang="en-US" dirty="0" smtClean="0"/>
              <a:t>.</a:t>
            </a:r>
            <a:endParaRPr lang="en-US" dirty="0"/>
          </a:p>
          <a:p>
            <a:r>
              <a:rPr lang="en-US" dirty="0"/>
              <a:t>Some cross validation iterators, such as </a:t>
            </a:r>
            <a:r>
              <a:rPr lang="en-US" dirty="0" err="1"/>
              <a:t>KFold</a:t>
            </a:r>
            <a:r>
              <a:rPr lang="en-US" dirty="0"/>
              <a:t>, have an inbuilt option to shuffle the data indices before splitting them. Note that</a:t>
            </a:r>
            <a:r>
              <a:rPr lang="en-US" dirty="0" smtClean="0"/>
              <a:t>:</a:t>
            </a:r>
            <a:endParaRPr lang="en-US" dirty="0"/>
          </a:p>
          <a:p>
            <a:pPr lvl="1"/>
            <a:r>
              <a:rPr lang="en-US" dirty="0"/>
              <a:t>This consumes less memory than shuffling the data directly</a:t>
            </a:r>
            <a:r>
              <a:rPr lang="en-US" dirty="0" smtClean="0"/>
              <a:t>.</a:t>
            </a:r>
            <a:endParaRPr lang="en-US" dirty="0"/>
          </a:p>
          <a:p>
            <a:pPr lvl="1"/>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r>
              <a:rPr lang="en-US" dirty="0" smtClean="0"/>
              <a:t>.</a:t>
            </a:r>
            <a:endParaRPr lang="en-US" dirty="0"/>
          </a:p>
          <a:p>
            <a:pPr lvl="1"/>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r>
              <a:rPr lang="en-US" dirty="0" smtClean="0"/>
              <a:t>.</a:t>
            </a:r>
            <a:endParaRPr lang="en-US" dirty="0"/>
          </a:p>
          <a:p>
            <a:pPr lvl="1"/>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possible and recommended 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 for the best hyper-parameters</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p>
          <a:p>
            <a:pPr lvl="2"/>
            <a:r>
              <a:rPr lang="it-IT" dirty="0" smtClean="0"/>
              <a:t>Could be also a composed estimator (pipeline)</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a:t>
            </a:r>
            <a:r>
              <a:rPr lang="en-US" dirty="0" smtClean="0"/>
              <a:t>function</a:t>
            </a:r>
          </a:p>
          <a:p>
            <a:endParaRPr lang="it-IT" dirty="0"/>
          </a:p>
          <a:p>
            <a:r>
              <a:rPr lang="en-US" dirty="0"/>
              <a:t>Some models allow for specialized, efficient parameter search strategies, outlined </a:t>
            </a:r>
            <a:r>
              <a:rPr lang="en-US" dirty="0" smtClean="0"/>
              <a:t>later.</a:t>
            </a:r>
            <a:endParaRPr lang="en-US" dirty="0"/>
          </a:p>
        </p:txBody>
      </p:sp>
    </p:spTree>
    <p:extLst>
      <p:ext uri="{BB962C8B-B14F-4D97-AF65-F5344CB8AC3E}">
        <p14:creationId xmlns:p14="http://schemas.microsoft.com/office/powerpoint/2010/main" val="13892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fontScale="92500"/>
          </a:bodyPr>
          <a:lstStyle/>
          <a:p>
            <a:r>
              <a:rPr lang="en-US" dirty="0" smtClean="0"/>
              <a:t>Two </a:t>
            </a:r>
            <a:r>
              <a:rPr lang="en-US" dirty="0"/>
              <a:t>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pPr lvl="1"/>
            <a:r>
              <a:rPr lang="en-US" dirty="0" smtClean="0"/>
              <a:t>After </a:t>
            </a:r>
            <a:r>
              <a:rPr lang="en-US" dirty="0"/>
              <a:t>describing these tools we detail best practice applicable to both approaches</a:t>
            </a:r>
            <a:r>
              <a:rPr lang="en-US" dirty="0" smtClean="0"/>
              <a:t>.</a:t>
            </a:r>
            <a:endParaRPr lang="en-US" dirty="0"/>
          </a:p>
          <a:p>
            <a:r>
              <a:rPr lang="en-US" dirty="0"/>
              <a:t>Note 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API: when “fitting”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a:t>
            </a:r>
            <a:r>
              <a:rPr lang="en-US" dirty="0" err="1"/>
              <a:t>a</a:t>
            </a:r>
            <a:r>
              <a:rPr lang="en-US" dirty="0"/>
              <a:t> computation budget </a:t>
            </a:r>
            <a:r>
              <a:rPr lang="en-US" dirty="0"/>
              <a:t>can be chosen independent of the number of parameters and possible values</a:t>
            </a:r>
            <a:r>
              <a:rPr lang="en-US" dirty="0" smtClean="0"/>
              <a:t>.</a:t>
            </a:r>
          </a:p>
          <a:p>
            <a:pPr lvl="2"/>
            <a:r>
              <a:rPr lang="it-IT" dirty="0"/>
              <a:t>n</a:t>
            </a:r>
            <a:r>
              <a:rPr lang="it-IT" dirty="0" smtClean="0"/>
              <a:t>_iter param, </a:t>
            </a:r>
            <a:r>
              <a:rPr lang="en-US" dirty="0"/>
              <a:t>being the number of sampled candidates or sampling iterations</a:t>
            </a:r>
            <a:endParaRPr lang="en-US" dirty="0"/>
          </a:p>
          <a:p>
            <a:pPr lvl="1"/>
            <a:r>
              <a:rPr lang="en-US" dirty="0"/>
              <a:t>Adding parameters that do not influence the performance does not decrease efficiency</a:t>
            </a:r>
            <a:r>
              <a:rPr lang="en-US" dirty="0" smtClean="0"/>
              <a:t>.</a:t>
            </a:r>
          </a:p>
          <a:p>
            <a:pPr lvl="2"/>
            <a:r>
              <a:rPr lang="it-IT" dirty="0" smtClean="0"/>
              <a:t>Automatic algorithm</a:t>
            </a:r>
            <a:endParaRPr lang="en-US" dirty="0"/>
          </a:p>
        </p:txBody>
      </p:sp>
    </p:spTree>
    <p:extLst>
      <p:ext uri="{BB962C8B-B14F-4D97-AF65-F5344CB8AC3E}">
        <p14:creationId xmlns:p14="http://schemas.microsoft.com/office/powerpoint/2010/main" val="19803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a:t>
            </a:r>
            <a:r>
              <a:rPr lang="en-US" dirty="0" smtClean="0"/>
              <a:t>data.</a:t>
            </a:r>
          </a:p>
          <a:p>
            <a:pPr lvl="1"/>
            <a:r>
              <a:rPr lang="en-US" dirty="0" smtClean="0"/>
              <a:t>This </a:t>
            </a:r>
            <a:r>
              <a:rPr lang="en-US" dirty="0"/>
              <a:t>situation is called </a:t>
            </a:r>
            <a:r>
              <a:rPr lang="en-US" b="1" dirty="0" smtClean="0"/>
              <a:t>overfitting</a:t>
            </a:r>
            <a:r>
              <a:rPr lang="en-US" dirty="0" smtClean="0"/>
              <a:t>.</a:t>
            </a:r>
          </a:p>
          <a:p>
            <a:r>
              <a:rPr lang="en-US" dirty="0" smtClean="0"/>
              <a:t>To </a:t>
            </a:r>
            <a:r>
              <a:rPr lang="en-US" dirty="0"/>
              <a:t>avoid it, it is common practice when performing a (supervised) machine learning experiment to hold out part of the available data as a test set </a:t>
            </a:r>
            <a:r>
              <a:rPr lang="en-US" b="1" dirty="0" err="1"/>
              <a:t>X_test</a:t>
            </a:r>
            <a:r>
              <a:rPr lang="en-US" dirty="0"/>
              <a:t>, </a:t>
            </a:r>
            <a:r>
              <a:rPr lang="en-US" b="1" dirty="0" err="1"/>
              <a:t>y_test</a:t>
            </a:r>
            <a:r>
              <a:rPr lang="en-US" dirty="0"/>
              <a:t>. </a:t>
            </a:r>
            <a:endParaRPr lang="en-US" dirty="0" smtClean="0"/>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smtClean="0"/>
              <a:t>GridSearchCV</a:t>
            </a:r>
            <a:r>
              <a:rPr lang="en-US" dirty="0" smtClean="0"/>
              <a:t>.</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marL="457200" lvl="1" indent="0">
              <a:buNone/>
            </a:pPr>
            <a:r>
              <a:rPr lang="en-US" dirty="0"/>
              <a:t>	</a:t>
            </a:r>
            <a:r>
              <a:rPr lang="en-US" dirty="0" smtClean="0"/>
              <a:t>'kernel</a:t>
            </a:r>
            <a:r>
              <a:rPr lang="en-US" dirty="0"/>
              <a:t>':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See example</a:t>
            </a:r>
            <a:endParaRPr lang="en-US" dirty="0"/>
          </a:p>
        </p:txBody>
      </p:sp>
      <p:sp>
        <p:nvSpPr>
          <p:cNvPr id="3" name="Content Placeholder 2"/>
          <p:cNvSpPr>
            <a:spLocks noGrp="1"/>
          </p:cNvSpPr>
          <p:nvPr>
            <p:ph idx="1"/>
          </p:nvPr>
        </p:nvSpPr>
        <p:spPr/>
        <p:txBody>
          <a:bodyPr/>
          <a:lstStyle/>
          <a:p>
            <a:r>
              <a:rPr lang="en-US" dirty="0" smtClean="0"/>
              <a:t>ex1_param_estim_GridSearchCV.py</a:t>
            </a:r>
          </a:p>
          <a:p>
            <a:pPr lvl="1"/>
            <a:r>
              <a:rPr lang="it-IT" dirty="0" smtClean="0"/>
              <a:t>For the classification report see also scikit-le</a:t>
            </a:r>
            <a:endParaRPr lang="en-US" dirty="0" smtClean="0"/>
          </a:p>
          <a:p>
            <a:r>
              <a:rPr lang="en-US" dirty="0"/>
              <a:t>ex2_randomSvsGridS.py</a:t>
            </a:r>
          </a:p>
        </p:txBody>
      </p:sp>
    </p:spTree>
    <p:extLst>
      <p:ext uri="{BB962C8B-B14F-4D97-AF65-F5344CB8AC3E}">
        <p14:creationId xmlns:p14="http://schemas.microsoft.com/office/powerpoint/2010/main" val="87643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a:t>
            </a:r>
            <a:r>
              <a:rPr lang="en-US" dirty="0" smtClean="0"/>
              <a:t>failure</a:t>
            </a:r>
            <a:endParaRPr lang="en-US" dirty="0"/>
          </a:p>
        </p:txBody>
      </p:sp>
    </p:spTree>
    <p:extLst>
      <p:ext uri="{BB962C8B-B14F-4D97-AF65-F5344CB8AC3E}">
        <p14:creationId xmlns:p14="http://schemas.microsoft.com/office/powerpoint/2010/main" val="3678593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suited (for example in unbalanced classification, the accuracy score is often uninformative</a:t>
            </a:r>
            <a:r>
              <a:rPr lang="en-US" dirty="0" smtClean="0"/>
              <a:t>).</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 In </a:t>
            </a:r>
            <a:r>
              <a:rPr lang="en-US" dirty="0" err="1" smtClean="0"/>
              <a:t>sk</a:t>
            </a:r>
            <a:r>
              <a:rPr lang="en-US" dirty="0" smtClean="0"/>
              <a:t>-learn</a:t>
            </a:r>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p:txBody>
      </p:sp>
    </p:spTree>
    <p:extLst>
      <p:ext uri="{BB962C8B-B14F-4D97-AF65-F5344CB8AC3E}">
        <p14:creationId xmlns:p14="http://schemas.microsoft.com/office/powerpoint/2010/main" val="3732372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276999"/>
          </a:xfrm>
          <a:prstGeom prst="rect">
            <a:avLst/>
          </a:prstGeom>
          <a:noFill/>
        </p:spPr>
        <p:txBody>
          <a:bodyPr wrap="square" rtlCol="0">
            <a:spAutoFit/>
          </a:bodyPr>
          <a:lstStyle/>
          <a:p>
            <a:r>
              <a:rPr lang="it-IT" sz="1200" dirty="0" smtClean="0"/>
              <a:t>Once the model is selected: train on whole Train set</a:t>
            </a:r>
            <a:endParaRPr lang="en-US" sz="1200" dirty="0"/>
          </a:p>
        </p:txBody>
      </p:sp>
      <p:cxnSp>
        <p:nvCxnSpPr>
          <p:cNvPr id="6" name="Straight Arrow Connector 5"/>
          <p:cNvCxnSpPr/>
          <p:nvPr/>
        </p:nvCxnSpPr>
        <p:spPr>
          <a:xfrm flipV="1">
            <a:off x="5679281" y="4729163"/>
            <a:ext cx="1285875" cy="49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614939" y="4360863"/>
            <a:ext cx="2035893" cy="1317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87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 execution</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a:t>
            </a:r>
            <a:r>
              <a:rPr lang="en-US" dirty="0" smtClean="0"/>
              <a:t>data.</a:t>
            </a:r>
          </a:p>
          <a:p>
            <a:r>
              <a:rPr lang="en-US" dirty="0" smtClean="0"/>
              <a:t>By </a:t>
            </a:r>
            <a:r>
              <a:rPr lang="en-US" dirty="0"/>
              <a:t>default, this will cause the entire search to fail, even if some parameter settings could be fully </a:t>
            </a:r>
            <a:r>
              <a:rPr lang="en-US" dirty="0" smtClean="0"/>
              <a:t>evaluated.</a:t>
            </a:r>
          </a:p>
          <a:p>
            <a:r>
              <a:rPr lang="en-US" dirty="0" smtClean="0"/>
              <a:t>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a:t>
            </a:r>
            <a:r>
              <a:rPr lang="en-US" dirty="0" smtClean="0"/>
              <a:t>”:</a:t>
            </a:r>
          </a:p>
          <a:p>
            <a:pPr lvl="1"/>
            <a:r>
              <a:rPr lang="en-US" dirty="0" smtClean="0"/>
              <a:t>training </a:t>
            </a:r>
            <a:r>
              <a:rPr lang="en-US" dirty="0"/>
              <a:t>proceeds on the training set, after which evaluation is done on the validation set, and when the experiment seems to be successful, final evaluation can be done on the test set</a:t>
            </a:r>
            <a:r>
              <a:rPr lang="en-US" dirty="0" smtClean="0"/>
              <a:t>.</a:t>
            </a:r>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lnSpcReduction="10000"/>
          </a:bodyPr>
          <a:lstStyle/>
          <a:p>
            <a:r>
              <a:rPr lang="en-US" dirty="0" smtClean="0"/>
              <a:t>Some </a:t>
            </a:r>
            <a:r>
              <a:rPr lang="en-US" dirty="0"/>
              <a:t>models can fit data for a range of values of some parameter almost as efficiently as fitting the estimator for a single value of the </a:t>
            </a:r>
            <a:r>
              <a:rPr lang="en-US" dirty="0" smtClean="0"/>
              <a:t>parameter.</a:t>
            </a:r>
          </a:p>
          <a:p>
            <a:pPr lvl="1"/>
            <a:r>
              <a:rPr lang="en-US" dirty="0" smtClean="0"/>
              <a:t>This </a:t>
            </a:r>
            <a:r>
              <a:rPr lang="en-US" dirty="0"/>
              <a:t>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smtClean="0"/>
              <a:t>regularizer</a:t>
            </a:r>
            <a:r>
              <a:rPr lang="en-US" dirty="0" smtClean="0"/>
              <a:t> (i.e., alpha). </a:t>
            </a:r>
            <a:r>
              <a:rPr lang="en-US" dirty="0"/>
              <a:t>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scorer object 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dirty="0"/>
              <a:t>scorer objects follow the </a:t>
            </a:r>
            <a:r>
              <a:rPr lang="en-US" b="1" dirty="0"/>
              <a:t>convention 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better. When converting into a scorer object using </a:t>
            </a:r>
            <a:r>
              <a:rPr lang="en-US" dirty="0" err="1"/>
              <a:t>make_scorer</a:t>
            </a:r>
            <a:r>
              <a:rPr lang="en-US" dirty="0"/>
              <a:t>, set the </a:t>
            </a:r>
            <a:r>
              <a:rPr lang="en-US"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object. The simplest way to generate a callable object for scoring is by using </a:t>
            </a:r>
            <a:r>
              <a:rPr lang="en-US"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a:t>For all the above, see: 2_scoring_metrics.py</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a:t>
            </a:r>
          </a:p>
        </p:txBody>
      </p:sp>
    </p:spTree>
    <p:extLst>
      <p:ext uri="{BB962C8B-B14F-4D97-AF65-F5344CB8AC3E}">
        <p14:creationId xmlns:p14="http://schemas.microsoft.com/office/powerpoint/2010/main" val="269842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92500"/>
          </a:bodyPr>
          <a:lstStyle/>
          <a:p>
            <a:r>
              <a:rPr lang="en-US" dirty="0"/>
              <a:t>Some metrics are essentially defined for binary classification tasks (e.g. f1_score, </a:t>
            </a:r>
            <a:r>
              <a:rPr lang="en-US" dirty="0" err="1"/>
              <a:t>roc_auc_score</a:t>
            </a:r>
            <a:r>
              <a:rPr lang="en-US" dirty="0"/>
              <a:t>). In 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a:t>
            </a:r>
            <a:r>
              <a:rPr lang="en-US" dirty="0" smtClean="0"/>
              <a:t>scenario.</a:t>
            </a:r>
          </a:p>
          <a:p>
            <a:r>
              <a:rPr lang="en-US" dirty="0" smtClean="0"/>
              <a:t>Where </a:t>
            </a:r>
            <a:r>
              <a:rPr lang="en-US" dirty="0"/>
              <a:t>available, you should select among these using the average </a:t>
            </a:r>
            <a:r>
              <a:rPr lang="en-US" dirty="0" smtClean="0"/>
              <a:t>parameter</a:t>
            </a:r>
          </a:p>
          <a:p>
            <a:pPr lvl="1"/>
            <a:r>
              <a:rPr lang="en-US" dirty="0" smtClean="0"/>
              <a:t>S</a:t>
            </a:r>
            <a:r>
              <a:rPr lang="en-US" dirty="0" smtClean="0"/>
              <a:t>ee next page</a:t>
            </a:r>
            <a:endParaRPr lang="en-US" dirty="0"/>
          </a:p>
        </p:txBody>
      </p:sp>
    </p:spTree>
    <p:extLst>
      <p:ext uri="{BB962C8B-B14F-4D97-AF65-F5344CB8AC3E}">
        <p14:creationId xmlns:p14="http://schemas.microsoft.com/office/powerpoint/2010/main" val="3609270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"macro" simply calculates the mean of the binary metrics, </a:t>
            </a:r>
            <a:r>
              <a:rPr lang="en-US" b="1" dirty="0"/>
              <a:t>giving equal weight to each </a:t>
            </a:r>
            <a:r>
              <a:rPr lang="en-US" b="1" dirty="0" smtClean="0"/>
              <a:t>class</a:t>
            </a:r>
            <a:r>
              <a:rPr lang="en-US" dirty="0" smtClean="0"/>
              <a:t>.</a:t>
            </a:r>
          </a:p>
          <a:p>
            <a:pPr lvl="1"/>
            <a:r>
              <a:rPr lang="en-US" dirty="0" smtClean="0"/>
              <a:t>In </a:t>
            </a:r>
            <a:r>
              <a:rPr lang="en-US" dirty="0"/>
              <a:t>problems where infrequent classes are nonetheless important, macro-averaging may be a means of highlighting their </a:t>
            </a:r>
            <a:r>
              <a:rPr lang="en-US" dirty="0" smtClean="0"/>
              <a:t>performance.</a:t>
            </a:r>
          </a:p>
          <a:p>
            <a:pPr lvl="1"/>
            <a:r>
              <a:rPr lang="en-US" dirty="0" smtClean="0"/>
              <a:t>On </a:t>
            </a:r>
            <a:r>
              <a:rPr lang="en-US" dirty="0"/>
              <a:t>the other hand, the assumption that all classes are equally important is often untrue, such that macro-averaging will over-emphasize the typically low performance on an infrequent class.</a:t>
            </a:r>
          </a:p>
          <a:p>
            <a:r>
              <a:rPr lang="en-US" dirty="0"/>
              <a:t>"weighted" accounts for class imbalance by computing the average of binary metrics in which each class’s score is weighted by its presence in the true data sample.</a:t>
            </a:r>
          </a:p>
          <a:p>
            <a:r>
              <a:rPr lang="en-US" dirty="0">
                <a:solidFill>
                  <a:schemeClr val="bg1">
                    <a:lumMod val="75000"/>
                  </a:schemeClr>
                </a:solidFill>
              </a:rPr>
              <a:t>"micro" gives each sample-class pair an equal contribution to the overall metric (except as a result of sample-weight). Rather than summing the metric per class, this sums the dividends and divisors that make up the per-class metrics to calculate an overall </a:t>
            </a:r>
            <a:r>
              <a:rPr lang="en-US" dirty="0" smtClean="0">
                <a:solidFill>
                  <a:schemeClr val="bg1">
                    <a:lumMod val="75000"/>
                  </a:schemeClr>
                </a:solidFill>
              </a:rPr>
              <a:t>quotient.</a:t>
            </a:r>
          </a:p>
          <a:p>
            <a:pPr lvl="1"/>
            <a:r>
              <a:rPr lang="en-US" dirty="0" smtClean="0">
                <a:solidFill>
                  <a:schemeClr val="bg1">
                    <a:lumMod val="75000"/>
                  </a:schemeClr>
                </a:solidFill>
              </a:rPr>
              <a:t>Micro-averaging </a:t>
            </a:r>
            <a:r>
              <a:rPr lang="en-US" dirty="0">
                <a:solidFill>
                  <a:schemeClr val="bg1">
                    <a:lumMod val="75000"/>
                  </a:schemeClr>
                </a:solidFill>
              </a:rPr>
              <a:t>may be preferred </a:t>
            </a:r>
            <a:r>
              <a:rPr lang="en-US" b="1" dirty="0">
                <a:solidFill>
                  <a:schemeClr val="bg1">
                    <a:lumMod val="75000"/>
                  </a:schemeClr>
                </a:solidFill>
              </a:rPr>
              <a:t>in </a:t>
            </a:r>
            <a:r>
              <a:rPr lang="en-US" b="1" dirty="0" err="1">
                <a:solidFill>
                  <a:schemeClr val="bg1">
                    <a:lumMod val="75000"/>
                  </a:schemeClr>
                </a:solidFill>
              </a:rPr>
              <a:t>multilabel</a:t>
            </a:r>
            <a:r>
              <a:rPr lang="en-US" b="1" dirty="0">
                <a:solidFill>
                  <a:schemeClr val="bg1">
                    <a:lumMod val="75000"/>
                  </a:schemeClr>
                </a:solidFill>
              </a:rPr>
              <a:t> settings</a:t>
            </a:r>
            <a:r>
              <a:rPr lang="en-US" dirty="0">
                <a:solidFill>
                  <a:schemeClr val="bg1">
                    <a:lumMod val="75000"/>
                  </a:schemeClr>
                </a:solidFill>
              </a:rPr>
              <a:t>, including multiclass classification where a majority class is to be ignored.</a:t>
            </a:r>
          </a:p>
          <a:p>
            <a:r>
              <a:rPr lang="en-US" dirty="0">
                <a:solidFill>
                  <a:schemeClr val="bg1">
                    <a:lumMod val="75000"/>
                  </a:schemeClr>
                </a:solidFill>
              </a:rPr>
              <a:t>"samples" applies only to </a:t>
            </a:r>
            <a:r>
              <a:rPr lang="en-US" b="1" dirty="0" err="1">
                <a:solidFill>
                  <a:schemeClr val="bg1">
                    <a:lumMod val="75000"/>
                  </a:schemeClr>
                </a:solidFill>
              </a:rPr>
              <a:t>multilabel</a:t>
            </a:r>
            <a:r>
              <a:rPr lang="en-US" b="1" dirty="0">
                <a:solidFill>
                  <a:schemeClr val="bg1">
                    <a:lumMod val="75000"/>
                  </a:schemeClr>
                </a:solidFill>
              </a:rPr>
              <a:t> problems</a:t>
            </a:r>
            <a:r>
              <a:rPr lang="en-US" dirty="0">
                <a:solidFill>
                  <a:schemeClr val="bg1">
                    <a:lumMod val="75000"/>
                  </a:schemeClr>
                </a:solidFill>
              </a:rPr>
              <a:t>. It does not calculate a per-class measure, instead calculating the metric over the true and predicted classes for each sample in the evaluation data, and returning their (</a:t>
            </a:r>
            <a:r>
              <a:rPr lang="en-US" dirty="0" err="1">
                <a:solidFill>
                  <a:schemeClr val="bg1">
                    <a:lumMod val="75000"/>
                  </a:schemeClr>
                </a:solidFill>
              </a:rPr>
              <a:t>sample_weight</a:t>
            </a:r>
            <a:r>
              <a:rPr lang="en-US" dirty="0">
                <a:solidFill>
                  <a:schemeClr val="bg1">
                    <a:lumMod val="75000"/>
                  </a:schemeClr>
                </a:solidFill>
              </a:rPr>
              <a:t>-weighted) average.</a:t>
            </a:r>
          </a:p>
          <a:p>
            <a:r>
              <a:rPr lang="en-US" dirty="0">
                <a:solidFill>
                  <a:schemeClr val="bg1">
                    <a:lumMod val="75000"/>
                  </a:schemeClr>
                </a:solidFill>
              </a:rPr>
              <a:t>Selecting average=None will return an array with the </a:t>
            </a:r>
            <a:r>
              <a:rPr lang="en-US" b="1" dirty="0">
                <a:solidFill>
                  <a:schemeClr val="bg1">
                    <a:lumMod val="75000"/>
                  </a:schemeClr>
                </a:solidFill>
              </a:rPr>
              <a:t>score for each class</a:t>
            </a:r>
            <a:r>
              <a:rPr lang="en-US" dirty="0">
                <a:solidFill>
                  <a:schemeClr val="bg1">
                    <a:lumMod val="75000"/>
                  </a:schemeClr>
                </a:solidFill>
              </a:rPr>
              <a:t>.</a:t>
            </a:r>
          </a:p>
          <a:p>
            <a:r>
              <a:rPr lang="en-US" dirty="0">
                <a:solidFill>
                  <a:schemeClr val="bg1">
                    <a:lumMod val="75000"/>
                  </a:schemeClr>
                </a:solidFill>
              </a:rPr>
              <a:t>While multiclass data is provided to the metric, like binary targets, as an array of class labels, </a:t>
            </a:r>
            <a:r>
              <a:rPr lang="en-US" dirty="0" err="1">
                <a:solidFill>
                  <a:schemeClr val="bg1">
                    <a:lumMod val="75000"/>
                  </a:schemeClr>
                </a:solidFill>
              </a:rPr>
              <a:t>multilabel</a:t>
            </a:r>
            <a:r>
              <a:rPr lang="en-US" dirty="0">
                <a:solidFill>
                  <a:schemeClr val="bg1">
                    <a:lumMod val="75000"/>
                  </a:schemeClr>
                </a:solidFill>
              </a:rPr>
              <a:t> data is specified as an indicator matrix, in which cell [</a:t>
            </a:r>
            <a:r>
              <a:rPr lang="en-US" dirty="0" err="1">
                <a:solidFill>
                  <a:schemeClr val="bg1">
                    <a:lumMod val="75000"/>
                  </a:schemeClr>
                </a:solidFill>
              </a:rPr>
              <a:t>i</a:t>
            </a:r>
            <a:r>
              <a:rPr lang="en-US" dirty="0">
                <a:solidFill>
                  <a:schemeClr val="bg1">
                    <a:lumMod val="75000"/>
                  </a:schemeClr>
                </a:solidFill>
              </a:rPr>
              <a:t>, j] has value 1 if sample </a:t>
            </a:r>
            <a:r>
              <a:rPr lang="en-US" dirty="0" err="1">
                <a:solidFill>
                  <a:schemeClr val="bg1">
                    <a:lumMod val="75000"/>
                  </a:schemeClr>
                </a:solidFill>
              </a:rPr>
              <a:t>i</a:t>
            </a:r>
            <a:r>
              <a:rPr lang="en-US" dirty="0">
                <a:solidFill>
                  <a:schemeClr val="bg1">
                    <a:lumMod val="75000"/>
                  </a:schemeClr>
                </a:solidFill>
              </a:rPr>
              <a:t> has label j and value 0 otherwise.</a:t>
            </a:r>
            <a:endParaRPr lang="en-US" dirty="0">
              <a:solidFill>
                <a:schemeClr val="bg1">
                  <a:lumMod val="75000"/>
                </a:schemeClr>
              </a:solidFill>
            </a:endParaRPr>
          </a:p>
        </p:txBody>
      </p:sp>
    </p:spTree>
    <p:extLst>
      <p:ext uri="{BB962C8B-B14F-4D97-AF65-F5344CB8AC3E}">
        <p14:creationId xmlns:p14="http://schemas.microsoft.com/office/powerpoint/2010/main" val="34383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solution to this problem is a procedure called cross-validation (CV for short). A test set should still be held out for final evaluation, but the validation set is no longer needed when doing </a:t>
            </a:r>
            <a:r>
              <a:rPr lang="en-US" dirty="0" smtClean="0"/>
              <a:t>CV.</a:t>
            </a:r>
          </a:p>
          <a:p>
            <a:pPr lvl="1"/>
            <a:r>
              <a:rPr lang="en-US" dirty="0" smtClean="0"/>
              <a:t>In </a:t>
            </a:r>
            <a:r>
              <a:rPr lang="en-US" dirty="0"/>
              <a:t>the basic approach, called k-fold CV, the training set is split into k smaller sets (other approaches are described below, but generally follow the same principles</a:t>
            </a:r>
            <a:r>
              <a:rPr lang="en-US" dirty="0" smtClean="0"/>
              <a:t>).</a:t>
            </a:r>
          </a:p>
          <a:p>
            <a:pPr lvl="2"/>
            <a:r>
              <a:rPr lang="en-US" dirty="0" smtClean="0"/>
              <a:t>The </a:t>
            </a:r>
            <a:r>
              <a:rPr lang="en-US" dirty="0"/>
              <a:t>following procedure is followed for each of the k “folds</a:t>
            </a:r>
            <a:r>
              <a:rPr lang="en-US" dirty="0" smtClean="0"/>
              <a:t>”:</a:t>
            </a:r>
            <a:endParaRPr lang="en-US" dirty="0"/>
          </a:p>
          <a:p>
            <a:pPr lvl="3"/>
            <a:r>
              <a:rPr lang="en-US" dirty="0"/>
              <a:t>A model is trained using  </a:t>
            </a:r>
            <a:r>
              <a:rPr lang="en-US" dirty="0" smtClean="0"/>
              <a:t>k-1 of </a:t>
            </a:r>
            <a:r>
              <a:rPr lang="en-US" dirty="0"/>
              <a:t>the folds as training data</a:t>
            </a:r>
            <a:r>
              <a:rPr lang="en-US" dirty="0" smtClean="0"/>
              <a:t>;</a:t>
            </a:r>
            <a:endParaRPr lang="en-US" dirty="0"/>
          </a:p>
          <a:p>
            <a:pPr lvl="3"/>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a:t>
            </a:r>
            <a:r>
              <a:rPr lang="en-US" dirty="0" smtClean="0"/>
              <a:t>loop.</a:t>
            </a:r>
          </a:p>
          <a:p>
            <a:r>
              <a:rPr lang="en-US" dirty="0" smtClean="0"/>
              <a:t>This </a:t>
            </a:r>
            <a:r>
              <a:rPr lang="en-US" dirty="0"/>
              <a:t>approach can be computationally expensive, but does not waste too much data (as is the case when fixing an arbitrary validation set</a:t>
            </a:r>
            <a:r>
              <a:rPr lang="en-US" dirty="0" smtClean="0"/>
              <a:t>)</a:t>
            </a:r>
          </a:p>
          <a:p>
            <a:pPr lvl="1"/>
            <a:r>
              <a:rPr lang="it-IT" dirty="0" smtClean="0"/>
              <a:t>Time/space trade-off</a:t>
            </a:r>
            <a:endParaRPr lang="en-US" dirty="0" smtClean="0"/>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50268" y="4984955"/>
            <a:ext cx="3318387" cy="646331"/>
          </a:xfrm>
          <a:prstGeom prst="rect">
            <a:avLst/>
          </a:prstGeom>
          <a:noFill/>
        </p:spPr>
        <p:txBody>
          <a:bodyPr wrap="square" rtlCol="0">
            <a:spAutoFit/>
          </a:bodyPr>
          <a:lstStyle/>
          <a:p>
            <a:r>
              <a:rPr lang="it-IT" dirty="0"/>
              <a:t>See example: ex4_confusion_matrix.py</a:t>
            </a:r>
            <a:endParaRPr lang="en-US" dirty="0"/>
          </a:p>
        </p:txBody>
      </p:sp>
    </p:spTree>
    <p:extLst>
      <p:ext uri="{BB962C8B-B14F-4D97-AF65-F5344CB8AC3E}">
        <p14:creationId xmlns:p14="http://schemas.microsoft.com/office/powerpoint/2010/main" val="241344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settings. TPR is also known as sensitivity, and FPR is one minus the specificity or true negative rate</a:t>
            </a:r>
            <a:r>
              <a:rPr lang="en-US" dirty="0" smtClean="0"/>
              <a:t>.”</a:t>
            </a:r>
          </a:p>
          <a:p>
            <a:endParaRPr lang="it-IT" dirty="0"/>
          </a:p>
          <a:p>
            <a:r>
              <a:rPr lang="en-US" dirty="0">
                <a:hlinkClick r:id="rId3"/>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R2</a:t>
            </a:r>
          </a:p>
          <a:p>
            <a:r>
              <a:rPr lang="it-IT" dirty="0"/>
              <a:t>Difference is given by the mean error</a:t>
            </a:r>
            <a:endParaRPr lang="en-US" dirty="0">
              <a:hlinkClick r:id="rId2"/>
            </a:endParaRPr>
          </a:p>
          <a:p>
            <a:r>
              <a:rPr lang="en-US" dirty="0" smtClean="0">
                <a:hlinkClick r:id="rId2"/>
              </a:rPr>
              <a:t>https</a:t>
            </a:r>
            <a:r>
              <a:rPr lang="en-US" dirty="0">
                <a:hlinkClick r:id="rId2"/>
              </a:rPr>
              <a:t>://stackoverflow.com/questions/24378176/python-sci-kit-learn-metrics-difference-between-r2-score-and-explained-varian</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normAutofit/>
          </a:bodyPr>
          <a:lstStyle/>
          <a:p>
            <a:r>
              <a:rPr lang="it-IT" dirty="0" smtClean="0"/>
              <a:t>A general way to assess performance of an estimator under training</a:t>
            </a:r>
          </a:p>
          <a:p>
            <a:endParaRPr lang="en-US" dirty="0" smtClean="0"/>
          </a:p>
          <a:p>
            <a:r>
              <a:rPr lang="en-US" dirty="0" smtClean="0"/>
              <a:t>The </a:t>
            </a:r>
            <a:r>
              <a:rPr lang="en-US" dirty="0"/>
              <a:t>simplest way to use cross-validation is to call the </a:t>
            </a:r>
            <a:r>
              <a:rPr lang="en-US"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a:t>
            </a:r>
            <a:r>
              <a:rPr lang="en-US" dirty="0" err="1" smtClean="0"/>
              <a:t>X_train</a:t>
            </a:r>
            <a:r>
              <a:rPr lang="en-US" dirty="0" smtClean="0"/>
              <a:t>, </a:t>
            </a:r>
            <a:r>
              <a:rPr lang="en-US" dirty="0" err="1" smtClean="0"/>
              <a:t>y_train</a:t>
            </a:r>
            <a:r>
              <a:rPr lang="en-US" dirty="0" smtClean="0"/>
              <a:t>, </a:t>
            </a:r>
            <a:r>
              <a:rPr lang="en-US" dirty="0"/>
              <a:t>cv=5</a:t>
            </a:r>
            <a:r>
              <a:rPr lang="en-US" dirty="0" smtClean="0"/>
              <a:t>)</a:t>
            </a:r>
          </a:p>
          <a:p>
            <a:r>
              <a:rPr lang="it-IT" dirty="0" smtClean="0"/>
              <a:t>Default ‘scoring’ parameter: accuracy for classifiers, R^2 for regressors</a:t>
            </a:r>
            <a:endParaRPr lang="en-US" dirty="0" smtClean="0"/>
          </a:p>
          <a:p>
            <a:endParaRPr lang="it-IT" dirty="0"/>
          </a:p>
          <a:p>
            <a:endParaRPr lang="en-US" dirty="0" smtClean="0"/>
          </a:p>
          <a:p>
            <a:endParaRPr lang="it-IT" dirty="0"/>
          </a:p>
        </p:txBody>
      </p:sp>
    </p:spTree>
    <p:extLst>
      <p:ext uri="{BB962C8B-B14F-4D97-AF65-F5344CB8AC3E}">
        <p14:creationId xmlns:p14="http://schemas.microsoft.com/office/powerpoint/2010/main" val="21587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cross_validate</a:t>
            </a:r>
            <a:endParaRPr lang="en-US" dirty="0"/>
          </a:p>
        </p:txBody>
      </p:sp>
      <p:sp>
        <p:nvSpPr>
          <p:cNvPr id="3" name="Content Placeholder 2"/>
          <p:cNvSpPr>
            <a:spLocks noGrp="1"/>
          </p:cNvSpPr>
          <p:nvPr>
            <p:ph idx="1"/>
          </p:nvPr>
        </p:nvSpPr>
        <p:spPr/>
        <p:txBody>
          <a:bodyPr/>
          <a:lstStyle/>
          <a:p>
            <a:r>
              <a:rPr lang="it-IT" dirty="0" smtClean="0"/>
              <a:t>A more flexible/powerful function</a:t>
            </a:r>
            <a:endParaRPr lang="en-US" dirty="0" smtClean="0"/>
          </a:p>
          <a:p>
            <a:r>
              <a:rPr lang="en-US" dirty="0" smtClean="0"/>
              <a:t>The </a:t>
            </a:r>
            <a:r>
              <a:rPr lang="en-US" dirty="0" err="1"/>
              <a:t>cross_validate</a:t>
            </a:r>
            <a:r>
              <a:rPr lang="en-US" dirty="0"/>
              <a:t> function differs from </a:t>
            </a:r>
            <a:r>
              <a:rPr lang="en-US" dirty="0" err="1"/>
              <a:t>cross_val_score</a:t>
            </a:r>
            <a:r>
              <a:rPr lang="en-US" dirty="0"/>
              <a:t> in two ways</a:t>
            </a:r>
            <a:r>
              <a:rPr lang="en-US" dirty="0" smtClean="0"/>
              <a:t>:</a:t>
            </a:r>
            <a:endParaRPr lang="en-US" dirty="0"/>
          </a:p>
          <a:p>
            <a:pPr lvl="1"/>
            <a:r>
              <a:rPr lang="en-US" dirty="0"/>
              <a:t>It allows specifying multiple metrics for </a:t>
            </a:r>
            <a:r>
              <a:rPr lang="en-US" dirty="0" smtClean="0"/>
              <a:t>evaluation</a:t>
            </a:r>
            <a:endParaRPr lang="en-US" dirty="0"/>
          </a:p>
          <a:p>
            <a:pPr lvl="1"/>
            <a:r>
              <a:rPr lang="en-US" dirty="0"/>
              <a:t>It returns a </a:t>
            </a:r>
            <a:r>
              <a:rPr lang="en-US" dirty="0" err="1"/>
              <a:t>dict</a:t>
            </a:r>
            <a:r>
              <a:rPr lang="en-US" dirty="0"/>
              <a:t> containing fit-times, score-times (and optionally training scores as well as fitted </a:t>
            </a:r>
            <a:r>
              <a:rPr lang="en-US" dirty="0" smtClean="0"/>
              <a:t>estimators, one for each split) </a:t>
            </a:r>
            <a:r>
              <a:rPr lang="en-US" dirty="0"/>
              <a:t>in addition to the test </a:t>
            </a:r>
            <a:r>
              <a:rPr lang="en-US" dirty="0" smtClean="0"/>
              <a:t>score</a:t>
            </a:r>
            <a:endParaRPr lang="en-US" dirty="0"/>
          </a:p>
          <a:p>
            <a:pPr marL="0" indent="0">
              <a:buNone/>
            </a:pPr>
            <a:endParaRPr lang="it-IT" dirty="0" smtClean="0"/>
          </a:p>
        </p:txBody>
      </p:sp>
    </p:spTree>
    <p:extLst>
      <p:ext uri="{BB962C8B-B14F-4D97-AF65-F5344CB8AC3E}">
        <p14:creationId xmlns:p14="http://schemas.microsoft.com/office/powerpoint/2010/main" val="31976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Recall</a:t>
            </a:r>
            <a:endParaRPr lang="en-US" dirty="0"/>
          </a:p>
        </p:txBody>
      </p:sp>
      <p:sp>
        <p:nvSpPr>
          <p:cNvPr id="3" name="Content Placeholder 2"/>
          <p:cNvSpPr>
            <a:spLocks noGrp="1"/>
          </p:cNvSpPr>
          <p:nvPr>
            <p:ph idx="1"/>
          </p:nvPr>
        </p:nvSpPr>
        <p:spPr/>
        <p:txBody>
          <a:bodyPr>
            <a:normAutofit/>
          </a:bodyPr>
          <a:lstStyle/>
          <a:p>
            <a:r>
              <a:rPr lang="en-US" dirty="0"/>
              <a:t>Just as it is important to test a predictor on data held-out from training, </a:t>
            </a:r>
            <a:r>
              <a:rPr lang="en-US" dirty="0" smtClean="0">
                <a:solidFill>
                  <a:srgbClr val="FF0000"/>
                </a:solidFill>
              </a:rPr>
              <a:t>so</a:t>
            </a:r>
            <a:r>
              <a:rPr lang="en-US" dirty="0" smtClean="0"/>
              <a:t>, preprocessing </a:t>
            </a:r>
            <a:r>
              <a:rPr lang="en-US" dirty="0"/>
              <a:t>(e.g., standardization, PCA, feature selection, etc.) and similar data transformations similarly should be learnt from a training set and applied to held-out data for </a:t>
            </a:r>
            <a:r>
              <a:rPr lang="en-US" dirty="0" smtClean="0"/>
              <a:t>prediction</a:t>
            </a:r>
          </a:p>
          <a:p>
            <a:pPr marL="0" indent="0">
              <a:buNone/>
            </a:pPr>
            <a:endParaRPr lang="it-IT" dirty="0" smtClean="0"/>
          </a:p>
          <a:p>
            <a:r>
              <a:rPr lang="it-IT" dirty="0" smtClean="0"/>
              <a:t>Pipeline can streamline the coding process</a:t>
            </a:r>
          </a:p>
          <a:p>
            <a:r>
              <a:rPr lang="it-IT" dirty="0" smtClean="0"/>
              <a:t>A pipe is a composed estimator</a:t>
            </a:r>
            <a:endParaRPr lang="en-US" dirty="0" smtClean="0">
              <a:hlinkClick r:id="rId2"/>
            </a:endParaRPr>
          </a:p>
          <a:p>
            <a:r>
              <a:rPr lang="en-US" dirty="0" smtClean="0">
                <a:hlinkClick r:id="rId2"/>
              </a:rPr>
              <a:t>https</a:t>
            </a:r>
            <a:r>
              <a:rPr lang="en-US" dirty="0">
                <a:hlinkClick r:id="rId2"/>
              </a:rPr>
              <a:t>://</a:t>
            </a:r>
            <a:r>
              <a:rPr lang="en-US" dirty="0" smtClean="0">
                <a:hlinkClick r:id="rId2"/>
              </a:rPr>
              <a:t>iaml.it/blog/optimizing-sklearn-pipelines</a:t>
            </a:r>
            <a:endParaRPr lang="it-IT" dirty="0" smtClean="0"/>
          </a:p>
        </p:txBody>
      </p:sp>
      <p:pic>
        <p:nvPicPr>
          <p:cNvPr id="1026" name="Picture 2" descr="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396621"/>
            <a:ext cx="4727276" cy="34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5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9344</TotalTime>
  <Words>4486</Words>
  <Application>Microsoft Office PowerPoint</Application>
  <PresentationFormat>Widescreen</PresentationFormat>
  <Paragraphs>294</Paragraphs>
  <Slides>57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Computing cross-validated metrics</vt:lpstr>
      <vt:lpstr>cross_validate</vt:lpstr>
      <vt:lpstr>Recall</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 for the best hyper-parameters</vt:lpstr>
      <vt:lpstr>Search</vt:lpstr>
      <vt:lpstr>Exhaustive grid search</vt:lpstr>
      <vt:lpstr>Randomized Parameter Optimization</vt:lpstr>
      <vt:lpstr>Specifying parameters</vt:lpstr>
      <vt:lpstr>Continuous distribution of the params</vt:lpstr>
      <vt:lpstr>See example</vt:lpstr>
      <vt:lpstr>Tips for parameter search</vt:lpstr>
      <vt:lpstr>Specifying an objective metric</vt:lpstr>
      <vt:lpstr>R^2 (Coeff of determination)</vt:lpstr>
      <vt:lpstr>Specifying multiple metrics for evaluation</vt:lpstr>
      <vt:lpstr>Model selection: development and evaluation</vt:lpstr>
      <vt:lpstr>Parallel execution</vt:lpstr>
      <vt:lpstr>Robustness to failure</vt:lpstr>
      <vt:lpstr>Alternatives to brute force parameter search</vt:lpstr>
      <vt:lpstr>Model specific cross-validation</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92</cp:revision>
  <dcterms:created xsi:type="dcterms:W3CDTF">2020-05-06T13:14:23Z</dcterms:created>
  <dcterms:modified xsi:type="dcterms:W3CDTF">2020-05-17T21:48:25Z</dcterms:modified>
</cp:coreProperties>
</file>