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CAEE-CC12-4B6A-A4FE-ABB9851BDFA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6794D-3AB2-4013-A590-C42082A3E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 as a tradeoff between having a wide margin</a:t>
            </a:r>
            <a:r>
              <a:rPr lang="it-IT" baseline="0" dirty="0" smtClean="0"/>
              <a:t> and having few errors in training data (small C =&gt; large </a:t>
            </a:r>
            <a:r>
              <a:rPr lang="it-IT" baseline="0" smtClean="0"/>
              <a:t>tolerance</a:t>
            </a:r>
            <a:r>
              <a:rPr lang="it-IT" baseline="0" smtClean="0"/>
              <a:t>) - Prevent overfitting</a:t>
            </a:r>
            <a:endParaRPr lang="it-IT" dirty="0" smtClean="0"/>
          </a:p>
          <a:p>
            <a:r>
              <a:rPr lang="it-IT" dirty="0" smtClean="0"/>
              <a:t>Plane</a:t>
            </a:r>
            <a:r>
              <a:rPr lang="it-IT" baseline="0" dirty="0" smtClean="0"/>
              <a:t> in 3D, projected back to 2D becomes a hyperbola</a:t>
            </a:r>
          </a:p>
          <a:p>
            <a:r>
              <a:rPr lang="it-IT" baseline="0" dirty="0" smtClean="0"/>
              <a:t>Generalization,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6794D-3AB2-4013-A590-C42082A3E2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sbot.co/support-vector-machines-tutorial-c1618e635e9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owardsdatascience.com/accuracy-precision-recall-or-f1-331fb37c5cb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Scikit-learn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miro.medium.com/max/1520/1*PULzWEven_XAZjiMNizDC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04" y="4042344"/>
            <a:ext cx="7239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Precision</a:t>
            </a:r>
            <a:endParaRPr lang="en-US" dirty="0"/>
          </a:p>
        </p:txBody>
      </p:sp>
      <p:pic>
        <p:nvPicPr>
          <p:cNvPr id="3074" name="Picture 2" descr="https://miro.medium.com/max/1520/1*OhEnS-T54Cz0YSTl_c3Dw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04" y="1027906"/>
            <a:ext cx="7239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888/1*C3ctNdO0mde9fa1PFsCVq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0" y="2820956"/>
            <a:ext cx="42291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3505" y="5094514"/>
            <a:ext cx="321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Precision important when false positive important: e.g., spam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miro.medium.com/max/836/1*dXkDleGhA-jjZmZ1BlYK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65" y="4115606"/>
            <a:ext cx="39814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iro.medium.com/max/1520/1*BBhWQC-m0CLN4sVJ0h5fJ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00" y="1768498"/>
            <a:ext cx="72390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231" y="4820456"/>
            <a:ext cx="321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Recall important when false negative important: e.g., fraud, assassin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F1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 Score might be a better measure to use if we need to seek a balance between Precision and Recall AND there is an uneven class distribution (large number of Actual Negatives)</a:t>
            </a:r>
          </a:p>
        </p:txBody>
      </p:sp>
      <p:pic>
        <p:nvPicPr>
          <p:cNvPr id="5122" name="Picture 2" descr="https://miro.medium.com/max/564/1*T6kVUKxG_Z4V5Fm1UXhE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54" y="3428601"/>
            <a:ext cx="26860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8_iris_digit_tutorial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scikit-learn.org/stable/tutorial/basic/tutorial.html</a:t>
            </a:r>
            <a:endParaRPr lang="en-US" dirty="0" smtClean="0"/>
          </a:p>
          <a:p>
            <a:endParaRPr lang="it-IT" dirty="0"/>
          </a:p>
          <a:p>
            <a:r>
              <a:rPr lang="it-IT" dirty="0" smtClean="0"/>
              <a:t>Training, testing with predict()</a:t>
            </a:r>
          </a:p>
          <a:p>
            <a:r>
              <a:rPr lang="it-IT" dirty="0" smtClean="0"/>
              <a:t>Model persistence with </a:t>
            </a:r>
            <a:r>
              <a:rPr lang="en-US" dirty="0" smtClean="0"/>
              <a:t>pickle</a:t>
            </a:r>
          </a:p>
          <a:p>
            <a:r>
              <a:rPr lang="en-US" dirty="0"/>
              <a:t>Reduce dimensionality through Gaussian random </a:t>
            </a:r>
            <a:r>
              <a:rPr lang="en-US" dirty="0" smtClean="0"/>
              <a:t>projection</a:t>
            </a:r>
          </a:p>
          <a:p>
            <a:r>
              <a:rPr lang="it-IT" dirty="0" smtClean="0"/>
              <a:t>Type casting</a:t>
            </a:r>
          </a:p>
          <a:p>
            <a:r>
              <a:rPr lang="it-IT" dirty="0" smtClean="0"/>
              <a:t>Target a categorical variable (not numeric)</a:t>
            </a:r>
          </a:p>
          <a:p>
            <a:r>
              <a:rPr lang="it-IT" dirty="0" smtClean="0"/>
              <a:t>Model refitting (e.g., with different SVM kernels)</a:t>
            </a:r>
          </a:p>
          <a:p>
            <a:r>
              <a:rPr lang="it-IT" dirty="0" smtClean="0"/>
              <a:t>Multiclass</a:t>
            </a:r>
          </a:p>
          <a:p>
            <a:pPr lvl="1"/>
            <a:r>
              <a:rPr lang="it-IT" dirty="0" smtClean="0"/>
              <a:t>OneVsRestClassifier () vs Linear vs non linear svm (default: Radial Basis Function)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9_digit_example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https://scikit-learn.org/stable/auto_examples/classification/plot_digits_classification.html#sphx-glr-auto-examples-classification-plot-digits-classification-py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Scikit-learn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Tutorial to into the data and classification algorithms</a:t>
            </a:r>
          </a:p>
          <a:p>
            <a:r>
              <a:rPr lang="it-IT" i="1" dirty="0" smtClean="0"/>
              <a:t>Explore (plot) data</a:t>
            </a:r>
            <a:endParaRPr lang="it-IT" dirty="0" smtClean="0"/>
          </a:p>
          <a:p>
            <a:r>
              <a:rPr lang="it-IT" dirty="0" smtClean="0"/>
              <a:t>Preprocess and Training_testing_set</a:t>
            </a:r>
          </a:p>
          <a:p>
            <a:pPr lvl="1"/>
            <a:r>
              <a:rPr lang="it-IT" dirty="0" smtClean="0"/>
              <a:t>Transform categorical columns into numeric, select columns</a:t>
            </a:r>
          </a:p>
          <a:p>
            <a:r>
              <a:rPr lang="it-IT" dirty="0" smtClean="0"/>
              <a:t>3 algorithm examples (NB, Linear SVC, k-nn)</a:t>
            </a:r>
          </a:p>
          <a:p>
            <a:r>
              <a:rPr lang="it-IT" dirty="0"/>
              <a:t>Classification </a:t>
            </a:r>
            <a:r>
              <a:rPr lang="it-IT" dirty="0" smtClean="0"/>
              <a:t>report</a:t>
            </a:r>
          </a:p>
          <a:p>
            <a:r>
              <a:rPr lang="it-IT" dirty="0" smtClean="0"/>
              <a:t>2 further examples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8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1_Countplot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i="1" dirty="0" smtClean="0"/>
              <a:t>Use seaborne package</a:t>
            </a:r>
          </a:p>
          <a:p>
            <a:r>
              <a:rPr lang="en-US" dirty="0" err="1" smtClean="0"/>
              <a:t>Countplot</a:t>
            </a:r>
            <a:r>
              <a:rPr lang="en-US" dirty="0" smtClean="0"/>
              <a:t>()</a:t>
            </a:r>
            <a:endParaRPr lang="it-IT" i="1" dirty="0" smtClean="0"/>
          </a:p>
          <a:p>
            <a:pPr lvl="1"/>
            <a:r>
              <a:rPr lang="it-IT" i="1" dirty="0" smtClean="0"/>
              <a:t>Plot histograms of 1, 2 categorical variables</a:t>
            </a:r>
          </a:p>
          <a:p>
            <a:r>
              <a:rPr lang="it-IT" i="1" dirty="0"/>
              <a:t>Catplot</a:t>
            </a:r>
            <a:r>
              <a:rPr lang="it-IT" i="1" dirty="0" smtClean="0"/>
              <a:t>()</a:t>
            </a:r>
          </a:p>
          <a:p>
            <a:pPr lvl="1"/>
            <a:r>
              <a:rPr lang="it-IT" i="1" dirty="0" smtClean="0"/>
              <a:t>Plot also third </a:t>
            </a:r>
            <a:r>
              <a:rPr lang="it-IT" i="1" dirty="0"/>
              <a:t>category</a:t>
            </a:r>
          </a:p>
          <a:p>
            <a:endParaRPr lang="it-IT" i="1" dirty="0"/>
          </a:p>
          <a:p>
            <a:r>
              <a:rPr lang="en-US" dirty="0"/>
              <a:t>https://seaborn.pydata.org/generated/seaborn.countplot.html</a:t>
            </a:r>
          </a:p>
          <a:p>
            <a:endParaRPr lang="it-IT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2_explore_data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/>
              <a:t>Use seaborne package</a:t>
            </a:r>
          </a:p>
          <a:p>
            <a:r>
              <a:rPr lang="en-US" dirty="0" err="1"/>
              <a:t>Countplot</a:t>
            </a:r>
            <a:r>
              <a:rPr lang="en-US" dirty="0"/>
              <a:t>()</a:t>
            </a:r>
            <a:endParaRPr lang="it-IT" i="1" dirty="0"/>
          </a:p>
          <a:p>
            <a:r>
              <a:rPr lang="en-US" dirty="0" err="1" smtClean="0"/>
              <a:t>Violinplot</a:t>
            </a:r>
            <a:r>
              <a:rPr lang="en-US" dirty="0"/>
              <a:t>()</a:t>
            </a:r>
            <a:endParaRPr lang="it-IT" i="1" dirty="0"/>
          </a:p>
          <a:p>
            <a:endParaRPr lang="it-IT" dirty="0" smtClean="0"/>
          </a:p>
          <a:p>
            <a:r>
              <a:rPr lang="en-US" dirty="0"/>
              <a:t>https://www.dataquest.io/blog/sci-kit-learn-tutorial/</a:t>
            </a:r>
          </a:p>
          <a:p>
            <a:endParaRPr lang="en-US" dirty="0"/>
          </a:p>
        </p:txBody>
      </p:sp>
      <p:pic>
        <p:nvPicPr>
          <p:cNvPr id="1026" name="Picture 2" descr="output_20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1" y="263368"/>
            <a:ext cx="4519903" cy="355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4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Input file for all algorithms: win loss of a marketing campaign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sklearn.preprocessing.LabelEncoder</a:t>
            </a:r>
            <a:r>
              <a:rPr lang="en-US" dirty="0" smtClean="0"/>
              <a:t> to convert</a:t>
            </a:r>
            <a:r>
              <a:rPr lang="en-US" dirty="0"/>
              <a:t> the categorical columns into </a:t>
            </a:r>
            <a:r>
              <a:rPr lang="en-US" dirty="0" smtClean="0"/>
              <a:t>numeric</a:t>
            </a:r>
          </a:p>
          <a:p>
            <a:r>
              <a:rPr lang="it-IT" dirty="0" smtClean="0"/>
              <a:t>Fit_transform()</a:t>
            </a:r>
          </a:p>
          <a:p>
            <a:r>
              <a:rPr lang="it-IT" dirty="0" smtClean="0"/>
              <a:t>uinque() on a dataframe column</a:t>
            </a:r>
            <a:endParaRPr lang="it-IT" dirty="0"/>
          </a:p>
          <a:p>
            <a:r>
              <a:rPr lang="en-US" dirty="0"/>
              <a:t>https://www.dataquest.io/blog/sci-kit-learn-tutorial/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Training_testing_set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Select data columns by removing others</a:t>
            </a:r>
          </a:p>
          <a:p>
            <a:r>
              <a:rPr lang="it-IT" dirty="0" smtClean="0"/>
              <a:t>Select target column</a:t>
            </a:r>
          </a:p>
          <a:p>
            <a:r>
              <a:rPr lang="en-US" dirty="0"/>
              <a:t>from </a:t>
            </a:r>
            <a:r>
              <a:rPr lang="en-US" dirty="0" err="1"/>
              <a:t>sklearn.model_selection</a:t>
            </a:r>
            <a:r>
              <a:rPr lang="en-US" dirty="0"/>
              <a:t> import </a:t>
            </a:r>
            <a:r>
              <a:rPr lang="en-US" dirty="0" err="1"/>
              <a:t>train_test_split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K-nn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Intuition of the algorithm</a:t>
            </a:r>
          </a:p>
          <a:p>
            <a:endParaRPr lang="it-IT" dirty="0"/>
          </a:p>
          <a:p>
            <a:r>
              <a:rPr lang="it-IT" dirty="0" smtClean="0"/>
              <a:t>Construction with hyperparameter (k)</a:t>
            </a:r>
          </a:p>
          <a:p>
            <a:r>
              <a:rPr lang="it-IT" dirty="0" smtClean="0"/>
              <a:t>fit() on the training set</a:t>
            </a:r>
          </a:p>
          <a:p>
            <a:r>
              <a:rPr lang="it-IT" dirty="0"/>
              <a:t>p</a:t>
            </a:r>
            <a:r>
              <a:rPr lang="it-IT" dirty="0" smtClean="0"/>
              <a:t>redict() on the testing set</a:t>
            </a:r>
          </a:p>
          <a:p>
            <a:r>
              <a:rPr lang="en-US" dirty="0" err="1"/>
              <a:t>accuracy_score</a:t>
            </a:r>
            <a:endParaRPr lang="en-US" dirty="0"/>
          </a:p>
          <a:p>
            <a:r>
              <a:rPr lang="it-IT" dirty="0" smtClean="0"/>
              <a:t>Classification_report() in figure with </a:t>
            </a:r>
            <a:r>
              <a:rPr lang="en-US" dirty="0" err="1"/>
              <a:t>yellowbrick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Linear SVC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Intuition of the algorithm</a:t>
            </a:r>
          </a:p>
          <a:p>
            <a:r>
              <a:rPr lang="en-US" dirty="0">
                <a:hlinkClick r:id="rId3"/>
              </a:rPr>
              <a:t>https://blog.statsbot.co/support-vector-machines-tutorial-c1618e635e93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Same 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Naive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We’ll see better the algorithm later. </a:t>
            </a:r>
          </a:p>
          <a:p>
            <a:r>
              <a:rPr lang="it-IT" dirty="0" smtClean="0"/>
              <a:t>Now focus only in classification report</a:t>
            </a:r>
          </a:p>
          <a:p>
            <a:r>
              <a:rPr lang="en-US" dirty="0">
                <a:hlinkClick r:id="rId2"/>
              </a:rPr>
              <a:t>https://towardsdatascience.com/accuracy-precision-recall-or-f1-331fb37c5cb9</a:t>
            </a:r>
            <a:endParaRPr lang="it-IT" dirty="0" smtClean="0"/>
          </a:p>
          <a:p>
            <a:r>
              <a:rPr lang="it-IT" dirty="0" smtClean="0"/>
              <a:t>Confusion matrix</a:t>
            </a:r>
            <a:endParaRPr lang="it-IT" dirty="0"/>
          </a:p>
          <a:p>
            <a:r>
              <a:rPr lang="it-IT" dirty="0" smtClean="0"/>
              <a:t>Accuracy</a:t>
            </a:r>
          </a:p>
          <a:p>
            <a:endParaRPr lang="en-US" dirty="0"/>
          </a:p>
        </p:txBody>
      </p:sp>
      <p:pic>
        <p:nvPicPr>
          <p:cNvPr id="2050" name="Picture 2" descr="https://miro.medium.com/max/1224/1*TS2hsRr528UHQG9nDJhIc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01" y="4209901"/>
            <a:ext cx="58293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369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Scikit-learn</vt:lpstr>
      <vt:lpstr>Scikit-learn</vt:lpstr>
      <vt:lpstr>1_Countplot</vt:lpstr>
      <vt:lpstr>2_explore_data</vt:lpstr>
      <vt:lpstr>Preprocess</vt:lpstr>
      <vt:lpstr>Training_testing_set</vt:lpstr>
      <vt:lpstr>K-nn</vt:lpstr>
      <vt:lpstr>Linear SVC</vt:lpstr>
      <vt:lpstr>Naive Bayes</vt:lpstr>
      <vt:lpstr>Precision</vt:lpstr>
      <vt:lpstr>Recall</vt:lpstr>
      <vt:lpstr>F1 score</vt:lpstr>
      <vt:lpstr>8_iris_digit_tutorial</vt:lpstr>
      <vt:lpstr>9_digit_example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46</cp:revision>
  <dcterms:created xsi:type="dcterms:W3CDTF">2020-03-16T14:25:46Z</dcterms:created>
  <dcterms:modified xsi:type="dcterms:W3CDTF">2020-03-24T11:54:30Z</dcterms:modified>
</cp:coreProperties>
</file>