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42"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l-cheatsheet.readthedocs.io/en/latest/logistic_regressio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l-cheatsheet.readthedocs.io/en/latest/linear_regress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ML Intro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Logistic regression</a:t>
            </a:r>
            <a:endParaRPr lang="en-US" dirty="0"/>
          </a:p>
        </p:txBody>
      </p:sp>
      <p:sp>
        <p:nvSpPr>
          <p:cNvPr id="3" name="Content Placeholder 2"/>
          <p:cNvSpPr>
            <a:spLocks noGrp="1"/>
          </p:cNvSpPr>
          <p:nvPr>
            <p:ph idx="1"/>
          </p:nvPr>
        </p:nvSpPr>
        <p:spPr/>
        <p:txBody>
          <a:bodyPr/>
          <a:lstStyle/>
          <a:p>
            <a:r>
              <a:rPr lang="en-US" dirty="0" smtClean="0"/>
              <a:t>z=W</a:t>
            </a:r>
            <a:r>
              <a:rPr lang="en-US" baseline="-25000" dirty="0" smtClean="0"/>
              <a:t>0</a:t>
            </a:r>
            <a:r>
              <a:rPr lang="en-US" dirty="0" smtClean="0"/>
              <a:t>+W</a:t>
            </a:r>
            <a:r>
              <a:rPr lang="en-US" baseline="-25000" dirty="0" smtClean="0"/>
              <a:t>1</a:t>
            </a:r>
            <a:r>
              <a:rPr lang="en-US" dirty="0" smtClean="0"/>
              <a:t>*Studied+W</a:t>
            </a:r>
            <a:r>
              <a:rPr lang="en-US" baseline="-25000" dirty="0" smtClean="0"/>
              <a:t>2</a:t>
            </a:r>
            <a:r>
              <a:rPr lang="en-US" dirty="0" smtClean="0"/>
              <a:t>*Slept</a:t>
            </a:r>
            <a:r>
              <a:rPr lang="en-US" dirty="0"/>
              <a:t/>
            </a:r>
            <a:br>
              <a:rPr lang="en-US" dirty="0"/>
            </a:br>
            <a:endParaRPr lang="en-US" dirty="0" smtClean="0"/>
          </a:p>
          <a:p>
            <a:r>
              <a:rPr lang="en-US" dirty="0"/>
              <a:t>P(class=1)=</a:t>
            </a:r>
            <a:r>
              <a:rPr lang="en-US" dirty="0" smtClean="0"/>
              <a:t>1/1+e</a:t>
            </a:r>
            <a:r>
              <a:rPr lang="en-US" baseline="30000" dirty="0"/>
              <a:t>−</a:t>
            </a:r>
            <a:r>
              <a:rPr lang="en-US" baseline="30000" dirty="0" smtClean="0"/>
              <a:t>z</a:t>
            </a:r>
          </a:p>
          <a:p>
            <a:endParaRPr lang="en-US" baseline="30000" dirty="0"/>
          </a:p>
          <a:p>
            <a:r>
              <a:rPr lang="en-US" dirty="0">
                <a:hlinkClick r:id="rId2"/>
              </a:rPr>
              <a:t>https://ml-cheatsheet.readthedocs.io/en/latest/logistic_regression.html</a:t>
            </a:r>
            <a:r>
              <a:rPr lang="en-US" dirty="0"/>
              <a:t/>
            </a:r>
            <a:br>
              <a:rPr lang="en-US" dirty="0"/>
            </a:br>
            <a:endParaRPr lang="en-US" dirty="0"/>
          </a:p>
        </p:txBody>
      </p:sp>
    </p:spTree>
    <p:extLst>
      <p:ext uri="{BB962C8B-B14F-4D97-AF65-F5344CB8AC3E}">
        <p14:creationId xmlns:p14="http://schemas.microsoft.com/office/powerpoint/2010/main" val="1896939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Logistic regression cost</a:t>
            </a:r>
            <a:endParaRPr lang="en-US" dirty="0"/>
          </a:p>
        </p:txBody>
      </p:sp>
      <p:sp>
        <p:nvSpPr>
          <p:cNvPr id="3" name="Content Placeholder 2"/>
          <p:cNvSpPr>
            <a:spLocks noGrp="1"/>
          </p:cNvSpPr>
          <p:nvPr>
            <p:ph idx="1"/>
          </p:nvPr>
        </p:nvSpPr>
        <p:spPr/>
        <p:txBody>
          <a:bodyPr/>
          <a:lstStyle/>
          <a:p>
            <a:r>
              <a:rPr lang="it-IT" dirty="0" smtClean="0"/>
              <a:t>Cross entropy, or log loss</a:t>
            </a:r>
            <a:endParaRPr lang="en-US" dirty="0"/>
          </a:p>
        </p:txBody>
      </p:sp>
      <p:pic>
        <p:nvPicPr>
          <p:cNvPr id="1026" name="Picture 2" descr="_images/ng_cost_function_logist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603" y="1463956"/>
            <a:ext cx="5212398" cy="159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_images/y1andy2_logistic_fun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440" y="3308337"/>
            <a:ext cx="5476875" cy="23717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691716" y="3534697"/>
            <a:ext cx="2035278" cy="584775"/>
          </a:xfrm>
          <a:prstGeom prst="rect">
            <a:avLst/>
          </a:prstGeom>
          <a:noFill/>
        </p:spPr>
        <p:txBody>
          <a:bodyPr wrap="square" rtlCol="0">
            <a:spAutoFit/>
          </a:bodyPr>
          <a:lstStyle/>
          <a:p>
            <a:r>
              <a:rPr lang="it-IT" sz="1600" dirty="0" smtClean="0"/>
              <a:t>Prob. predicted by the logistic regression</a:t>
            </a:r>
            <a:endParaRPr lang="en-US" sz="1600" dirty="0"/>
          </a:p>
        </p:txBody>
      </p:sp>
      <p:cxnSp>
        <p:nvCxnSpPr>
          <p:cNvPr id="6" name="Straight Arrow Connector 5"/>
          <p:cNvCxnSpPr/>
          <p:nvPr/>
        </p:nvCxnSpPr>
        <p:spPr>
          <a:xfrm flipH="1" flipV="1">
            <a:off x="8554066" y="2974259"/>
            <a:ext cx="585018" cy="56043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38016" y="802424"/>
            <a:ext cx="1396180" cy="369332"/>
          </a:xfrm>
          <a:prstGeom prst="rect">
            <a:avLst/>
          </a:prstGeom>
          <a:noFill/>
        </p:spPr>
        <p:txBody>
          <a:bodyPr wrap="square" rtlCol="0">
            <a:spAutoFit/>
          </a:bodyPr>
          <a:lstStyle/>
          <a:p>
            <a:r>
              <a:rPr lang="it-IT" dirty="0" smtClean="0"/>
              <a:t>The weights</a:t>
            </a:r>
            <a:endParaRPr lang="en-US" dirty="0"/>
          </a:p>
        </p:txBody>
      </p:sp>
      <p:cxnSp>
        <p:nvCxnSpPr>
          <p:cNvPr id="11" name="Straight Arrow Connector 10"/>
          <p:cNvCxnSpPr/>
          <p:nvPr/>
        </p:nvCxnSpPr>
        <p:spPr>
          <a:xfrm flipH="1">
            <a:off x="5958350" y="1058484"/>
            <a:ext cx="1135624" cy="632204"/>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040194" y="3824748"/>
            <a:ext cx="1273277" cy="3097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192594" y="3859161"/>
            <a:ext cx="5589638" cy="4277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5965" y="4073013"/>
            <a:ext cx="2035278" cy="584775"/>
          </a:xfrm>
          <a:prstGeom prst="rect">
            <a:avLst/>
          </a:prstGeom>
          <a:noFill/>
        </p:spPr>
        <p:txBody>
          <a:bodyPr wrap="square" rtlCol="0">
            <a:spAutoFit/>
          </a:bodyPr>
          <a:lstStyle/>
          <a:p>
            <a:r>
              <a:rPr lang="it-IT" sz="1600" dirty="0" smtClean="0"/>
              <a:t>High costs for wron decisions</a:t>
            </a:r>
            <a:endParaRPr lang="en-US" sz="1600" dirty="0"/>
          </a:p>
        </p:txBody>
      </p:sp>
    </p:spTree>
    <p:extLst>
      <p:ext uri="{BB962C8B-B14F-4D97-AF65-F5344CB8AC3E}">
        <p14:creationId xmlns:p14="http://schemas.microsoft.com/office/powerpoint/2010/main" val="398485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https://ml-cheatsheet.readthedocs.io/en/latest/linear_regression.html</a:t>
            </a:r>
            <a:endParaRPr lang="en-US" dirty="0"/>
          </a:p>
        </p:txBody>
      </p:sp>
    </p:spTree>
    <p:extLst>
      <p:ext uri="{BB962C8B-B14F-4D97-AF65-F5344CB8AC3E}">
        <p14:creationId xmlns:p14="http://schemas.microsoft.com/office/powerpoint/2010/main" val="373606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Some definitions</a:t>
            </a:r>
            <a:endParaRPr lang="en-US" dirty="0"/>
          </a:p>
        </p:txBody>
      </p:sp>
      <p:sp>
        <p:nvSpPr>
          <p:cNvPr id="3" name="Content Placeholder 2"/>
          <p:cNvSpPr>
            <a:spLocks noGrp="1"/>
          </p:cNvSpPr>
          <p:nvPr>
            <p:ph idx="1"/>
          </p:nvPr>
        </p:nvSpPr>
        <p:spPr/>
        <p:txBody>
          <a:bodyPr>
            <a:normAutofit lnSpcReduction="10000"/>
          </a:bodyPr>
          <a:lstStyle/>
          <a:p>
            <a:r>
              <a:rPr lang="en-US" dirty="0" smtClean="0"/>
              <a:t>ML: “A </a:t>
            </a:r>
            <a:r>
              <a:rPr lang="en-US" dirty="0"/>
              <a:t>computer program is said to learn from experience E with respect to some class of tasks T and performance measure P, if its performance at tasks in T, as measured by P, improves with experience E</a:t>
            </a:r>
            <a:r>
              <a:rPr lang="en-US" dirty="0" smtClean="0"/>
              <a:t>.” Mitchell, 1997</a:t>
            </a:r>
          </a:p>
          <a:p>
            <a:r>
              <a:rPr lang="en-US" dirty="0" smtClean="0"/>
              <a:t>Algorithm: A </a:t>
            </a:r>
            <a:r>
              <a:rPr lang="en-US" dirty="0"/>
              <a:t>method, function, or series of instructions used to generate a machine learning model. Examples include linear regression, decision trees, support vector machines, and neural networks</a:t>
            </a:r>
            <a:r>
              <a:rPr lang="en-US" dirty="0" smtClean="0"/>
              <a:t>.</a:t>
            </a:r>
          </a:p>
          <a:p>
            <a:r>
              <a:rPr lang="en-US" dirty="0" smtClean="0"/>
              <a:t>Model: A </a:t>
            </a:r>
            <a:r>
              <a:rPr lang="en-US" dirty="0"/>
              <a:t>data structure that stores a representation of a dataset (weights and biases). Models are created/learned when you train an algorithm on a dataset.</a:t>
            </a:r>
          </a:p>
        </p:txBody>
      </p:sp>
    </p:spTree>
    <p:extLst>
      <p:ext uri="{BB962C8B-B14F-4D97-AF65-F5344CB8AC3E}">
        <p14:creationId xmlns:p14="http://schemas.microsoft.com/office/powerpoint/2010/main" val="202523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Some definitions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Parameters are properties of training data learned by training a machine learning model or classifier. They are adjusted using optimization algorithms and unique to each experiment.</a:t>
            </a:r>
          </a:p>
          <a:p>
            <a:pPr lvl="1"/>
            <a:r>
              <a:rPr lang="en-US" dirty="0"/>
              <a:t>Examples of parameters include:</a:t>
            </a:r>
          </a:p>
          <a:p>
            <a:pPr lvl="1"/>
            <a:r>
              <a:rPr lang="en-US" dirty="0"/>
              <a:t>weights in an artificial neural network</a:t>
            </a:r>
          </a:p>
          <a:p>
            <a:pPr lvl="1"/>
            <a:r>
              <a:rPr lang="en-US" dirty="0"/>
              <a:t>support vectors in a support vector machine</a:t>
            </a:r>
          </a:p>
          <a:p>
            <a:pPr lvl="1"/>
            <a:r>
              <a:rPr lang="en-US" dirty="0"/>
              <a:t>coefficients in a linear or logistic </a:t>
            </a:r>
            <a:r>
              <a:rPr lang="en-US" dirty="0" smtClean="0"/>
              <a:t>regression</a:t>
            </a:r>
          </a:p>
          <a:p>
            <a:r>
              <a:rPr lang="it-IT" dirty="0" smtClean="0"/>
              <a:t>Hyperparameters </a:t>
            </a:r>
            <a:r>
              <a:rPr lang="en-US" dirty="0" smtClean="0"/>
              <a:t>re </a:t>
            </a:r>
            <a:r>
              <a:rPr lang="en-US" dirty="0"/>
              <a:t>higher-level properties of a model such as how fast it can learn (learning rate) or complexity of a model. The depth of trees in a Decision Tree or number of hidden layers in a Neural Networks are examples of hyper parameters</a:t>
            </a:r>
            <a:r>
              <a:rPr lang="en-US" dirty="0" smtClean="0"/>
              <a:t>.</a:t>
            </a:r>
          </a:p>
          <a:p>
            <a:pPr lvl="1"/>
            <a:r>
              <a:rPr lang="it-IT" dirty="0" smtClean="0"/>
              <a:t>They are not learned during a training session</a:t>
            </a:r>
          </a:p>
          <a:p>
            <a:pPr lvl="1"/>
            <a:r>
              <a:rPr lang="it-IT" dirty="0" smtClean="0"/>
              <a:t>They are predefined or chosen by comparison, typically through cross-validation</a:t>
            </a:r>
            <a:endParaRPr lang="en-US" dirty="0"/>
          </a:p>
          <a:p>
            <a:endParaRPr lang="en-US" dirty="0"/>
          </a:p>
        </p:txBody>
      </p:sp>
    </p:spTree>
    <p:extLst>
      <p:ext uri="{BB962C8B-B14F-4D97-AF65-F5344CB8AC3E}">
        <p14:creationId xmlns:p14="http://schemas.microsoft.com/office/powerpoint/2010/main" val="110652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Neural network example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3071" y="1825625"/>
            <a:ext cx="5145858" cy="4351338"/>
          </a:xfrm>
        </p:spPr>
      </p:pic>
    </p:spTree>
    <p:extLst>
      <p:ext uri="{BB962C8B-B14F-4D97-AF65-F5344CB8AC3E}">
        <p14:creationId xmlns:p14="http://schemas.microsoft.com/office/powerpoint/2010/main" val="203315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Some definitions</a:t>
            </a:r>
            <a:endParaRPr lang="en-US" dirty="0"/>
          </a:p>
        </p:txBody>
      </p:sp>
      <p:sp>
        <p:nvSpPr>
          <p:cNvPr id="3" name="Content Placeholder 2"/>
          <p:cNvSpPr>
            <a:spLocks noGrp="1"/>
          </p:cNvSpPr>
          <p:nvPr>
            <p:ph idx="1"/>
          </p:nvPr>
        </p:nvSpPr>
        <p:spPr/>
        <p:txBody>
          <a:bodyPr>
            <a:normAutofit fontScale="92500"/>
          </a:bodyPr>
          <a:lstStyle/>
          <a:p>
            <a:r>
              <a:rPr lang="en-US" dirty="0"/>
              <a:t>Loss = </a:t>
            </a:r>
            <a:r>
              <a:rPr lang="en-US" dirty="0" err="1"/>
              <a:t>true_value</a:t>
            </a:r>
            <a:r>
              <a:rPr lang="en-US" dirty="0"/>
              <a:t>(from data-set)- predicted value(from ML-model) The lower the loss, the better a model (unless the model has over-fitted to the training data). The loss is calculated on training and validation and its interpretation is how well the model is doing for these two sets. Unlike accuracy, loss is not a percentage. It is a summation of the errors made for each example in training or validation sets</a:t>
            </a:r>
            <a:r>
              <a:rPr lang="en-US" dirty="0" smtClean="0"/>
              <a:t>.</a:t>
            </a:r>
          </a:p>
          <a:p>
            <a:pPr lvl="1"/>
            <a:r>
              <a:rPr lang="it-IT" dirty="0" smtClean="0"/>
              <a:t>Typically used as cost function</a:t>
            </a:r>
          </a:p>
          <a:p>
            <a:r>
              <a:rPr lang="it-IT" dirty="0" smtClean="0"/>
              <a:t>Supervised learning:</a:t>
            </a:r>
          </a:p>
          <a:p>
            <a:pPr lvl="1"/>
            <a:r>
              <a:rPr lang="en-US" dirty="0"/>
              <a:t>Training a model using a labeled dataset</a:t>
            </a:r>
            <a:r>
              <a:rPr lang="en-US" dirty="0" smtClean="0"/>
              <a:t>.</a:t>
            </a:r>
          </a:p>
          <a:p>
            <a:r>
              <a:rPr lang="it-IT" dirty="0" smtClean="0"/>
              <a:t>Unsupervised </a:t>
            </a:r>
            <a:r>
              <a:rPr lang="it-IT" dirty="0"/>
              <a:t>learning:</a:t>
            </a:r>
          </a:p>
          <a:p>
            <a:pPr lvl="1"/>
            <a:r>
              <a:rPr lang="en-US" dirty="0"/>
              <a:t>Training a model to find patterns in an unlabeled dataset (e.g. clustering).</a:t>
            </a:r>
          </a:p>
        </p:txBody>
      </p:sp>
    </p:spTree>
    <p:extLst>
      <p:ext uri="{BB962C8B-B14F-4D97-AF65-F5344CB8AC3E}">
        <p14:creationId xmlns:p14="http://schemas.microsoft.com/office/powerpoint/2010/main" val="88174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Some definitions</a:t>
            </a:r>
            <a:endParaRPr lang="en-US" dirty="0"/>
          </a:p>
        </p:txBody>
      </p:sp>
      <p:sp>
        <p:nvSpPr>
          <p:cNvPr id="3" name="Content Placeholder 2"/>
          <p:cNvSpPr>
            <a:spLocks noGrp="1"/>
          </p:cNvSpPr>
          <p:nvPr>
            <p:ph idx="1"/>
          </p:nvPr>
        </p:nvSpPr>
        <p:spPr/>
        <p:txBody>
          <a:bodyPr>
            <a:normAutofit/>
          </a:bodyPr>
          <a:lstStyle/>
          <a:p>
            <a:r>
              <a:rPr lang="it-IT" dirty="0"/>
              <a:t>Classification:</a:t>
            </a:r>
          </a:p>
          <a:p>
            <a:pPr lvl="1"/>
            <a:r>
              <a:rPr lang="en-US" dirty="0"/>
              <a:t>Predicting a categorical output.</a:t>
            </a:r>
          </a:p>
          <a:p>
            <a:pPr lvl="1"/>
            <a:r>
              <a:rPr lang="en-US" dirty="0"/>
              <a:t>Binary classification predicts one of two possible outcomes (e.g. is the email spam or not spam?)</a:t>
            </a:r>
          </a:p>
          <a:p>
            <a:pPr lvl="1"/>
            <a:r>
              <a:rPr lang="en-US" dirty="0"/>
              <a:t>Multi-class classification predicts one of multiple possible outcomes (e.g. is this a photo of a cat, dog, horse or human</a:t>
            </a:r>
            <a:r>
              <a:rPr lang="en-US" dirty="0" smtClean="0"/>
              <a:t>?)</a:t>
            </a:r>
            <a:endParaRPr lang="it-IT" dirty="0"/>
          </a:p>
          <a:p>
            <a:r>
              <a:rPr lang="it-IT" dirty="0"/>
              <a:t>Regression: </a:t>
            </a:r>
            <a:r>
              <a:rPr lang="en-US" dirty="0"/>
              <a:t>Predicting a continuous output (e.g. price, sales).</a:t>
            </a:r>
            <a:endParaRPr lang="it-IT" dirty="0"/>
          </a:p>
        </p:txBody>
      </p:sp>
    </p:spTree>
    <p:extLst>
      <p:ext uri="{BB962C8B-B14F-4D97-AF65-F5344CB8AC3E}">
        <p14:creationId xmlns:p14="http://schemas.microsoft.com/office/powerpoint/2010/main" val="360406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Linear regression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324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Logistic regression</a:t>
            </a:r>
            <a:endParaRPr lang="en-US" dirty="0"/>
          </a:p>
        </p:txBody>
      </p:sp>
      <p:sp>
        <p:nvSpPr>
          <p:cNvPr id="3" name="Content Placeholder 2"/>
          <p:cNvSpPr>
            <a:spLocks noGrp="1"/>
          </p:cNvSpPr>
          <p:nvPr>
            <p:ph idx="1"/>
          </p:nvPr>
        </p:nvSpPr>
        <p:spPr>
          <a:xfrm>
            <a:off x="838200" y="1825625"/>
            <a:ext cx="7101348" cy="4351338"/>
          </a:xfrm>
        </p:spPr>
        <p:txBody>
          <a:bodyPr/>
          <a:lstStyle/>
          <a:p>
            <a:r>
              <a:rPr lang="it-IT" dirty="0" smtClean="0"/>
              <a:t>Linear regression, </a:t>
            </a:r>
            <a:r>
              <a:rPr lang="it-IT" dirty="0" smtClean="0"/>
              <a:t>then, a probability estimation is computed:</a:t>
            </a:r>
            <a:endParaRPr lang="it-IT" dirty="0" smtClean="0"/>
          </a:p>
          <a:p>
            <a:r>
              <a:rPr lang="it-IT" dirty="0" smtClean="0"/>
              <a:t>Sigmoid activation:</a:t>
            </a:r>
          </a:p>
          <a:p>
            <a:pPr lvl="1"/>
            <a:r>
              <a:rPr lang="en-US" dirty="0"/>
              <a:t>In order to map predicted values to probabilities, we use the sigmoid function. The function maps any real value into another value between 0 and </a:t>
            </a:r>
            <a:r>
              <a:rPr lang="en-US" dirty="0" smtClean="0"/>
              <a:t>1.</a:t>
            </a:r>
          </a:p>
          <a:p>
            <a:pPr lvl="1"/>
            <a:r>
              <a:rPr lang="en-US" dirty="0" smtClean="0"/>
              <a:t>In </a:t>
            </a:r>
            <a:r>
              <a:rPr lang="en-US" dirty="0"/>
              <a:t>machine learning, we use sigmoid to map predictions to probabilities.</a:t>
            </a:r>
          </a:p>
        </p:txBody>
      </p:sp>
      <p:pic>
        <p:nvPicPr>
          <p:cNvPr id="1026" name="Picture 2" descr="_images/sigmo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0994" y="2571801"/>
            <a:ext cx="4365955" cy="402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430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1294</TotalTime>
  <Words>523</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ML Intro</vt:lpstr>
      <vt:lpstr>PowerPoint Presentation</vt:lpstr>
      <vt:lpstr>Some definitions</vt:lpstr>
      <vt:lpstr>Some definitions</vt:lpstr>
      <vt:lpstr>Neural network example</vt:lpstr>
      <vt:lpstr>Some definitions</vt:lpstr>
      <vt:lpstr>Some definitions</vt:lpstr>
      <vt:lpstr>Linear regression</vt:lpstr>
      <vt:lpstr>Logistic regression</vt:lpstr>
      <vt:lpstr>Logistic regression</vt:lpstr>
      <vt:lpstr>Logistic regression cost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14</cp:revision>
  <dcterms:created xsi:type="dcterms:W3CDTF">2020-05-18T20:11:31Z</dcterms:created>
  <dcterms:modified xsi:type="dcterms:W3CDTF">2020-05-21T09:45:39Z</dcterms:modified>
</cp:coreProperties>
</file>