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62" r:id="rId3"/>
    <p:sldId id="286" r:id="rId4"/>
    <p:sldId id="263" r:id="rId5"/>
    <p:sldId id="264" r:id="rId6"/>
    <p:sldId id="265" r:id="rId7"/>
    <p:sldId id="266" r:id="rId8"/>
    <p:sldId id="267" r:id="rId9"/>
    <p:sldId id="276" r:id="rId10"/>
    <p:sldId id="277" r:id="rId11"/>
    <p:sldId id="268" r:id="rId12"/>
    <p:sldId id="270" r:id="rId13"/>
    <p:sldId id="269" r:id="rId14"/>
    <p:sldId id="271" r:id="rId15"/>
    <p:sldId id="272" r:id="rId16"/>
    <p:sldId id="274" r:id="rId17"/>
    <p:sldId id="278" r:id="rId18"/>
    <p:sldId id="279" r:id="rId19"/>
    <p:sldId id="273" r:id="rId20"/>
    <p:sldId id="297" r:id="rId21"/>
    <p:sldId id="275" r:id="rId22"/>
    <p:sldId id="281" r:id="rId23"/>
    <p:sldId id="280" r:id="rId24"/>
    <p:sldId id="282" r:id="rId25"/>
    <p:sldId id="283" r:id="rId26"/>
    <p:sldId id="284" r:id="rId27"/>
    <p:sldId id="285" r:id="rId28"/>
    <p:sldId id="287" r:id="rId29"/>
    <p:sldId id="288" r:id="rId30"/>
    <p:sldId id="289" r:id="rId31"/>
    <p:sldId id="290" r:id="rId32"/>
    <p:sldId id="293" r:id="rId33"/>
    <p:sldId id="292" r:id="rId34"/>
    <p:sldId id="296" r:id="rId35"/>
    <p:sldId id="294" r:id="rId36"/>
    <p:sldId id="295" r:id="rId37"/>
    <p:sldId id="291"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1" r:id="rId51"/>
    <p:sldId id="310" r:id="rId52"/>
    <p:sldId id="312" r:id="rId53"/>
    <p:sldId id="314" r:id="rId54"/>
    <p:sldId id="313" r:id="rId55"/>
    <p:sldId id="315" r:id="rId56"/>
    <p:sldId id="316" r:id="rId57"/>
    <p:sldId id="317"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0" d="100"/>
          <a:sy n="100" d="100"/>
        </p:scale>
        <p:origin x="72"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0CAEE-CC12-4B6A-A4FE-ABB9851BDFA7}" type="datetimeFigureOut">
              <a:rPr lang="en-US" smtClean="0"/>
              <a:t>5/11/2020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6794D-3AB2-4013-A590-C42082A3E24C}" type="slidenum">
              <a:rPr lang="en-US" smtClean="0"/>
              <a:t>‹#›</a:t>
            </a:fld>
            <a:endParaRPr lang="en-US"/>
          </a:p>
        </p:txBody>
      </p:sp>
    </p:spTree>
    <p:extLst>
      <p:ext uri="{BB962C8B-B14F-4D97-AF65-F5344CB8AC3E}">
        <p14:creationId xmlns:p14="http://schemas.microsoft.com/office/powerpoint/2010/main" val="305591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For every possible split (of a categoriacal or</a:t>
            </a:r>
            <a:r>
              <a:rPr lang="it-IT" baseline="0" dirty="0" smtClean="0"/>
              <a:t> continuous variable</a:t>
            </a:r>
            <a:r>
              <a:rPr lang="it-IT" dirty="0" smtClean="0"/>
              <a:t>), you compute the MSE of</a:t>
            </a:r>
            <a:r>
              <a:rPr lang="it-IT" baseline="0" dirty="0" smtClean="0"/>
              <a:t> the resulting nodes (For every node compute the average of the predictions, then compute the </a:t>
            </a:r>
            <a:r>
              <a:rPr lang="it-IT" dirty="0" smtClean="0"/>
              <a:t>MSE, assigning to each node this average value) and find the best split (the one leading to the minimum MSE)</a:t>
            </a:r>
            <a:endParaRPr lang="en-US" dirty="0"/>
          </a:p>
        </p:txBody>
      </p:sp>
      <p:sp>
        <p:nvSpPr>
          <p:cNvPr id="4" name="Slide Number Placeholder 3"/>
          <p:cNvSpPr>
            <a:spLocks noGrp="1"/>
          </p:cNvSpPr>
          <p:nvPr>
            <p:ph type="sldNum" sz="quarter" idx="10"/>
          </p:nvPr>
        </p:nvSpPr>
        <p:spPr/>
        <p:txBody>
          <a:bodyPr/>
          <a:lstStyle/>
          <a:p>
            <a:fld id="{E9A6794D-3AB2-4013-A590-C42082A3E24C}" type="slidenum">
              <a:rPr lang="en-US" smtClean="0"/>
              <a:t>19</a:t>
            </a:fld>
            <a:endParaRPr lang="en-US"/>
          </a:p>
        </p:txBody>
      </p:sp>
    </p:spTree>
    <p:extLst>
      <p:ext uri="{BB962C8B-B14F-4D97-AF65-F5344CB8AC3E}">
        <p14:creationId xmlns:p14="http://schemas.microsoft.com/office/powerpoint/2010/main" val="1987512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5/11/2020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owardsdatascience.com/https-medium-com-lorrli-classification-and-regression-analysis-with-decision-trees-c43cdbc5805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victorzhou.com/blog/information-gain/" TargetMode="External"/><Relationship Id="rId2" Type="http://schemas.openxmlformats.org/officeDocument/2006/relationships/hyperlink" Target="https://github.com/suvoooo/Machine_Learning/blob/master/DecsTree/notebooks/Bank_Data_Analysis.ipynb" TargetMode="External"/><Relationship Id="rId1" Type="http://schemas.openxmlformats.org/officeDocument/2006/relationships/slideLayout" Target="../slideLayouts/slideLayout2.xml"/><Relationship Id="rId4" Type="http://schemas.openxmlformats.org/officeDocument/2006/relationships/hyperlink" Target="https://towardsdatascience.com/entropy-how-decision-trees-make-decisions-2946b9c18c8"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blog.quantinsti.com/gini-inde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owardsdatascience.com/https-medium-com-lorrli-classification-and-regression-analysis-with-decision-trees-c43cdbc5805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scikit-learn.org/stable/modules/generated/sklearn.tree.DecisionTreeRegresso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tat.berkeley.edu/~breiman/RandomForests/cc_home.htm" TargetMode="External"/><Relationship Id="rId2" Type="http://schemas.openxmlformats.org/officeDocument/2006/relationships/hyperlink" Target="https://medium.com/@ar.ingenious/applying-random-forest-classification-machine-learning-algorithm-from-scratch-with-real-24ff198a1c57"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hyperlink" Target="https://stackabuse.com/random-forest-algorithm-with-python-and-scikit-lear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scikit-learn.org/stable/modules/generated/sklearn.ensemble.RandomForestClassifier.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quora.com/What-is-the-difference-between-the-the-Gaussian-Bernoulli-Multinomial-and-the-regular-Naive-Bayes-algorithms" TargetMode="External"/><Relationship Id="rId2" Type="http://schemas.openxmlformats.org/officeDocument/2006/relationships/hyperlink" Target="https://scikit-learn.org/stable/modules/generated/sklearn.naive_bayes.GaussianNB.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towardsdatascience.com/encoding-categorical-features-21a2651a065c"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courses.analyticsvidhya.com/courses/introduction-to-data-science-2?utm_source=blog&amp;utm_medium=RideandLassoRegressionarticle" TargetMode="External"/><Relationship Id="rId2" Type="http://schemas.openxmlformats.org/officeDocument/2006/relationships/hyperlink" Target="https://www.analyticsvidhya.com/blog/2016/01/ridge-lasso-regression-python-complete-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cikit-learn.org/stable/modules/linear_model.html#ordinary-least-squares" TargetMode="External"/><Relationship Id="rId2" Type="http://schemas.openxmlformats.org/officeDocument/2006/relationships/hyperlink" Target="https://scikit-learn.org/stable/modules/linear_model.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datacamp.com/community/tutorials/feature-selection-pytho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towardsdatascience.com/preprocessing-with-sklearn-a-complete-and-comprehensive-guide-670cb98fcfb9"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builtin.com/data-science/step-step-explanation-principal-component-analysis" TargetMode="External"/><Relationship Id="rId2" Type="http://schemas.openxmlformats.org/officeDocument/2006/relationships/hyperlink" Target="https://blog.umetrics.com/what-is-principal-component-analysis-pca-and-how-it-is-used" TargetMode="External"/><Relationship Id="rId1" Type="http://schemas.openxmlformats.org/officeDocument/2006/relationships/slideLayout" Target="../slideLayouts/slideLayout2.xml"/><Relationship Id="rId4" Type="http://schemas.openxmlformats.org/officeDocument/2006/relationships/hyperlink" Target="https://www.datacamp.com/community/tutorials/principal-component-analysis-in-python" TargetMode="Externa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datacamp.com/community/tutorials/understanding-logistic-regression-python"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cikit-learn.org/stable/auto_examples/linear_model/plot_logistic_multinomial.html#sphx-glr-auto-examples-linear-model-plot-logistic-multinomial-py"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towardsdatascience.com/https-medium-com-lorrli-classification-and-regression-analysis-with-decision-trees-c43cdbc5805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Sklearn-UG</a:t>
            </a:r>
            <a:endParaRPr lang="en-US" dirty="0"/>
          </a:p>
        </p:txBody>
      </p:sp>
      <p:sp>
        <p:nvSpPr>
          <p:cNvPr id="3" name="Subtitle 2"/>
          <p:cNvSpPr>
            <a:spLocks noGrp="1"/>
          </p:cNvSpPr>
          <p:nvPr>
            <p:ph type="subTitle" idx="1"/>
          </p:nvPr>
        </p:nvSpPr>
        <p:spPr/>
        <p:txBody>
          <a:bodyPr/>
          <a:lstStyle/>
          <a:p>
            <a:r>
              <a:rPr lang="it-IT" dirty="0" smtClean="0"/>
              <a:t>Francesco Bellotti, Univ. Genova</a:t>
            </a:r>
            <a:endParaRPr lang="en-US" dirty="0"/>
          </a:p>
        </p:txBody>
      </p:sp>
    </p:spTree>
    <p:extLst>
      <p:ext uri="{BB962C8B-B14F-4D97-AF65-F5344CB8AC3E}">
        <p14:creationId xmlns:p14="http://schemas.microsoft.com/office/powerpoint/2010/main" val="3072013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Decision tree</a:t>
            </a:r>
            <a:endParaRPr lang="en-US" dirty="0"/>
          </a:p>
        </p:txBody>
      </p:sp>
      <p:sp>
        <p:nvSpPr>
          <p:cNvPr id="3" name="Content Placeholder 2"/>
          <p:cNvSpPr>
            <a:spLocks noGrp="1"/>
          </p:cNvSpPr>
          <p:nvPr>
            <p:ph idx="1"/>
          </p:nvPr>
        </p:nvSpPr>
        <p:spPr/>
        <p:txBody>
          <a:bodyPr/>
          <a:lstStyle/>
          <a:p>
            <a:r>
              <a:rPr lang="it-IT" dirty="0" smtClean="0"/>
              <a:t>Pic taken from:</a:t>
            </a:r>
          </a:p>
          <a:p>
            <a:r>
              <a:rPr lang="en-US">
                <a:hlinkClick r:id="rId2"/>
              </a:rPr>
              <a:t>https://towardsdatascience.com/https-medium-com-lorrli-classification-and-regression-analysis-with-decision-trees-c43cdbc58054</a:t>
            </a:r>
            <a:endParaRPr lang="en-US"/>
          </a:p>
        </p:txBody>
      </p:sp>
      <p:pic>
        <p:nvPicPr>
          <p:cNvPr id="3074" name="Picture 2" descr="https://miro.medium.com/max/1846/1*z4zWVweDtHJzq4Ky5eOAH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808" y="575703"/>
            <a:ext cx="7339267" cy="5852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718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5a- Decision Tree</a:t>
            </a:r>
            <a:endParaRPr lang="en-US" dirty="0"/>
          </a:p>
        </p:txBody>
      </p:sp>
      <p:sp>
        <p:nvSpPr>
          <p:cNvPr id="3" name="Content Placeholder 2"/>
          <p:cNvSpPr>
            <a:spLocks noGrp="1"/>
          </p:cNvSpPr>
          <p:nvPr>
            <p:ph idx="1"/>
          </p:nvPr>
        </p:nvSpPr>
        <p:spPr/>
        <p:txBody>
          <a:bodyPr/>
          <a:lstStyle/>
          <a:p>
            <a:r>
              <a:rPr lang="en-US" dirty="0"/>
              <a:t>https://towardsdatascience.com/scikit-learn-decision-trees-explained-803f3812290d</a:t>
            </a:r>
          </a:p>
          <a:p>
            <a:endParaRPr lang="en-US" dirty="0"/>
          </a:p>
        </p:txBody>
      </p:sp>
      <p:pic>
        <p:nvPicPr>
          <p:cNvPr id="1026" name="Picture 2" descr="https://miro.medium.com/max/1990/1*tMU0XhEbj5aKgGt9RX-UQ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126" y="2167472"/>
            <a:ext cx="6639802" cy="4437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892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DT parameters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criterion</a:t>
            </a:r>
            <a:r>
              <a:rPr lang="en-US" dirty="0"/>
              <a:t> : This parameter determines how the impurity of a split will be measured. </a:t>
            </a:r>
            <a:r>
              <a:rPr lang="en-US" dirty="0" smtClean="0"/>
              <a:t>Default </a:t>
            </a:r>
            <a:r>
              <a:rPr lang="en-US" dirty="0"/>
              <a:t>“</a:t>
            </a:r>
            <a:r>
              <a:rPr lang="en-US" dirty="0" err="1"/>
              <a:t>gini</a:t>
            </a:r>
            <a:r>
              <a:rPr lang="en-US" dirty="0" smtClean="0"/>
              <a:t>”, otherwise </a:t>
            </a:r>
            <a:r>
              <a:rPr lang="en-US" dirty="0"/>
              <a:t>“entropy” </a:t>
            </a:r>
            <a:endParaRPr lang="it-IT" b="1" dirty="0" smtClean="0"/>
          </a:p>
          <a:p>
            <a:r>
              <a:rPr lang="en-US" b="1" dirty="0"/>
              <a:t>splitter: </a:t>
            </a:r>
            <a:r>
              <a:rPr lang="en-US" dirty="0"/>
              <a:t>This is how the decision tree searches the features for a split. The default value is set to “best</a:t>
            </a:r>
            <a:r>
              <a:rPr lang="en-US" dirty="0" smtClean="0"/>
              <a:t>”. For </a:t>
            </a:r>
            <a:r>
              <a:rPr lang="en-US" dirty="0"/>
              <a:t>each node, the algorithm considers all the features and chooses the best split. If </a:t>
            </a:r>
            <a:r>
              <a:rPr lang="en-US" dirty="0" smtClean="0"/>
              <a:t>you </a:t>
            </a:r>
            <a:r>
              <a:rPr lang="en-US" dirty="0"/>
              <a:t>set </a:t>
            </a:r>
            <a:r>
              <a:rPr lang="en-US" dirty="0" smtClean="0"/>
              <a:t>to </a:t>
            </a:r>
            <a:r>
              <a:rPr lang="en-US" dirty="0"/>
              <a:t>“random,” then a random subset of features will be considered. The split will </a:t>
            </a:r>
            <a:r>
              <a:rPr lang="en-US" dirty="0" smtClean="0"/>
              <a:t>be </a:t>
            </a:r>
            <a:r>
              <a:rPr lang="en-US" dirty="0"/>
              <a:t>made by the best feature within the random subset. The size of the random subset is </a:t>
            </a:r>
            <a:r>
              <a:rPr lang="en-US" dirty="0" smtClean="0"/>
              <a:t>given </a:t>
            </a:r>
            <a:r>
              <a:rPr lang="en-US" dirty="0"/>
              <a:t>by the </a:t>
            </a:r>
            <a:r>
              <a:rPr lang="en-US" b="1" dirty="0" err="1"/>
              <a:t>max_features</a:t>
            </a:r>
            <a:r>
              <a:rPr lang="en-US" dirty="0"/>
              <a:t> parameter.</a:t>
            </a:r>
            <a:endParaRPr lang="it-IT" b="1" dirty="0" smtClean="0"/>
          </a:p>
          <a:p>
            <a:r>
              <a:rPr lang="it-IT" b="1" dirty="0" smtClean="0"/>
              <a:t>Max_depth:</a:t>
            </a:r>
            <a:r>
              <a:rPr lang="it-IT" dirty="0" smtClean="0"/>
              <a:t> </a:t>
            </a:r>
            <a:r>
              <a:rPr lang="en-US" dirty="0"/>
              <a:t> Not limiting the growth of a </a:t>
            </a:r>
            <a:r>
              <a:rPr lang="en-US" dirty="0" smtClean="0"/>
              <a:t>DT may </a:t>
            </a:r>
            <a:r>
              <a:rPr lang="en-US" dirty="0"/>
              <a:t>lead to over-fitting</a:t>
            </a:r>
            <a:r>
              <a:rPr lang="en-US" dirty="0" smtClean="0"/>
              <a:t>.</a:t>
            </a:r>
          </a:p>
          <a:p>
            <a:r>
              <a:rPr lang="en-US" b="1" dirty="0" err="1"/>
              <a:t>min_samples_split</a:t>
            </a:r>
            <a:r>
              <a:rPr lang="en-US" b="1" dirty="0"/>
              <a:t>: </a:t>
            </a:r>
            <a:r>
              <a:rPr lang="en-US" dirty="0"/>
              <a:t>The minimum number of samples a node must contain in order to consider splitting. </a:t>
            </a:r>
            <a:r>
              <a:rPr lang="en-US" dirty="0" smtClean="0"/>
              <a:t>Default: </a:t>
            </a:r>
            <a:r>
              <a:rPr lang="en-US" dirty="0"/>
              <a:t>two. </a:t>
            </a:r>
            <a:r>
              <a:rPr lang="en-US" dirty="0" smtClean="0"/>
              <a:t>Regularization.</a:t>
            </a:r>
            <a:endParaRPr lang="en-US" dirty="0"/>
          </a:p>
          <a:p>
            <a:r>
              <a:rPr lang="en-US" b="1" dirty="0" err="1"/>
              <a:t>min_samples_leaf</a:t>
            </a:r>
            <a:r>
              <a:rPr lang="en-US" b="1" dirty="0"/>
              <a:t>: </a:t>
            </a:r>
            <a:r>
              <a:rPr lang="en-US" dirty="0"/>
              <a:t>The minimum number of samples needed to be considered a leaf node. The default value is set to one. Use </a:t>
            </a:r>
            <a:r>
              <a:rPr lang="en-US" dirty="0" smtClean="0"/>
              <a:t>it to </a:t>
            </a:r>
            <a:r>
              <a:rPr lang="en-US" dirty="0"/>
              <a:t>limit the growth of the tree</a:t>
            </a:r>
            <a:r>
              <a:rPr lang="en-US" dirty="0" smtClean="0"/>
              <a:t>.</a:t>
            </a:r>
          </a:p>
          <a:p>
            <a:r>
              <a:rPr lang="en-US" dirty="0">
                <a:hlinkClick r:id="rId2"/>
              </a:rPr>
              <a:t>https://scikit-learn.org/stable/modules/generated/sklearn.tree.DecisionTreeClassifier.html</a:t>
            </a:r>
            <a:endParaRPr lang="en-US" dirty="0"/>
          </a:p>
        </p:txBody>
      </p:sp>
    </p:spTree>
    <p:extLst>
      <p:ext uri="{BB962C8B-B14F-4D97-AF65-F5344CB8AC3E}">
        <p14:creationId xmlns:p14="http://schemas.microsoft.com/office/powerpoint/2010/main" val="114209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Towards random forests</a:t>
            </a:r>
            <a:endParaRPr lang="en-US" dirty="0"/>
          </a:p>
        </p:txBody>
      </p:sp>
      <p:sp>
        <p:nvSpPr>
          <p:cNvPr id="3" name="Content Placeholder 2"/>
          <p:cNvSpPr>
            <a:spLocks noGrp="1"/>
          </p:cNvSpPr>
          <p:nvPr>
            <p:ph idx="1"/>
          </p:nvPr>
        </p:nvSpPr>
        <p:spPr/>
        <p:txBody>
          <a:bodyPr/>
          <a:lstStyle/>
          <a:p>
            <a:r>
              <a:rPr lang="en-US" dirty="0"/>
              <a:t>The real power of decision trees unfolds more so when cultivating many of them — while limiting the way they grow — </a:t>
            </a:r>
            <a:r>
              <a:rPr lang="en-US" dirty="0" smtClean="0"/>
              <a:t>and collecting</a:t>
            </a:r>
            <a:r>
              <a:rPr lang="en-US" dirty="0"/>
              <a:t> their individual predictions to form a final conclusion.</a:t>
            </a:r>
          </a:p>
          <a:p>
            <a:r>
              <a:rPr lang="en-US" dirty="0" smtClean="0"/>
              <a:t>In</a:t>
            </a:r>
            <a:r>
              <a:rPr lang="en-US" dirty="0"/>
              <a:t> other words, you grow a forest, and if your forest is random in </a:t>
            </a:r>
            <a:r>
              <a:rPr lang="en-US" dirty="0" smtClean="0"/>
              <a:t>nature, using</a:t>
            </a:r>
            <a:r>
              <a:rPr lang="en-US" dirty="0"/>
              <a:t> the concept of bagging and with splitter = "random", we call </a:t>
            </a:r>
            <a:r>
              <a:rPr lang="en-US" dirty="0" smtClean="0"/>
              <a:t>this</a:t>
            </a:r>
            <a:r>
              <a:rPr lang="en-US" dirty="0"/>
              <a:t> a Random Forest.</a:t>
            </a:r>
          </a:p>
          <a:p>
            <a:endParaRPr lang="en-US" dirty="0" smtClean="0"/>
          </a:p>
          <a:p>
            <a:r>
              <a:rPr lang="en-US" dirty="0" smtClean="0"/>
              <a:t>‘Splitter’ from best (default) to random (a random set of features)</a:t>
            </a:r>
            <a:r>
              <a:rPr lang="en-US" dirty="0"/>
              <a:t/>
            </a:r>
            <a:br>
              <a:rPr lang="en-US" dirty="0"/>
            </a:br>
            <a:endParaRPr lang="en-US" dirty="0"/>
          </a:p>
          <a:p>
            <a:endParaRPr lang="en-US" dirty="0"/>
          </a:p>
        </p:txBody>
      </p:sp>
    </p:spTree>
    <p:extLst>
      <p:ext uri="{BB962C8B-B14F-4D97-AF65-F5344CB8AC3E}">
        <p14:creationId xmlns:p14="http://schemas.microsoft.com/office/powerpoint/2010/main" val="1651098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5b Decision Tree</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2"/>
              </a:rPr>
              <a:t>https://</a:t>
            </a:r>
            <a:r>
              <a:rPr lang="en-US" dirty="0" smtClean="0">
                <a:hlinkClick r:id="rId2"/>
              </a:rPr>
              <a:t>github.com/suvoooo/Machine_Learning/blob/master/DecsTree/notebooks/Bank_Data_Analysis.ipynb</a:t>
            </a:r>
            <a:endParaRPr lang="en-US" dirty="0" smtClean="0"/>
          </a:p>
          <a:p>
            <a:endParaRPr lang="it-IT" dirty="0"/>
          </a:p>
          <a:p>
            <a:r>
              <a:rPr lang="en-US" dirty="0" smtClean="0">
                <a:hlinkClick r:id="rId3"/>
              </a:rPr>
              <a:t>https</a:t>
            </a:r>
            <a:r>
              <a:rPr lang="en-US" dirty="0">
                <a:hlinkClick r:id="rId3"/>
              </a:rPr>
              <a:t>://victorzhou.com/blog/information-gain</a:t>
            </a:r>
            <a:r>
              <a:rPr lang="en-US" dirty="0" smtClean="0">
                <a:hlinkClick r:id="rId3"/>
              </a:rPr>
              <a:t>/</a:t>
            </a:r>
            <a:endParaRPr lang="en-US" dirty="0" smtClean="0"/>
          </a:p>
          <a:p>
            <a:pPr lvl="1"/>
            <a:r>
              <a:rPr lang="it-IT" dirty="0" smtClean="0"/>
              <a:t>Information gain, entropy, two or more target classes</a:t>
            </a:r>
          </a:p>
          <a:p>
            <a:pPr lvl="1"/>
            <a:endParaRPr lang="it-IT" dirty="0"/>
          </a:p>
          <a:p>
            <a:r>
              <a:rPr lang="en-US" dirty="0">
                <a:hlinkClick r:id="rId4"/>
              </a:rPr>
              <a:t>https://</a:t>
            </a:r>
            <a:r>
              <a:rPr lang="en-US" dirty="0" smtClean="0">
                <a:hlinkClick r:id="rId4"/>
              </a:rPr>
              <a:t>towardsdatascience.com/entropy-how-decision-trees-make-decisions-2946b9c18c8</a:t>
            </a:r>
            <a:endParaRPr lang="en-US" dirty="0" smtClean="0"/>
          </a:p>
          <a:p>
            <a:pPr lvl="1"/>
            <a:r>
              <a:rPr lang="en-US" dirty="0"/>
              <a:t>Example: Decision Tree</a:t>
            </a:r>
            <a:endParaRPr lang="it-IT" dirty="0"/>
          </a:p>
          <a:p>
            <a:pPr lvl="1"/>
            <a:r>
              <a:rPr lang="it-IT" dirty="0" smtClean="0"/>
              <a:t>Information gain: compare splits on a categorical feature (two examples provided in the page)</a:t>
            </a:r>
          </a:p>
          <a:p>
            <a:pPr lvl="1"/>
            <a:r>
              <a:rPr lang="it-IT" dirty="0" smtClean="0"/>
              <a:t>Generalizing, among all the possible spilts (by category or, if continuous variable, threshold), choose the one with the maximum reduction of entropy</a:t>
            </a:r>
            <a:endParaRPr lang="en-US" dirty="0"/>
          </a:p>
        </p:txBody>
      </p:sp>
    </p:spTree>
    <p:extLst>
      <p:ext uri="{BB962C8B-B14F-4D97-AF65-F5344CB8AC3E}">
        <p14:creationId xmlns:p14="http://schemas.microsoft.com/office/powerpoint/2010/main" val="387131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https://blog.quantinsti.com/gini-index</a:t>
            </a:r>
            <a:r>
              <a:rPr lang="en-US" dirty="0" smtClean="0">
                <a:hlinkClick r:id="rId2"/>
              </a:rPr>
              <a:t>/</a:t>
            </a:r>
            <a:endParaRPr lang="en-US" dirty="0" smtClean="0"/>
          </a:p>
          <a:p>
            <a:pPr lvl="1"/>
            <a:r>
              <a:rPr lang="it-IT" dirty="0" smtClean="0"/>
              <a:t>Example computations with Gini index</a:t>
            </a:r>
          </a:p>
          <a:p>
            <a:pPr lvl="1"/>
            <a:r>
              <a:rPr lang="it-IT" dirty="0" smtClean="0"/>
              <a:t>Choose the feature with the minimum gini index</a:t>
            </a:r>
          </a:p>
          <a:p>
            <a:pPr lvl="1"/>
            <a:r>
              <a:rPr lang="it-IT" dirty="0" smtClean="0"/>
              <a:t> </a:t>
            </a:r>
            <a:endParaRPr lang="en-US" dirty="0"/>
          </a:p>
        </p:txBody>
      </p:sp>
    </p:spTree>
    <p:extLst>
      <p:ext uri="{BB962C8B-B14F-4D97-AF65-F5344CB8AC3E}">
        <p14:creationId xmlns:p14="http://schemas.microsoft.com/office/powerpoint/2010/main" val="2267977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5bb-DT bank deposit</a:t>
            </a:r>
            <a:endParaRPr lang="en-US" dirty="0"/>
          </a:p>
        </p:txBody>
      </p:sp>
      <p:sp>
        <p:nvSpPr>
          <p:cNvPr id="3" name="Content Placeholder 2"/>
          <p:cNvSpPr>
            <a:spLocks noGrp="1"/>
          </p:cNvSpPr>
          <p:nvPr>
            <p:ph idx="1"/>
          </p:nvPr>
        </p:nvSpPr>
        <p:spPr/>
        <p:txBody>
          <a:bodyPr/>
          <a:lstStyle/>
          <a:p>
            <a:r>
              <a:rPr lang="it-IT" dirty="0" smtClean="0"/>
              <a:t>Histogram plot with pyplot, plthist()</a:t>
            </a:r>
          </a:p>
          <a:p>
            <a:r>
              <a:rPr lang="it-IT" dirty="0" smtClean="0"/>
              <a:t>Then, also catplot()</a:t>
            </a:r>
            <a:endParaRPr lang="en-US" dirty="0"/>
          </a:p>
        </p:txBody>
      </p:sp>
      <p:sp>
        <p:nvSpPr>
          <p:cNvPr id="4" name="AutoShape 2"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307975" y="7937"/>
            <a:ext cx="3592864" cy="3592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501665" y="388625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0839" y="2273970"/>
            <a:ext cx="8535892" cy="4225927"/>
          </a:xfrm>
          <a:prstGeom prst="rect">
            <a:avLst/>
          </a:prstGeom>
        </p:spPr>
      </p:pic>
    </p:spTree>
    <p:extLst>
      <p:ext uri="{BB962C8B-B14F-4D97-AF65-F5344CB8AC3E}">
        <p14:creationId xmlns:p14="http://schemas.microsoft.com/office/powerpoint/2010/main" val="3191166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it-IT" dirty="0" smtClean="0"/>
              <a:t>Sns heatmap on a correlation matrix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0761" y="2414312"/>
            <a:ext cx="5271701" cy="4128441"/>
          </a:xfrm>
          <a:prstGeom prst="rect">
            <a:avLst/>
          </a:prstGeom>
        </p:spPr>
      </p:pic>
    </p:spTree>
    <p:extLst>
      <p:ext uri="{BB962C8B-B14F-4D97-AF65-F5344CB8AC3E}">
        <p14:creationId xmlns:p14="http://schemas.microsoft.com/office/powerpoint/2010/main" val="423065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convert the categorical </a:t>
            </a:r>
            <a:r>
              <a:rPr lang="en-US" dirty="0" err="1"/>
              <a:t>variabels</a:t>
            </a:r>
            <a:r>
              <a:rPr lang="en-US" dirty="0"/>
              <a:t> ('object type') to dummy </a:t>
            </a:r>
            <a:r>
              <a:rPr lang="en-US" dirty="0" smtClean="0"/>
              <a:t>variables in Pandas DF</a:t>
            </a:r>
          </a:p>
          <a:p>
            <a:r>
              <a:rPr lang="it-IT" dirty="0" smtClean="0"/>
              <a:t>Map() on a Pandas series, to map labels into 0/1</a:t>
            </a:r>
          </a:p>
          <a:p>
            <a:r>
              <a:rPr lang="en-US" dirty="0"/>
              <a:t>use </a:t>
            </a:r>
            <a:r>
              <a:rPr lang="en-US" dirty="0" err="1" smtClean="0"/>
              <a:t>len</a:t>
            </a:r>
            <a:r>
              <a:rPr lang="en-US" dirty="0" smtClean="0"/>
              <a:t>()</a:t>
            </a:r>
            <a:r>
              <a:rPr lang="en-US" dirty="0"/>
              <a:t> to get the </a:t>
            </a:r>
            <a:r>
              <a:rPr lang="en-US" dirty="0" err="1"/>
              <a:t>nr</a:t>
            </a:r>
            <a:r>
              <a:rPr lang="en-US" dirty="0"/>
              <a:t>. of samples </a:t>
            </a:r>
            <a:endParaRPr lang="en-US" dirty="0" smtClean="0"/>
          </a:p>
          <a:p>
            <a:endParaRPr lang="it-IT" dirty="0"/>
          </a:p>
          <a:p>
            <a:r>
              <a:rPr lang="en-US" dirty="0" err="1" smtClean="0"/>
              <a:t>GridSearchCV</a:t>
            </a:r>
            <a:r>
              <a:rPr lang="it-IT" dirty="0" smtClean="0"/>
              <a:t> with the best params</a:t>
            </a:r>
          </a:p>
          <a:p>
            <a:r>
              <a:rPr lang="it-IT" dirty="0" smtClean="0"/>
              <a:t>Score() on a (training/testing)set</a:t>
            </a:r>
          </a:p>
          <a:p>
            <a:r>
              <a:rPr lang="it-IT" dirty="0" smtClean="0"/>
              <a:t>Graphviz library to save pic of a tree</a:t>
            </a:r>
            <a:endParaRPr lang="it-IT" dirty="0"/>
          </a:p>
          <a:p>
            <a:r>
              <a:rPr lang="en-US" dirty="0" err="1" smtClean="0"/>
              <a:t>plt.bar</a:t>
            </a:r>
            <a:r>
              <a:rPr lang="en-US" dirty="0"/>
              <a:t> </a:t>
            </a:r>
            <a:r>
              <a:rPr lang="en-US" dirty="0" smtClean="0"/>
              <a:t>for feature importance</a:t>
            </a:r>
          </a:p>
          <a:p>
            <a:r>
              <a:rPr lang="en-US" dirty="0" err="1" smtClean="0"/>
              <a:t>plt.savefig</a:t>
            </a:r>
            <a:r>
              <a:rPr lang="en-US" dirty="0" smtClean="0"/>
              <a:t>() to save a pic</a:t>
            </a:r>
            <a:endParaRPr lang="en-US" dirty="0"/>
          </a:p>
          <a:p>
            <a:endParaRPr lang="en-US" dirty="0"/>
          </a:p>
          <a:p>
            <a:endParaRPr lang="it-IT" dirty="0" smtClean="0"/>
          </a:p>
          <a:p>
            <a:endParaRPr lang="en-US" dirty="0"/>
          </a:p>
          <a:p>
            <a:endParaRPr lang="en-US" dirty="0"/>
          </a:p>
        </p:txBody>
      </p:sp>
    </p:spTree>
    <p:extLst>
      <p:ext uri="{BB962C8B-B14F-4D97-AF65-F5344CB8AC3E}">
        <p14:creationId xmlns:p14="http://schemas.microsoft.com/office/powerpoint/2010/main" val="3410114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5c DT regression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hlinkClick r:id="rId3"/>
              </a:rPr>
              <a:t>https://</a:t>
            </a:r>
            <a:r>
              <a:rPr lang="en-US" dirty="0" smtClean="0">
                <a:hlinkClick r:id="rId3"/>
              </a:rPr>
              <a:t>towardsdatascience.com/https-medium-com-lorrli-classification-and-regression-analysis-with-decision-trees-c43cdbc58054</a:t>
            </a:r>
            <a:r>
              <a:rPr lang="en-US" dirty="0" smtClean="0"/>
              <a:t> </a:t>
            </a:r>
            <a:endParaRPr lang="en-US" dirty="0"/>
          </a:p>
          <a:p>
            <a:r>
              <a:rPr lang="it-IT" dirty="0"/>
              <a:t>Predicted value for each leaf node is the average prediction of the samples included in that node</a:t>
            </a:r>
            <a:endParaRPr lang="en-US" dirty="0"/>
          </a:p>
          <a:p>
            <a:r>
              <a:rPr lang="en-US" dirty="0" smtClean="0">
                <a:hlinkClick r:id="rId4"/>
              </a:rPr>
              <a:t>https</a:t>
            </a:r>
            <a:r>
              <a:rPr lang="en-US" dirty="0">
                <a:hlinkClick r:id="rId4"/>
              </a:rPr>
              <a:t>://</a:t>
            </a:r>
            <a:r>
              <a:rPr lang="en-US" dirty="0" smtClean="0">
                <a:hlinkClick r:id="rId4"/>
              </a:rPr>
              <a:t>scikit-learn.org/stable/modules/generated/sklearn.tree.DecisionTreeRegressor.html</a:t>
            </a:r>
            <a:r>
              <a:rPr lang="en-US" dirty="0" smtClean="0"/>
              <a:t> </a:t>
            </a:r>
          </a:p>
          <a:p>
            <a:r>
              <a:rPr lang="it-IT" dirty="0" smtClean="0"/>
              <a:t>MSE as impurity metrics</a:t>
            </a:r>
          </a:p>
          <a:p>
            <a:r>
              <a:rPr lang="it-IT" dirty="0" smtClean="0"/>
              <a:t>score() r2 criterion</a:t>
            </a:r>
            <a:endParaRPr lang="it-IT" dirty="0"/>
          </a:p>
          <a:p>
            <a:r>
              <a:rPr lang="en-US" dirty="0"/>
              <a:t>https://scikit-learn.org/stable/modules/model_evaluation.html#r2-score </a:t>
            </a:r>
            <a:endParaRPr lang="en-US" dirty="0" smtClean="0"/>
          </a:p>
          <a:p>
            <a:r>
              <a:rPr lang="en-US" dirty="0" err="1"/>
              <a:t>argsort</a:t>
            </a:r>
            <a:r>
              <a:rPr lang="en-US" dirty="0" smtClean="0"/>
              <a:t>()</a:t>
            </a:r>
            <a:r>
              <a:rPr lang="en-US" dirty="0"/>
              <a:t> </a:t>
            </a:r>
            <a:r>
              <a:rPr lang="en-US" dirty="0" smtClean="0"/>
              <a:t>function on an array, to get the sorting indexes</a:t>
            </a:r>
            <a:endParaRPr lang="en-US" dirty="0"/>
          </a:p>
        </p:txBody>
      </p:sp>
    </p:spTree>
    <p:extLst>
      <p:ext uri="{BB962C8B-B14F-4D97-AF65-F5344CB8AC3E}">
        <p14:creationId xmlns:p14="http://schemas.microsoft.com/office/powerpoint/2010/main" val="1601026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Sklearn-UG</a:t>
            </a:r>
            <a:endParaRPr lang="en-US" dirty="0"/>
          </a:p>
        </p:txBody>
      </p:sp>
      <p:sp>
        <p:nvSpPr>
          <p:cNvPr id="3" name="Content Placeholder 2"/>
          <p:cNvSpPr>
            <a:spLocks noGrp="1"/>
          </p:cNvSpPr>
          <p:nvPr>
            <p:ph idx="1"/>
          </p:nvPr>
        </p:nvSpPr>
        <p:spPr/>
        <p:txBody>
          <a:bodyPr>
            <a:normAutofit/>
          </a:bodyPr>
          <a:lstStyle/>
          <a:p>
            <a:endParaRPr lang="it-IT" dirty="0"/>
          </a:p>
        </p:txBody>
      </p:sp>
    </p:spTree>
    <p:extLst>
      <p:ext uri="{BB962C8B-B14F-4D97-AF65-F5344CB8AC3E}">
        <p14:creationId xmlns:p14="http://schemas.microsoft.com/office/powerpoint/2010/main" val="1563834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https://miro.medium.com/max/1382/1*Edq1ZIOo26Iqp3CuUTWo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269" y="2371393"/>
            <a:ext cx="6581775"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248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5d</a:t>
            </a:r>
            <a:endParaRPr lang="en-US" dirty="0"/>
          </a:p>
        </p:txBody>
      </p:sp>
      <p:sp>
        <p:nvSpPr>
          <p:cNvPr id="3" name="Content Placeholder 2"/>
          <p:cNvSpPr>
            <a:spLocks noGrp="1"/>
          </p:cNvSpPr>
          <p:nvPr>
            <p:ph idx="1"/>
          </p:nvPr>
        </p:nvSpPr>
        <p:spPr/>
        <p:txBody>
          <a:bodyPr/>
          <a:lstStyle/>
          <a:p>
            <a:r>
              <a:rPr lang="en-US" dirty="0"/>
              <a:t>https://scikit-learn.org/stable/auto_examples/tree/plot_tree_regression.html#sphx-glr-auto-examples-tree-plot-tree-regression-py</a:t>
            </a:r>
          </a:p>
          <a:p>
            <a:endParaRPr lang="it-IT" dirty="0" smtClean="0"/>
          </a:p>
          <a:p>
            <a:r>
              <a:rPr lang="it-IT" dirty="0" smtClean="0"/>
              <a:t>Overfit</a:t>
            </a:r>
            <a:endParaRPr lang="en-US" dirty="0"/>
          </a:p>
        </p:txBody>
      </p:sp>
    </p:spTree>
    <p:extLst>
      <p:ext uri="{BB962C8B-B14F-4D97-AF65-F5344CB8AC3E}">
        <p14:creationId xmlns:p14="http://schemas.microsoft.com/office/powerpoint/2010/main" val="180326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a:t>
            </a:r>
            <a:endParaRPr lang="en-US" dirty="0"/>
          </a:p>
        </p:txBody>
      </p:sp>
      <p:sp>
        <p:nvSpPr>
          <p:cNvPr id="5" name="Content Placeholder 4"/>
          <p:cNvSpPr>
            <a:spLocks noGrp="1"/>
          </p:cNvSpPr>
          <p:nvPr>
            <p:ph idx="1"/>
          </p:nvPr>
        </p:nvSpPr>
        <p:spPr/>
        <p:txBody>
          <a:bodyPr>
            <a:normAutofit lnSpcReduction="10000"/>
          </a:bodyPr>
          <a:lstStyle/>
          <a:p>
            <a:r>
              <a:rPr lang="it-IT" dirty="0" smtClean="0"/>
              <a:t>Pic from: </a:t>
            </a:r>
            <a:r>
              <a:rPr lang="en-US" dirty="0">
                <a:hlinkClick r:id="rId2"/>
              </a:rPr>
              <a:t>https://medium.com/@</a:t>
            </a:r>
            <a:r>
              <a:rPr lang="en-US" dirty="0" smtClean="0">
                <a:hlinkClick r:id="rId2"/>
              </a:rPr>
              <a:t>ar.ingenious/applying-random-forest-classification-machine-learning-algorithm-from-scratch-with-real-24ff198a1c57</a:t>
            </a:r>
            <a:endParaRPr lang="en-US" dirty="0" smtClean="0"/>
          </a:p>
          <a:p>
            <a:endParaRPr lang="it-IT" dirty="0" smtClean="0"/>
          </a:p>
          <a:p>
            <a:endParaRPr lang="it-IT" dirty="0"/>
          </a:p>
          <a:p>
            <a:pPr marL="0" indent="0">
              <a:buNone/>
            </a:pPr>
            <a:endParaRPr lang="it-IT" dirty="0" smtClean="0"/>
          </a:p>
          <a:p>
            <a:r>
              <a:rPr lang="en-US" dirty="0">
                <a:hlinkClick r:id="rId3"/>
              </a:rPr>
              <a:t>https://www.stat.berkeley.edu/~</a:t>
            </a:r>
            <a:r>
              <a:rPr lang="en-US" dirty="0" smtClean="0">
                <a:hlinkClick r:id="rId3"/>
              </a:rPr>
              <a:t>breiman/RandomForests/cc_home.htm</a:t>
            </a:r>
            <a:endParaRPr lang="en-US" dirty="0" smtClean="0"/>
          </a:p>
          <a:p>
            <a:pPr lvl="1"/>
            <a:r>
              <a:rPr lang="it-IT" dirty="0" smtClean="0"/>
              <a:t>N samples in each training set obtained by selection of the original samples, with replacement</a:t>
            </a:r>
            <a:endParaRPr lang="it-IT" dirty="0"/>
          </a:p>
          <a:p>
            <a:pPr lvl="1"/>
            <a:r>
              <a:rPr lang="it-IT" dirty="0" smtClean="0"/>
              <a:t>m features chosen at random at each node</a:t>
            </a:r>
          </a:p>
          <a:p>
            <a:endParaRPr lang="it-IT" dirty="0" smtClean="0"/>
          </a:p>
          <a:p>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4872" y="104540"/>
            <a:ext cx="8268731" cy="4692682"/>
          </a:xfrm>
          <a:prstGeom prst="rect">
            <a:avLst/>
          </a:prstGeom>
        </p:spPr>
      </p:pic>
    </p:spTree>
    <p:extLst>
      <p:ext uri="{BB962C8B-B14F-4D97-AF65-F5344CB8AC3E}">
        <p14:creationId xmlns:p14="http://schemas.microsoft.com/office/powerpoint/2010/main" val="428173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forests</a:t>
            </a:r>
            <a:endParaRPr lang="en-US" dirty="0"/>
          </a:p>
        </p:txBody>
      </p:sp>
      <p:sp>
        <p:nvSpPr>
          <p:cNvPr id="3" name="Content Placeholder 2"/>
          <p:cNvSpPr>
            <a:spLocks noGrp="1"/>
          </p:cNvSpPr>
          <p:nvPr>
            <p:ph idx="1"/>
          </p:nvPr>
        </p:nvSpPr>
        <p:spPr/>
        <p:txBody>
          <a:bodyPr/>
          <a:lstStyle/>
          <a:p>
            <a:r>
              <a:rPr lang="en-US" dirty="0">
                <a:hlinkClick r:id="rId2"/>
              </a:rPr>
              <a:t>https://stackabuse.com/random-forest-algorithm-with-python-and-scikit-learn</a:t>
            </a:r>
            <a:r>
              <a:rPr lang="en-US" dirty="0" smtClean="0">
                <a:hlinkClick r:id="rId2"/>
              </a:rPr>
              <a:t>/</a:t>
            </a:r>
            <a:endParaRPr lang="en-US" dirty="0" smtClean="0"/>
          </a:p>
          <a:p>
            <a:endParaRPr lang="it-IT" dirty="0"/>
          </a:p>
          <a:p>
            <a:r>
              <a:rPr lang="en-US" dirty="0"/>
              <a:t>Ensemble learning is a type of learning where you join different types of algorithms or same algorithm multiple times to form a more powerful prediction model. The random forest algorithm combines multiple algorithm of the same type i.e. multiple decision </a:t>
            </a:r>
            <a:r>
              <a:rPr lang="en-US" i="1" dirty="0"/>
              <a:t>trees</a:t>
            </a:r>
            <a:r>
              <a:rPr lang="en-US" dirty="0"/>
              <a:t>, resulting in a </a:t>
            </a:r>
            <a:r>
              <a:rPr lang="en-US" i="1" dirty="0"/>
              <a:t>forest of </a:t>
            </a:r>
            <a:r>
              <a:rPr lang="en-US" i="1" dirty="0" smtClean="0"/>
              <a:t>trees</a:t>
            </a:r>
          </a:p>
          <a:p>
            <a:r>
              <a:rPr lang="it-IT" dirty="0" smtClean="0"/>
              <a:t>Use </a:t>
            </a:r>
            <a:r>
              <a:rPr lang="it-IT" dirty="0"/>
              <a:t>of tree regularization </a:t>
            </a:r>
            <a:r>
              <a:rPr lang="it-IT" dirty="0" smtClean="0"/>
              <a:t>parameters (particularly, max_fetaures)</a:t>
            </a:r>
            <a:endParaRPr lang="en-US" dirty="0"/>
          </a:p>
          <a:p>
            <a:endParaRPr lang="en-US" dirty="0"/>
          </a:p>
        </p:txBody>
      </p:sp>
    </p:spTree>
    <p:extLst>
      <p:ext uri="{BB962C8B-B14F-4D97-AF65-F5344CB8AC3E}">
        <p14:creationId xmlns:p14="http://schemas.microsoft.com/office/powerpoint/2010/main" val="658665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a:t>
            </a:r>
            <a:endParaRPr lang="en-US" dirty="0"/>
          </a:p>
        </p:txBody>
      </p:sp>
      <p:sp>
        <p:nvSpPr>
          <p:cNvPr id="3" name="Content Placeholder 2"/>
          <p:cNvSpPr>
            <a:spLocks noGrp="1"/>
          </p:cNvSpPr>
          <p:nvPr>
            <p:ph idx="1"/>
          </p:nvPr>
        </p:nvSpPr>
        <p:spPr/>
        <p:txBody>
          <a:bodyPr>
            <a:normAutofit lnSpcReduction="10000"/>
          </a:bodyPr>
          <a:lstStyle/>
          <a:p>
            <a:r>
              <a:rPr lang="en-US" dirty="0"/>
              <a:t>In case of a regression problem, for a new record, each tree in the forest predicts a value for Y (output). The final value can be calculated by taking the average of all the values predicted by all the trees in </a:t>
            </a:r>
            <a:r>
              <a:rPr lang="en-US" dirty="0" smtClean="0"/>
              <a:t>forest.</a:t>
            </a:r>
          </a:p>
          <a:p>
            <a:r>
              <a:rPr lang="en-US" dirty="0"/>
              <a:t>I</a:t>
            </a:r>
            <a:r>
              <a:rPr lang="en-US" dirty="0" smtClean="0"/>
              <a:t>n </a:t>
            </a:r>
            <a:r>
              <a:rPr lang="en-US" dirty="0"/>
              <a:t>case of a classification problem, each tree in the forest predicts the category to which the new record belongs. Finally, the new record is assigned to the category that wins the majority vote</a:t>
            </a:r>
            <a:r>
              <a:rPr lang="en-US" dirty="0" smtClean="0"/>
              <a:t>.</a:t>
            </a:r>
          </a:p>
          <a:p>
            <a:endParaRPr lang="it-IT" dirty="0"/>
          </a:p>
          <a:p>
            <a:r>
              <a:rPr lang="en-US" dirty="0">
                <a:hlinkClick r:id="rId2"/>
              </a:rPr>
              <a:t>https://scikit-learn.org/stable/modules/generated/sklearn.ensemble.RandomForestClassifier.html</a:t>
            </a:r>
            <a:endParaRPr lang="en-US" dirty="0"/>
          </a:p>
        </p:txBody>
      </p:sp>
    </p:spTree>
    <p:extLst>
      <p:ext uri="{BB962C8B-B14F-4D97-AF65-F5344CB8AC3E}">
        <p14:creationId xmlns:p14="http://schemas.microsoft.com/office/powerpoint/2010/main" val="123923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Advantages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random forest algorithm relies on the power of "the crowd"; therefore the overall biasedness of the algorithm is </a:t>
            </a:r>
            <a:r>
              <a:rPr lang="en-US" dirty="0" smtClean="0"/>
              <a:t>reduced</a:t>
            </a:r>
          </a:p>
          <a:p>
            <a:r>
              <a:rPr lang="en-US" dirty="0" smtClean="0"/>
              <a:t>This </a:t>
            </a:r>
            <a:r>
              <a:rPr lang="en-US" dirty="0"/>
              <a:t>algorithm is very stable. Even if a new data point is introduced in the dataset the overall algorithm is not affected much since new data may impact one tree, but it is very hard for it to impact all the trees</a:t>
            </a:r>
            <a:endParaRPr lang="en-US" dirty="0" smtClean="0"/>
          </a:p>
          <a:p>
            <a:r>
              <a:rPr lang="en-US" b="1" dirty="0"/>
              <a:t>Random forests does not </a:t>
            </a:r>
            <a:r>
              <a:rPr lang="en-US" b="1" dirty="0" err="1" smtClean="0"/>
              <a:t>overfit</a:t>
            </a:r>
            <a:endParaRPr lang="en-US" b="1" dirty="0" smtClean="0"/>
          </a:p>
          <a:p>
            <a:r>
              <a:rPr lang="en-US" dirty="0" smtClean="0"/>
              <a:t>The </a:t>
            </a:r>
            <a:r>
              <a:rPr lang="en-US" dirty="0"/>
              <a:t>random forest algorithm works well when you have both categorical and numerical features</a:t>
            </a:r>
            <a:r>
              <a:rPr lang="en-US" dirty="0" smtClean="0"/>
              <a:t>.</a:t>
            </a:r>
          </a:p>
          <a:p>
            <a:endParaRPr lang="en-US" dirty="0"/>
          </a:p>
        </p:txBody>
      </p:sp>
    </p:spTree>
    <p:extLst>
      <p:ext uri="{BB962C8B-B14F-4D97-AF65-F5344CB8AC3E}">
        <p14:creationId xmlns:p14="http://schemas.microsoft.com/office/powerpoint/2010/main" val="3899838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Disadvantages</a:t>
            </a:r>
            <a:endParaRPr lang="en-US" dirty="0"/>
          </a:p>
        </p:txBody>
      </p:sp>
      <p:sp>
        <p:nvSpPr>
          <p:cNvPr id="3" name="Content Placeholder 2"/>
          <p:cNvSpPr>
            <a:spLocks noGrp="1"/>
          </p:cNvSpPr>
          <p:nvPr>
            <p:ph idx="1"/>
          </p:nvPr>
        </p:nvSpPr>
        <p:spPr/>
        <p:txBody>
          <a:bodyPr/>
          <a:lstStyle/>
          <a:p>
            <a:r>
              <a:rPr lang="it-IT" dirty="0" smtClean="0"/>
              <a:t>Complexity</a:t>
            </a:r>
          </a:p>
          <a:p>
            <a:pPr lvl="1"/>
            <a:r>
              <a:rPr lang="it-IT" dirty="0" smtClean="0"/>
              <a:t>Time</a:t>
            </a:r>
          </a:p>
          <a:p>
            <a:pPr lvl="1"/>
            <a:r>
              <a:rPr lang="it-IT" dirty="0" smtClean="0"/>
              <a:t>Space</a:t>
            </a:r>
          </a:p>
        </p:txBody>
      </p:sp>
    </p:spTree>
    <p:extLst>
      <p:ext uri="{BB962C8B-B14F-4D97-AF65-F5344CB8AC3E}">
        <p14:creationId xmlns:p14="http://schemas.microsoft.com/office/powerpoint/2010/main" val="1667499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Naive Bayes</a:t>
            </a:r>
            <a:endParaRPr lang="en-US" dirty="0"/>
          </a:p>
        </p:txBody>
      </p:sp>
      <p:sp>
        <p:nvSpPr>
          <p:cNvPr id="3" name="Content Placeholder 2"/>
          <p:cNvSpPr>
            <a:spLocks noGrp="1"/>
          </p:cNvSpPr>
          <p:nvPr>
            <p:ph idx="1"/>
          </p:nvPr>
        </p:nvSpPr>
        <p:spPr/>
        <p:txBody>
          <a:bodyPr/>
          <a:lstStyle/>
          <a:p>
            <a:r>
              <a:rPr lang="en-US" dirty="0"/>
              <a:t>https://www.datacamp.com/community/tutorials/naive-bayes-scikit-learn</a:t>
            </a:r>
          </a:p>
          <a:p>
            <a:r>
              <a:rPr lang="en-US" dirty="0" smtClean="0"/>
              <a:t>A straightforward </a:t>
            </a:r>
            <a:r>
              <a:rPr lang="en-US" dirty="0"/>
              <a:t>and fast classification algorithm, which is suitable for a large chunk of data. Naive Bayes classifier is successfully used in various applications such as spam filtering, text classification, sentiment analysis, and recommender systems. It uses Bayes theorem of probability for prediction of unknown class.</a:t>
            </a:r>
          </a:p>
        </p:txBody>
      </p:sp>
    </p:spTree>
    <p:extLst>
      <p:ext uri="{BB962C8B-B14F-4D97-AF65-F5344CB8AC3E}">
        <p14:creationId xmlns:p14="http://schemas.microsoft.com/office/powerpoint/2010/main" val="2462137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Naive Bayes</a:t>
            </a:r>
            <a:endParaRPr lang="en-US" dirty="0"/>
          </a:p>
        </p:txBody>
      </p:sp>
      <p:sp>
        <p:nvSpPr>
          <p:cNvPr id="3" name="Content Placeholder 2"/>
          <p:cNvSpPr>
            <a:spLocks noGrp="1"/>
          </p:cNvSpPr>
          <p:nvPr>
            <p:ph idx="1"/>
          </p:nvPr>
        </p:nvSpPr>
        <p:spPr/>
        <p:txBody>
          <a:bodyPr/>
          <a:lstStyle/>
          <a:p>
            <a:r>
              <a:rPr lang="en-US" dirty="0"/>
              <a:t>Naive Bayes classifier assumes that the effect of a particular feature in a class is independent of other features. For example, a loan applicant is desirable or not depending on his/her income, previous loan and transaction history, age, and location. Even if these features are interdependent, these features are still considered independently. This assumption simplifies computation, and that's why it is considered as naive. </a:t>
            </a:r>
          </a:p>
        </p:txBody>
      </p:sp>
    </p:spTree>
    <p:extLst>
      <p:ext uri="{BB962C8B-B14F-4D97-AF65-F5344CB8AC3E}">
        <p14:creationId xmlns:p14="http://schemas.microsoft.com/office/powerpoint/2010/main" val="1152557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P(h): the probability of hypothesis h being true (regardless of the data). This is known as the prior probability of h.</a:t>
            </a:r>
          </a:p>
          <a:p>
            <a:r>
              <a:rPr lang="en-US" dirty="0"/>
              <a:t>P(D): the probability of the data (regardless of the hypothesis). This is known as the prior probability.</a:t>
            </a:r>
          </a:p>
          <a:p>
            <a:r>
              <a:rPr lang="en-US" dirty="0"/>
              <a:t>P(</a:t>
            </a:r>
            <a:r>
              <a:rPr lang="en-US" dirty="0" err="1"/>
              <a:t>h|D</a:t>
            </a:r>
            <a:r>
              <a:rPr lang="en-US" dirty="0"/>
              <a:t>): the probability of hypothesis h given the data D. This is known as posterior probability.</a:t>
            </a:r>
          </a:p>
          <a:p>
            <a:r>
              <a:rPr lang="en-US" dirty="0"/>
              <a:t>P(</a:t>
            </a:r>
            <a:r>
              <a:rPr lang="en-US" dirty="0" err="1"/>
              <a:t>D|h</a:t>
            </a:r>
            <a:r>
              <a:rPr lang="en-US" dirty="0"/>
              <a:t>): the probability of data d given that the hypothesis h was true. This is known as posterior probability.</a:t>
            </a:r>
          </a:p>
          <a:p>
            <a:endParaRPr lang="en-US" dirty="0"/>
          </a:p>
        </p:txBody>
      </p:sp>
      <p:pic>
        <p:nvPicPr>
          <p:cNvPr id="7170" name="Picture 2" descr="https://res.cloudinary.com/dyd911kmh/image/upload/f_auto,q_auto:best/v1543836882/image_3_ijznz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5720" y="610670"/>
            <a:ext cx="4069627" cy="1080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84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The workflow</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descr="https://res.cloudinary.com/dyd911kmh/image/upload/f_auto,q_auto:best/v1543836883/image_2_rrxvo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568" y="1938141"/>
            <a:ext cx="9768204" cy="372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453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Single feature</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descr="https://res.cloudinary.com/dyd911kmh/image/upload/f_auto,q_auto:best/v1543836883/image_4_lyi0o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416" y="1608886"/>
            <a:ext cx="8764257" cy="479641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472887" y="725214"/>
            <a:ext cx="157655" cy="9654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62081" y="333328"/>
            <a:ext cx="1103586" cy="369332"/>
          </a:xfrm>
          <a:prstGeom prst="rect">
            <a:avLst/>
          </a:prstGeom>
          <a:noFill/>
        </p:spPr>
        <p:txBody>
          <a:bodyPr wrap="square" rtlCol="0">
            <a:spAutoFit/>
          </a:bodyPr>
          <a:lstStyle/>
          <a:p>
            <a:r>
              <a:rPr lang="it-IT" dirty="0" smtClean="0"/>
              <a:t>Feature</a:t>
            </a:r>
            <a:endParaRPr lang="en-US" dirty="0"/>
          </a:p>
        </p:txBody>
      </p:sp>
      <p:sp>
        <p:nvSpPr>
          <p:cNvPr id="8" name="TextBox 7"/>
          <p:cNvSpPr txBox="1"/>
          <p:nvPr/>
        </p:nvSpPr>
        <p:spPr>
          <a:xfrm>
            <a:off x="7215351" y="698270"/>
            <a:ext cx="1730453" cy="369332"/>
          </a:xfrm>
          <a:prstGeom prst="rect">
            <a:avLst/>
          </a:prstGeom>
          <a:noFill/>
        </p:spPr>
        <p:txBody>
          <a:bodyPr wrap="square" rtlCol="0">
            <a:spAutoFit/>
          </a:bodyPr>
          <a:lstStyle/>
          <a:p>
            <a:r>
              <a:rPr lang="it-IT" dirty="0" smtClean="0"/>
              <a:t>Target classes</a:t>
            </a:r>
            <a:endParaRPr lang="en-US" dirty="0"/>
          </a:p>
        </p:txBody>
      </p:sp>
      <p:cxnSp>
        <p:nvCxnSpPr>
          <p:cNvPr id="9" name="Straight Arrow Connector 8"/>
          <p:cNvCxnSpPr/>
          <p:nvPr/>
        </p:nvCxnSpPr>
        <p:spPr>
          <a:xfrm flipH="1">
            <a:off x="7015843" y="998270"/>
            <a:ext cx="416285" cy="7242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928005" y="6071221"/>
            <a:ext cx="1775792" cy="369332"/>
          </a:xfrm>
          <a:prstGeom prst="rect">
            <a:avLst/>
          </a:prstGeom>
          <a:noFill/>
        </p:spPr>
        <p:txBody>
          <a:bodyPr wrap="square" rtlCol="0">
            <a:spAutoFit/>
          </a:bodyPr>
          <a:lstStyle/>
          <a:p>
            <a:r>
              <a:rPr lang="it-IT" dirty="0" smtClean="0"/>
              <a:t>Prior prob.</a:t>
            </a:r>
            <a:endParaRPr lang="en-US" dirty="0"/>
          </a:p>
        </p:txBody>
      </p:sp>
      <p:sp>
        <p:nvSpPr>
          <p:cNvPr id="12" name="TextBox 11"/>
          <p:cNvSpPr txBox="1"/>
          <p:nvPr/>
        </p:nvSpPr>
        <p:spPr>
          <a:xfrm>
            <a:off x="7776672" y="5967872"/>
            <a:ext cx="2000720" cy="369332"/>
          </a:xfrm>
          <a:prstGeom prst="rect">
            <a:avLst/>
          </a:prstGeom>
          <a:noFill/>
        </p:spPr>
        <p:txBody>
          <a:bodyPr wrap="square" rtlCol="0">
            <a:spAutoFit/>
          </a:bodyPr>
          <a:lstStyle/>
          <a:p>
            <a:r>
              <a:rPr lang="it-IT" dirty="0" smtClean="0"/>
              <a:t>Post prob. P(D/H)</a:t>
            </a:r>
            <a:endParaRPr lang="en-US" dirty="0"/>
          </a:p>
        </p:txBody>
      </p:sp>
      <p:sp>
        <p:nvSpPr>
          <p:cNvPr id="13" name="TextBox 12"/>
          <p:cNvSpPr txBox="1"/>
          <p:nvPr/>
        </p:nvSpPr>
        <p:spPr>
          <a:xfrm>
            <a:off x="10035296" y="3555424"/>
            <a:ext cx="2000720" cy="369332"/>
          </a:xfrm>
          <a:prstGeom prst="rect">
            <a:avLst/>
          </a:prstGeom>
          <a:noFill/>
        </p:spPr>
        <p:txBody>
          <a:bodyPr wrap="square" rtlCol="0">
            <a:spAutoFit/>
          </a:bodyPr>
          <a:lstStyle/>
          <a:p>
            <a:r>
              <a:rPr lang="it-IT" dirty="0" smtClean="0"/>
              <a:t>P(sunny/no)</a:t>
            </a:r>
            <a:endParaRPr lang="en-US" dirty="0"/>
          </a:p>
        </p:txBody>
      </p:sp>
      <p:sp>
        <p:nvSpPr>
          <p:cNvPr id="14" name="TextBox 13"/>
          <p:cNvSpPr txBox="1"/>
          <p:nvPr/>
        </p:nvSpPr>
        <p:spPr>
          <a:xfrm>
            <a:off x="10579891" y="4274137"/>
            <a:ext cx="1308472" cy="369332"/>
          </a:xfrm>
          <a:prstGeom prst="rect">
            <a:avLst/>
          </a:prstGeom>
          <a:noFill/>
        </p:spPr>
        <p:txBody>
          <a:bodyPr wrap="square" rtlCol="0">
            <a:spAutoFit/>
          </a:bodyPr>
          <a:lstStyle/>
          <a:p>
            <a:r>
              <a:rPr lang="it-IT" dirty="0" smtClean="0"/>
              <a:t>P(rainy/yes)</a:t>
            </a:r>
            <a:endParaRPr lang="en-US" dirty="0"/>
          </a:p>
        </p:txBody>
      </p:sp>
      <p:cxnSp>
        <p:nvCxnSpPr>
          <p:cNvPr id="15" name="Straight Arrow Connector 14"/>
          <p:cNvCxnSpPr/>
          <p:nvPr/>
        </p:nvCxnSpPr>
        <p:spPr>
          <a:xfrm flipH="1">
            <a:off x="9157252" y="3877584"/>
            <a:ext cx="1127422" cy="13082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9826487" y="4630742"/>
            <a:ext cx="992749" cy="8755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970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Multiple features</a:t>
            </a:r>
            <a:endParaRPr lang="en-US" dirty="0"/>
          </a:p>
        </p:txBody>
      </p:sp>
      <p:sp>
        <p:nvSpPr>
          <p:cNvPr id="3" name="Content Placeholder 2"/>
          <p:cNvSpPr>
            <a:spLocks noGrp="1"/>
          </p:cNvSpPr>
          <p:nvPr>
            <p:ph idx="1"/>
          </p:nvPr>
        </p:nvSpPr>
        <p:spPr/>
        <p:txBody>
          <a:bodyPr/>
          <a:lstStyle/>
          <a:p>
            <a:endParaRPr lang="en-US"/>
          </a:p>
        </p:txBody>
      </p:sp>
      <p:pic>
        <p:nvPicPr>
          <p:cNvPr id="9218" name="Picture 2" descr="https://res.cloudinary.com/dyd911kmh/image/upload/f_auto,q_auto:best/v1543836884/image_5_uhsgz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191" y="590447"/>
            <a:ext cx="7879658" cy="5909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717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Multiple labels</a:t>
            </a:r>
            <a:endParaRPr lang="en-US" dirty="0"/>
          </a:p>
        </p:txBody>
      </p:sp>
      <p:sp>
        <p:nvSpPr>
          <p:cNvPr id="3" name="Content Placeholder 2"/>
          <p:cNvSpPr>
            <a:spLocks noGrp="1"/>
          </p:cNvSpPr>
          <p:nvPr>
            <p:ph idx="1"/>
          </p:nvPr>
        </p:nvSpPr>
        <p:spPr/>
        <p:txBody>
          <a:bodyPr/>
          <a:lstStyle/>
          <a:p>
            <a:r>
              <a:rPr lang="it-IT" dirty="0" smtClean="0"/>
              <a:t>See code</a:t>
            </a:r>
            <a:endParaRPr lang="en-US" dirty="0"/>
          </a:p>
        </p:txBody>
      </p:sp>
    </p:spTree>
    <p:extLst>
      <p:ext uri="{BB962C8B-B14F-4D97-AF65-F5344CB8AC3E}">
        <p14:creationId xmlns:p14="http://schemas.microsoft.com/office/powerpoint/2010/main" val="2305142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GaussianNB</a:t>
            </a:r>
            <a:endParaRPr lang="en-US" dirty="0"/>
          </a:p>
        </p:txBody>
      </p:sp>
      <p:sp>
        <p:nvSpPr>
          <p:cNvPr id="3" name="Content Placeholder 2"/>
          <p:cNvSpPr>
            <a:spLocks noGrp="1"/>
          </p:cNvSpPr>
          <p:nvPr>
            <p:ph idx="1"/>
          </p:nvPr>
        </p:nvSpPr>
        <p:spPr/>
        <p:txBody>
          <a:bodyPr>
            <a:normAutofit fontScale="70000" lnSpcReduction="20000"/>
          </a:bodyPr>
          <a:lstStyle/>
          <a:p>
            <a:r>
              <a:rPr lang="en-US" dirty="0">
                <a:hlinkClick r:id="rId2"/>
              </a:rPr>
              <a:t>https://</a:t>
            </a:r>
            <a:r>
              <a:rPr lang="en-US" dirty="0" smtClean="0">
                <a:hlinkClick r:id="rId2"/>
              </a:rPr>
              <a:t>scikit-learn.org/stable/modules/generated/sklearn.naive_bayes.GaussianNB.html</a:t>
            </a:r>
            <a:endParaRPr lang="en-US" dirty="0" smtClean="0"/>
          </a:p>
          <a:p>
            <a:r>
              <a:rPr lang="it-IT" dirty="0" smtClean="0"/>
              <a:t>Supports partial_fit() – all bayesian predictors</a:t>
            </a:r>
          </a:p>
          <a:p>
            <a:r>
              <a:rPr lang="en-US" b="1" dirty="0"/>
              <a:t>Bernoulli Naive Bayes : </a:t>
            </a:r>
            <a:r>
              <a:rPr lang="en-US" dirty="0"/>
              <a:t>It</a:t>
            </a:r>
            <a:r>
              <a:rPr lang="en-US" b="1" dirty="0"/>
              <a:t> </a:t>
            </a:r>
            <a:r>
              <a:rPr lang="en-US" dirty="0"/>
              <a:t>assumes that </a:t>
            </a:r>
            <a:r>
              <a:rPr lang="en-US" b="1" dirty="0"/>
              <a:t>all our features</a:t>
            </a:r>
            <a:r>
              <a:rPr lang="en-US" dirty="0"/>
              <a:t> are binary such that they take only two values. Means </a:t>
            </a:r>
            <a:r>
              <a:rPr lang="en-US" b="1" dirty="0"/>
              <a:t>0s</a:t>
            </a:r>
            <a:r>
              <a:rPr lang="en-US" dirty="0"/>
              <a:t> can represent “word does not occur in the document” and </a:t>
            </a:r>
            <a:r>
              <a:rPr lang="en-US" b="1" dirty="0"/>
              <a:t>1s</a:t>
            </a:r>
            <a:r>
              <a:rPr lang="en-US" dirty="0"/>
              <a:t> as "word occurs in the document" </a:t>
            </a:r>
            <a:r>
              <a:rPr lang="en-US" dirty="0" smtClean="0"/>
              <a:t>. </a:t>
            </a:r>
            <a:r>
              <a:rPr lang="en-US" dirty="0"/>
              <a:t>If data is not binary, internally </a:t>
            </a:r>
            <a:r>
              <a:rPr lang="en-US" dirty="0" err="1"/>
              <a:t>Binarization</a:t>
            </a:r>
            <a:r>
              <a:rPr lang="en-US" dirty="0"/>
              <a:t> preprocessing will happen</a:t>
            </a:r>
          </a:p>
          <a:p>
            <a:r>
              <a:rPr lang="en-US" b="1" dirty="0"/>
              <a:t>Multinomial Naive Bayes</a:t>
            </a:r>
            <a:r>
              <a:rPr lang="en-US" dirty="0"/>
              <a:t> : Its is used when we have </a:t>
            </a:r>
            <a:r>
              <a:rPr lang="en-US" b="1" dirty="0"/>
              <a:t>discrete data</a:t>
            </a:r>
            <a:r>
              <a:rPr lang="en-US" dirty="0"/>
              <a:t> (e.g. movie ratings ranging 1 and 5 as each rating will have certain </a:t>
            </a:r>
            <a:r>
              <a:rPr lang="en-US" b="1" dirty="0"/>
              <a:t>frequency</a:t>
            </a:r>
            <a:r>
              <a:rPr lang="en-US" dirty="0"/>
              <a:t> to represent). In text learning we have the count of each word to predict the class or label.</a:t>
            </a:r>
          </a:p>
          <a:p>
            <a:r>
              <a:rPr lang="en-US" b="1" dirty="0"/>
              <a:t>Gaussian Naive Bayes : </a:t>
            </a:r>
            <a:r>
              <a:rPr lang="en-US" dirty="0"/>
              <a:t>Because of the assumption of the </a:t>
            </a:r>
            <a:r>
              <a:rPr lang="en-US" b="1" dirty="0"/>
              <a:t>normal distribution</a:t>
            </a:r>
            <a:r>
              <a:rPr lang="en-US" dirty="0"/>
              <a:t>, Gaussian Naive Bayes is used in cases when all our features are </a:t>
            </a:r>
            <a:r>
              <a:rPr lang="en-US" b="1" dirty="0"/>
              <a:t>continuous</a:t>
            </a:r>
            <a:r>
              <a:rPr lang="en-US" dirty="0"/>
              <a:t>. For example in </a:t>
            </a:r>
            <a:r>
              <a:rPr lang="en-US" b="1" dirty="0"/>
              <a:t>Iris dataset</a:t>
            </a:r>
            <a:r>
              <a:rPr lang="en-US" dirty="0"/>
              <a:t> features are sepal width, petal width, sepal length, petal length. So its </a:t>
            </a:r>
            <a:r>
              <a:rPr lang="en-US" b="1" dirty="0"/>
              <a:t>features</a:t>
            </a:r>
            <a:r>
              <a:rPr lang="en-US" dirty="0"/>
              <a:t> can have different values in data set as width and length can vary. We can’t represent features in terms of their occurrences. This means data is continuous. Hence we use Gaussian Naive Bayes here.</a:t>
            </a:r>
          </a:p>
          <a:p>
            <a:r>
              <a:rPr lang="en-US" dirty="0">
                <a:hlinkClick r:id="rId3"/>
              </a:rPr>
              <a:t>https://www.quora.com/What-is-the-difference-between-the-the-Gaussian-Bernoulli-Multinomial-and-the-regular-Naive-Bayes-algorithms</a:t>
            </a:r>
            <a:endParaRPr lang="en-US" dirty="0"/>
          </a:p>
        </p:txBody>
      </p:sp>
    </p:spTree>
    <p:extLst>
      <p:ext uri="{BB962C8B-B14F-4D97-AF65-F5344CB8AC3E}">
        <p14:creationId xmlns:p14="http://schemas.microsoft.com/office/powerpoint/2010/main" val="3752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Zero probability problem</a:t>
            </a:r>
            <a:endParaRPr lang="en-US" dirty="0"/>
          </a:p>
        </p:txBody>
      </p:sp>
      <p:sp>
        <p:nvSpPr>
          <p:cNvPr id="3" name="Content Placeholder 2"/>
          <p:cNvSpPr>
            <a:spLocks noGrp="1"/>
          </p:cNvSpPr>
          <p:nvPr>
            <p:ph idx="1"/>
          </p:nvPr>
        </p:nvSpPr>
        <p:spPr/>
        <p:txBody>
          <a:bodyPr/>
          <a:lstStyle/>
          <a:p>
            <a:r>
              <a:rPr lang="it-IT" dirty="0" smtClean="0"/>
              <a:t>Laplacian correction – add a sample of the empty class + one for every other class</a:t>
            </a:r>
            <a:endParaRPr lang="en-US" dirty="0"/>
          </a:p>
        </p:txBody>
      </p:sp>
    </p:spTree>
    <p:extLst>
      <p:ext uri="{BB962C8B-B14F-4D97-AF65-F5344CB8AC3E}">
        <p14:creationId xmlns:p14="http://schemas.microsoft.com/office/powerpoint/2010/main" val="1221210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dirty="0"/>
              <a:t>It is not only a simple approach but also a fast and accurate method for prediction.</a:t>
            </a:r>
          </a:p>
          <a:p>
            <a:r>
              <a:rPr lang="en-US" dirty="0"/>
              <a:t>Naive Bayes has very low computation cost.</a:t>
            </a:r>
          </a:p>
          <a:p>
            <a:r>
              <a:rPr lang="en-US" dirty="0"/>
              <a:t>It can efficiently work on a large dataset.</a:t>
            </a:r>
          </a:p>
          <a:p>
            <a:r>
              <a:rPr lang="en-US" dirty="0"/>
              <a:t>It performs well in case of discrete response variable compared to the continuous variable.</a:t>
            </a:r>
          </a:p>
          <a:p>
            <a:r>
              <a:rPr lang="en-US" dirty="0"/>
              <a:t>It can be used with multiple class prediction problems.</a:t>
            </a:r>
          </a:p>
          <a:p>
            <a:r>
              <a:rPr lang="en-US" dirty="0"/>
              <a:t>It also performs well in the case of text analytics problems.</a:t>
            </a:r>
          </a:p>
          <a:p>
            <a:r>
              <a:rPr lang="en-US" dirty="0"/>
              <a:t>When the assumption of independence holds, a Naive Bayes classifier performs better compared to other models like logistic regression.</a:t>
            </a:r>
          </a:p>
          <a:p>
            <a:endParaRPr lang="en-US" dirty="0"/>
          </a:p>
        </p:txBody>
      </p:sp>
    </p:spTree>
    <p:extLst>
      <p:ext uri="{BB962C8B-B14F-4D97-AF65-F5344CB8AC3E}">
        <p14:creationId xmlns:p14="http://schemas.microsoft.com/office/powerpoint/2010/main" val="54668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Disadvantages</a:t>
            </a:r>
            <a:endParaRPr lang="en-US" dirty="0"/>
          </a:p>
        </p:txBody>
      </p:sp>
      <p:sp>
        <p:nvSpPr>
          <p:cNvPr id="3" name="Content Placeholder 2"/>
          <p:cNvSpPr>
            <a:spLocks noGrp="1"/>
          </p:cNvSpPr>
          <p:nvPr>
            <p:ph idx="1"/>
          </p:nvPr>
        </p:nvSpPr>
        <p:spPr/>
        <p:txBody>
          <a:bodyPr/>
          <a:lstStyle/>
          <a:p>
            <a:r>
              <a:rPr lang="en-US" dirty="0"/>
              <a:t>The assumption of independent features. In practice, it is almost impossible that model will get a set of predictors which are entirely independent.</a:t>
            </a:r>
          </a:p>
          <a:p>
            <a:r>
              <a:rPr lang="en-US" dirty="0"/>
              <a:t>If there is no training tuple of a particular class, this causes zero posterior probability. In this case, the model is unable to make predictions. This problem is known as Zero Probability/Frequency Problem.</a:t>
            </a:r>
          </a:p>
          <a:p>
            <a:endParaRPr lang="en-US" dirty="0"/>
          </a:p>
        </p:txBody>
      </p:sp>
    </p:spTree>
    <p:extLst>
      <p:ext uri="{BB962C8B-B14F-4D97-AF65-F5344CB8AC3E}">
        <p14:creationId xmlns:p14="http://schemas.microsoft.com/office/powerpoint/2010/main" val="3471597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Encoding categorical features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towardsdatascience.com/encoding-categorical-features-21a2651a065c</a:t>
            </a:r>
            <a:endParaRPr lang="en-US" dirty="0" smtClean="0"/>
          </a:p>
          <a:p>
            <a:r>
              <a:rPr lang="it-IT" dirty="0" smtClean="0"/>
              <a:t>LabelEncoder</a:t>
            </a:r>
          </a:p>
          <a:p>
            <a:r>
              <a:rPr lang="it-IT" dirty="0" smtClean="0"/>
              <a:t>OneHotEncoder</a:t>
            </a:r>
          </a:p>
          <a:p>
            <a:r>
              <a:rPr lang="it-IT" dirty="0" smtClean="0"/>
              <a:t>Pandas get_dummies()</a:t>
            </a:r>
            <a:endParaRPr lang="en-US" dirty="0"/>
          </a:p>
        </p:txBody>
      </p:sp>
    </p:spTree>
    <p:extLst>
      <p:ext uri="{BB962C8B-B14F-4D97-AF65-F5344CB8AC3E}">
        <p14:creationId xmlns:p14="http://schemas.microsoft.com/office/powerpoint/2010/main" val="3268792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Examples</a:t>
            </a:r>
            <a:endParaRPr lang="en-US" dirty="0"/>
          </a:p>
        </p:txBody>
      </p:sp>
      <p:sp>
        <p:nvSpPr>
          <p:cNvPr id="3" name="Content Placeholder 2"/>
          <p:cNvSpPr>
            <a:spLocks noGrp="1"/>
          </p:cNvSpPr>
          <p:nvPr>
            <p:ph idx="1"/>
          </p:nvPr>
        </p:nvSpPr>
        <p:spPr/>
        <p:txBody>
          <a:bodyPr/>
          <a:lstStyle/>
          <a:p>
            <a:r>
              <a:rPr lang="en-US" dirty="0"/>
              <a:t>https://medium.com/@awantikdas/a-comprehensive-naive-bayes-tutorial-using-scikit-learn-f6b71ae84431</a:t>
            </a:r>
          </a:p>
          <a:p>
            <a:r>
              <a:rPr lang="it-IT" dirty="0" smtClean="0"/>
              <a:t>Example of lambda function on pandas series</a:t>
            </a:r>
          </a:p>
          <a:p>
            <a:pPr lvl="1"/>
            <a:r>
              <a:rPr lang="it-IT" dirty="0" smtClean="0"/>
              <a:t>Map() to filter some lines</a:t>
            </a:r>
          </a:p>
          <a:p>
            <a:pPr lvl="1"/>
            <a:r>
              <a:rPr lang="it-IT" dirty="0" smtClean="0"/>
              <a:t>Map() to remove puntuation (RegExp), tokenizer</a:t>
            </a:r>
          </a:p>
          <a:p>
            <a:r>
              <a:rPr lang="it-IT" smtClean="0"/>
              <a:t>Text processing</a:t>
            </a:r>
          </a:p>
          <a:p>
            <a:endParaRPr lang="en-US" dirty="0"/>
          </a:p>
        </p:txBody>
      </p:sp>
    </p:spTree>
    <p:extLst>
      <p:ext uri="{BB962C8B-B14F-4D97-AF65-F5344CB8AC3E}">
        <p14:creationId xmlns:p14="http://schemas.microsoft.com/office/powerpoint/2010/main" val="2269895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Ridge and lasso regression</a:t>
            </a:r>
            <a:endParaRPr lang="en-US" dirty="0"/>
          </a:p>
        </p:txBody>
      </p:sp>
      <p:sp>
        <p:nvSpPr>
          <p:cNvPr id="3" name="Content Placeholder 2"/>
          <p:cNvSpPr>
            <a:spLocks noGrp="1"/>
          </p:cNvSpPr>
          <p:nvPr>
            <p:ph idx="1"/>
          </p:nvPr>
        </p:nvSpPr>
        <p:spPr/>
        <p:txBody>
          <a:bodyPr/>
          <a:lstStyle/>
          <a:p>
            <a:r>
              <a:rPr lang="en-US" dirty="0">
                <a:hlinkClick r:id="rId2"/>
              </a:rPr>
              <a:t>https://www.analyticsvidhya.com/blog/2016/01/ridge-lasso-regression-python-complete-tutorial</a:t>
            </a:r>
            <a:r>
              <a:rPr lang="en-US" dirty="0" smtClean="0">
                <a:hlinkClick r:id="rId2"/>
              </a:rPr>
              <a:t>/</a:t>
            </a:r>
            <a:endParaRPr lang="en-US" dirty="0" smtClean="0"/>
          </a:p>
          <a:p>
            <a:r>
              <a:rPr lang="en-US" dirty="0"/>
              <a:t>Ridge and Lasso </a:t>
            </a:r>
            <a:r>
              <a:rPr lang="en-US" u="sng" dirty="0">
                <a:hlinkClick r:id="rId3"/>
              </a:rPr>
              <a:t>regression </a:t>
            </a:r>
            <a:r>
              <a:rPr lang="en-US" dirty="0"/>
              <a:t>are powerful techniques generally used for creating parsimonious models in presence of a ‘large’ number of features. Here ‘large’ can typically mean either of two things:</a:t>
            </a:r>
          </a:p>
          <a:p>
            <a:pPr lvl="1"/>
            <a:r>
              <a:rPr lang="en-US" dirty="0"/>
              <a:t>Large enough to enhance the </a:t>
            </a:r>
            <a:r>
              <a:rPr lang="en-US" i="1" dirty="0"/>
              <a:t>tendency of a model to </a:t>
            </a:r>
            <a:r>
              <a:rPr lang="en-US" i="1" dirty="0" err="1"/>
              <a:t>overfit</a:t>
            </a:r>
            <a:r>
              <a:rPr lang="en-US" dirty="0"/>
              <a:t> (as low as 10 variables might cause overfitting)</a:t>
            </a:r>
          </a:p>
          <a:p>
            <a:pPr lvl="1"/>
            <a:r>
              <a:rPr lang="en-US" dirty="0"/>
              <a:t>Large enough to </a:t>
            </a:r>
            <a:r>
              <a:rPr lang="en-US" i="1" dirty="0"/>
              <a:t>cause computational challenges</a:t>
            </a:r>
            <a:r>
              <a:rPr lang="en-US" dirty="0"/>
              <a:t>. With modern systems, this situation might arise in case of millions or billions of features</a:t>
            </a:r>
          </a:p>
          <a:p>
            <a:endParaRPr lang="en-US" dirty="0"/>
          </a:p>
        </p:txBody>
      </p:sp>
    </p:spTree>
    <p:extLst>
      <p:ext uri="{BB962C8B-B14F-4D97-AF65-F5344CB8AC3E}">
        <p14:creationId xmlns:p14="http://schemas.microsoft.com/office/powerpoint/2010/main" val="348344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1.Linear_models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scikit-learn.org/stable/modules/linear_model.html</a:t>
            </a:r>
            <a:endParaRPr lang="en-US" dirty="0" smtClean="0"/>
          </a:p>
          <a:p>
            <a:r>
              <a:rPr lang="en-US" dirty="0">
                <a:hlinkClick r:id="rId3"/>
              </a:rPr>
              <a:t>https://</a:t>
            </a:r>
            <a:r>
              <a:rPr lang="en-US" dirty="0" smtClean="0">
                <a:hlinkClick r:id="rId3"/>
              </a:rPr>
              <a:t>scikit-learn.org/stable/modules/linear_model.html#ordinary-least-squares</a:t>
            </a:r>
            <a:r>
              <a:rPr lang="en-US" dirty="0" smtClean="0"/>
              <a:t> </a:t>
            </a:r>
          </a:p>
          <a:p>
            <a:endParaRPr lang="it-IT" dirty="0"/>
          </a:p>
          <a:p>
            <a:r>
              <a:rPr lang="it-IT" dirty="0" smtClean="0"/>
              <a:t>Make_regression</a:t>
            </a:r>
            <a:endParaRPr lang="en-US" dirty="0"/>
          </a:p>
          <a:p>
            <a:endParaRPr lang="en-US" dirty="0"/>
          </a:p>
          <a:p>
            <a:endParaRPr lang="en-US" dirty="0"/>
          </a:p>
        </p:txBody>
      </p:sp>
    </p:spTree>
    <p:extLst>
      <p:ext uri="{BB962C8B-B14F-4D97-AF65-F5344CB8AC3E}">
        <p14:creationId xmlns:p14="http://schemas.microsoft.com/office/powerpoint/2010/main" val="35979513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Ridge Regression:</a:t>
            </a:r>
            <a:endParaRPr lang="en-US" dirty="0"/>
          </a:p>
          <a:p>
            <a:pPr lvl="1"/>
            <a:r>
              <a:rPr lang="en-US" dirty="0"/>
              <a:t>Performs L2 regularization, i.e. adds penalty equivalent to </a:t>
            </a:r>
            <a:r>
              <a:rPr lang="en-US" b="1" dirty="0"/>
              <a:t>square of the magnitude</a:t>
            </a:r>
            <a:r>
              <a:rPr lang="en-US" dirty="0"/>
              <a:t> of coefficients</a:t>
            </a:r>
          </a:p>
          <a:p>
            <a:pPr lvl="1"/>
            <a:r>
              <a:rPr lang="en-US" dirty="0"/>
              <a:t>Minimization objective = LS </a:t>
            </a:r>
            <a:r>
              <a:rPr lang="en-US" dirty="0" err="1"/>
              <a:t>Obj</a:t>
            </a:r>
            <a:r>
              <a:rPr lang="en-US" dirty="0"/>
              <a:t> + α * (sum of square of coefficients)</a:t>
            </a:r>
          </a:p>
          <a:p>
            <a:r>
              <a:rPr lang="en-US" b="1" dirty="0"/>
              <a:t>Lasso Regression:</a:t>
            </a:r>
            <a:endParaRPr lang="en-US" dirty="0"/>
          </a:p>
          <a:p>
            <a:pPr lvl="1"/>
            <a:r>
              <a:rPr lang="en-US" dirty="0"/>
              <a:t>Performs L1 regularization, i.e. adds penalty equivalent to </a:t>
            </a:r>
            <a:r>
              <a:rPr lang="en-US" b="1" dirty="0"/>
              <a:t>absolute value of the magnitude</a:t>
            </a:r>
            <a:r>
              <a:rPr lang="en-US" dirty="0"/>
              <a:t> of coefficients</a:t>
            </a:r>
          </a:p>
          <a:p>
            <a:pPr lvl="1"/>
            <a:r>
              <a:rPr lang="en-US" dirty="0"/>
              <a:t>Minimization objective = LS </a:t>
            </a:r>
            <a:r>
              <a:rPr lang="en-US" dirty="0" err="1"/>
              <a:t>Obj</a:t>
            </a:r>
            <a:r>
              <a:rPr lang="en-US" dirty="0"/>
              <a:t> + α * (sum of absolute value of coefficients)</a:t>
            </a:r>
          </a:p>
          <a:p>
            <a:endParaRPr lang="en-US" dirty="0"/>
          </a:p>
        </p:txBody>
      </p:sp>
    </p:spTree>
    <p:extLst>
      <p:ext uri="{BB962C8B-B14F-4D97-AF65-F5344CB8AC3E}">
        <p14:creationId xmlns:p14="http://schemas.microsoft.com/office/powerpoint/2010/main" val="3621726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Key difference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Ridge:</a:t>
            </a:r>
            <a:r>
              <a:rPr lang="en-US" dirty="0"/>
              <a:t> It includes all (or none) of the features in the model. Thus, the major advantage of ridge regression is coefficient shrinkage and reducing model complexity.</a:t>
            </a:r>
          </a:p>
          <a:p>
            <a:r>
              <a:rPr lang="en-US" b="1" dirty="0"/>
              <a:t>Lasso:</a:t>
            </a:r>
            <a:r>
              <a:rPr lang="en-US" dirty="0"/>
              <a:t> Along with shrinking coefficients, lasso performs feature selection as well. </a:t>
            </a:r>
            <a:r>
              <a:rPr lang="en-US" dirty="0" smtClean="0"/>
              <a:t>As </a:t>
            </a:r>
            <a:r>
              <a:rPr lang="en-US" dirty="0"/>
              <a:t>we observed earlier, some of the coefficients become exactly zero, which is equivalent to the particular feature being excluded from the model.</a:t>
            </a:r>
          </a:p>
          <a:p>
            <a:r>
              <a:rPr lang="en-US" dirty="0"/>
              <a:t>Traditionally, techniques like </a:t>
            </a:r>
            <a:r>
              <a:rPr lang="en-US" b="1" dirty="0"/>
              <a:t>stepwise regression</a:t>
            </a:r>
            <a:r>
              <a:rPr lang="en-US" dirty="0"/>
              <a:t> were used to perform feature selection and make parsimonious models. But with advancements in Machine Learning, ridge and lasso regression provide very good alternatives as they give much</a:t>
            </a:r>
            <a:r>
              <a:rPr lang="en-US" b="1" dirty="0"/>
              <a:t> better output</a:t>
            </a:r>
            <a:r>
              <a:rPr lang="en-US" dirty="0"/>
              <a:t>, require </a:t>
            </a:r>
            <a:r>
              <a:rPr lang="en-US" b="1" dirty="0"/>
              <a:t>fewer tuning parameters</a:t>
            </a:r>
            <a:r>
              <a:rPr lang="en-US" dirty="0"/>
              <a:t> and can be </a:t>
            </a:r>
            <a:r>
              <a:rPr lang="en-US" b="1" dirty="0"/>
              <a:t>automated</a:t>
            </a:r>
            <a:r>
              <a:rPr lang="en-US" dirty="0"/>
              <a:t> to a large extend.</a:t>
            </a:r>
          </a:p>
          <a:p>
            <a:endParaRPr lang="en-US" dirty="0"/>
          </a:p>
        </p:txBody>
      </p:sp>
    </p:spTree>
    <p:extLst>
      <p:ext uri="{BB962C8B-B14F-4D97-AF65-F5344CB8AC3E}">
        <p14:creationId xmlns:p14="http://schemas.microsoft.com/office/powerpoint/2010/main" val="1737341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Typical use cases</a:t>
            </a:r>
            <a:endParaRPr lang="en-US" dirty="0"/>
          </a:p>
        </p:txBody>
      </p:sp>
      <p:sp>
        <p:nvSpPr>
          <p:cNvPr id="3" name="Content Placeholder 2"/>
          <p:cNvSpPr>
            <a:spLocks noGrp="1"/>
          </p:cNvSpPr>
          <p:nvPr>
            <p:ph idx="1"/>
          </p:nvPr>
        </p:nvSpPr>
        <p:spPr/>
        <p:txBody>
          <a:bodyPr/>
          <a:lstStyle/>
          <a:p>
            <a:r>
              <a:rPr lang="en-US" b="1" dirty="0"/>
              <a:t>Ridge:</a:t>
            </a:r>
            <a:r>
              <a:rPr lang="en-US" dirty="0"/>
              <a:t> It is majorly used to </a:t>
            </a:r>
            <a:r>
              <a:rPr lang="en-US" i="1" dirty="0"/>
              <a:t>prevent overfitting</a:t>
            </a:r>
            <a:r>
              <a:rPr lang="en-US" dirty="0"/>
              <a:t>. Since it includes all the features, it is not very useful in case of exorbitantly high #features, say in millions, as it will pose computational challenges.</a:t>
            </a:r>
          </a:p>
          <a:p>
            <a:r>
              <a:rPr lang="en-US" b="1" dirty="0"/>
              <a:t>Lasso:</a:t>
            </a:r>
            <a:r>
              <a:rPr lang="en-US" dirty="0"/>
              <a:t> Since it provides </a:t>
            </a:r>
            <a:r>
              <a:rPr lang="en-US" i="1" dirty="0"/>
              <a:t>sparse solutions</a:t>
            </a:r>
            <a:r>
              <a:rPr lang="en-US" dirty="0"/>
              <a:t>, it is generally the model of choice (or some variant of this concept) for modelling cases where the #features are in millions or more. In such a case, getting a sparse solution is of great computational advantage as the features with zero coefficients can simply be ignored.</a:t>
            </a:r>
          </a:p>
          <a:p>
            <a:endParaRPr lang="en-US" dirty="0"/>
          </a:p>
        </p:txBody>
      </p:sp>
    </p:spTree>
    <p:extLst>
      <p:ext uri="{BB962C8B-B14F-4D97-AF65-F5344CB8AC3E}">
        <p14:creationId xmlns:p14="http://schemas.microsoft.com/office/powerpoint/2010/main" val="4115762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Presence of highly correlated features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Ridge:</a:t>
            </a:r>
            <a:r>
              <a:rPr lang="en-US" dirty="0"/>
              <a:t> It generally works well even in presence of highly correlated features as it will include all of them in the model but the coefficients will be distributed among them depending on the correlation.</a:t>
            </a:r>
          </a:p>
          <a:p>
            <a:r>
              <a:rPr lang="en-US" b="1" dirty="0"/>
              <a:t>Lasso:</a:t>
            </a:r>
            <a:r>
              <a:rPr lang="en-US" dirty="0"/>
              <a:t> It arbitrarily selects any one feature among the highly correlated ones and reduced the coefficients of the rest to zero. Also, the chosen variable changes randomly with change in model parameters. This generally doesn’t work that well as compared to ridge regression.</a:t>
            </a:r>
          </a:p>
          <a:p>
            <a:r>
              <a:rPr lang="en-US" dirty="0"/>
              <a:t>This disadvantage of lasso can be observed in the example we discussed above. Since we used a polynomial regression, the variables were highly correlated. ( Not sure why? Check the output of </a:t>
            </a:r>
            <a:r>
              <a:rPr lang="en-US" dirty="0" err="1"/>
              <a:t>data.corr</a:t>
            </a:r>
            <a:r>
              <a:rPr lang="en-US" dirty="0"/>
              <a:t>() ). Thus, we saw that even small values of alpha were giving significant sparsity (i.e. high #coefficients as zero).</a:t>
            </a:r>
          </a:p>
          <a:p>
            <a:endParaRPr lang="en-US" dirty="0"/>
          </a:p>
        </p:txBody>
      </p:sp>
    </p:spTree>
    <p:extLst>
      <p:ext uri="{BB962C8B-B14F-4D97-AF65-F5344CB8AC3E}">
        <p14:creationId xmlns:p14="http://schemas.microsoft.com/office/powerpoint/2010/main" val="1143981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Feature selection</a:t>
            </a:r>
            <a:endParaRPr lang="en-US" dirty="0"/>
          </a:p>
        </p:txBody>
      </p:sp>
      <p:sp>
        <p:nvSpPr>
          <p:cNvPr id="3" name="Content Placeholder 2"/>
          <p:cNvSpPr>
            <a:spLocks noGrp="1"/>
          </p:cNvSpPr>
          <p:nvPr>
            <p:ph idx="1"/>
          </p:nvPr>
        </p:nvSpPr>
        <p:spPr/>
        <p:txBody>
          <a:bodyPr>
            <a:normAutofit/>
          </a:bodyPr>
          <a:lstStyle/>
          <a:p>
            <a:r>
              <a:rPr lang="en-US" dirty="0">
                <a:hlinkClick r:id="rId2"/>
              </a:rPr>
              <a:t>https://</a:t>
            </a:r>
            <a:r>
              <a:rPr lang="en-US" dirty="0" smtClean="0">
                <a:hlinkClick r:id="rId2"/>
              </a:rPr>
              <a:t>www.datacamp.com/community/tutorials/feature-selection-python</a:t>
            </a:r>
            <a:endParaRPr lang="en-US" dirty="0" smtClean="0"/>
          </a:p>
          <a:p>
            <a:endParaRPr lang="it-IT" dirty="0"/>
          </a:p>
          <a:p>
            <a:r>
              <a:rPr lang="it-IT" dirty="0" smtClean="0"/>
              <a:t>Filter methods</a:t>
            </a:r>
          </a:p>
          <a:p>
            <a:pPr lvl="1"/>
            <a:r>
              <a:rPr lang="it-IT" dirty="0" smtClean="0"/>
              <a:t>Independent of the ML algo</a:t>
            </a:r>
          </a:p>
          <a:p>
            <a:r>
              <a:rPr lang="it-IT" dirty="0" smtClean="0"/>
              <a:t>Wrapper </a:t>
            </a:r>
            <a:r>
              <a:rPr lang="it-IT" dirty="0"/>
              <a:t>methods</a:t>
            </a:r>
          </a:p>
          <a:p>
            <a:pPr lvl="1"/>
            <a:r>
              <a:rPr lang="it-IT" dirty="0"/>
              <a:t>T</a:t>
            </a:r>
            <a:r>
              <a:rPr lang="it-IT" dirty="0" smtClean="0"/>
              <a:t>he </a:t>
            </a:r>
            <a:r>
              <a:rPr lang="it-IT" dirty="0"/>
              <a:t>ML </a:t>
            </a:r>
            <a:r>
              <a:rPr lang="it-IT" dirty="0" smtClean="0"/>
              <a:t>algo performance is used to assess feature selection</a:t>
            </a:r>
            <a:endParaRPr lang="it-IT" dirty="0"/>
          </a:p>
          <a:p>
            <a:r>
              <a:rPr lang="it-IT" dirty="0" smtClean="0"/>
              <a:t>Embedded </a:t>
            </a:r>
            <a:r>
              <a:rPr lang="it-IT" dirty="0"/>
              <a:t>methods</a:t>
            </a:r>
          </a:p>
          <a:p>
            <a:pPr lvl="1"/>
            <a:r>
              <a:rPr lang="it-IT" dirty="0" smtClean="0"/>
              <a:t>Feature selection is already inside </a:t>
            </a:r>
            <a:r>
              <a:rPr lang="it-IT" dirty="0"/>
              <a:t>the ML algo</a:t>
            </a:r>
          </a:p>
          <a:p>
            <a:endParaRPr lang="en-US" dirty="0" smtClean="0"/>
          </a:p>
          <a:p>
            <a:endParaRPr lang="en-US" dirty="0"/>
          </a:p>
        </p:txBody>
      </p:sp>
    </p:spTree>
    <p:extLst>
      <p:ext uri="{BB962C8B-B14F-4D97-AF65-F5344CB8AC3E}">
        <p14:creationId xmlns:p14="http://schemas.microsoft.com/office/powerpoint/2010/main" val="1426842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Filter methods</a:t>
            </a:r>
            <a:endParaRPr lang="en-US" dirty="0"/>
          </a:p>
        </p:txBody>
      </p:sp>
      <p:sp>
        <p:nvSpPr>
          <p:cNvPr id="3" name="Content Placeholder 2"/>
          <p:cNvSpPr>
            <a:spLocks noGrp="1"/>
          </p:cNvSpPr>
          <p:nvPr>
            <p:ph idx="1"/>
          </p:nvPr>
        </p:nvSpPr>
        <p:spPr/>
        <p:txBody>
          <a:bodyPr/>
          <a:lstStyle/>
          <a:p>
            <a:endParaRPr lang="it-IT" dirty="0" smtClean="0"/>
          </a:p>
          <a:p>
            <a:endParaRPr lang="en-US" dirty="0" smtClean="0"/>
          </a:p>
          <a:p>
            <a:r>
              <a:rPr lang="en-US" dirty="0" smtClean="0"/>
              <a:t>Features </a:t>
            </a:r>
            <a:r>
              <a:rPr lang="en-US" dirty="0"/>
              <a:t>give rank on the basis of statistical scores which tend to determine the features' correlation with the outcome variable. Correlation is a heavily contextual term, and it varies from work to work.</a:t>
            </a:r>
          </a:p>
        </p:txBody>
      </p:sp>
      <p:pic>
        <p:nvPicPr>
          <p:cNvPr id="2050" name="Picture 2" descr="https://res.cloudinary.com/dyd911kmh/image/upload/f_auto,q_auto:best/v1537549804/Image1_c4jcx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176" y="4442031"/>
            <a:ext cx="6143625" cy="8382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res.cloudinary.com/dyd911kmh/image/upload/f_auto,q_auto:best/v1537552825/Image3_fqsh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138" y="1641855"/>
            <a:ext cx="887730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118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Wrapper methods</a:t>
            </a:r>
            <a:endParaRPr lang="en-US" dirty="0"/>
          </a:p>
        </p:txBody>
      </p:sp>
      <p:pic>
        <p:nvPicPr>
          <p:cNvPr id="3074" name="Picture 2" descr="https://res.cloudinary.com/dyd911kmh/image/upload/f_auto,q_auto:best/v1537549832/Image2_ajaeo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80" y="1740344"/>
            <a:ext cx="116205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5902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Forward Selection</a:t>
            </a:r>
            <a:r>
              <a:rPr lang="en-US" dirty="0"/>
              <a:t>: The procedure starts with an empty set of features [reduced set]. The best of the original features is determined and added to the reduced set. At each subsequent iteration, the best of the remaining original attributes is added to the set.</a:t>
            </a:r>
            <a:br>
              <a:rPr lang="en-US" dirty="0"/>
            </a:br>
            <a:r>
              <a:rPr lang="en-US" dirty="0"/>
              <a:t/>
            </a:r>
            <a:br>
              <a:rPr lang="en-US" dirty="0"/>
            </a:br>
            <a:endParaRPr lang="en-US" dirty="0"/>
          </a:p>
          <a:p>
            <a:r>
              <a:rPr lang="en-US" b="1" dirty="0"/>
              <a:t>Backward Elimination</a:t>
            </a:r>
            <a:r>
              <a:rPr lang="en-US" dirty="0"/>
              <a:t>: The procedure starts with the full set of attributes. At each step, it removes the worst attribute remaining in the set.</a:t>
            </a:r>
          </a:p>
          <a:p>
            <a:endParaRPr lang="en-US" dirty="0"/>
          </a:p>
        </p:txBody>
      </p:sp>
    </p:spTree>
    <p:extLst>
      <p:ext uri="{BB962C8B-B14F-4D97-AF65-F5344CB8AC3E}">
        <p14:creationId xmlns:p14="http://schemas.microsoft.com/office/powerpoint/2010/main" val="8151313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RFE</a:t>
            </a:r>
            <a:endParaRPr lang="en-US" dirty="0"/>
          </a:p>
        </p:txBody>
      </p:sp>
      <p:sp>
        <p:nvSpPr>
          <p:cNvPr id="3" name="Content Placeholder 2"/>
          <p:cNvSpPr>
            <a:spLocks noGrp="1"/>
          </p:cNvSpPr>
          <p:nvPr>
            <p:ph idx="1"/>
          </p:nvPr>
        </p:nvSpPr>
        <p:spPr/>
        <p:txBody>
          <a:bodyPr/>
          <a:lstStyle/>
          <a:p>
            <a:r>
              <a:rPr lang="en-US" b="1" dirty="0"/>
              <a:t>Recursive Feature elimination</a:t>
            </a:r>
            <a:r>
              <a:rPr lang="en-US" dirty="0"/>
              <a:t>: Recursive feature elimination performs a greedy search to find the best performing feature subset. It iteratively creates models and determines the best or the worst performing feature at each iteration. It constructs the subsequent models with the left features until all the features are explored. It then ranks the features based on the order of their elimination. In the worst case, if a dataset contains N number of features RFE will do a greedy search for 2</a:t>
            </a:r>
            <a:r>
              <a:rPr lang="en-US" baseline="30000" dirty="0"/>
              <a:t>N</a:t>
            </a:r>
            <a:r>
              <a:rPr lang="en-US" dirty="0"/>
              <a:t> combinations of features.</a:t>
            </a:r>
          </a:p>
        </p:txBody>
      </p:sp>
    </p:spTree>
    <p:extLst>
      <p:ext uri="{BB962C8B-B14F-4D97-AF65-F5344CB8AC3E}">
        <p14:creationId xmlns:p14="http://schemas.microsoft.com/office/powerpoint/2010/main" val="12067739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Embedded methods</a:t>
            </a:r>
            <a:endParaRPr lang="en-US" dirty="0"/>
          </a:p>
        </p:txBody>
      </p:sp>
      <p:sp>
        <p:nvSpPr>
          <p:cNvPr id="3" name="Content Placeholder 2"/>
          <p:cNvSpPr>
            <a:spLocks noGrp="1"/>
          </p:cNvSpPr>
          <p:nvPr>
            <p:ph idx="1"/>
          </p:nvPr>
        </p:nvSpPr>
        <p:spPr/>
        <p:txBody>
          <a:bodyPr/>
          <a:lstStyle/>
          <a:p>
            <a:r>
              <a:rPr lang="en-US" dirty="0"/>
              <a:t>Embedded methods are iterative in a sense that takes care of each iteration of the model training process and carefully extract those features which contribute the most to the training for a particular iteration. Regularization methods are the most commonly used embedded methods which penalize a feature given a coefficient threshold.</a:t>
            </a:r>
          </a:p>
          <a:p>
            <a:r>
              <a:rPr lang="en-US" dirty="0"/>
              <a:t>This is why Regularization methods are also called penalization methods that introduce additional constraints into the optimization of a predictive algorithm (such as a regression algorithm) that bias the model toward lower complexity (fewer coefficients).</a:t>
            </a:r>
          </a:p>
          <a:p>
            <a:endParaRPr lang="en-US" dirty="0"/>
          </a:p>
        </p:txBody>
      </p:sp>
    </p:spTree>
    <p:extLst>
      <p:ext uri="{BB962C8B-B14F-4D97-AF65-F5344CB8AC3E}">
        <p14:creationId xmlns:p14="http://schemas.microsoft.com/office/powerpoint/2010/main" val="375263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2.plot-random-dataset</a:t>
            </a:r>
            <a:endParaRPr lang="en-US" dirty="0"/>
          </a:p>
        </p:txBody>
      </p:sp>
      <p:sp>
        <p:nvSpPr>
          <p:cNvPr id="3" name="Content Placeholder 2"/>
          <p:cNvSpPr>
            <a:spLocks noGrp="1"/>
          </p:cNvSpPr>
          <p:nvPr>
            <p:ph idx="1"/>
          </p:nvPr>
        </p:nvSpPr>
        <p:spPr/>
        <p:txBody>
          <a:bodyPr/>
          <a:lstStyle/>
          <a:p>
            <a:r>
              <a:rPr lang="it-IT" dirty="0" smtClean="0"/>
              <a:t>Make_classification</a:t>
            </a:r>
            <a:endParaRPr lang="en-US" dirty="0"/>
          </a:p>
        </p:txBody>
      </p:sp>
    </p:spTree>
    <p:extLst>
      <p:ext uri="{BB962C8B-B14F-4D97-AF65-F5344CB8AC3E}">
        <p14:creationId xmlns:p14="http://schemas.microsoft.com/office/powerpoint/2010/main" val="41134919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Preprocessing</a:t>
            </a:r>
            <a:endParaRPr lang="en-US" dirty="0"/>
          </a:p>
        </p:txBody>
      </p:sp>
      <p:sp>
        <p:nvSpPr>
          <p:cNvPr id="3" name="Content Placeholder 2"/>
          <p:cNvSpPr>
            <a:spLocks noGrp="1"/>
          </p:cNvSpPr>
          <p:nvPr>
            <p:ph idx="1"/>
          </p:nvPr>
        </p:nvSpPr>
        <p:spPr/>
        <p:txBody>
          <a:bodyPr>
            <a:normAutofit lnSpcReduction="10000"/>
          </a:bodyPr>
          <a:lstStyle/>
          <a:p>
            <a:r>
              <a:rPr lang="en-US" dirty="0"/>
              <a:t>Missing values</a:t>
            </a:r>
          </a:p>
          <a:p>
            <a:r>
              <a:rPr lang="en-US" dirty="0" smtClean="0"/>
              <a:t>Categorical </a:t>
            </a:r>
            <a:r>
              <a:rPr lang="en-US" dirty="0"/>
              <a:t>features</a:t>
            </a:r>
          </a:p>
          <a:p>
            <a:r>
              <a:rPr lang="en-US" dirty="0"/>
              <a:t>Numerical features</a:t>
            </a:r>
          </a:p>
          <a:p>
            <a:r>
              <a:rPr lang="en-US" dirty="0"/>
              <a:t>Custom transformations</a:t>
            </a:r>
          </a:p>
          <a:p>
            <a:r>
              <a:rPr lang="en-US" dirty="0"/>
              <a:t>Feature scaling</a:t>
            </a:r>
          </a:p>
          <a:p>
            <a:r>
              <a:rPr lang="en-US" dirty="0" smtClean="0"/>
              <a:t>(Normalization)</a:t>
            </a:r>
          </a:p>
          <a:p>
            <a:endParaRPr lang="it-IT" dirty="0"/>
          </a:p>
          <a:p>
            <a:r>
              <a:rPr lang="en-US" dirty="0">
                <a:hlinkClick r:id="rId2"/>
              </a:rPr>
              <a:t>https://towardsdatascience.com/preprocessing-with-sklearn-a-complete-and-comprehensive-guide-670cb98fcfb9</a:t>
            </a:r>
            <a:endParaRPr lang="en-US" dirty="0"/>
          </a:p>
          <a:p>
            <a:endParaRPr lang="en-US" dirty="0"/>
          </a:p>
        </p:txBody>
      </p:sp>
    </p:spTree>
    <p:extLst>
      <p:ext uri="{BB962C8B-B14F-4D97-AF65-F5344CB8AC3E}">
        <p14:creationId xmlns:p14="http://schemas.microsoft.com/office/powerpoint/2010/main" val="2027994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Missing values</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Do I have missing </a:t>
            </a:r>
            <a:r>
              <a:rPr lang="en-US" i="1" dirty="0" smtClean="0"/>
              <a:t>values?</a:t>
            </a:r>
          </a:p>
          <a:p>
            <a:r>
              <a:rPr lang="en-US" i="1" dirty="0" smtClean="0"/>
              <a:t>How </a:t>
            </a:r>
            <a:r>
              <a:rPr lang="en-US" i="1" dirty="0"/>
              <a:t>are they expressed in the </a:t>
            </a:r>
            <a:r>
              <a:rPr lang="en-US" i="1" dirty="0" smtClean="0"/>
              <a:t>data?</a:t>
            </a:r>
          </a:p>
          <a:p>
            <a:r>
              <a:rPr lang="en-US" i="1" dirty="0" smtClean="0"/>
              <a:t>Should </a:t>
            </a:r>
            <a:r>
              <a:rPr lang="en-US" i="1" dirty="0"/>
              <a:t>I withhold samples with missing </a:t>
            </a:r>
            <a:r>
              <a:rPr lang="en-US" i="1" dirty="0" smtClean="0"/>
              <a:t>values?</a:t>
            </a:r>
          </a:p>
          <a:p>
            <a:r>
              <a:rPr lang="en-US" i="1" dirty="0" smtClean="0"/>
              <a:t>Or </a:t>
            </a:r>
            <a:r>
              <a:rPr lang="en-US" i="1" dirty="0"/>
              <a:t>should I replace </a:t>
            </a:r>
            <a:r>
              <a:rPr lang="en-US" i="1" dirty="0" smtClean="0"/>
              <a:t>them?</a:t>
            </a:r>
          </a:p>
          <a:p>
            <a:pPr lvl="1"/>
            <a:r>
              <a:rPr lang="en-US" i="1" dirty="0" smtClean="0"/>
              <a:t>If </a:t>
            </a:r>
            <a:r>
              <a:rPr lang="en-US" i="1" dirty="0"/>
              <a:t>so, which values should they be replaced with</a:t>
            </a:r>
            <a:r>
              <a:rPr lang="en-US" i="1" dirty="0" smtClean="0"/>
              <a:t>?</a:t>
            </a:r>
          </a:p>
          <a:p>
            <a:r>
              <a:rPr lang="en-US" dirty="0"/>
              <a:t>If they are completely at random, they don’t give any extra information and can be omitted. On the other hand, if they’re not at random, the fact that a value is missing is itself information and can be expressed as an extra binary feature</a:t>
            </a:r>
            <a:r>
              <a:rPr lang="en-US" dirty="0" smtClean="0"/>
              <a:t>.</a:t>
            </a:r>
          </a:p>
          <a:p>
            <a:endParaRPr lang="it-IT" dirty="0"/>
          </a:p>
          <a:p>
            <a:r>
              <a:rPr lang="it-IT" dirty="0" smtClean="0"/>
              <a:t>MissingIndicator class</a:t>
            </a:r>
            <a:endParaRPr lang="en-US" dirty="0"/>
          </a:p>
        </p:txBody>
      </p:sp>
    </p:spTree>
    <p:extLst>
      <p:ext uri="{BB962C8B-B14F-4D97-AF65-F5344CB8AC3E}">
        <p14:creationId xmlns:p14="http://schemas.microsoft.com/office/powerpoint/2010/main" val="8293789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Inputation</a:t>
            </a:r>
            <a:endParaRPr lang="en-US" dirty="0"/>
          </a:p>
        </p:txBody>
      </p:sp>
      <p:sp>
        <p:nvSpPr>
          <p:cNvPr id="3" name="Content Placeholder 2"/>
          <p:cNvSpPr>
            <a:spLocks noGrp="1"/>
          </p:cNvSpPr>
          <p:nvPr>
            <p:ph idx="1"/>
          </p:nvPr>
        </p:nvSpPr>
        <p:spPr/>
        <p:txBody>
          <a:bodyPr/>
          <a:lstStyle/>
          <a:p>
            <a:r>
              <a:rPr lang="it-IT" dirty="0" smtClean="0"/>
              <a:t>SimpleImputer in numpy</a:t>
            </a:r>
          </a:p>
          <a:p>
            <a:endParaRPr lang="it-IT" dirty="0"/>
          </a:p>
          <a:p>
            <a:r>
              <a:rPr lang="it-IT" dirty="0" smtClean="0"/>
              <a:t>DF.fillna() in pandas</a:t>
            </a:r>
          </a:p>
          <a:p>
            <a:endParaRPr lang="it-IT" dirty="0"/>
          </a:p>
          <a:p>
            <a:r>
              <a:rPr lang="it-IT" dirty="0" smtClean="0"/>
              <a:t>For all the rest, please see the code</a:t>
            </a:r>
            <a:endParaRPr lang="en-US" dirty="0"/>
          </a:p>
        </p:txBody>
      </p:sp>
    </p:spTree>
    <p:extLst>
      <p:ext uri="{BB962C8B-B14F-4D97-AF65-F5344CB8AC3E}">
        <p14:creationId xmlns:p14="http://schemas.microsoft.com/office/powerpoint/2010/main" val="941704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Scaling and standardizing</a:t>
            </a:r>
            <a:endParaRPr lang="en-US" dirty="0"/>
          </a:p>
        </p:txBody>
      </p:sp>
      <p:sp>
        <p:nvSpPr>
          <p:cNvPr id="3" name="Content Placeholder 2"/>
          <p:cNvSpPr>
            <a:spLocks noGrp="1"/>
          </p:cNvSpPr>
          <p:nvPr>
            <p:ph idx="1"/>
          </p:nvPr>
        </p:nvSpPr>
        <p:spPr/>
        <p:txBody>
          <a:bodyPr/>
          <a:lstStyle/>
          <a:p>
            <a:endParaRPr lang="en-US" dirty="0" smtClean="0"/>
          </a:p>
          <a:p>
            <a:r>
              <a:rPr lang="en-US" dirty="0" smtClean="0"/>
              <a:t>https</a:t>
            </a:r>
            <a:r>
              <a:rPr lang="en-US" dirty="0"/>
              <a:t>://www.kaggle.com/discdiver/guide-to-scaling-and-standardizing</a:t>
            </a:r>
          </a:p>
          <a:p>
            <a:endParaRPr lang="en-US" dirty="0"/>
          </a:p>
        </p:txBody>
      </p:sp>
    </p:spTree>
    <p:extLst>
      <p:ext uri="{BB962C8B-B14F-4D97-AF65-F5344CB8AC3E}">
        <p14:creationId xmlns:p14="http://schemas.microsoft.com/office/powerpoint/2010/main" val="36513340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Orignal distributions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5387" y="5225256"/>
            <a:ext cx="2857500" cy="1362075"/>
          </a:xfrm>
        </p:spPr>
      </p:pic>
      <p:pic>
        <p:nvPicPr>
          <p:cNvPr id="1026" name="Picture 2" descr="https://www.kaggleusercontent.com/kf/10999135/eyJhbGciOiJkaXIiLCJlbmMiOiJBMTI4Q0JDLUhTMjU2In0..eXS2oSJvF2pwD5ttgq9XxQ.GdOuUwZ4kRln9OcU_UXt-pI6c5meEAt0bvMwqOckop8pROYlJ1dkTHdHN1HYbUgP01mKkiMEtEWBl056HZm2Yx46G92jPiVzrg3jcu-OCToXKjMmtNiVJCS5UDzU9WBaNMOwcuDtHJWTMN_Jq4W0CV3jUUKPwOjQN7i2yEERd37F8kxB09LfKbP-4XRfq3mK4gf_mIJ-B9sa7JIt8T6YeOQHarUr04isW2SHh1_HHG3xEUR0o-CDoq7o7oCN6pN8GvbmcJP1pNtb-tPBG9wRZOzW7cvZTcezHkBH6ob1A8WRFjVCMcM2dwY9HvTz_Ng0RYI7Lggqz2JLWzk1SugO_xgQmsL7J9ibaO2Lsyi8Tw1m1tvtAPBex0yB22bpy1BbOp6lAsUc7NM2TB5qYFWBg9edMt5aTbrwcVDjoiwCsLL-xZ0NxiCiuX3QpoR6pyS_z1CFcmeI5HRoFDPMjKqVf4NjYI5DGpGadRUBcyOiSIrYGoWNgTsqOWXjm595doW5bL7-1rJXTD0o_kvj6XiTN5KnK8LdSk2Pz7BD8pNsWZzeTSdPdJInTdPUnBmszgxrS4XNK-SZl0ERAf_eqwU2PEL0fOPBTgQRs6RmDjne5A7-Qv5GXznvR83vOqmsdr_C-rfKRTLUZp150vfBNjZ16dFYlxTkMFxVCdXPtGbXNgo.Ld5AMRvjm9FzwrlskAPDOQ/__results___files/__results___10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5339" y="2880519"/>
            <a:ext cx="4516437" cy="35702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8188" y="1900238"/>
            <a:ext cx="4391025" cy="646331"/>
          </a:xfrm>
          <a:prstGeom prst="rect">
            <a:avLst/>
          </a:prstGeom>
          <a:noFill/>
        </p:spPr>
        <p:txBody>
          <a:bodyPr wrap="square" rtlCol="0">
            <a:spAutoFit/>
          </a:bodyPr>
          <a:lstStyle/>
          <a:p>
            <a:r>
              <a:rPr lang="it-IT" dirty="0" smtClean="0"/>
              <a:t>Create 1,000 samples out of each distribution, and put them in the dataset </a:t>
            </a:r>
            <a:endParaRPr lang="en-US" dirty="0"/>
          </a:p>
        </p:txBody>
      </p:sp>
      <p:sp>
        <p:nvSpPr>
          <p:cNvPr id="6" name="TextBox 5"/>
          <p:cNvSpPr txBox="1"/>
          <p:nvPr/>
        </p:nvSpPr>
        <p:spPr>
          <a:xfrm>
            <a:off x="6638925" y="2647950"/>
            <a:ext cx="3305175" cy="369332"/>
          </a:xfrm>
          <a:prstGeom prst="rect">
            <a:avLst/>
          </a:prstGeom>
          <a:noFill/>
        </p:spPr>
        <p:txBody>
          <a:bodyPr wrap="square" rtlCol="0">
            <a:spAutoFit/>
          </a:bodyPr>
          <a:lstStyle/>
          <a:p>
            <a:r>
              <a:rPr lang="it-IT" dirty="0" smtClean="0"/>
              <a:t>Original denisty estimation plots</a:t>
            </a:r>
            <a:endParaRPr lang="en-US" dirty="0"/>
          </a:p>
        </p:txBody>
      </p:sp>
    </p:spTree>
    <p:extLst>
      <p:ext uri="{BB962C8B-B14F-4D97-AF65-F5344CB8AC3E}">
        <p14:creationId xmlns:p14="http://schemas.microsoft.com/office/powerpoint/2010/main" val="28917856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PCA</a:t>
            </a:r>
            <a:endParaRPr lang="en-US" dirty="0"/>
          </a:p>
        </p:txBody>
      </p:sp>
      <p:sp>
        <p:nvSpPr>
          <p:cNvPr id="3" name="Content Placeholder 2"/>
          <p:cNvSpPr>
            <a:spLocks noGrp="1"/>
          </p:cNvSpPr>
          <p:nvPr>
            <p:ph idx="1"/>
          </p:nvPr>
        </p:nvSpPr>
        <p:spPr/>
        <p:txBody>
          <a:bodyPr/>
          <a:lstStyle/>
          <a:p>
            <a:r>
              <a:rPr lang="en-US" dirty="0"/>
              <a:t>https://towardsdatascience.com/pca-using-python-scikit-learn-e653f8989e60</a:t>
            </a:r>
          </a:p>
          <a:p>
            <a:endParaRPr lang="en-US" dirty="0"/>
          </a:p>
        </p:txBody>
      </p:sp>
    </p:spTree>
    <p:extLst>
      <p:ext uri="{BB962C8B-B14F-4D97-AF65-F5344CB8AC3E}">
        <p14:creationId xmlns:p14="http://schemas.microsoft.com/office/powerpoint/2010/main" val="4128344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PCA</a:t>
            </a:r>
            <a:endParaRPr lang="en-US" dirty="0"/>
          </a:p>
        </p:txBody>
      </p:sp>
      <p:sp>
        <p:nvSpPr>
          <p:cNvPr id="3" name="Content Placeholder 2"/>
          <p:cNvSpPr>
            <a:spLocks noGrp="1"/>
          </p:cNvSpPr>
          <p:nvPr>
            <p:ph idx="1"/>
          </p:nvPr>
        </p:nvSpPr>
        <p:spPr/>
        <p:txBody>
          <a:bodyPr>
            <a:normAutofit fontScale="92500" lnSpcReduction="20000"/>
          </a:bodyPr>
          <a:lstStyle/>
          <a:p>
            <a:r>
              <a:rPr lang="en-US" dirty="0"/>
              <a:t>Principal component analysis aims at reducing a large set of variables to a small set that still contains most of the information in the large set</a:t>
            </a:r>
            <a:r>
              <a:rPr lang="en-US" dirty="0" smtClean="0"/>
              <a:t>.</a:t>
            </a:r>
          </a:p>
          <a:p>
            <a:endParaRPr lang="it-IT" dirty="0" smtClean="0"/>
          </a:p>
          <a:p>
            <a:r>
              <a:rPr lang="it-IT" dirty="0" smtClean="0"/>
              <a:t>Goals: better data visualization and speed up ML analysis</a:t>
            </a:r>
            <a:endParaRPr lang="en-US" dirty="0" smtClean="0"/>
          </a:p>
          <a:p>
            <a:endParaRPr lang="en-US" dirty="0"/>
          </a:p>
          <a:p>
            <a:endParaRPr lang="en-US" dirty="0" smtClean="0"/>
          </a:p>
          <a:p>
            <a:r>
              <a:rPr lang="en-US" dirty="0">
                <a:hlinkClick r:id="rId2"/>
              </a:rPr>
              <a:t>https://blog.umetrics.com/what-is-principal-component-analysis-pca-and-how-it-is-used</a:t>
            </a:r>
            <a:endParaRPr lang="en-US" dirty="0"/>
          </a:p>
          <a:p>
            <a:r>
              <a:rPr lang="en-US" dirty="0">
                <a:hlinkClick r:id="rId3"/>
              </a:rPr>
              <a:t>https://builtin.com/data-science/step-step-explanation-principal-component-analysis</a:t>
            </a:r>
            <a:endParaRPr lang="en-US" dirty="0" smtClean="0"/>
          </a:p>
          <a:p>
            <a:r>
              <a:rPr lang="en-US" dirty="0" smtClean="0">
                <a:hlinkClick r:id="rId4"/>
              </a:rPr>
              <a:t>https</a:t>
            </a:r>
            <a:r>
              <a:rPr lang="en-US" dirty="0">
                <a:hlinkClick r:id="rId4"/>
              </a:rPr>
              <a:t>://</a:t>
            </a:r>
            <a:r>
              <a:rPr lang="en-US" dirty="0" smtClean="0">
                <a:hlinkClick r:id="rId4"/>
              </a:rPr>
              <a:t>www.datacamp.com/community/tutorials/principal-component-analysis-in-python</a:t>
            </a:r>
            <a:r>
              <a:rPr lang="en-US" dirty="0" smtClean="0"/>
              <a:t> </a:t>
            </a:r>
            <a:endParaRPr lang="en-US" dirty="0"/>
          </a:p>
          <a:p>
            <a:endParaRPr lang="en-US" dirty="0"/>
          </a:p>
        </p:txBody>
      </p:sp>
    </p:spTree>
    <p:extLst>
      <p:ext uri="{BB962C8B-B14F-4D97-AF65-F5344CB8AC3E}">
        <p14:creationId xmlns:p14="http://schemas.microsoft.com/office/powerpoint/2010/main" val="42324469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CA creates a visualization of data that minimizes residual variance in the least squares sense and maximizes the variance of the projection coordin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1" y="2387599"/>
            <a:ext cx="6960454" cy="41056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it-IT" dirty="0" smtClean="0"/>
              <a:t>PCA</a:t>
            </a:r>
            <a:endParaRPr lang="en-US" dirty="0"/>
          </a:p>
        </p:txBody>
      </p:sp>
      <p:sp>
        <p:nvSpPr>
          <p:cNvPr id="3" name="Content Placeholder 2"/>
          <p:cNvSpPr>
            <a:spLocks noGrp="1"/>
          </p:cNvSpPr>
          <p:nvPr>
            <p:ph idx="1"/>
          </p:nvPr>
        </p:nvSpPr>
        <p:spPr/>
        <p:txBody>
          <a:bodyPr/>
          <a:lstStyle/>
          <a:p>
            <a:r>
              <a:rPr lang="it-IT" dirty="0" smtClean="0"/>
              <a:t>Preliminary step: standardization</a:t>
            </a:r>
          </a:p>
          <a:p>
            <a:endParaRPr lang="it-IT" dirty="0"/>
          </a:p>
          <a:p>
            <a:r>
              <a:rPr lang="it-IT" dirty="0" smtClean="0"/>
              <a:t>Maximize the variance</a:t>
            </a:r>
            <a:br>
              <a:rPr lang="it-IT" dirty="0" smtClean="0"/>
            </a:br>
            <a:r>
              <a:rPr lang="it-IT" dirty="0" smtClean="0"/>
              <a:t>of the projection coordinates</a:t>
            </a:r>
            <a:endParaRPr lang="en-US" dirty="0"/>
          </a:p>
        </p:txBody>
      </p:sp>
    </p:spTree>
    <p:extLst>
      <p:ext uri="{BB962C8B-B14F-4D97-AF65-F5344CB8AC3E}">
        <p14:creationId xmlns:p14="http://schemas.microsoft.com/office/powerpoint/2010/main" val="343189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res.cloudinary.com/dyd911kmh/image/upload/f_auto,q_auto:best/v1534281070/linear_vs_logistic_regression_edxw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2524" y="3310031"/>
            <a:ext cx="6905625" cy="31146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it-IT" dirty="0" smtClean="0"/>
              <a:t>3-logit.diabete</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3"/>
              </a:rPr>
              <a:t>https://</a:t>
            </a:r>
            <a:r>
              <a:rPr lang="en-US" dirty="0" smtClean="0">
                <a:hlinkClick r:id="rId3"/>
              </a:rPr>
              <a:t>www.datacamp.com/community/tutorials/understanding-logistic-regression-python</a:t>
            </a:r>
            <a:r>
              <a:rPr lang="en-US" dirty="0" smtClean="0"/>
              <a:t> </a:t>
            </a:r>
            <a:endParaRPr lang="it-IT" dirty="0" smtClean="0"/>
          </a:p>
          <a:p>
            <a:r>
              <a:rPr lang="en-US" dirty="0"/>
              <a:t>Logistic regression is a statistical method for predicting binary classes. </a:t>
            </a:r>
            <a:endParaRPr lang="en-US" dirty="0" smtClean="0"/>
          </a:p>
          <a:p>
            <a:r>
              <a:rPr lang="en-US" dirty="0"/>
              <a:t>Logistic Regression predicts the probability of occurrence of a binary event utilizing a logit function.</a:t>
            </a:r>
            <a:endParaRPr lang="it-IT" dirty="0" smtClean="0"/>
          </a:p>
          <a:p>
            <a:r>
              <a:rPr lang="it-IT" dirty="0" smtClean="0"/>
              <a:t>3 types of logistic regression</a:t>
            </a:r>
          </a:p>
          <a:p>
            <a:pPr lvl="1"/>
            <a:r>
              <a:rPr lang="it-IT" dirty="0" smtClean="0"/>
              <a:t>Binary</a:t>
            </a:r>
          </a:p>
          <a:p>
            <a:pPr lvl="1"/>
            <a:r>
              <a:rPr lang="it-IT" dirty="0" smtClean="0"/>
              <a:t>Multinomial</a:t>
            </a:r>
          </a:p>
          <a:p>
            <a:pPr lvl="1"/>
            <a:r>
              <a:rPr lang="it-IT" dirty="0" smtClean="0"/>
              <a:t>Ordinal</a:t>
            </a:r>
            <a:endParaRPr lang="it-IT" dirty="0"/>
          </a:p>
          <a:p>
            <a:endParaRPr lang="it-IT" dirty="0"/>
          </a:p>
          <a:p>
            <a:r>
              <a:rPr lang="it-IT" dirty="0" smtClean="0"/>
              <a:t>Classification report depicted</a:t>
            </a:r>
          </a:p>
          <a:p>
            <a:r>
              <a:rPr lang="it-IT" dirty="0" smtClean="0"/>
              <a:t>Roc curve</a:t>
            </a:r>
            <a:endParaRPr lang="en-US" dirty="0"/>
          </a:p>
        </p:txBody>
      </p:sp>
    </p:spTree>
    <p:extLst>
      <p:ext uri="{BB962C8B-B14F-4D97-AF65-F5344CB8AC3E}">
        <p14:creationId xmlns:p14="http://schemas.microsoft.com/office/powerpoint/2010/main" val="2192499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4-logit.multinomial</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scikit-learn.org/stable/auto_examples/linear_model/plot_logistic_multinomial.html#sphx-glr-auto-examples-linear-model-plot-logistic-multinomial-py</a:t>
            </a:r>
            <a:r>
              <a:rPr lang="en-US" dirty="0" smtClean="0"/>
              <a:t> </a:t>
            </a:r>
            <a:endParaRPr lang="en-US" dirty="0"/>
          </a:p>
          <a:p>
            <a:r>
              <a:rPr lang="en-US" dirty="0"/>
              <a:t/>
            </a:r>
            <a:br>
              <a:rPr lang="en-US" dirty="0"/>
            </a:br>
            <a:endParaRPr lang="en-US" dirty="0"/>
          </a:p>
          <a:p>
            <a:endParaRPr lang="en-US" dirty="0"/>
          </a:p>
        </p:txBody>
      </p:sp>
      <p:pic>
        <p:nvPicPr>
          <p:cNvPr id="7170" name="Picture 2" descr="../../_images/sphx_glr_plot_logistic_multinomial_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369910"/>
            <a:ext cx="4574260" cy="343069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_images/sphx_glr_plot_logistic_multinomial_0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470" y="3369910"/>
            <a:ext cx="4574259" cy="3430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786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4-logit.multinomial</a:t>
            </a:r>
            <a:endParaRPr lang="en-US" dirty="0"/>
          </a:p>
        </p:txBody>
      </p:sp>
      <p:sp>
        <p:nvSpPr>
          <p:cNvPr id="3" name="Content Placeholder 2"/>
          <p:cNvSpPr>
            <a:spLocks noGrp="1"/>
          </p:cNvSpPr>
          <p:nvPr>
            <p:ph idx="1"/>
          </p:nvPr>
        </p:nvSpPr>
        <p:spPr/>
        <p:txBody>
          <a:bodyPr/>
          <a:lstStyle/>
          <a:p>
            <a:r>
              <a:rPr lang="en-US" dirty="0" smtClean="0"/>
              <a:t>Plot decision boundaries, with mesh grids</a:t>
            </a:r>
          </a:p>
          <a:p>
            <a:r>
              <a:rPr lang="en-US" dirty="0" err="1" smtClean="0"/>
              <a:t>Np.where</a:t>
            </a:r>
            <a:r>
              <a:rPr lang="en-US" dirty="0" smtClean="0"/>
              <a:t>() to get the indexes</a:t>
            </a:r>
            <a:r>
              <a:rPr lang="en-US" dirty="0"/>
              <a:t/>
            </a:r>
            <a:br>
              <a:rPr lang="en-US" dirty="0"/>
            </a:br>
            <a:endParaRPr lang="en-US" dirty="0"/>
          </a:p>
          <a:p>
            <a:endParaRPr lang="en-US" dirty="0"/>
          </a:p>
        </p:txBody>
      </p:sp>
    </p:spTree>
    <p:extLst>
      <p:ext uri="{BB962C8B-B14F-4D97-AF65-F5344CB8AC3E}">
        <p14:creationId xmlns:p14="http://schemas.microsoft.com/office/powerpoint/2010/main" val="1104929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Decision tree</a:t>
            </a:r>
            <a:endParaRPr lang="en-US" dirty="0"/>
          </a:p>
        </p:txBody>
      </p:sp>
      <p:sp>
        <p:nvSpPr>
          <p:cNvPr id="3" name="Content Placeholder 2"/>
          <p:cNvSpPr>
            <a:spLocks noGrp="1"/>
          </p:cNvSpPr>
          <p:nvPr>
            <p:ph idx="1"/>
          </p:nvPr>
        </p:nvSpPr>
        <p:spPr/>
        <p:txBody>
          <a:bodyPr/>
          <a:lstStyle/>
          <a:p>
            <a:r>
              <a:rPr lang="it-IT" dirty="0" smtClean="0"/>
              <a:t>Pic taken from:</a:t>
            </a:r>
          </a:p>
          <a:p>
            <a:r>
              <a:rPr lang="en-US" dirty="0">
                <a:hlinkClick r:id="rId2"/>
              </a:rPr>
              <a:t>https://towardsdatascience.com/https-medium-com-lorrli-classification-and-regression-analysis-with-decision-trees-c43cdbc58054</a:t>
            </a:r>
            <a:endParaRPr lang="en-US" dirty="0"/>
          </a:p>
        </p:txBody>
      </p:sp>
      <p:pic>
        <p:nvPicPr>
          <p:cNvPr id="2050" name="Picture 2" descr="https://miro.medium.com/max/2000/1*WerHJ14JQAd3j8ASaVjAhw.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917" y="1293040"/>
            <a:ext cx="8284202" cy="5185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808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5632</TotalTime>
  <Words>2848</Words>
  <Application>Microsoft Office PowerPoint</Application>
  <PresentationFormat>Widescreen</PresentationFormat>
  <Paragraphs>256</Paragraphs>
  <Slides>57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Office Theme</vt:lpstr>
      <vt:lpstr>Sklearn-UG</vt:lpstr>
      <vt:lpstr>Sklearn-UG</vt:lpstr>
      <vt:lpstr>The workflow</vt:lpstr>
      <vt:lpstr>1.Linear_models</vt:lpstr>
      <vt:lpstr>2.plot-random-dataset</vt:lpstr>
      <vt:lpstr>3-logit.diabete</vt:lpstr>
      <vt:lpstr>4-logit.multinomial</vt:lpstr>
      <vt:lpstr>4-logit.multinomial</vt:lpstr>
      <vt:lpstr>Decision tree</vt:lpstr>
      <vt:lpstr>Decision tree</vt:lpstr>
      <vt:lpstr>5a- Decision Tree</vt:lpstr>
      <vt:lpstr>DT parameters</vt:lpstr>
      <vt:lpstr>Towards random forests</vt:lpstr>
      <vt:lpstr>5b Decision Tree</vt:lpstr>
      <vt:lpstr>PowerPoint Presentation</vt:lpstr>
      <vt:lpstr>5bb-DT bank deposit</vt:lpstr>
      <vt:lpstr>PowerPoint Presentation</vt:lpstr>
      <vt:lpstr>PowerPoint Presentation</vt:lpstr>
      <vt:lpstr>5c DT regression</vt:lpstr>
      <vt:lpstr>PowerPoint Presentation</vt:lpstr>
      <vt:lpstr>5d</vt:lpstr>
      <vt:lpstr>Random forest</vt:lpstr>
      <vt:lpstr>Random forests</vt:lpstr>
      <vt:lpstr>Random forest</vt:lpstr>
      <vt:lpstr>Advantages</vt:lpstr>
      <vt:lpstr>Disadvantages</vt:lpstr>
      <vt:lpstr>Naive Bayes</vt:lpstr>
      <vt:lpstr>Naive Bayes</vt:lpstr>
      <vt:lpstr>PowerPoint Presentation</vt:lpstr>
      <vt:lpstr>Single feature</vt:lpstr>
      <vt:lpstr>Multiple features</vt:lpstr>
      <vt:lpstr>Multiple labels</vt:lpstr>
      <vt:lpstr>GaussianNB</vt:lpstr>
      <vt:lpstr>Zero probability problem</vt:lpstr>
      <vt:lpstr>Advantages</vt:lpstr>
      <vt:lpstr>Disadvantages</vt:lpstr>
      <vt:lpstr>Encoding categorical features</vt:lpstr>
      <vt:lpstr>Examples</vt:lpstr>
      <vt:lpstr>Ridge and lasso regression</vt:lpstr>
      <vt:lpstr>PowerPoint Presentation</vt:lpstr>
      <vt:lpstr>Key difference</vt:lpstr>
      <vt:lpstr>Typical use cases</vt:lpstr>
      <vt:lpstr>Presence of highly correlated features</vt:lpstr>
      <vt:lpstr>Feature selection</vt:lpstr>
      <vt:lpstr>Filter methods</vt:lpstr>
      <vt:lpstr>Wrapper methods</vt:lpstr>
      <vt:lpstr>PowerPoint Presentation</vt:lpstr>
      <vt:lpstr>RFE</vt:lpstr>
      <vt:lpstr>Embedded methods</vt:lpstr>
      <vt:lpstr>Preprocessing</vt:lpstr>
      <vt:lpstr>Missing values</vt:lpstr>
      <vt:lpstr>Inputation</vt:lpstr>
      <vt:lpstr>Scaling and standardizing</vt:lpstr>
      <vt:lpstr>Orignal distributions</vt:lpstr>
      <vt:lpstr>PCA</vt:lpstr>
      <vt:lpstr>PCA</vt:lpstr>
      <vt:lpstr>PCA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Francesco Bellotti</dc:creator>
  <cp:lastModifiedBy>Francesco Bellotti</cp:lastModifiedBy>
  <cp:revision>111</cp:revision>
  <dcterms:created xsi:type="dcterms:W3CDTF">2020-03-16T14:25:46Z</dcterms:created>
  <dcterms:modified xsi:type="dcterms:W3CDTF">2020-05-11T17:53:40Z</dcterms:modified>
</cp:coreProperties>
</file>