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98" d="100"/>
          <a:sy n="98" d="100"/>
        </p:scale>
        <p:origin x="3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earndatasci.com/tutorials/data-science-statistics-using-pytho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lowingdata.com/2008/02/15/how-to-read-and-use-a-box-and-whisker-plo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Essential statistics for data science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Francesco Bellotti, Univ. Genova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Essential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Get to know some of the essential statistics you should be very familiar with when learning data science</a:t>
            </a:r>
            <a:endParaRPr lang="en-US" dirty="0" smtClean="0">
              <a:hlinkClick r:id="rId2"/>
            </a:endParaRPr>
          </a:p>
          <a:p>
            <a:endParaRPr lang="en-US" dirty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://www.learndatasci.com/tutorials/data-science-statistics-using-python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it-IT" dirty="0"/>
          </a:p>
          <a:p>
            <a:r>
              <a:rPr lang="en-US" dirty="0"/>
              <a:t>W</a:t>
            </a:r>
            <a:r>
              <a:rPr lang="en-US" dirty="0" smtClean="0"/>
              <a:t>hy </a:t>
            </a:r>
            <a:r>
              <a:rPr lang="en-US" dirty="0"/>
              <a:t>some schools are </a:t>
            </a:r>
            <a:r>
              <a:rPr lang="en-US" dirty="0" smtClean="0"/>
              <a:t>under-performing?</a:t>
            </a:r>
          </a:p>
          <a:p>
            <a:pPr lvl="1"/>
            <a:r>
              <a:rPr lang="it-IT" dirty="0" smtClean="0"/>
              <a:t>Literature review</a:t>
            </a:r>
          </a:p>
          <a:p>
            <a:pPr lvl="1"/>
            <a:r>
              <a:rPr lang="it-IT" dirty="0" smtClean="0"/>
              <a:t>Data collection</a:t>
            </a:r>
            <a:endParaRPr lang="en-US" dirty="0" smtClean="0"/>
          </a:p>
          <a:p>
            <a:pPr lvl="2"/>
            <a:r>
              <a:rPr lang="it-IT" dirty="0" smtClean="0"/>
              <a:t>Low school rating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518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Two main types of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Descriptive statistics</a:t>
            </a:r>
            <a:r>
              <a:rPr lang="en-US" dirty="0"/>
              <a:t> identify patterns in the data, but they don't allow for making hypotheses about the data.</a:t>
            </a:r>
          </a:p>
          <a:p>
            <a:r>
              <a:rPr lang="en-US" dirty="0"/>
              <a:t>Within descriptive statistics, there are two measures used to describe the data: </a:t>
            </a:r>
            <a:r>
              <a:rPr lang="en-US" b="1" dirty="0"/>
              <a:t>central </a:t>
            </a:r>
            <a:r>
              <a:rPr lang="en-US" b="1" dirty="0" smtClean="0"/>
              <a:t>tendency </a:t>
            </a:r>
            <a:r>
              <a:rPr lang="en-US" dirty="0" smtClean="0"/>
              <a:t>and</a:t>
            </a:r>
            <a:r>
              <a:rPr lang="en-US" dirty="0"/>
              <a:t> </a:t>
            </a:r>
            <a:r>
              <a:rPr lang="en-US" b="1" dirty="0"/>
              <a:t>deviation</a:t>
            </a:r>
            <a:r>
              <a:rPr lang="en-US" dirty="0"/>
              <a:t>. </a:t>
            </a:r>
            <a:endParaRPr lang="en-US" dirty="0" smtClean="0"/>
          </a:p>
          <a:p>
            <a:r>
              <a:rPr lang="en-US" b="1" dirty="0"/>
              <a:t>Inferential statistics</a:t>
            </a:r>
            <a:r>
              <a:rPr lang="en-US" dirty="0"/>
              <a:t> allow us to make hypotheses (or </a:t>
            </a:r>
            <a:r>
              <a:rPr lang="en-US" i="1" dirty="0"/>
              <a:t>inferences</a:t>
            </a:r>
            <a:r>
              <a:rPr lang="en-US" dirty="0"/>
              <a:t>) about a </a:t>
            </a:r>
            <a:r>
              <a:rPr lang="en-US" dirty="0" smtClean="0"/>
              <a:t>sample, </a:t>
            </a:r>
            <a:r>
              <a:rPr lang="en-US" dirty="0"/>
              <a:t>that can be applied to the population.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651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Measurements are variables that can be quantified. </a:t>
            </a:r>
            <a:endParaRPr lang="en-US" dirty="0" smtClean="0"/>
          </a:p>
          <a:p>
            <a:r>
              <a:rPr lang="en-US" dirty="0" smtClean="0"/>
              <a:t>Variables </a:t>
            </a:r>
            <a:r>
              <a:rPr lang="en-US" dirty="0"/>
              <a:t>can be put into two classes: </a:t>
            </a:r>
            <a:r>
              <a:rPr lang="en-US" dirty="0" smtClean="0"/>
              <a:t>outcomes </a:t>
            </a:r>
            <a:r>
              <a:rPr lang="en-US" dirty="0"/>
              <a:t>and indicators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Outcomes (e.g., test scores) cannot </a:t>
            </a:r>
            <a:r>
              <a:rPr lang="en-US" dirty="0"/>
              <a:t>be used to explain one another.</a:t>
            </a:r>
            <a:endParaRPr lang="en-US" dirty="0" smtClean="0"/>
          </a:p>
          <a:p>
            <a:r>
              <a:rPr lang="en-US" dirty="0"/>
              <a:t>The second class, indicators, are used to </a:t>
            </a:r>
            <a:r>
              <a:rPr lang="en-US" i="1" dirty="0"/>
              <a:t>explain</a:t>
            </a:r>
            <a:r>
              <a:rPr lang="en-US" dirty="0"/>
              <a:t> our outcomes.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812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Describe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Describe() on the target column + a possible good indicator, grouped by the target column</a:t>
            </a:r>
          </a:p>
          <a:p>
            <a:r>
              <a:rPr lang="it-IT" dirty="0" smtClean="0"/>
              <a:t>Count</a:t>
            </a:r>
          </a:p>
          <a:p>
            <a:r>
              <a:rPr lang="it-IT" dirty="0" smtClean="0"/>
              <a:t>Mean: mean value of the variable (i.e., indicator) in each group</a:t>
            </a:r>
          </a:p>
          <a:p>
            <a:r>
              <a:rPr lang="en-US" dirty="0"/>
              <a:t>min: the minimum value of the </a:t>
            </a:r>
            <a:r>
              <a:rPr lang="en-US" dirty="0" smtClean="0"/>
              <a:t>variable (in each group)</a:t>
            </a:r>
          </a:p>
          <a:p>
            <a:r>
              <a:rPr lang="en-US" dirty="0" smtClean="0"/>
              <a:t>25%: </a:t>
            </a:r>
            <a:r>
              <a:rPr lang="en-US" dirty="0"/>
              <a:t>the </a:t>
            </a:r>
            <a:r>
              <a:rPr lang="en-US" dirty="0" smtClean="0"/>
              <a:t>value </a:t>
            </a:r>
            <a:r>
              <a:rPr lang="en-US" dirty="0"/>
              <a:t>of the variable </a:t>
            </a:r>
            <a:r>
              <a:rPr lang="en-US" dirty="0" smtClean="0"/>
              <a:t>at the first quartile (in </a:t>
            </a:r>
            <a:r>
              <a:rPr lang="en-US" dirty="0"/>
              <a:t>each </a:t>
            </a:r>
            <a:r>
              <a:rPr lang="en-US" dirty="0" smtClean="0"/>
              <a:t>group)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082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Corr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Check the correlation between two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192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Box-and-Whisker </a:t>
            </a:r>
            <a:r>
              <a:rPr lang="en-US" b="1" dirty="0" smtClean="0"/>
              <a:t>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https://flowingdata.com/2008/02/15/how-to-read-and-use-a-box-and-whisker-plot/</a:t>
            </a:r>
            <a:endParaRPr lang="en-US" dirty="0"/>
          </a:p>
        </p:txBody>
      </p:sp>
      <p:pic>
        <p:nvPicPr>
          <p:cNvPr id="15361" name="Picture 1" descr="Essential Data Science - Box Plot Explain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835" y="2444344"/>
            <a:ext cx="2266544" cy="4095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193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Scatter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Plot the relevant features</a:t>
            </a:r>
            <a:endParaRPr lang="en-US" dirty="0"/>
          </a:p>
        </p:txBody>
      </p:sp>
      <p:pic>
        <p:nvPicPr>
          <p:cNvPr id="16386" name="Picture 2" descr="RegPlot of school_rating and reduced_lun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553" y="2160013"/>
            <a:ext cx="7905750" cy="46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713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Correlation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With a heatmap</a:t>
            </a:r>
            <a:endParaRPr lang="en-US" dirty="0"/>
          </a:p>
        </p:txBody>
      </p:sp>
      <p:pic>
        <p:nvPicPr>
          <p:cNvPr id="17410" name="Picture 2" descr="School Rating Correlation Matri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337" y="311284"/>
            <a:ext cx="7924800" cy="662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969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</TotalTime>
  <Words>259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Essential statistics for data science</vt:lpstr>
      <vt:lpstr>Essential statistics</vt:lpstr>
      <vt:lpstr>Two main types of statistics</vt:lpstr>
      <vt:lpstr>PowerPoint Presentation</vt:lpstr>
      <vt:lpstr>Describe</vt:lpstr>
      <vt:lpstr>Corr</vt:lpstr>
      <vt:lpstr>Box-and-Whisker Plot</vt:lpstr>
      <vt:lpstr>Scatter Plot</vt:lpstr>
      <vt:lpstr>Correlation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Francesco Bellotti</dc:creator>
  <cp:lastModifiedBy>Francesco Bellotti</cp:lastModifiedBy>
  <cp:revision>31</cp:revision>
  <dcterms:created xsi:type="dcterms:W3CDTF">2020-03-16T14:25:46Z</dcterms:created>
  <dcterms:modified xsi:type="dcterms:W3CDTF">2020-03-17T12:06:41Z</dcterms:modified>
</cp:coreProperties>
</file>