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312" r:id="rId9"/>
    <p:sldId id="311"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78" r:id="rId26"/>
    <p:sldId id="280" r:id="rId27"/>
    <p:sldId id="281" r:id="rId28"/>
    <p:sldId id="282" r:id="rId29"/>
    <p:sldId id="283" r:id="rId30"/>
    <p:sldId id="285" r:id="rId31"/>
    <p:sldId id="286" r:id="rId32"/>
    <p:sldId id="290" r:id="rId33"/>
    <p:sldId id="313" r:id="rId34"/>
    <p:sldId id="284" r:id="rId35"/>
    <p:sldId id="288" r:id="rId36"/>
    <p:sldId id="287" r:id="rId37"/>
    <p:sldId id="289" r:id="rId38"/>
    <p:sldId id="291" r:id="rId39"/>
    <p:sldId id="292" r:id="rId40"/>
    <p:sldId id="293" r:id="rId41"/>
    <p:sldId id="294" r:id="rId42"/>
    <p:sldId id="296" r:id="rId43"/>
    <p:sldId id="297" r:id="rId44"/>
    <p:sldId id="298" r:id="rId45"/>
    <p:sldId id="299" r:id="rId46"/>
    <p:sldId id="300" r:id="rId47"/>
    <p:sldId id="302" r:id="rId48"/>
    <p:sldId id="301" r:id="rId49"/>
    <p:sldId id="314" r:id="rId50"/>
    <p:sldId id="303" r:id="rId51"/>
    <p:sldId id="304" r:id="rId52"/>
    <p:sldId id="305" r:id="rId53"/>
    <p:sldId id="309" r:id="rId54"/>
    <p:sldId id="308" r:id="rId55"/>
    <p:sldId id="307" r:id="rId56"/>
    <p:sldId id="306" r:id="rId57"/>
    <p:sldId id="31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0" autoAdjust="0"/>
    <p:restoredTop sz="89048" autoAdjust="0"/>
  </p:normalViewPr>
  <p:slideViewPr>
    <p:cSldViewPr snapToGrid="0">
      <p:cViewPr varScale="1">
        <p:scale>
          <a:sx n="88" d="100"/>
          <a:sy n="88" d="100"/>
        </p:scale>
        <p:origin x="684" y="48"/>
      </p:cViewPr>
      <p:guideLst/>
    </p:cSldViewPr>
  </p:slideViewPr>
  <p:outlineViewPr>
    <p:cViewPr>
      <p:scale>
        <a:sx n="33" d="100"/>
        <a:sy n="33" d="100"/>
      </p:scale>
      <p:origin x="0" y="-252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41A61-F0C9-4925-957E-8E5C327261BC}" type="datetimeFigureOut">
              <a:rPr lang="en-US" smtClean="0"/>
              <a:t>6/3/2020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93F47-1213-4D57-BF48-400492A37E81}" type="slidenum">
              <a:rPr lang="en-US" smtClean="0"/>
              <a:t>‹#›</a:t>
            </a:fld>
            <a:endParaRPr lang="en-US"/>
          </a:p>
        </p:txBody>
      </p:sp>
    </p:spTree>
    <p:extLst>
      <p:ext uri="{BB962C8B-B14F-4D97-AF65-F5344CB8AC3E}">
        <p14:creationId xmlns:p14="http://schemas.microsoft.com/office/powerpoint/2010/main" val="1023263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ckoverflow.com/questions/24378176/python-sci-kit-learn-metrics-difference-between-r2-score-and-explained-varian"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tackoverflow.com/questions/34731421/whats-the-difference-between-kfold-and-shufflesplit-cv"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N.B.,</a:t>
            </a:r>
            <a:r>
              <a:rPr lang="it-IT" baseline="0" dirty="0" smtClean="0"/>
              <a:t> it has only one estimator. We’ll see later the parameter tuning (grid search)</a:t>
            </a:r>
          </a:p>
          <a:p>
            <a:endParaRPr lang="it-IT" baseline="0" dirty="0" smtClean="0"/>
          </a:p>
          <a:p>
            <a:endParaRPr lang="it-IT"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smtClean="0"/>
              <a:t>For scoring: accuracy, precision, etc., see also scikit-learn.ppt</a:t>
            </a:r>
            <a:endParaRPr lang="en-US" dirty="0" smtClean="0"/>
          </a:p>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7</a:t>
            </a:fld>
            <a:endParaRPr lang="en-US"/>
          </a:p>
        </p:txBody>
      </p:sp>
    </p:spTree>
    <p:extLst>
      <p:ext uri="{BB962C8B-B14F-4D97-AF65-F5344CB8AC3E}">
        <p14:creationId xmlns:p14="http://schemas.microsoft.com/office/powerpoint/2010/main" val="3070304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5A93F47-1213-4D57-BF48-400492A37E81}" type="slidenum">
              <a:rPr lang="en-US" smtClean="0"/>
              <a:t>47</a:t>
            </a:fld>
            <a:endParaRPr lang="en-US"/>
          </a:p>
        </p:txBody>
      </p:sp>
    </p:spTree>
    <p:extLst>
      <p:ext uri="{BB962C8B-B14F-4D97-AF65-F5344CB8AC3E}">
        <p14:creationId xmlns:p14="http://schemas.microsoft.com/office/powerpoint/2010/main" val="38511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ROC curve,</a:t>
            </a:r>
            <a:r>
              <a:rPr lang="it-IT" baseline="0" dirty="0" smtClean="0"/>
              <a:t> true positive vs false positive (false positive vs negative) rate – see next slides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48</a:t>
            </a:fld>
            <a:endParaRPr lang="en-US"/>
          </a:p>
        </p:txBody>
      </p:sp>
    </p:spTree>
    <p:extLst>
      <p:ext uri="{BB962C8B-B14F-4D97-AF65-F5344CB8AC3E}">
        <p14:creationId xmlns:p14="http://schemas.microsoft.com/office/powerpoint/2010/main" val="264103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Multilabel like multiple tags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49</a:t>
            </a:fld>
            <a:endParaRPr lang="en-US"/>
          </a:p>
        </p:txBody>
      </p:sp>
    </p:spTree>
    <p:extLst>
      <p:ext uri="{BB962C8B-B14F-4D97-AF65-F5344CB8AC3E}">
        <p14:creationId xmlns:p14="http://schemas.microsoft.com/office/powerpoint/2010/main" val="1192022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Più vado a destra</a:t>
            </a:r>
            <a:r>
              <a:rPr lang="it-IT" baseline="0" dirty="0" smtClean="0"/>
              <a:t> sul grafico e più decido positivo</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55</a:t>
            </a:fld>
            <a:endParaRPr lang="en-US"/>
          </a:p>
        </p:txBody>
      </p:sp>
    </p:spTree>
    <p:extLst>
      <p:ext uri="{BB962C8B-B14F-4D97-AF65-F5344CB8AC3E}">
        <p14:creationId xmlns:p14="http://schemas.microsoft.com/office/powerpoint/2010/main" val="2252225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https://stackoverflow.com/questions/24378176/python-sci-kit-learn-metrics-difference-between-r2-score-and-explained-varian</a:t>
            </a:r>
            <a:endParaRPr lang="en-US" dirty="0" smtClean="0"/>
          </a:p>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57</a:t>
            </a:fld>
            <a:endParaRPr lang="en-US"/>
          </a:p>
        </p:txBody>
      </p:sp>
    </p:spTree>
    <p:extLst>
      <p:ext uri="{BB962C8B-B14F-4D97-AF65-F5344CB8AC3E}">
        <p14:creationId xmlns:p14="http://schemas.microsoft.com/office/powerpoint/2010/main" val="1249580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As, before, we are dealing with only</a:t>
            </a:r>
            <a:r>
              <a:rPr lang="it-IT" baseline="0" dirty="0" smtClean="0"/>
              <a:t> one estimator, not parameter tuning (grid search)</a:t>
            </a:r>
          </a:p>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8</a:t>
            </a:fld>
            <a:endParaRPr lang="en-US"/>
          </a:p>
        </p:txBody>
      </p:sp>
    </p:spTree>
    <p:extLst>
      <p:ext uri="{BB962C8B-B14F-4D97-AF65-F5344CB8AC3E}">
        <p14:creationId xmlns:p14="http://schemas.microsoft.com/office/powerpoint/2010/main" val="2805434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https://stackoverflow.com/questions/34731421/whats-the-difference-between-kfold-and-shufflesplit-cv</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14</a:t>
            </a:fld>
            <a:endParaRPr lang="en-US"/>
          </a:p>
        </p:txBody>
      </p:sp>
    </p:spTree>
    <p:extLst>
      <p:ext uri="{BB962C8B-B14F-4D97-AF65-F5344CB8AC3E}">
        <p14:creationId xmlns:p14="http://schemas.microsoft.com/office/powerpoint/2010/main" val="1949109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Differently</a:t>
            </a:r>
            <a:r>
              <a:rPr lang="it-IT" baseline="0" dirty="0" smtClean="0"/>
              <a:t> form GroupKFold, a group may appear in more validation sets (they are generated randomly at each iteration)</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21</a:t>
            </a:fld>
            <a:endParaRPr lang="en-US"/>
          </a:p>
        </p:txBody>
      </p:sp>
    </p:spTree>
    <p:extLst>
      <p:ext uri="{BB962C8B-B14F-4D97-AF65-F5344CB8AC3E}">
        <p14:creationId xmlns:p14="http://schemas.microsoft.com/office/powerpoint/2010/main" val="486507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First bullet:</a:t>
            </a:r>
          </a:p>
          <a:p>
            <a:r>
              <a:rPr lang="it-IT" dirty="0" smtClean="0"/>
              <a:t>Pay</a:t>
            </a:r>
            <a:r>
              <a:rPr lang="it-IT" baseline="0" dirty="0" smtClean="0"/>
              <a:t> attention if there is a pattern in data.</a:t>
            </a:r>
            <a:br>
              <a:rPr lang="it-IT" baseline="0" dirty="0" smtClean="0"/>
            </a:br>
            <a:r>
              <a:rPr lang="it-IT" baseline="0" dirty="0" smtClean="0"/>
              <a:t>If there is a label (target) pattern, do the shuffle (if not already donw with train_test_split)</a:t>
            </a:r>
            <a:br>
              <a:rPr lang="it-IT" baseline="0" dirty="0" smtClean="0"/>
            </a:br>
            <a:r>
              <a:rPr lang="it-IT" baseline="0" dirty="0" smtClean="0"/>
              <a:t>If it is a time pattern, consider Time Series Cross Validation</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24</a:t>
            </a:fld>
            <a:endParaRPr lang="en-US"/>
          </a:p>
        </p:txBody>
      </p:sp>
    </p:spTree>
    <p:extLst>
      <p:ext uri="{BB962C8B-B14F-4D97-AF65-F5344CB8AC3E}">
        <p14:creationId xmlns:p14="http://schemas.microsoft.com/office/powerpoint/2010/main" val="3840974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Probability density distribution</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30</a:t>
            </a:fld>
            <a:endParaRPr lang="en-US"/>
          </a:p>
        </p:txBody>
      </p:sp>
    </p:spTree>
    <p:extLst>
      <p:ext uri="{BB962C8B-B14F-4D97-AF65-F5344CB8AC3E}">
        <p14:creationId xmlns:p14="http://schemas.microsoft.com/office/powerpoint/2010/main" val="40621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https://docs.scipy.org/doc/scipy/reference/generated/scipy.stats.loguniform.html</a:t>
            </a:r>
          </a:p>
          <a:p>
            <a:endParaRPr lang="it-IT" dirty="0" smtClean="0"/>
          </a:p>
          <a:p>
            <a:r>
              <a:rPr lang="it-IT" dirty="0" smtClean="0"/>
              <a:t>Num is the number of samples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31</a:t>
            </a:fld>
            <a:endParaRPr lang="en-US"/>
          </a:p>
        </p:txBody>
      </p:sp>
    </p:spTree>
    <p:extLst>
      <p:ext uri="{BB962C8B-B14F-4D97-AF65-F5344CB8AC3E}">
        <p14:creationId xmlns:p14="http://schemas.microsoft.com/office/powerpoint/2010/main" val="2616340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We’ll see in the following slides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34</a:t>
            </a:fld>
            <a:endParaRPr lang="en-US"/>
          </a:p>
        </p:txBody>
      </p:sp>
    </p:spTree>
    <p:extLst>
      <p:ext uri="{BB962C8B-B14F-4D97-AF65-F5344CB8AC3E}">
        <p14:creationId xmlns:p14="http://schemas.microsoft.com/office/powerpoint/2010/main" val="363897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Code 2_scoring_metrics.py</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42</a:t>
            </a:fld>
            <a:endParaRPr lang="en-US"/>
          </a:p>
        </p:txBody>
      </p:sp>
    </p:spTree>
    <p:extLst>
      <p:ext uri="{BB962C8B-B14F-4D97-AF65-F5344CB8AC3E}">
        <p14:creationId xmlns:p14="http://schemas.microsoft.com/office/powerpoint/2010/main" val="2098944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auto_examples/model_selection/plot_cv_indice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cikit-learn.org/stable/model_selection.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cikit-learn.org/stable/auto_examples/model_selection/plot_cv_indic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ikit-learn.org/stable/_images/grid_search_workflow.p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ikit-learn.org/stable/_images/grid_search_cross_validation.p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en.wikipedia.org/wiki/Coefficient_of_determinat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scikit-learn.org/stable/modules/model_evaluation.html#the-scoring-parameter-defining-model-evaluation-ru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cikit-learn.org/stable/auto_examples/model_selection/plot_confusion_matrix.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stackabuse.com/understanding-roc-curves-with-pyth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stackoverflow.com/questions/24378176/python-sci-kit-learn-metrics-difference-between-r2-score-and-explained-varia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en.wikipedia.org/wiki/Coefficient_of_determin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ikit-learn.org/stable/_images/grid_search_cross_validation.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aml.it/blog/optimizing-sklearn-pipelin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Model selection</a:t>
            </a:r>
            <a:endParaRPr lang="en-US" dirty="0"/>
          </a:p>
        </p:txBody>
      </p:sp>
      <p:sp>
        <p:nvSpPr>
          <p:cNvPr id="3" name="Subtitle 2"/>
          <p:cNvSpPr>
            <a:spLocks noGrp="1"/>
          </p:cNvSpPr>
          <p:nvPr>
            <p:ph type="subTitle" idx="1"/>
          </p:nvPr>
        </p:nvSpPr>
        <p:spPr/>
        <p:txBody>
          <a:bodyPr/>
          <a:lstStyle/>
          <a:p>
            <a:r>
              <a:rPr lang="it-IT" dirty="0" smtClean="0"/>
              <a:t>Francesco Bellotti, Università di Genova</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Cross-validation iterators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U</a:t>
            </a:r>
            <a:r>
              <a:rPr lang="en-US" dirty="0" smtClean="0">
                <a:solidFill>
                  <a:srgbClr val="FF0000"/>
                </a:solidFill>
              </a:rPr>
              <a:t>tilities </a:t>
            </a:r>
            <a:r>
              <a:rPr lang="en-US" dirty="0">
                <a:solidFill>
                  <a:srgbClr val="FF0000"/>
                </a:solidFill>
              </a:rPr>
              <a:t>to generate indices that can be used to generate dataset splits according to different cross validation strategies.</a:t>
            </a:r>
            <a:endParaRPr lang="en-US" dirty="0" smtClean="0">
              <a:solidFill>
                <a:srgbClr val="FF0000"/>
              </a:solidFill>
            </a:endParaRPr>
          </a:p>
          <a:p>
            <a:r>
              <a:rPr lang="en-US" dirty="0" smtClean="0"/>
              <a:t>Cross-validation </a:t>
            </a:r>
            <a:r>
              <a:rPr lang="en-US" dirty="0"/>
              <a:t>iterators for </a:t>
            </a:r>
            <a:r>
              <a:rPr lang="en-US" dirty="0" err="1"/>
              <a:t>i.i.d</a:t>
            </a:r>
            <a:r>
              <a:rPr lang="en-US" dirty="0"/>
              <a:t>. data</a:t>
            </a:r>
          </a:p>
          <a:p>
            <a:pPr lvl="1"/>
            <a:r>
              <a:rPr lang="en-US" dirty="0"/>
              <a:t>Assuming that some data is Independent and Identically Distributed (</a:t>
            </a:r>
            <a:r>
              <a:rPr lang="en-US" dirty="0" err="1"/>
              <a:t>i.i.d</a:t>
            </a:r>
            <a:r>
              <a:rPr lang="en-US" dirty="0"/>
              <a:t>.) is making the assumption that all samples stem from the same generative process and that the generative process is assumed to have no memory of past generated samples</a:t>
            </a:r>
            <a:r>
              <a:rPr lang="en-US" dirty="0" smtClean="0"/>
              <a:t>.</a:t>
            </a:r>
          </a:p>
          <a:p>
            <a:r>
              <a:rPr lang="en-US" dirty="0"/>
              <a:t>While </a:t>
            </a:r>
            <a:r>
              <a:rPr lang="en-US" dirty="0" err="1"/>
              <a:t>i.i.d</a:t>
            </a:r>
            <a:r>
              <a:rPr lang="en-US" dirty="0"/>
              <a:t>. data is a common assumption in machine learning theory, it rarely holds in practice. If one knows that the samples have been generated using a time-dependent process, it’s safer to use a </a:t>
            </a:r>
            <a:r>
              <a:rPr lang="en-US" b="1" dirty="0"/>
              <a:t>time-series aware cross-validation </a:t>
            </a:r>
            <a:r>
              <a:rPr lang="en-US" b="1" dirty="0" smtClean="0"/>
              <a:t>scheme</a:t>
            </a:r>
            <a:endParaRPr lang="en-US" b="1" dirty="0"/>
          </a:p>
          <a:p>
            <a:r>
              <a:rPr lang="en-US" dirty="0" smtClean="0"/>
              <a:t>Similarly </a:t>
            </a:r>
            <a:r>
              <a:rPr lang="en-US" dirty="0"/>
              <a:t>if we know that the generative process has a group structure (samples from collected from different subjects, experiments, measurement devices) it safer to use </a:t>
            </a:r>
            <a:r>
              <a:rPr lang="en-US" b="1" dirty="0"/>
              <a:t>group-wise cross-validation</a:t>
            </a:r>
            <a:r>
              <a:rPr lang="en-US" dirty="0"/>
              <a:t>.</a:t>
            </a:r>
            <a:endParaRPr lang="en-US" dirty="0" smtClean="0"/>
          </a:p>
          <a:p>
            <a:endParaRPr lang="en-US" dirty="0"/>
          </a:p>
        </p:txBody>
      </p:sp>
    </p:spTree>
    <p:extLst>
      <p:ext uri="{BB962C8B-B14F-4D97-AF65-F5344CB8AC3E}">
        <p14:creationId xmlns:p14="http://schemas.microsoft.com/office/powerpoint/2010/main" val="235234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iterators for </a:t>
            </a:r>
            <a:r>
              <a:rPr lang="en-US" dirty="0" err="1"/>
              <a:t>i.i.d</a:t>
            </a:r>
            <a:r>
              <a:rPr lang="en-US" dirty="0"/>
              <a:t>. </a:t>
            </a:r>
            <a:r>
              <a:rPr lang="en-US" dirty="0" smtClean="0"/>
              <a:t>data</a:t>
            </a:r>
            <a:endParaRPr lang="en-US" dirty="0"/>
          </a:p>
        </p:txBody>
      </p:sp>
      <p:sp>
        <p:nvSpPr>
          <p:cNvPr id="3" name="Content Placeholder 2"/>
          <p:cNvSpPr>
            <a:spLocks noGrp="1"/>
          </p:cNvSpPr>
          <p:nvPr>
            <p:ph idx="1"/>
          </p:nvPr>
        </p:nvSpPr>
        <p:spPr/>
        <p:txBody>
          <a:bodyPr/>
          <a:lstStyle/>
          <a:p>
            <a:endParaRPr lang="en-US"/>
          </a:p>
        </p:txBody>
      </p:sp>
      <p:pic>
        <p:nvPicPr>
          <p:cNvPr id="6146" name="Picture 2" descr="../_images/sphx_glr_plot_cv_indices_004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243678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18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one out</a:t>
            </a:r>
            <a:endParaRPr lang="en-US" dirty="0"/>
          </a:p>
        </p:txBody>
      </p:sp>
      <p:sp>
        <p:nvSpPr>
          <p:cNvPr id="3" name="Content Placeholder 2"/>
          <p:cNvSpPr>
            <a:spLocks noGrp="1"/>
          </p:cNvSpPr>
          <p:nvPr>
            <p:ph idx="1"/>
          </p:nvPr>
        </p:nvSpPr>
        <p:spPr/>
        <p:txBody>
          <a:bodyPr/>
          <a:lstStyle/>
          <a:p>
            <a:r>
              <a:rPr lang="en-US" dirty="0" err="1"/>
              <a:t>LeaveOneOut</a:t>
            </a:r>
            <a:r>
              <a:rPr lang="en-US" dirty="0"/>
              <a:t> (or LOO) is a simple cross-validation. Each learning set is created by taking all the samples except one, the test set being the sample left out. Thus, for  samples, we have  different training sets and  different tests set. This cross-validation procedure does not waste much data as only one sample is removed from the training </a:t>
            </a:r>
            <a:r>
              <a:rPr lang="en-US" dirty="0" smtClean="0"/>
              <a:t>set</a:t>
            </a:r>
          </a:p>
          <a:p>
            <a:r>
              <a:rPr lang="en-US" dirty="0"/>
              <a:t>A</a:t>
            </a:r>
            <a:r>
              <a:rPr lang="en-US" dirty="0" smtClean="0"/>
              <a:t>ssuming</a:t>
            </a:r>
            <a:r>
              <a:rPr lang="en-US" dirty="0"/>
              <a:t> k is not too large and k&lt;n, LOO is more computationally expensive than k-fold cross validation.</a:t>
            </a:r>
            <a:endParaRPr lang="it-IT" dirty="0"/>
          </a:p>
          <a:p>
            <a:r>
              <a:rPr lang="en-US" dirty="0"/>
              <a:t>As a general rule, most authors, and empirical evidence, suggest that 5- or 10- fold cross validation should be preferred to LOO.</a:t>
            </a:r>
          </a:p>
        </p:txBody>
      </p:sp>
    </p:spTree>
    <p:extLst>
      <p:ext uri="{BB962C8B-B14F-4D97-AF65-F5344CB8AC3E}">
        <p14:creationId xmlns:p14="http://schemas.microsoft.com/office/powerpoint/2010/main" val="145041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P out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890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permutations cross-validation a.k.a. Shuffle &amp; </a:t>
            </a:r>
            <a:r>
              <a:rPr lang="en-US" dirty="0" smtClean="0"/>
              <a:t>Split</a:t>
            </a:r>
            <a:endParaRPr lang="en-US" dirty="0"/>
          </a:p>
        </p:txBody>
      </p:sp>
      <p:sp>
        <p:nvSpPr>
          <p:cNvPr id="3" name="Content Placeholder 2"/>
          <p:cNvSpPr>
            <a:spLocks noGrp="1"/>
          </p:cNvSpPr>
          <p:nvPr>
            <p:ph idx="1"/>
          </p:nvPr>
        </p:nvSpPr>
        <p:spPr/>
        <p:txBody>
          <a:bodyPr/>
          <a:lstStyle/>
          <a:p>
            <a:r>
              <a:rPr lang="en-US" dirty="0"/>
              <a:t>The </a:t>
            </a:r>
            <a:r>
              <a:rPr lang="en-US" dirty="0" err="1"/>
              <a:t>ShuffleSplit</a:t>
            </a:r>
            <a:r>
              <a:rPr lang="en-US" dirty="0"/>
              <a:t> iterator will generate a user defined number of independent train / test dataset splits. Samples are first shuffled and then split into a pair of train and test sets</a:t>
            </a:r>
            <a:r>
              <a:rPr lang="en-US" dirty="0" smtClean="0"/>
              <a:t>.</a:t>
            </a:r>
            <a:endParaRPr lang="en-US" dirty="0"/>
          </a:p>
          <a:p>
            <a:r>
              <a:rPr lang="en-US" dirty="0"/>
              <a:t>It is possible to control the randomness for reproducibility of the results by explicitly </a:t>
            </a:r>
            <a:r>
              <a:rPr lang="en-US" dirty="0" smtClean="0"/>
              <a:t>seeding</a:t>
            </a:r>
            <a:br>
              <a:rPr lang="en-US" dirty="0" smtClean="0"/>
            </a:br>
            <a:r>
              <a:rPr lang="en-US" dirty="0" smtClean="0"/>
              <a:t>the </a:t>
            </a:r>
            <a:r>
              <a:rPr lang="en-US" dirty="0" err="1"/>
              <a:t>random_state</a:t>
            </a:r>
            <a:r>
              <a:rPr lang="en-US" dirty="0"/>
              <a:t> </a:t>
            </a:r>
            <a:r>
              <a:rPr lang="en-US" dirty="0" smtClean="0"/>
              <a:t>pseudo</a:t>
            </a:r>
            <a:br>
              <a:rPr lang="en-US" dirty="0" smtClean="0"/>
            </a:br>
            <a:r>
              <a:rPr lang="en-US" dirty="0" smtClean="0"/>
              <a:t>random </a:t>
            </a:r>
            <a:r>
              <a:rPr lang="en-US" dirty="0"/>
              <a:t>number generator</a:t>
            </a:r>
            <a:r>
              <a:rPr lang="en-US" dirty="0" smtClean="0"/>
              <a:t>.</a:t>
            </a:r>
          </a:p>
          <a:p>
            <a:endParaRPr lang="it-IT" dirty="0"/>
          </a:p>
          <a:p>
            <a:r>
              <a:rPr lang="en-US" sz="1800" dirty="0" err="1"/>
              <a:t>ShuffleSplit</a:t>
            </a:r>
            <a:r>
              <a:rPr lang="en-US" sz="1800" dirty="0"/>
              <a:t> works </a:t>
            </a:r>
            <a:r>
              <a:rPr lang="en-US" sz="1800" dirty="0" smtClean="0"/>
              <a:t>iteratively (extraction at each step),</a:t>
            </a:r>
            <a:br>
              <a:rPr lang="en-US" sz="1800" dirty="0" smtClean="0"/>
            </a:br>
            <a:r>
              <a:rPr lang="en-US" sz="1800" dirty="0" err="1" smtClean="0"/>
              <a:t>KFold</a:t>
            </a:r>
            <a:r>
              <a:rPr lang="en-US" sz="1800" dirty="0" smtClean="0"/>
              <a:t> </a:t>
            </a:r>
            <a:r>
              <a:rPr lang="en-US" sz="1800" dirty="0"/>
              <a:t>just divides the dataset into k folds</a:t>
            </a:r>
          </a:p>
        </p:txBody>
      </p:sp>
      <p:pic>
        <p:nvPicPr>
          <p:cNvPr id="8195" name="Picture 3" descr="../_images/sphx_glr_plot_cv_indices_0061.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3955" y="3564732"/>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18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Cross-validation iterators with stratification based on class labels</a:t>
            </a:r>
            <a:r>
              <a:rPr lang="en-US" dirty="0" smtClean="0"/>
              <a:t>.</a:t>
            </a:r>
            <a:endParaRPr lang="en-US" dirty="0"/>
          </a:p>
        </p:txBody>
      </p:sp>
      <p:sp>
        <p:nvSpPr>
          <p:cNvPr id="3" name="Content Placeholder 2"/>
          <p:cNvSpPr>
            <a:spLocks noGrp="1"/>
          </p:cNvSpPr>
          <p:nvPr>
            <p:ph idx="1"/>
          </p:nvPr>
        </p:nvSpPr>
        <p:spPr/>
        <p:txBody>
          <a:bodyPr/>
          <a:lstStyle/>
          <a:p>
            <a:r>
              <a:rPr lang="en-US" dirty="0"/>
              <a:t>Some classification problems can exhibit a large imbalance in the distribution of the target classes: for instance there could be several times more negative samples than positive </a:t>
            </a:r>
            <a:r>
              <a:rPr lang="en-US" dirty="0" smtClean="0"/>
              <a:t>samples.</a:t>
            </a:r>
          </a:p>
          <a:p>
            <a:r>
              <a:rPr lang="en-US" dirty="0" smtClean="0"/>
              <a:t>In </a:t>
            </a:r>
            <a:r>
              <a:rPr lang="en-US" dirty="0"/>
              <a:t>such cases it is recommended to use stratified sampling as implemented in </a:t>
            </a:r>
            <a:r>
              <a:rPr lang="en-US" b="1" dirty="0" err="1"/>
              <a:t>StratifiedKFold</a:t>
            </a:r>
            <a:r>
              <a:rPr lang="en-US" dirty="0"/>
              <a:t> and </a:t>
            </a:r>
            <a:r>
              <a:rPr lang="en-US" b="1" dirty="0" err="1"/>
              <a:t>StratifiedShuffleSplit</a:t>
            </a:r>
            <a:r>
              <a:rPr lang="en-US" dirty="0"/>
              <a:t> to ensure that relative class frequencies is approximately preserved in each train and validation fold.</a:t>
            </a:r>
          </a:p>
        </p:txBody>
      </p:sp>
    </p:spTree>
    <p:extLst>
      <p:ext uri="{BB962C8B-B14F-4D97-AF65-F5344CB8AC3E}">
        <p14:creationId xmlns:p14="http://schemas.microsoft.com/office/powerpoint/2010/main" val="11874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Stratified </a:t>
            </a:r>
            <a:r>
              <a:rPr lang="en-US" dirty="0" smtClean="0"/>
              <a:t>k-fold</a:t>
            </a:r>
            <a:endParaRPr lang="en-US" dirty="0"/>
          </a:p>
        </p:txBody>
      </p:sp>
      <p:sp>
        <p:nvSpPr>
          <p:cNvPr id="3" name="Content Placeholder 2"/>
          <p:cNvSpPr>
            <a:spLocks noGrp="1"/>
          </p:cNvSpPr>
          <p:nvPr>
            <p:ph idx="1"/>
          </p:nvPr>
        </p:nvSpPr>
        <p:spPr/>
        <p:txBody>
          <a:bodyPr/>
          <a:lstStyle/>
          <a:p>
            <a:r>
              <a:rPr lang="en-US" dirty="0" err="1"/>
              <a:t>StratifiedKFold</a:t>
            </a:r>
            <a:r>
              <a:rPr lang="en-US" dirty="0"/>
              <a:t> is a variation of k-fold which returns stratified folds: each set contains approximately the same percentage of samples of each target class as the complete set.</a:t>
            </a:r>
          </a:p>
        </p:txBody>
      </p:sp>
      <p:pic>
        <p:nvPicPr>
          <p:cNvPr id="10242" name="Picture 2" descr="../_images/sphx_glr_plot_cv_indices_007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7700" y="3381376"/>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93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StratifiedShuffleSplit</a:t>
            </a:r>
            <a:endParaRPr lang="en-US" dirty="0"/>
          </a:p>
        </p:txBody>
      </p:sp>
      <p:sp>
        <p:nvSpPr>
          <p:cNvPr id="3" name="Content Placeholder 2"/>
          <p:cNvSpPr>
            <a:spLocks noGrp="1"/>
          </p:cNvSpPr>
          <p:nvPr>
            <p:ph idx="1"/>
          </p:nvPr>
        </p:nvSpPr>
        <p:spPr/>
        <p:txBody>
          <a:bodyPr/>
          <a:lstStyle/>
          <a:p>
            <a:r>
              <a:rPr lang="en-US" dirty="0" err="1"/>
              <a:t>StratifiedShuffleSplit</a:t>
            </a:r>
            <a:r>
              <a:rPr lang="en-US" dirty="0"/>
              <a:t> is a variation of </a:t>
            </a:r>
            <a:r>
              <a:rPr lang="en-US" dirty="0" err="1"/>
              <a:t>ShuffleSplit</a:t>
            </a:r>
            <a:r>
              <a:rPr lang="en-US" dirty="0"/>
              <a:t>, which returns stratified splits, </a:t>
            </a:r>
            <a:r>
              <a:rPr lang="en-US" dirty="0" err="1"/>
              <a:t>i.e</a:t>
            </a:r>
            <a:r>
              <a:rPr lang="en-US" dirty="0"/>
              <a:t> which creates splits by preserving the same percentage for each target class as in the complete set.</a:t>
            </a:r>
          </a:p>
        </p:txBody>
      </p:sp>
      <p:pic>
        <p:nvPicPr>
          <p:cNvPr id="11266" name="Picture 2" descr="../_images/sphx_glr_plot_cv_indices_009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275" y="331946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77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iterators for grouped data</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dirty="0" err="1"/>
              <a:t>i.i.d</a:t>
            </a:r>
            <a:r>
              <a:rPr lang="en-US" dirty="0"/>
              <a:t>. assumption is broken if the underlying generative process yield groups of dependent samples.</a:t>
            </a:r>
          </a:p>
          <a:p>
            <a:r>
              <a:rPr lang="en-US" dirty="0"/>
              <a:t>Such a grouping of data is domain </a:t>
            </a:r>
            <a:r>
              <a:rPr lang="en-US" dirty="0" smtClean="0"/>
              <a:t>specific.</a:t>
            </a:r>
          </a:p>
          <a:p>
            <a:pPr lvl="1"/>
            <a:r>
              <a:rPr lang="en-US" dirty="0" smtClean="0"/>
              <a:t>An </a:t>
            </a:r>
            <a:r>
              <a:rPr lang="en-US" dirty="0"/>
              <a:t>example would be when there is medical data collected from multiple patients, with multiple samples taken from each patient. And such data is likely to be dependent on the individual </a:t>
            </a:r>
            <a:r>
              <a:rPr lang="en-US" dirty="0" smtClean="0"/>
              <a:t>group.</a:t>
            </a:r>
          </a:p>
          <a:p>
            <a:pPr lvl="1"/>
            <a:r>
              <a:rPr lang="en-US" dirty="0" smtClean="0"/>
              <a:t>In </a:t>
            </a:r>
            <a:r>
              <a:rPr lang="en-US" dirty="0"/>
              <a:t>our example, the patient id for each sample will be its group identifier.</a:t>
            </a:r>
          </a:p>
          <a:p>
            <a:r>
              <a:rPr lang="en-US" dirty="0"/>
              <a:t>In this case we would like to know if a model trained on a particular set of groups generalizes well to the unseen </a:t>
            </a:r>
            <a:r>
              <a:rPr lang="en-US" dirty="0" smtClean="0"/>
              <a:t>groups.</a:t>
            </a:r>
          </a:p>
          <a:p>
            <a:pPr lvl="1"/>
            <a:r>
              <a:rPr lang="en-US" dirty="0" smtClean="0"/>
              <a:t>To </a:t>
            </a:r>
            <a:r>
              <a:rPr lang="en-US" dirty="0"/>
              <a:t>measure this, we need to ensure that all the samples in the validation fold come from groups that are not represented at all in the paired training fold.</a:t>
            </a:r>
          </a:p>
          <a:p>
            <a:endParaRPr lang="en-US" dirty="0"/>
          </a:p>
        </p:txBody>
      </p:sp>
    </p:spTree>
    <p:extLst>
      <p:ext uri="{BB962C8B-B14F-4D97-AF65-F5344CB8AC3E}">
        <p14:creationId xmlns:p14="http://schemas.microsoft.com/office/powerpoint/2010/main" val="785201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GroupKFold</a:t>
            </a:r>
            <a:endParaRPr lang="en-US" dirty="0"/>
          </a:p>
        </p:txBody>
      </p:sp>
      <p:sp>
        <p:nvSpPr>
          <p:cNvPr id="3" name="Content Placeholder 2"/>
          <p:cNvSpPr>
            <a:spLocks noGrp="1"/>
          </p:cNvSpPr>
          <p:nvPr>
            <p:ph idx="1"/>
          </p:nvPr>
        </p:nvSpPr>
        <p:spPr/>
        <p:txBody>
          <a:bodyPr/>
          <a:lstStyle/>
          <a:p>
            <a:r>
              <a:rPr lang="en-US" dirty="0" err="1"/>
              <a:t>GroupKFold</a:t>
            </a:r>
            <a:r>
              <a:rPr lang="en-US" dirty="0"/>
              <a:t> is a variation of k-fold which ensures that the same group is not represented in both testing and training sets. For example if the data is obtained from different subjects with several samples per-subject and if the model is flexible enough to learn from highly person specific features it could fail to generalize to new subjects. </a:t>
            </a:r>
            <a:r>
              <a:rPr lang="en-US" dirty="0" err="1"/>
              <a:t>GroupKFold</a:t>
            </a:r>
            <a:r>
              <a:rPr lang="en-US" dirty="0"/>
              <a:t> makes it possible to detect this kind of overfitting situations.</a:t>
            </a:r>
          </a:p>
        </p:txBody>
      </p:sp>
      <p:pic>
        <p:nvPicPr>
          <p:cNvPr id="12291" name="Picture 3" descr="../_images/sphx_glr_plot_cv_indices_005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326" y="4138612"/>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3361" y="4899659"/>
            <a:ext cx="4779965" cy="1200329"/>
          </a:xfrm>
          <a:prstGeom prst="rect">
            <a:avLst/>
          </a:prstGeom>
          <a:noFill/>
        </p:spPr>
        <p:txBody>
          <a:bodyPr wrap="square" rtlCol="0">
            <a:spAutoFit/>
          </a:bodyPr>
          <a:lstStyle/>
          <a:p>
            <a:r>
              <a:rPr lang="en-US" dirty="0"/>
              <a:t>Each subject is in a different testing fold, and the same subject is never in both testing and training.</a:t>
            </a:r>
          </a:p>
          <a:p>
            <a:endParaRPr lang="en-US" dirty="0"/>
          </a:p>
        </p:txBody>
      </p:sp>
    </p:spTree>
    <p:extLst>
      <p:ext uri="{BB962C8B-B14F-4D97-AF65-F5344CB8AC3E}">
        <p14:creationId xmlns:p14="http://schemas.microsoft.com/office/powerpoint/2010/main" val="159061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Lecture outlook</a:t>
            </a:r>
            <a:endParaRPr lang="en-US" dirty="0"/>
          </a:p>
        </p:txBody>
      </p:sp>
      <p:sp>
        <p:nvSpPr>
          <p:cNvPr id="3" name="Content Placeholder 2"/>
          <p:cNvSpPr>
            <a:spLocks noGrp="1"/>
          </p:cNvSpPr>
          <p:nvPr>
            <p:ph idx="1"/>
          </p:nvPr>
        </p:nvSpPr>
        <p:spPr/>
        <p:txBody>
          <a:bodyPr/>
          <a:lstStyle/>
          <a:p>
            <a:r>
              <a:rPr lang="en-US" b="1" dirty="0"/>
              <a:t>Cross-validation: evaluating estimator </a:t>
            </a:r>
            <a:r>
              <a:rPr lang="en-US" b="1" dirty="0" smtClean="0"/>
              <a:t>performance</a:t>
            </a:r>
          </a:p>
          <a:p>
            <a:r>
              <a:rPr lang="en-US" b="1" dirty="0"/>
              <a:t>Tuning the hyper-parameters of an </a:t>
            </a:r>
            <a:r>
              <a:rPr lang="en-US" b="1" dirty="0" smtClean="0"/>
              <a:t>estimator</a:t>
            </a:r>
          </a:p>
          <a:p>
            <a:r>
              <a:rPr lang="en-US" b="1" dirty="0"/>
              <a:t>Metrics and scoring: quantifying the quality of </a:t>
            </a:r>
            <a:r>
              <a:rPr lang="en-US" b="1" dirty="0" smtClean="0"/>
              <a:t>predictions</a:t>
            </a:r>
          </a:p>
          <a:p>
            <a:r>
              <a:rPr lang="en-US" b="1" dirty="0"/>
              <a:t>Model </a:t>
            </a:r>
            <a:r>
              <a:rPr lang="en-US" b="1" dirty="0" smtClean="0"/>
              <a:t>persistence</a:t>
            </a:r>
          </a:p>
          <a:p>
            <a:r>
              <a:rPr lang="en-US" b="1" dirty="0"/>
              <a:t>Validation curves: plotting scores to evaluate </a:t>
            </a:r>
            <a:r>
              <a:rPr lang="en-US" b="1" dirty="0" smtClean="0"/>
              <a:t>models</a:t>
            </a:r>
          </a:p>
          <a:p>
            <a:endParaRPr lang="it-IT" b="1" dirty="0"/>
          </a:p>
          <a:p>
            <a:r>
              <a:rPr lang="en-US" dirty="0">
                <a:hlinkClick r:id="rId2"/>
              </a:rPr>
              <a:t>https://scikit-learn.org/stable/model_selection.html</a:t>
            </a:r>
            <a:endParaRPr lang="en-US" dirty="0"/>
          </a:p>
        </p:txBody>
      </p:sp>
    </p:spTree>
    <p:extLst>
      <p:ext uri="{BB962C8B-B14F-4D97-AF65-F5344CB8AC3E}">
        <p14:creationId xmlns:p14="http://schemas.microsoft.com/office/powerpoint/2010/main" val="950784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groups out</a:t>
            </a:r>
            <a:endParaRPr lang="en-US" dirty="0"/>
          </a:p>
        </p:txBody>
      </p:sp>
      <p:sp>
        <p:nvSpPr>
          <p:cNvPr id="3" name="Content Placeholder 2"/>
          <p:cNvSpPr>
            <a:spLocks noGrp="1"/>
          </p:cNvSpPr>
          <p:nvPr>
            <p:ph idx="1"/>
          </p:nvPr>
        </p:nvSpPr>
        <p:spPr/>
        <p:txBody>
          <a:bodyPr/>
          <a:lstStyle/>
          <a:p>
            <a:r>
              <a:rPr lang="it-IT" dirty="0" smtClean="0"/>
              <a:t>Leave one group out</a:t>
            </a:r>
          </a:p>
          <a:p>
            <a:r>
              <a:rPr lang="it-IT" dirty="0" smtClean="0"/>
              <a:t>Leave P groups out</a:t>
            </a:r>
            <a:endParaRPr lang="en-US" dirty="0"/>
          </a:p>
        </p:txBody>
      </p:sp>
    </p:spTree>
    <p:extLst>
      <p:ext uri="{BB962C8B-B14F-4D97-AF65-F5344CB8AC3E}">
        <p14:creationId xmlns:p14="http://schemas.microsoft.com/office/powerpoint/2010/main" val="423280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Shuffle </a:t>
            </a:r>
            <a:r>
              <a:rPr lang="en-US" dirty="0" smtClean="0"/>
              <a:t>Split</a:t>
            </a:r>
            <a:endParaRPr lang="en-US" dirty="0"/>
          </a:p>
        </p:txBody>
      </p:sp>
      <p:sp>
        <p:nvSpPr>
          <p:cNvPr id="3" name="Content Placeholder 2"/>
          <p:cNvSpPr>
            <a:spLocks noGrp="1"/>
          </p:cNvSpPr>
          <p:nvPr>
            <p:ph idx="1"/>
          </p:nvPr>
        </p:nvSpPr>
        <p:spPr/>
        <p:txBody>
          <a:bodyPr/>
          <a:lstStyle/>
          <a:p>
            <a:r>
              <a:rPr lang="en-US" dirty="0"/>
              <a:t>The </a:t>
            </a:r>
            <a:r>
              <a:rPr lang="en-US" dirty="0" err="1"/>
              <a:t>GroupShuffleSplit</a:t>
            </a:r>
            <a:r>
              <a:rPr lang="en-US" dirty="0"/>
              <a:t> iterator behaves as a combination of </a:t>
            </a:r>
            <a:r>
              <a:rPr lang="en-US" dirty="0" err="1"/>
              <a:t>ShuffleSplit</a:t>
            </a:r>
            <a:r>
              <a:rPr lang="en-US" dirty="0"/>
              <a:t> and </a:t>
            </a:r>
            <a:r>
              <a:rPr lang="en-US" dirty="0" err="1"/>
              <a:t>LeavePGroupsOut</a:t>
            </a:r>
            <a:r>
              <a:rPr lang="en-US" dirty="0"/>
              <a:t>, and generates a sequence of randomized partitions in which a subset of groups are held out for each split</a:t>
            </a:r>
            <a:r>
              <a:rPr lang="en-US" dirty="0" smtClean="0"/>
              <a:t>.</a:t>
            </a:r>
          </a:p>
          <a:p>
            <a:r>
              <a:rPr lang="en-US" dirty="0"/>
              <a:t>This class is useful when the behavior of </a:t>
            </a:r>
            <a:r>
              <a:rPr lang="en-US" dirty="0" err="1"/>
              <a:t>LeavePGroupsOut</a:t>
            </a:r>
            <a:r>
              <a:rPr lang="en-US" dirty="0"/>
              <a:t> is desired, but the number of groups is large enough that generating all possible partitions with  groups withheld would be prohibitively expensive. In such a scenario, </a:t>
            </a:r>
            <a:r>
              <a:rPr lang="en-US" dirty="0" err="1"/>
              <a:t>GroupShuffleSplit</a:t>
            </a:r>
            <a:r>
              <a:rPr lang="en-US" dirty="0"/>
              <a:t> provides a random sample (with replacement) of the train / test splits generated by </a:t>
            </a:r>
            <a:r>
              <a:rPr lang="en-US" dirty="0" err="1"/>
              <a:t>LeavePGroupsOut</a:t>
            </a:r>
            <a:r>
              <a:rPr lang="en-US" dirty="0"/>
              <a:t>.</a:t>
            </a:r>
          </a:p>
        </p:txBody>
      </p:sp>
      <p:pic>
        <p:nvPicPr>
          <p:cNvPr id="13314" name="Picture 2" descr="../_images/sphx_glr_plot_cv_indices_0081.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1049" y="163909"/>
            <a:ext cx="3455987" cy="1727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922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of time series </a:t>
            </a:r>
            <a:r>
              <a:rPr lang="en-US" dirty="0" smtClean="0"/>
              <a:t>data</a:t>
            </a:r>
            <a:endParaRPr lang="en-US" dirty="0"/>
          </a:p>
        </p:txBody>
      </p:sp>
      <p:sp>
        <p:nvSpPr>
          <p:cNvPr id="3" name="Content Placeholder 2"/>
          <p:cNvSpPr>
            <a:spLocks noGrp="1"/>
          </p:cNvSpPr>
          <p:nvPr>
            <p:ph idx="1"/>
          </p:nvPr>
        </p:nvSpPr>
        <p:spPr/>
        <p:txBody>
          <a:bodyPr/>
          <a:lstStyle/>
          <a:p>
            <a:r>
              <a:rPr lang="en-US" dirty="0"/>
              <a:t>Time series data is </a:t>
            </a:r>
            <a:r>
              <a:rPr lang="en-US" dirty="0" err="1"/>
              <a:t>characterised</a:t>
            </a:r>
            <a:r>
              <a:rPr lang="en-US" dirty="0"/>
              <a:t> by the correlation between observations that are near in time (autocorrelation). However, classical cross-validation techniques such as </a:t>
            </a:r>
            <a:r>
              <a:rPr lang="en-US" dirty="0" err="1"/>
              <a:t>KFold</a:t>
            </a:r>
            <a:r>
              <a:rPr lang="en-US" dirty="0"/>
              <a:t> and </a:t>
            </a:r>
            <a:r>
              <a:rPr lang="en-US" dirty="0" err="1"/>
              <a:t>ShuffleSplit</a:t>
            </a:r>
            <a:r>
              <a:rPr lang="en-US" dirty="0"/>
              <a:t> assume the samples are independent and identically distributed, and would result in unreasonable correlation between training and testing instances (yielding poor estimates of </a:t>
            </a:r>
            <a:r>
              <a:rPr lang="en-US" dirty="0" err="1"/>
              <a:t>generalisation</a:t>
            </a:r>
            <a:r>
              <a:rPr lang="en-US" dirty="0"/>
              <a:t> error) on time series </a:t>
            </a:r>
            <a:r>
              <a:rPr lang="en-US" dirty="0" smtClean="0"/>
              <a:t>data.</a:t>
            </a:r>
          </a:p>
          <a:p>
            <a:r>
              <a:rPr lang="en-US" dirty="0" smtClean="0"/>
              <a:t>Therefore</a:t>
            </a:r>
            <a:r>
              <a:rPr lang="en-US" dirty="0"/>
              <a:t>, it is very important to evaluate our model for time series data on the “future” observations least like those that are used to train the model. </a:t>
            </a:r>
          </a:p>
        </p:txBody>
      </p:sp>
    </p:spTree>
    <p:extLst>
      <p:ext uri="{BB962C8B-B14F-4D97-AF65-F5344CB8AC3E}">
        <p14:creationId xmlns:p14="http://schemas.microsoft.com/office/powerpoint/2010/main" val="3156858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650"/>
            <a:ext cx="10515600" cy="1325563"/>
          </a:xfrm>
        </p:spPr>
        <p:txBody>
          <a:bodyPr/>
          <a:lstStyle/>
          <a:p>
            <a:r>
              <a:rPr lang="en-US" dirty="0" err="1"/>
              <a:t>TimeSeriesSplit</a:t>
            </a:r>
            <a:endParaRPr lang="en-US" dirty="0"/>
          </a:p>
        </p:txBody>
      </p:sp>
      <p:sp>
        <p:nvSpPr>
          <p:cNvPr id="3" name="Content Placeholder 2"/>
          <p:cNvSpPr>
            <a:spLocks noGrp="1"/>
          </p:cNvSpPr>
          <p:nvPr>
            <p:ph idx="1"/>
          </p:nvPr>
        </p:nvSpPr>
        <p:spPr/>
        <p:txBody>
          <a:bodyPr>
            <a:normAutofit lnSpcReduction="10000"/>
          </a:bodyPr>
          <a:lstStyle/>
          <a:p>
            <a:r>
              <a:rPr lang="en-US" dirty="0" err="1"/>
              <a:t>TimeSeriesSplit</a:t>
            </a:r>
            <a:r>
              <a:rPr lang="en-US" dirty="0"/>
              <a:t> is a variation of k-fold which returns first </a:t>
            </a:r>
            <a:r>
              <a:rPr lang="en-US" dirty="0" smtClean="0"/>
              <a:t>k </a:t>
            </a:r>
            <a:r>
              <a:rPr lang="en-US" dirty="0"/>
              <a:t>folds as train set and the </a:t>
            </a:r>
            <a:r>
              <a:rPr lang="en-US" dirty="0" smtClean="0"/>
              <a:t>(k+1)</a:t>
            </a:r>
            <a:r>
              <a:rPr lang="en-US" dirty="0" err="1" smtClean="0"/>
              <a:t>th</a:t>
            </a:r>
            <a:r>
              <a:rPr lang="en-US" dirty="0" smtClean="0"/>
              <a:t> </a:t>
            </a:r>
            <a:r>
              <a:rPr lang="en-US" dirty="0"/>
              <a:t>fold as test </a:t>
            </a:r>
            <a:r>
              <a:rPr lang="en-US" dirty="0" smtClean="0"/>
              <a:t>set (k=1...K-1). </a:t>
            </a:r>
            <a:r>
              <a:rPr lang="en-US" dirty="0"/>
              <a:t>Note that unlike standard cross-validation methods, successive training sets are supersets of those that come before them. Also, it adds all surplus data to the first training partition, which is always used to train the model.</a:t>
            </a:r>
          </a:p>
          <a:p>
            <a:endParaRPr lang="en-US" dirty="0"/>
          </a:p>
          <a:p>
            <a:r>
              <a:rPr lang="en-US" dirty="0"/>
              <a:t>This class can be used </a:t>
            </a:r>
            <a:r>
              <a:rPr lang="en-US" dirty="0" smtClean="0"/>
              <a:t>to</a:t>
            </a:r>
            <a:br>
              <a:rPr lang="en-US" dirty="0" smtClean="0"/>
            </a:br>
            <a:r>
              <a:rPr lang="en-US" dirty="0" smtClean="0"/>
              <a:t>cross-validate </a:t>
            </a:r>
            <a:r>
              <a:rPr lang="en-US" dirty="0"/>
              <a:t>time series </a:t>
            </a:r>
            <a:r>
              <a:rPr lang="en-US" dirty="0" smtClean="0"/>
              <a:t>data</a:t>
            </a:r>
            <a:br>
              <a:rPr lang="en-US" dirty="0" smtClean="0"/>
            </a:br>
            <a:r>
              <a:rPr lang="en-US" dirty="0" smtClean="0"/>
              <a:t>samples </a:t>
            </a:r>
            <a:r>
              <a:rPr lang="en-US" dirty="0"/>
              <a:t>that are observed at </a:t>
            </a:r>
            <a:r>
              <a:rPr lang="en-US" dirty="0" smtClean="0"/>
              <a:t>fixed</a:t>
            </a:r>
            <a:br>
              <a:rPr lang="en-US" dirty="0" smtClean="0"/>
            </a:br>
            <a:r>
              <a:rPr lang="en-US" dirty="0" smtClean="0"/>
              <a:t>time </a:t>
            </a:r>
            <a:r>
              <a:rPr lang="en-US" dirty="0"/>
              <a:t>intervals.</a:t>
            </a:r>
          </a:p>
        </p:txBody>
      </p:sp>
      <p:pic>
        <p:nvPicPr>
          <p:cNvPr id="15362" name="Picture 2" descr="../_images/sphx_glr_plot_cv_indices_010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786188"/>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382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 note on shuffling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If the data ordering is not arbitrary (e.g. samples with the same class label are contiguous), shuffling it first may be essential to get a meaningful cross- validation result. However, the opposite may be true </a:t>
            </a:r>
            <a:r>
              <a:rPr lang="en-US" dirty="0" smtClean="0"/>
              <a:t>also if </a:t>
            </a:r>
            <a:r>
              <a:rPr lang="en-US" dirty="0"/>
              <a:t>the samples are not independently and identically </a:t>
            </a:r>
            <a:r>
              <a:rPr lang="en-US" dirty="0" smtClean="0"/>
              <a:t>distributed.</a:t>
            </a:r>
          </a:p>
          <a:p>
            <a:pPr lvl="1"/>
            <a:r>
              <a:rPr lang="en-US" dirty="0" smtClean="0"/>
              <a:t>For </a:t>
            </a:r>
            <a:r>
              <a:rPr lang="en-US" dirty="0"/>
              <a:t>example, if samples correspond to news articles, and are ordered by their time of publication, then shuffling the data will likely lead to a model that is </a:t>
            </a:r>
            <a:r>
              <a:rPr lang="en-US" dirty="0" err="1"/>
              <a:t>overfit</a:t>
            </a:r>
            <a:r>
              <a:rPr lang="en-US" dirty="0"/>
              <a:t> and an inflated validation score: it will be tested on samples that are artificially similar (close in time) to training samples</a:t>
            </a:r>
            <a:r>
              <a:rPr lang="en-US" dirty="0" smtClean="0"/>
              <a:t>.</a:t>
            </a:r>
            <a:endParaRPr lang="en-US" dirty="0"/>
          </a:p>
          <a:p>
            <a:r>
              <a:rPr lang="en-US" dirty="0"/>
              <a:t>Some cross validation iterators, such as </a:t>
            </a:r>
            <a:r>
              <a:rPr lang="en-US" dirty="0" err="1"/>
              <a:t>KFold</a:t>
            </a:r>
            <a:r>
              <a:rPr lang="en-US" dirty="0"/>
              <a:t>, have an inbuilt option to shuffle the data indices before splitting them. Note that</a:t>
            </a:r>
            <a:r>
              <a:rPr lang="en-US" dirty="0" smtClean="0"/>
              <a:t>:</a:t>
            </a:r>
            <a:endParaRPr lang="en-US" dirty="0"/>
          </a:p>
          <a:p>
            <a:pPr lvl="1"/>
            <a:r>
              <a:rPr lang="en-US" dirty="0"/>
              <a:t>This consumes less memory than shuffling the data directly</a:t>
            </a:r>
            <a:r>
              <a:rPr lang="en-US" dirty="0" smtClean="0"/>
              <a:t>.</a:t>
            </a:r>
            <a:endParaRPr lang="en-US" dirty="0"/>
          </a:p>
          <a:p>
            <a:pPr lvl="1"/>
            <a:r>
              <a:rPr lang="en-US" dirty="0"/>
              <a:t>By default no shuffling occurs, including for the (stratified) K fold cross- validation performed by specifying cv=</a:t>
            </a:r>
            <a:r>
              <a:rPr lang="en-US" dirty="0" err="1"/>
              <a:t>some_integer</a:t>
            </a:r>
            <a:r>
              <a:rPr lang="en-US" dirty="0"/>
              <a:t> to </a:t>
            </a:r>
            <a:r>
              <a:rPr lang="en-US" dirty="0" err="1"/>
              <a:t>cross_val_score</a:t>
            </a:r>
            <a:r>
              <a:rPr lang="en-US" dirty="0"/>
              <a:t>, grid search, etc. Keep in mind that </a:t>
            </a:r>
            <a:r>
              <a:rPr lang="en-US" dirty="0" err="1"/>
              <a:t>train_test_split</a:t>
            </a:r>
            <a:r>
              <a:rPr lang="en-US" dirty="0"/>
              <a:t> still returns a random split</a:t>
            </a:r>
            <a:r>
              <a:rPr lang="en-US" dirty="0" smtClean="0"/>
              <a:t>.</a:t>
            </a:r>
            <a:endParaRPr lang="en-US" dirty="0"/>
          </a:p>
          <a:p>
            <a:pPr lvl="1"/>
            <a:r>
              <a:rPr lang="en-US" dirty="0"/>
              <a:t>The </a:t>
            </a:r>
            <a:r>
              <a:rPr lang="en-US" dirty="0" err="1"/>
              <a:t>random_state</a:t>
            </a:r>
            <a:r>
              <a:rPr lang="en-US" dirty="0"/>
              <a:t> parameter defaults to None, meaning that the shuffling will be different every time </a:t>
            </a:r>
            <a:r>
              <a:rPr lang="en-US" dirty="0" err="1"/>
              <a:t>KFold</a:t>
            </a:r>
            <a:r>
              <a:rPr lang="en-US" dirty="0"/>
              <a:t>(..., shuffle=True) is iterated. However, </a:t>
            </a:r>
            <a:r>
              <a:rPr lang="en-US" dirty="0" err="1"/>
              <a:t>GridSearchCV</a:t>
            </a:r>
            <a:r>
              <a:rPr lang="en-US" dirty="0"/>
              <a:t> will use the same shuffling for each set of parameters validated by a single call to its fit method</a:t>
            </a:r>
            <a:r>
              <a:rPr lang="en-US" dirty="0" smtClean="0"/>
              <a:t>.</a:t>
            </a:r>
            <a:endParaRPr lang="en-US" dirty="0"/>
          </a:p>
          <a:p>
            <a:pPr lvl="1"/>
            <a:r>
              <a:rPr lang="en-US" dirty="0"/>
              <a:t>To get identical results for each split, set </a:t>
            </a:r>
            <a:r>
              <a:rPr lang="en-US" dirty="0" err="1"/>
              <a:t>random_state</a:t>
            </a:r>
            <a:r>
              <a:rPr lang="en-US" dirty="0"/>
              <a:t> to an integer.</a:t>
            </a:r>
          </a:p>
        </p:txBody>
      </p:sp>
    </p:spTree>
    <p:extLst>
      <p:ext uri="{BB962C8B-B14F-4D97-AF65-F5344CB8AC3E}">
        <p14:creationId xmlns:p14="http://schemas.microsoft.com/office/powerpoint/2010/main" val="3726856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 the hyper-parameters of an </a:t>
            </a:r>
            <a:r>
              <a:rPr lang="en-US" dirty="0" smtClean="0"/>
              <a:t>estimator</a:t>
            </a:r>
            <a:endParaRPr lang="en-US" dirty="0"/>
          </a:p>
        </p:txBody>
      </p:sp>
      <p:sp>
        <p:nvSpPr>
          <p:cNvPr id="3" name="Content Placeholder 2"/>
          <p:cNvSpPr>
            <a:spLocks noGrp="1"/>
          </p:cNvSpPr>
          <p:nvPr>
            <p:ph idx="1"/>
          </p:nvPr>
        </p:nvSpPr>
        <p:spPr/>
        <p:txBody>
          <a:bodyPr>
            <a:normAutofit fontScale="92500" lnSpcReduction="20000"/>
          </a:bodyPr>
          <a:lstStyle/>
          <a:p>
            <a:r>
              <a:rPr lang="en-US" dirty="0"/>
              <a:t>Cross validation iterators can also be used to directly perform model selection using Grid Search for the optimal </a:t>
            </a:r>
            <a:r>
              <a:rPr lang="en-US" dirty="0" err="1"/>
              <a:t>hyperparameters</a:t>
            </a:r>
            <a:r>
              <a:rPr lang="en-US" dirty="0"/>
              <a:t> of the model</a:t>
            </a:r>
            <a:r>
              <a:rPr lang="en-US" dirty="0" smtClean="0"/>
              <a:t>.</a:t>
            </a:r>
          </a:p>
          <a:p>
            <a:r>
              <a:rPr lang="en-US" dirty="0"/>
              <a:t>Hyper-parameters are parameters that are not directly learnt within </a:t>
            </a:r>
            <a:r>
              <a:rPr lang="en-US" dirty="0" smtClean="0"/>
              <a:t>estimators.</a:t>
            </a:r>
          </a:p>
          <a:p>
            <a:pPr lvl="1"/>
            <a:r>
              <a:rPr lang="en-US" dirty="0" smtClean="0"/>
              <a:t>In </a:t>
            </a:r>
            <a:r>
              <a:rPr lang="en-US" dirty="0" err="1" smtClean="0"/>
              <a:t>sk</a:t>
            </a:r>
            <a:r>
              <a:rPr lang="en-US" dirty="0" smtClean="0"/>
              <a:t>-learn </a:t>
            </a:r>
            <a:r>
              <a:rPr lang="en-US" dirty="0"/>
              <a:t>they are passed as arguments to the constructor of the estimator </a:t>
            </a:r>
            <a:r>
              <a:rPr lang="en-US" dirty="0" smtClean="0"/>
              <a:t>classes.</a:t>
            </a:r>
          </a:p>
          <a:p>
            <a:pPr lvl="1"/>
            <a:r>
              <a:rPr lang="en-US" dirty="0" smtClean="0"/>
              <a:t>Typical </a:t>
            </a:r>
            <a:r>
              <a:rPr lang="en-US" dirty="0"/>
              <a:t>examples include C, kernel and gamma for Support Vector Classifier, alpha for Lasso, etc</a:t>
            </a:r>
            <a:r>
              <a:rPr lang="en-US" dirty="0" smtClean="0"/>
              <a:t>.</a:t>
            </a:r>
            <a:endParaRPr lang="en-US" dirty="0"/>
          </a:p>
          <a:p>
            <a:r>
              <a:rPr lang="en-US" dirty="0"/>
              <a:t>It is </a:t>
            </a:r>
            <a:r>
              <a:rPr lang="en-US" dirty="0" smtClean="0"/>
              <a:t>recommended </a:t>
            </a:r>
            <a:r>
              <a:rPr lang="en-US" dirty="0"/>
              <a:t>to search the hyper-parameter space for the best cross validation score</a:t>
            </a:r>
            <a:r>
              <a:rPr lang="en-US" dirty="0" smtClean="0"/>
              <a:t>.</a:t>
            </a:r>
            <a:endParaRPr lang="en-US" dirty="0"/>
          </a:p>
          <a:p>
            <a:r>
              <a:rPr lang="en-US" dirty="0"/>
              <a:t>Any parameter provided when constructing an estimator may be optimized in this manner. Specifically, to find the names and current values for all parameters for a given estimator, use</a:t>
            </a:r>
            <a:r>
              <a:rPr lang="en-US" dirty="0" smtClean="0"/>
              <a:t>:</a:t>
            </a:r>
            <a:endParaRPr lang="en-US" dirty="0"/>
          </a:p>
          <a:p>
            <a:pPr lvl="1"/>
            <a:r>
              <a:rPr lang="en-US" dirty="0" err="1"/>
              <a:t>estimator.get_params</a:t>
            </a:r>
            <a:r>
              <a:rPr lang="en-US" dirty="0"/>
              <a:t>()</a:t>
            </a:r>
          </a:p>
        </p:txBody>
      </p:sp>
    </p:spTree>
    <p:extLst>
      <p:ext uri="{BB962C8B-B14F-4D97-AF65-F5344CB8AC3E}">
        <p14:creationId xmlns:p14="http://schemas.microsoft.com/office/powerpoint/2010/main" val="1029220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Search for the best hyper-parameters</a:t>
            </a:r>
            <a:endParaRPr lang="en-US" dirty="0"/>
          </a:p>
        </p:txBody>
      </p:sp>
      <p:sp>
        <p:nvSpPr>
          <p:cNvPr id="3" name="Content Placeholder 2"/>
          <p:cNvSpPr>
            <a:spLocks noGrp="1"/>
          </p:cNvSpPr>
          <p:nvPr>
            <p:ph idx="1"/>
          </p:nvPr>
        </p:nvSpPr>
        <p:spPr/>
        <p:txBody>
          <a:bodyPr>
            <a:normAutofit/>
          </a:bodyPr>
          <a:lstStyle/>
          <a:p>
            <a:r>
              <a:rPr lang="en-US" dirty="0"/>
              <a:t>A search consists of</a:t>
            </a:r>
            <a:r>
              <a:rPr lang="en-US" dirty="0" smtClean="0"/>
              <a:t>:</a:t>
            </a:r>
            <a:endParaRPr lang="en-US" dirty="0"/>
          </a:p>
          <a:p>
            <a:pPr lvl="1"/>
            <a:r>
              <a:rPr lang="en-US" dirty="0"/>
              <a:t>an estimator (</a:t>
            </a:r>
            <a:r>
              <a:rPr lang="en-US" dirty="0" err="1"/>
              <a:t>regressor</a:t>
            </a:r>
            <a:r>
              <a:rPr lang="en-US" dirty="0"/>
              <a:t> or classifier such as </a:t>
            </a:r>
            <a:r>
              <a:rPr lang="en-US" dirty="0" err="1"/>
              <a:t>sklearn.svm.SVC</a:t>
            </a:r>
            <a:r>
              <a:rPr lang="en-US" dirty="0" smtClean="0"/>
              <a:t>());</a:t>
            </a:r>
          </a:p>
          <a:p>
            <a:pPr lvl="2"/>
            <a:r>
              <a:rPr lang="it-IT" dirty="0" smtClean="0"/>
              <a:t>Could be also a composed estimator (pipeline)</a:t>
            </a:r>
            <a:endParaRPr lang="en-US" dirty="0"/>
          </a:p>
          <a:p>
            <a:pPr lvl="1"/>
            <a:r>
              <a:rPr lang="en-US" dirty="0"/>
              <a:t>a parameter space</a:t>
            </a:r>
            <a:r>
              <a:rPr lang="en-US" dirty="0" smtClean="0"/>
              <a:t>;</a:t>
            </a:r>
            <a:endParaRPr lang="en-US" dirty="0"/>
          </a:p>
          <a:p>
            <a:pPr lvl="1"/>
            <a:r>
              <a:rPr lang="en-US" dirty="0"/>
              <a:t>a method for searching or sampling candidates</a:t>
            </a:r>
            <a:r>
              <a:rPr lang="en-US" dirty="0" smtClean="0"/>
              <a:t>;</a:t>
            </a:r>
            <a:endParaRPr lang="en-US" dirty="0"/>
          </a:p>
          <a:p>
            <a:pPr lvl="1"/>
            <a:r>
              <a:rPr lang="en-US" dirty="0"/>
              <a:t>a cross-validation scheme; </a:t>
            </a:r>
            <a:r>
              <a:rPr lang="en-US" dirty="0" smtClean="0"/>
              <a:t>and</a:t>
            </a:r>
            <a:endParaRPr lang="en-US" dirty="0"/>
          </a:p>
          <a:p>
            <a:pPr lvl="1"/>
            <a:r>
              <a:rPr lang="en-US" dirty="0"/>
              <a:t>a score </a:t>
            </a:r>
            <a:r>
              <a:rPr lang="en-US" dirty="0" smtClean="0"/>
              <a:t>function</a:t>
            </a:r>
          </a:p>
          <a:p>
            <a:endParaRPr lang="it-IT" dirty="0"/>
          </a:p>
          <a:p>
            <a:r>
              <a:rPr lang="en-US" dirty="0"/>
              <a:t>Some models allow for specialized, efficient parameter search strategies, outlined </a:t>
            </a:r>
            <a:r>
              <a:rPr lang="en-US" dirty="0" smtClean="0"/>
              <a:t>later.</a:t>
            </a:r>
            <a:endParaRPr lang="en-US" dirty="0"/>
          </a:p>
        </p:txBody>
      </p:sp>
    </p:spTree>
    <p:extLst>
      <p:ext uri="{BB962C8B-B14F-4D97-AF65-F5344CB8AC3E}">
        <p14:creationId xmlns:p14="http://schemas.microsoft.com/office/powerpoint/2010/main" val="138929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Search</a:t>
            </a:r>
            <a:endParaRPr lang="en-US" dirty="0"/>
          </a:p>
        </p:txBody>
      </p:sp>
      <p:sp>
        <p:nvSpPr>
          <p:cNvPr id="3" name="Content Placeholder 2"/>
          <p:cNvSpPr>
            <a:spLocks noGrp="1"/>
          </p:cNvSpPr>
          <p:nvPr>
            <p:ph idx="1"/>
          </p:nvPr>
        </p:nvSpPr>
        <p:spPr/>
        <p:txBody>
          <a:bodyPr>
            <a:normAutofit/>
          </a:bodyPr>
          <a:lstStyle/>
          <a:p>
            <a:r>
              <a:rPr lang="en-US" dirty="0" smtClean="0"/>
              <a:t>Two </a:t>
            </a:r>
            <a:r>
              <a:rPr lang="en-US" dirty="0"/>
              <a:t>generic approaches to sampling search candidates are provided in </a:t>
            </a:r>
            <a:r>
              <a:rPr lang="en-US" dirty="0" err="1" smtClean="0"/>
              <a:t>scikit</a:t>
            </a:r>
            <a:r>
              <a:rPr lang="en-US" dirty="0" smtClean="0"/>
              <a:t>-learn:</a:t>
            </a:r>
          </a:p>
          <a:p>
            <a:pPr lvl="1"/>
            <a:r>
              <a:rPr lang="en-US" dirty="0" smtClean="0"/>
              <a:t>for </a:t>
            </a:r>
            <a:r>
              <a:rPr lang="en-US" dirty="0"/>
              <a:t>given values, </a:t>
            </a:r>
            <a:r>
              <a:rPr lang="en-US" dirty="0" err="1"/>
              <a:t>GridSearchCV</a:t>
            </a:r>
            <a:r>
              <a:rPr lang="en-US" dirty="0"/>
              <a:t> exhaustively considers all parameter </a:t>
            </a:r>
            <a:r>
              <a:rPr lang="en-US" dirty="0" smtClean="0"/>
              <a:t>combinations,</a:t>
            </a:r>
          </a:p>
          <a:p>
            <a:pPr lvl="1"/>
            <a:r>
              <a:rPr lang="en-US" dirty="0" smtClean="0"/>
              <a:t>while </a:t>
            </a:r>
            <a:r>
              <a:rPr lang="en-US" dirty="0" err="1"/>
              <a:t>RandomizedSearchCV</a:t>
            </a:r>
            <a:r>
              <a:rPr lang="en-US" dirty="0"/>
              <a:t> can sample a given number of candidates from a parameter space with a specified </a:t>
            </a:r>
            <a:r>
              <a:rPr lang="en-US" dirty="0" smtClean="0"/>
              <a:t>distribution.</a:t>
            </a:r>
          </a:p>
          <a:p>
            <a:r>
              <a:rPr lang="en-US" dirty="0" smtClean="0"/>
              <a:t>Note </a:t>
            </a:r>
            <a:r>
              <a:rPr lang="en-US" dirty="0"/>
              <a:t>that it is common that a small subset of those parameters can have a large impact on the predictive or computation performance of the model while others can be left to their default </a:t>
            </a:r>
            <a:r>
              <a:rPr lang="en-US" dirty="0" smtClean="0"/>
              <a:t>values.</a:t>
            </a:r>
          </a:p>
          <a:p>
            <a:pPr lvl="1"/>
            <a:r>
              <a:rPr lang="en-US" dirty="0" smtClean="0"/>
              <a:t>It </a:t>
            </a:r>
            <a:r>
              <a:rPr lang="en-US" dirty="0"/>
              <a:t>is recommended to read the </a:t>
            </a:r>
            <a:r>
              <a:rPr lang="en-US" dirty="0" err="1"/>
              <a:t>docstring</a:t>
            </a:r>
            <a:r>
              <a:rPr lang="en-US" dirty="0"/>
              <a:t> of the estimator class to get a finer understanding of their expected behavior, possibly by </a:t>
            </a:r>
            <a:r>
              <a:rPr lang="en-US" dirty="0" smtClean="0"/>
              <a:t>checking </a:t>
            </a:r>
            <a:r>
              <a:rPr lang="en-US" dirty="0"/>
              <a:t>the literature.</a:t>
            </a:r>
          </a:p>
        </p:txBody>
      </p:sp>
    </p:spTree>
    <p:extLst>
      <p:ext uri="{BB962C8B-B14F-4D97-AF65-F5344CB8AC3E}">
        <p14:creationId xmlns:p14="http://schemas.microsoft.com/office/powerpoint/2010/main" val="830706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Exhaustive grid search</a:t>
            </a:r>
            <a:endParaRPr lang="en-US" dirty="0"/>
          </a:p>
        </p:txBody>
      </p:sp>
      <p:sp>
        <p:nvSpPr>
          <p:cNvPr id="3" name="Content Placeholder 2"/>
          <p:cNvSpPr>
            <a:spLocks noGrp="1"/>
          </p:cNvSpPr>
          <p:nvPr>
            <p:ph idx="1"/>
          </p:nvPr>
        </p:nvSpPr>
        <p:spPr/>
        <p:txBody>
          <a:bodyPr>
            <a:normAutofit/>
          </a:bodyPr>
          <a:lstStyle/>
          <a:p>
            <a:r>
              <a:rPr lang="en-US" dirty="0"/>
              <a:t>The grid search provided by </a:t>
            </a:r>
            <a:r>
              <a:rPr lang="en-US" dirty="0" err="1"/>
              <a:t>GridSearchCV</a:t>
            </a:r>
            <a:r>
              <a:rPr lang="en-US" dirty="0"/>
              <a:t> exhaustively generates candidates from a grid of parameter values specified with the </a:t>
            </a:r>
            <a:r>
              <a:rPr lang="en-US" dirty="0" err="1"/>
              <a:t>param_grid</a:t>
            </a:r>
            <a:r>
              <a:rPr lang="en-US" dirty="0"/>
              <a:t> parameter</a:t>
            </a:r>
            <a:r>
              <a:rPr lang="en-US" dirty="0" smtClean="0"/>
              <a:t>.</a:t>
            </a:r>
          </a:p>
          <a:p>
            <a:pPr lvl="1"/>
            <a:r>
              <a:rPr lang="en-US" dirty="0" err="1"/>
              <a:t>param_grid</a:t>
            </a:r>
            <a:r>
              <a:rPr lang="en-US" dirty="0"/>
              <a:t> = [</a:t>
            </a:r>
          </a:p>
          <a:p>
            <a:pPr lvl="1"/>
            <a:r>
              <a:rPr lang="en-US" dirty="0"/>
              <a:t>  {'C': [1, 10, 100, 1000], 'kernel': ['linear']},</a:t>
            </a:r>
          </a:p>
          <a:p>
            <a:pPr lvl="1"/>
            <a:r>
              <a:rPr lang="en-US" dirty="0"/>
              <a:t>  {'C': [1, 10, 100, 1000], 'gamma': [0.001, 0.0001], 'kernel': ['</a:t>
            </a:r>
            <a:r>
              <a:rPr lang="en-US" dirty="0" err="1"/>
              <a:t>rbf</a:t>
            </a:r>
            <a:r>
              <a:rPr lang="en-US" dirty="0"/>
              <a:t>']},</a:t>
            </a:r>
          </a:p>
          <a:p>
            <a:pPr lvl="1"/>
            <a:r>
              <a:rPr lang="en-US" dirty="0"/>
              <a:t> </a:t>
            </a:r>
            <a:r>
              <a:rPr lang="en-US" dirty="0" smtClean="0"/>
              <a:t>]</a:t>
            </a:r>
          </a:p>
          <a:p>
            <a:r>
              <a:rPr lang="en-US" dirty="0"/>
              <a:t>The </a:t>
            </a:r>
            <a:r>
              <a:rPr lang="en-US" dirty="0" err="1"/>
              <a:t>GridSearchCV</a:t>
            </a:r>
            <a:r>
              <a:rPr lang="en-US" dirty="0"/>
              <a:t> instance implements the usual estimator </a:t>
            </a:r>
            <a:r>
              <a:rPr lang="en-US" dirty="0" smtClean="0"/>
              <a:t>API:</a:t>
            </a:r>
          </a:p>
          <a:p>
            <a:pPr lvl="1"/>
            <a:r>
              <a:rPr lang="en-US" dirty="0" smtClean="0"/>
              <a:t>when </a:t>
            </a:r>
            <a:r>
              <a:rPr lang="en-US" dirty="0"/>
              <a:t>“fitting” it on a dataset all the possible combinations of parameter values are evaluated and the best combination is retained.</a:t>
            </a:r>
          </a:p>
        </p:txBody>
      </p:sp>
    </p:spTree>
    <p:extLst>
      <p:ext uri="{BB962C8B-B14F-4D97-AF65-F5344CB8AC3E}">
        <p14:creationId xmlns:p14="http://schemas.microsoft.com/office/powerpoint/2010/main" val="3087148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Randomized Parameter </a:t>
            </a:r>
            <a:r>
              <a:rPr lang="en-US" dirty="0" smtClean="0"/>
              <a:t>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While using a grid of parameter settings is currently the most widely used method for parameter optimization, other search methods have more </a:t>
            </a:r>
            <a:r>
              <a:rPr lang="en-US" dirty="0" err="1"/>
              <a:t>favourable</a:t>
            </a:r>
            <a:r>
              <a:rPr lang="en-US" dirty="0"/>
              <a:t> </a:t>
            </a:r>
            <a:r>
              <a:rPr lang="en-US" dirty="0" smtClean="0"/>
              <a:t>properties.</a:t>
            </a:r>
          </a:p>
          <a:p>
            <a:r>
              <a:rPr lang="en-US" i="1" dirty="0" err="1" smtClean="0"/>
              <a:t>RandomizedSearchCV</a:t>
            </a:r>
            <a:r>
              <a:rPr lang="en-US" dirty="0" smtClean="0"/>
              <a:t> </a:t>
            </a:r>
            <a:r>
              <a:rPr lang="en-US" dirty="0"/>
              <a:t>implements a randomized search over parameters, where each setting is sampled from a distribution over possible parameter </a:t>
            </a:r>
            <a:r>
              <a:rPr lang="en-US" dirty="0" smtClean="0"/>
              <a:t>values.</a:t>
            </a:r>
          </a:p>
          <a:p>
            <a:r>
              <a:rPr lang="en-US" dirty="0" smtClean="0"/>
              <a:t>Two </a:t>
            </a:r>
            <a:r>
              <a:rPr lang="en-US" dirty="0"/>
              <a:t>main benefits over an exhaustive search</a:t>
            </a:r>
            <a:r>
              <a:rPr lang="en-US" dirty="0" smtClean="0"/>
              <a:t>:</a:t>
            </a:r>
            <a:endParaRPr lang="en-US" dirty="0"/>
          </a:p>
          <a:p>
            <a:pPr lvl="1"/>
            <a:r>
              <a:rPr lang="en-US" dirty="0"/>
              <a:t>A </a:t>
            </a:r>
            <a:r>
              <a:rPr lang="en-US" dirty="0" err="1"/>
              <a:t>a</a:t>
            </a:r>
            <a:r>
              <a:rPr lang="en-US" dirty="0"/>
              <a:t> computation budget can be chosen independent of the number of parameters and possible values</a:t>
            </a:r>
            <a:r>
              <a:rPr lang="en-US" dirty="0" smtClean="0"/>
              <a:t>.</a:t>
            </a:r>
          </a:p>
          <a:p>
            <a:pPr lvl="2"/>
            <a:r>
              <a:rPr lang="it-IT" i="1" dirty="0"/>
              <a:t>n</a:t>
            </a:r>
            <a:r>
              <a:rPr lang="it-IT" i="1" dirty="0" smtClean="0"/>
              <a:t>_iter</a:t>
            </a:r>
            <a:r>
              <a:rPr lang="it-IT" dirty="0" smtClean="0"/>
              <a:t> param, </a:t>
            </a:r>
            <a:r>
              <a:rPr lang="en-US" dirty="0"/>
              <a:t>being the number of sampled candidates or sampling iterations</a:t>
            </a:r>
          </a:p>
          <a:p>
            <a:pPr lvl="1"/>
            <a:r>
              <a:rPr lang="en-US" dirty="0"/>
              <a:t>Adding parameters that do not influence the performance does not decrease efficiency</a:t>
            </a:r>
            <a:r>
              <a:rPr lang="en-US" dirty="0" smtClean="0"/>
              <a:t>.</a:t>
            </a:r>
          </a:p>
          <a:p>
            <a:pPr lvl="2"/>
            <a:r>
              <a:rPr lang="it-IT" dirty="0" smtClean="0"/>
              <a:t>Automatic algorithm</a:t>
            </a:r>
            <a:endParaRPr lang="en-US" dirty="0"/>
          </a:p>
        </p:txBody>
      </p:sp>
    </p:spTree>
    <p:extLst>
      <p:ext uri="{BB962C8B-B14F-4D97-AF65-F5344CB8AC3E}">
        <p14:creationId xmlns:p14="http://schemas.microsoft.com/office/powerpoint/2010/main" val="198038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Training and testing</a:t>
            </a:r>
            <a:endParaRPr lang="en-US" dirty="0"/>
          </a:p>
        </p:txBody>
      </p:sp>
      <p:sp>
        <p:nvSpPr>
          <p:cNvPr id="3" name="Content Placeholder 2"/>
          <p:cNvSpPr>
            <a:spLocks noGrp="1"/>
          </p:cNvSpPr>
          <p:nvPr>
            <p:ph idx="1"/>
          </p:nvPr>
        </p:nvSpPr>
        <p:spPr>
          <a:xfrm>
            <a:off x="838200" y="1825625"/>
            <a:ext cx="7505700" cy="4351338"/>
          </a:xfrm>
        </p:spPr>
        <p:txBody>
          <a:bodyPr>
            <a:normAutofit lnSpcReduction="10000"/>
          </a:bodyPr>
          <a:lstStyle/>
          <a:p>
            <a:r>
              <a:rPr lang="en-US" dirty="0"/>
              <a:t>Learning the parameters of a prediction function and testing it on the same data is a methodological mistake: a model that would just repeat the labels of the samples that it has just seen would have a perfect score but would fail to predict anything useful on yet-unseen </a:t>
            </a:r>
            <a:r>
              <a:rPr lang="en-US" dirty="0" smtClean="0"/>
              <a:t>data.</a:t>
            </a:r>
          </a:p>
          <a:p>
            <a:pPr lvl="1"/>
            <a:r>
              <a:rPr lang="en-US" dirty="0" smtClean="0"/>
              <a:t>This </a:t>
            </a:r>
            <a:r>
              <a:rPr lang="en-US" dirty="0"/>
              <a:t>situation is called </a:t>
            </a:r>
            <a:r>
              <a:rPr lang="en-US" b="1" dirty="0" smtClean="0"/>
              <a:t>overfitting</a:t>
            </a:r>
            <a:r>
              <a:rPr lang="en-US" dirty="0" smtClean="0"/>
              <a:t>.</a:t>
            </a:r>
          </a:p>
          <a:p>
            <a:r>
              <a:rPr lang="en-US" dirty="0" smtClean="0"/>
              <a:t>To </a:t>
            </a:r>
            <a:r>
              <a:rPr lang="en-US" dirty="0"/>
              <a:t>avoid it, it is common practice when performing a (supervised) machine learning experiment to hold out part of the available data as a test set </a:t>
            </a:r>
            <a:r>
              <a:rPr lang="en-US" b="1" dirty="0" err="1"/>
              <a:t>X_test</a:t>
            </a:r>
            <a:r>
              <a:rPr lang="en-US" dirty="0"/>
              <a:t>, </a:t>
            </a:r>
            <a:r>
              <a:rPr lang="en-US" b="1" dirty="0" err="1"/>
              <a:t>y_test</a:t>
            </a:r>
            <a:r>
              <a:rPr lang="en-US" dirty="0"/>
              <a:t>. </a:t>
            </a:r>
            <a:endParaRPr lang="en-US" dirty="0" smtClean="0"/>
          </a:p>
        </p:txBody>
      </p:sp>
      <p:pic>
        <p:nvPicPr>
          <p:cNvPr id="1026" name="Picture 2" descr="Grid Search Workflow">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5659" y="2587398"/>
            <a:ext cx="3584374" cy="240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500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Specifying parameters</a:t>
            </a:r>
            <a:endParaRPr lang="en-US" dirty="0"/>
          </a:p>
        </p:txBody>
      </p:sp>
      <p:sp>
        <p:nvSpPr>
          <p:cNvPr id="3" name="Content Placeholder 2"/>
          <p:cNvSpPr>
            <a:spLocks noGrp="1"/>
          </p:cNvSpPr>
          <p:nvPr>
            <p:ph idx="1"/>
          </p:nvPr>
        </p:nvSpPr>
        <p:spPr/>
        <p:txBody>
          <a:bodyPr/>
          <a:lstStyle/>
          <a:p>
            <a:r>
              <a:rPr lang="en-US" dirty="0"/>
              <a:t>Specifying how parameters should be sampled is done using a dictionary, very similar to specifying parameters for </a:t>
            </a:r>
            <a:r>
              <a:rPr lang="en-US" dirty="0" err="1" smtClean="0"/>
              <a:t>GridSearchCV</a:t>
            </a:r>
            <a:r>
              <a:rPr lang="en-US" dirty="0" smtClean="0"/>
              <a:t>.</a:t>
            </a:r>
          </a:p>
          <a:p>
            <a:r>
              <a:rPr lang="en-US" dirty="0" smtClean="0"/>
              <a:t>For </a:t>
            </a:r>
            <a:r>
              <a:rPr lang="en-US" dirty="0"/>
              <a:t>each parameter, either a distribution over possible values or a list of discrete choices (which will be sampled uniformly) can be specified</a:t>
            </a:r>
            <a:r>
              <a:rPr lang="en-US" dirty="0" smtClean="0"/>
              <a:t>:</a:t>
            </a:r>
          </a:p>
          <a:p>
            <a:pPr lvl="1"/>
            <a:r>
              <a:rPr lang="en-US" dirty="0"/>
              <a:t>{'C': </a:t>
            </a:r>
            <a:r>
              <a:rPr lang="en-US" dirty="0" err="1"/>
              <a:t>scipy.stats.expon</a:t>
            </a:r>
            <a:r>
              <a:rPr lang="en-US" dirty="0"/>
              <a:t>(scale=100), 'gamma': </a:t>
            </a:r>
            <a:r>
              <a:rPr lang="en-US" dirty="0" err="1"/>
              <a:t>scipy.stats.expon</a:t>
            </a:r>
            <a:r>
              <a:rPr lang="en-US" dirty="0"/>
              <a:t>(scale=.1),</a:t>
            </a:r>
          </a:p>
          <a:p>
            <a:pPr marL="457200" lvl="1" indent="0">
              <a:buNone/>
            </a:pPr>
            <a:r>
              <a:rPr lang="en-US" dirty="0"/>
              <a:t>	</a:t>
            </a:r>
            <a:r>
              <a:rPr lang="en-US" dirty="0" smtClean="0"/>
              <a:t>'kernel</a:t>
            </a:r>
            <a:r>
              <a:rPr lang="en-US" dirty="0"/>
              <a:t>': ['</a:t>
            </a:r>
            <a:r>
              <a:rPr lang="en-US" dirty="0" err="1"/>
              <a:t>rbf</a:t>
            </a:r>
            <a:r>
              <a:rPr lang="en-US" dirty="0"/>
              <a:t>'], '</a:t>
            </a:r>
            <a:r>
              <a:rPr lang="en-US" dirty="0" err="1"/>
              <a:t>class_weight</a:t>
            </a:r>
            <a:r>
              <a:rPr lang="en-US" dirty="0"/>
              <a:t>':['balanced', None]}</a:t>
            </a:r>
            <a:endParaRPr lang="en-US" dirty="0" smtClean="0"/>
          </a:p>
          <a:p>
            <a:endParaRPr lang="en-US" dirty="0"/>
          </a:p>
        </p:txBody>
      </p:sp>
    </p:spTree>
    <p:extLst>
      <p:ext uri="{BB962C8B-B14F-4D97-AF65-F5344CB8AC3E}">
        <p14:creationId xmlns:p14="http://schemas.microsoft.com/office/powerpoint/2010/main" val="1955492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Continuous distribution of the params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continuous parameters, such as C above, it is important to specify a continuous distribution to take full advantage of the randomization. This way, increasing </a:t>
            </a:r>
            <a:r>
              <a:rPr lang="en-US" dirty="0" err="1"/>
              <a:t>n_iter</a:t>
            </a:r>
            <a:r>
              <a:rPr lang="en-US" dirty="0"/>
              <a:t> will always lead to a finer search</a:t>
            </a:r>
            <a:r>
              <a:rPr lang="en-US" dirty="0" smtClean="0"/>
              <a:t>.</a:t>
            </a:r>
            <a:endParaRPr lang="en-US" dirty="0"/>
          </a:p>
          <a:p>
            <a:r>
              <a:rPr lang="en-US" dirty="0"/>
              <a:t>A continuous log-uniform random variable is available through </a:t>
            </a:r>
            <a:r>
              <a:rPr lang="en-US" dirty="0" err="1"/>
              <a:t>loguniform</a:t>
            </a:r>
            <a:r>
              <a:rPr lang="en-US" dirty="0"/>
              <a:t>. This is a continuous version of log-spaced parameters. For example to specify C above, </a:t>
            </a:r>
            <a:r>
              <a:rPr lang="en-US" dirty="0" err="1"/>
              <a:t>loguniform</a:t>
            </a:r>
            <a:r>
              <a:rPr lang="en-US" dirty="0"/>
              <a:t>(1, 100) can be used instead of [1, 10, 100] or </a:t>
            </a:r>
            <a:r>
              <a:rPr lang="en-US" dirty="0" err="1"/>
              <a:t>np.logspace</a:t>
            </a:r>
            <a:r>
              <a:rPr lang="en-US" dirty="0"/>
              <a:t>(0, 2, </a:t>
            </a:r>
            <a:r>
              <a:rPr lang="en-US" dirty="0" err="1"/>
              <a:t>num</a:t>
            </a:r>
            <a:r>
              <a:rPr lang="en-US" dirty="0"/>
              <a:t>=1000). </a:t>
            </a:r>
            <a:endParaRPr lang="en-US" dirty="0" smtClean="0"/>
          </a:p>
          <a:p>
            <a:pPr lvl="1"/>
            <a:r>
              <a:rPr lang="en-US" dirty="0"/>
              <a:t>from </a:t>
            </a:r>
            <a:r>
              <a:rPr lang="en-US" dirty="0" err="1"/>
              <a:t>sklearn.utils.fixes</a:t>
            </a:r>
            <a:r>
              <a:rPr lang="en-US" dirty="0"/>
              <a:t> import </a:t>
            </a:r>
            <a:r>
              <a:rPr lang="en-US" dirty="0" err="1"/>
              <a:t>loguniform</a:t>
            </a:r>
            <a:endParaRPr lang="en-US" dirty="0"/>
          </a:p>
          <a:p>
            <a:pPr lvl="1"/>
            <a:r>
              <a:rPr lang="en-US" dirty="0"/>
              <a:t>{'C': </a:t>
            </a:r>
            <a:r>
              <a:rPr lang="en-US" dirty="0" err="1"/>
              <a:t>loguniform</a:t>
            </a:r>
            <a:r>
              <a:rPr lang="en-US" dirty="0"/>
              <a:t>(1e0, 1e3),</a:t>
            </a:r>
          </a:p>
          <a:p>
            <a:pPr lvl="1"/>
            <a:r>
              <a:rPr lang="en-US" dirty="0"/>
              <a:t> 'gamma': </a:t>
            </a:r>
            <a:r>
              <a:rPr lang="en-US" dirty="0" err="1"/>
              <a:t>loguniform</a:t>
            </a:r>
            <a:r>
              <a:rPr lang="en-US" dirty="0"/>
              <a:t>(1e-4, 1e-3),</a:t>
            </a:r>
          </a:p>
          <a:p>
            <a:pPr lvl="1"/>
            <a:r>
              <a:rPr lang="en-US" dirty="0"/>
              <a:t> 'kernel': ['</a:t>
            </a:r>
            <a:r>
              <a:rPr lang="en-US" dirty="0" err="1"/>
              <a:t>rbf</a:t>
            </a:r>
            <a:r>
              <a:rPr lang="en-US" dirty="0"/>
              <a:t>'],</a:t>
            </a:r>
          </a:p>
          <a:p>
            <a:pPr lvl="1"/>
            <a:r>
              <a:rPr lang="en-US" dirty="0"/>
              <a:t> '</a:t>
            </a:r>
            <a:r>
              <a:rPr lang="en-US" dirty="0" err="1"/>
              <a:t>class_weight</a:t>
            </a:r>
            <a:r>
              <a:rPr lang="en-US" dirty="0"/>
              <a:t>':['balanced', None]}</a:t>
            </a:r>
          </a:p>
        </p:txBody>
      </p:sp>
    </p:spTree>
    <p:extLst>
      <p:ext uri="{BB962C8B-B14F-4D97-AF65-F5344CB8AC3E}">
        <p14:creationId xmlns:p14="http://schemas.microsoft.com/office/powerpoint/2010/main" val="4261198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development and </a:t>
            </a:r>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a:t>Model selection by evaluating various parameter settings can be seen as a way to use the labeled data to “train” the parameters of the grid</a:t>
            </a:r>
            <a:r>
              <a:rPr lang="en-US" dirty="0" smtClean="0"/>
              <a:t>.</a:t>
            </a:r>
            <a:endParaRPr lang="en-US" dirty="0"/>
          </a:p>
          <a:p>
            <a:r>
              <a:rPr lang="en-US" dirty="0"/>
              <a:t>When evaluating the resulting model it is important to do it on held-out samples that were not seen during the grid search process: it is recommended to split the data into a development set (to be fed to the </a:t>
            </a:r>
            <a:r>
              <a:rPr lang="en-US" dirty="0" err="1"/>
              <a:t>GridSearchCV</a:t>
            </a:r>
            <a:r>
              <a:rPr lang="en-US" dirty="0"/>
              <a:t> instance) and an evaluation set to compute performance metrics</a:t>
            </a:r>
            <a:r>
              <a:rPr lang="en-US" dirty="0" smtClean="0"/>
              <a:t>.</a:t>
            </a:r>
            <a:endParaRPr lang="en-US" dirty="0"/>
          </a:p>
          <a:p>
            <a:r>
              <a:rPr lang="en-US" dirty="0"/>
              <a:t>This can be done by using </a:t>
            </a:r>
            <a:r>
              <a:rPr lang="en-US" dirty="0" smtClean="0"/>
              <a:t>the</a:t>
            </a:r>
            <a:br>
              <a:rPr lang="en-US" dirty="0" smtClean="0"/>
            </a:br>
            <a:r>
              <a:rPr lang="en-US" dirty="0" err="1" smtClean="0"/>
              <a:t>train_test_split</a:t>
            </a:r>
            <a:r>
              <a:rPr lang="en-US" dirty="0" smtClean="0"/>
              <a:t> </a:t>
            </a:r>
            <a:r>
              <a:rPr lang="en-US" dirty="0"/>
              <a:t>utility function.</a:t>
            </a:r>
          </a:p>
        </p:txBody>
      </p:sp>
      <p:pic>
        <p:nvPicPr>
          <p:cNvPr id="28674" name="Picture 2" descr="../_images/grid_search_cross_validation.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5449" y="4360863"/>
            <a:ext cx="3411538" cy="23630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91088" y="6486526"/>
            <a:ext cx="3519488" cy="461665"/>
          </a:xfrm>
          <a:prstGeom prst="rect">
            <a:avLst/>
          </a:prstGeom>
          <a:noFill/>
        </p:spPr>
        <p:txBody>
          <a:bodyPr wrap="square" rtlCol="0">
            <a:spAutoFit/>
          </a:bodyPr>
          <a:lstStyle/>
          <a:p>
            <a:r>
              <a:rPr lang="it-IT" sz="1200" dirty="0" smtClean="0"/>
              <a:t>Once the model is selected: train on whole Train set (this is done automatically with SearchCV)</a:t>
            </a:r>
            <a:endParaRPr lang="en-US" sz="1200" dirty="0"/>
          </a:p>
        </p:txBody>
      </p:sp>
      <p:cxnSp>
        <p:nvCxnSpPr>
          <p:cNvPr id="6" name="Straight Arrow Connector 5"/>
          <p:cNvCxnSpPr/>
          <p:nvPr/>
        </p:nvCxnSpPr>
        <p:spPr>
          <a:xfrm flipV="1">
            <a:off x="5679281" y="4584879"/>
            <a:ext cx="2889294" cy="637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891088" y="4201265"/>
            <a:ext cx="3344951" cy="5278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914068" y="4233730"/>
            <a:ext cx="1500389" cy="399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587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See example</a:t>
            </a:r>
            <a:endParaRPr lang="en-US" dirty="0"/>
          </a:p>
        </p:txBody>
      </p:sp>
      <p:sp>
        <p:nvSpPr>
          <p:cNvPr id="3" name="Content Placeholder 2"/>
          <p:cNvSpPr>
            <a:spLocks noGrp="1"/>
          </p:cNvSpPr>
          <p:nvPr>
            <p:ph idx="1"/>
          </p:nvPr>
        </p:nvSpPr>
        <p:spPr/>
        <p:txBody>
          <a:bodyPr/>
          <a:lstStyle/>
          <a:p>
            <a:r>
              <a:rPr lang="en-US" dirty="0" smtClean="0"/>
              <a:t>ex1_param_estim_GridSearchCV.py</a:t>
            </a:r>
          </a:p>
          <a:p>
            <a:pPr lvl="1"/>
            <a:r>
              <a:rPr lang="it-IT" dirty="0" smtClean="0"/>
              <a:t>For the classification report see also scikit-le</a:t>
            </a:r>
            <a:endParaRPr lang="en-US" dirty="0" smtClean="0"/>
          </a:p>
          <a:p>
            <a:r>
              <a:rPr lang="en-US" dirty="0"/>
              <a:t>ex2_randomSvsGridS.py</a:t>
            </a:r>
          </a:p>
        </p:txBody>
      </p:sp>
    </p:spTree>
    <p:extLst>
      <p:ext uri="{BB962C8B-B14F-4D97-AF65-F5344CB8AC3E}">
        <p14:creationId xmlns:p14="http://schemas.microsoft.com/office/powerpoint/2010/main" val="876434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parameter </a:t>
            </a:r>
            <a:r>
              <a:rPr lang="en-US" dirty="0" smtClean="0"/>
              <a:t>search</a:t>
            </a:r>
            <a:endParaRPr lang="en-US" dirty="0"/>
          </a:p>
        </p:txBody>
      </p:sp>
      <p:sp>
        <p:nvSpPr>
          <p:cNvPr id="3" name="Content Placeholder 2"/>
          <p:cNvSpPr>
            <a:spLocks noGrp="1"/>
          </p:cNvSpPr>
          <p:nvPr>
            <p:ph idx="1"/>
          </p:nvPr>
        </p:nvSpPr>
        <p:spPr/>
        <p:txBody>
          <a:bodyPr/>
          <a:lstStyle/>
          <a:p>
            <a:r>
              <a:rPr lang="en-US" dirty="0"/>
              <a:t>Specifying an objective </a:t>
            </a:r>
            <a:r>
              <a:rPr lang="en-US" dirty="0" smtClean="0"/>
              <a:t>metric</a:t>
            </a:r>
          </a:p>
          <a:p>
            <a:r>
              <a:rPr lang="en-US" dirty="0"/>
              <a:t>Specifying multiple metrics for evaluation</a:t>
            </a:r>
          </a:p>
          <a:p>
            <a:r>
              <a:rPr lang="en-US" dirty="0"/>
              <a:t>Composite estimators and parameter spaces</a:t>
            </a:r>
          </a:p>
          <a:p>
            <a:r>
              <a:rPr lang="en-US" dirty="0"/>
              <a:t>Model selection: development and evaluation</a:t>
            </a:r>
          </a:p>
          <a:p>
            <a:r>
              <a:rPr lang="en-US" dirty="0"/>
              <a:t>Parallelism</a:t>
            </a:r>
          </a:p>
          <a:p>
            <a:r>
              <a:rPr lang="en-US" dirty="0"/>
              <a:t>Robustness to </a:t>
            </a:r>
            <a:r>
              <a:rPr lang="en-US" dirty="0" smtClean="0"/>
              <a:t>failure</a:t>
            </a:r>
            <a:endParaRPr lang="en-US" dirty="0"/>
          </a:p>
        </p:txBody>
      </p:sp>
    </p:spTree>
    <p:extLst>
      <p:ext uri="{BB962C8B-B14F-4D97-AF65-F5344CB8AC3E}">
        <p14:creationId xmlns:p14="http://schemas.microsoft.com/office/powerpoint/2010/main" val="3678593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an objective metric</a:t>
            </a:r>
          </a:p>
        </p:txBody>
      </p:sp>
      <p:sp>
        <p:nvSpPr>
          <p:cNvPr id="3" name="Content Placeholder 2"/>
          <p:cNvSpPr>
            <a:spLocks noGrp="1"/>
          </p:cNvSpPr>
          <p:nvPr>
            <p:ph idx="1"/>
          </p:nvPr>
        </p:nvSpPr>
        <p:spPr/>
        <p:txBody>
          <a:bodyPr/>
          <a:lstStyle/>
          <a:p>
            <a:r>
              <a:rPr lang="en-US" dirty="0"/>
              <a:t>By default, parameter search uses the score function of the estimator to evaluate a parameter </a:t>
            </a:r>
            <a:r>
              <a:rPr lang="en-US" dirty="0" smtClean="0"/>
              <a:t>setting</a:t>
            </a:r>
          </a:p>
          <a:p>
            <a:pPr lvl="1"/>
            <a:r>
              <a:rPr lang="en-US" dirty="0" err="1" smtClean="0"/>
              <a:t>sklearn.metrics.accuracy_score</a:t>
            </a:r>
            <a:r>
              <a:rPr lang="en-US" dirty="0" smtClean="0"/>
              <a:t> </a:t>
            </a:r>
            <a:r>
              <a:rPr lang="en-US" dirty="0"/>
              <a:t>for </a:t>
            </a:r>
            <a:r>
              <a:rPr lang="en-US" dirty="0" smtClean="0"/>
              <a:t>classification</a:t>
            </a:r>
          </a:p>
          <a:p>
            <a:pPr lvl="1"/>
            <a:r>
              <a:rPr lang="en-US" dirty="0" smtClean="0"/>
              <a:t>sklearn.metrics.r2_score </a:t>
            </a:r>
            <a:r>
              <a:rPr lang="en-US" dirty="0"/>
              <a:t>for </a:t>
            </a:r>
            <a:r>
              <a:rPr lang="en-US" dirty="0" smtClean="0"/>
              <a:t>regression.</a:t>
            </a:r>
          </a:p>
          <a:p>
            <a:r>
              <a:rPr lang="en-US" dirty="0" smtClean="0"/>
              <a:t>For </a:t>
            </a:r>
            <a:r>
              <a:rPr lang="en-US" dirty="0"/>
              <a:t>some applications, other scoring functions are better </a:t>
            </a:r>
            <a:r>
              <a:rPr lang="en-US" dirty="0" smtClean="0"/>
              <a:t>suited</a:t>
            </a:r>
          </a:p>
          <a:p>
            <a:pPr lvl="1"/>
            <a:r>
              <a:rPr lang="en-US" dirty="0"/>
              <a:t>F</a:t>
            </a:r>
            <a:r>
              <a:rPr lang="en-US" dirty="0" smtClean="0"/>
              <a:t>or </a:t>
            </a:r>
            <a:r>
              <a:rPr lang="en-US" dirty="0"/>
              <a:t>example in unbalanced classification, the accuracy score is often </a:t>
            </a:r>
            <a:r>
              <a:rPr lang="en-US" dirty="0" smtClean="0"/>
              <a:t>uninformative</a:t>
            </a:r>
          </a:p>
          <a:p>
            <a:r>
              <a:rPr lang="en-US" dirty="0" smtClean="0"/>
              <a:t>An </a:t>
            </a:r>
            <a:r>
              <a:rPr lang="en-US" dirty="0"/>
              <a:t>alternative scoring function can be specified via the scoring parameter to </a:t>
            </a:r>
            <a:r>
              <a:rPr lang="en-US" dirty="0" err="1"/>
              <a:t>GridSearchCV</a:t>
            </a:r>
            <a:r>
              <a:rPr lang="en-US" dirty="0"/>
              <a:t>, </a:t>
            </a:r>
            <a:r>
              <a:rPr lang="en-US" dirty="0" err="1"/>
              <a:t>RandomizedSearchCV</a:t>
            </a:r>
            <a:r>
              <a:rPr lang="en-US" dirty="0"/>
              <a:t> and many of the specialized cross-validation tools described </a:t>
            </a:r>
            <a:r>
              <a:rPr lang="en-US" dirty="0" smtClean="0"/>
              <a:t>later</a:t>
            </a:r>
            <a:endParaRPr lang="en-US" dirty="0"/>
          </a:p>
        </p:txBody>
      </p:sp>
    </p:spTree>
    <p:extLst>
      <p:ext uri="{BB962C8B-B14F-4D97-AF65-F5344CB8AC3E}">
        <p14:creationId xmlns:p14="http://schemas.microsoft.com/office/powerpoint/2010/main" val="3753478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R^2 (Coeff of determination)</a:t>
            </a:r>
            <a:endParaRPr lang="en-US" dirty="0"/>
          </a:p>
        </p:txBody>
      </p:sp>
      <p:sp>
        <p:nvSpPr>
          <p:cNvPr id="3" name="Content Placeholder 2"/>
          <p:cNvSpPr>
            <a:spLocks noGrp="1"/>
          </p:cNvSpPr>
          <p:nvPr>
            <p:ph idx="1"/>
          </p:nvPr>
        </p:nvSpPr>
        <p:spPr/>
        <p:txBody>
          <a:bodyPr/>
          <a:lstStyle/>
          <a:p>
            <a:r>
              <a:rPr lang="en-US" dirty="0"/>
              <a:t>R^2 (coefficient of determination) regression score function.</a:t>
            </a:r>
          </a:p>
          <a:p>
            <a:r>
              <a:rPr lang="en-US" dirty="0"/>
              <a:t>I</a:t>
            </a:r>
            <a:r>
              <a:rPr lang="en-US" dirty="0" smtClean="0"/>
              <a:t>s </a:t>
            </a:r>
            <a:r>
              <a:rPr lang="en-US" dirty="0"/>
              <a:t>the proportion of the variance in the dependent variable that is predictable from the independent variable(s)</a:t>
            </a:r>
          </a:p>
          <a:p>
            <a:r>
              <a:rPr lang="en-US" dirty="0"/>
              <a:t>Best possible score is 1.0 and it can be negative (because the model can be arbitrarily worse</a:t>
            </a:r>
            <a:r>
              <a:rPr lang="en-US" dirty="0" smtClean="0"/>
              <a:t>).</a:t>
            </a:r>
          </a:p>
          <a:p>
            <a:pPr lvl="1"/>
            <a:r>
              <a:rPr lang="en-US" dirty="0">
                <a:hlinkClick r:id="rId2"/>
              </a:rPr>
              <a:t>https://</a:t>
            </a:r>
            <a:r>
              <a:rPr lang="en-US" dirty="0" smtClean="0">
                <a:hlinkClick r:id="rId2"/>
              </a:rPr>
              <a:t>en.wikipedia.org/wiki/Coefficient_of_determination</a:t>
            </a:r>
            <a:r>
              <a:rPr lang="en-US" dirty="0" smtClean="0"/>
              <a:t> </a:t>
            </a:r>
            <a:endParaRPr lang="en-US" dirty="0"/>
          </a:p>
          <a:p>
            <a:r>
              <a:rPr lang="en-US" dirty="0" smtClean="0"/>
              <a:t>A </a:t>
            </a:r>
            <a:r>
              <a:rPr lang="en-US" dirty="0"/>
              <a:t>constant model that always predicts the expected value of y, disregarding the input features, would get a R^2 score of 0.0.</a:t>
            </a:r>
          </a:p>
        </p:txBody>
      </p:sp>
    </p:spTree>
    <p:extLst>
      <p:ext uri="{BB962C8B-B14F-4D97-AF65-F5344CB8AC3E}">
        <p14:creationId xmlns:p14="http://schemas.microsoft.com/office/powerpoint/2010/main" val="1684554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multiple metrics for </a:t>
            </a:r>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err="1"/>
              <a:t>GridSearchCV</a:t>
            </a:r>
            <a:r>
              <a:rPr lang="en-US" dirty="0"/>
              <a:t> and </a:t>
            </a:r>
            <a:r>
              <a:rPr lang="en-US" dirty="0" err="1"/>
              <a:t>RandomizedSearchCV</a:t>
            </a:r>
            <a:r>
              <a:rPr lang="en-US" dirty="0"/>
              <a:t> allow specifying multiple metrics for the scoring parameter</a:t>
            </a:r>
            <a:r>
              <a:rPr lang="en-US" dirty="0" smtClean="0"/>
              <a:t>.</a:t>
            </a:r>
            <a:endParaRPr lang="en-US" dirty="0"/>
          </a:p>
          <a:p>
            <a:r>
              <a:rPr lang="en-US" dirty="0" err="1"/>
              <a:t>Multimetric</a:t>
            </a:r>
            <a:r>
              <a:rPr lang="en-US" dirty="0"/>
              <a:t> scoring can either be specified as a list of strings of predefined scores names or a </a:t>
            </a:r>
            <a:r>
              <a:rPr lang="en-US" dirty="0" err="1"/>
              <a:t>dict</a:t>
            </a:r>
            <a:r>
              <a:rPr lang="en-US" dirty="0"/>
              <a:t> mapping the scorer name to the scorer function and/or the predefined scorer name(s). </a:t>
            </a:r>
          </a:p>
        </p:txBody>
      </p:sp>
    </p:spTree>
    <p:extLst>
      <p:ext uri="{BB962C8B-B14F-4D97-AF65-F5344CB8AC3E}">
        <p14:creationId xmlns:p14="http://schemas.microsoft.com/office/powerpoint/2010/main" val="3732372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Parallel execution</a:t>
            </a:r>
            <a:endParaRPr lang="en-US" dirty="0"/>
          </a:p>
        </p:txBody>
      </p:sp>
      <p:sp>
        <p:nvSpPr>
          <p:cNvPr id="3" name="Content Placeholder 2"/>
          <p:cNvSpPr>
            <a:spLocks noGrp="1"/>
          </p:cNvSpPr>
          <p:nvPr>
            <p:ph idx="1"/>
          </p:nvPr>
        </p:nvSpPr>
        <p:spPr/>
        <p:txBody>
          <a:bodyPr/>
          <a:lstStyle/>
          <a:p>
            <a:r>
              <a:rPr lang="en-US" dirty="0" err="1"/>
              <a:t>GridSearchCV</a:t>
            </a:r>
            <a:r>
              <a:rPr lang="en-US" dirty="0"/>
              <a:t> and </a:t>
            </a:r>
            <a:r>
              <a:rPr lang="en-US" dirty="0" err="1"/>
              <a:t>RandomizedSearchCV</a:t>
            </a:r>
            <a:r>
              <a:rPr lang="en-US" dirty="0"/>
              <a:t> evaluate each parameter setting independently. Computations can be run in parallel if your OS supports it, by using the keyword </a:t>
            </a:r>
            <a:r>
              <a:rPr lang="en-US" dirty="0" err="1"/>
              <a:t>n_jobs</a:t>
            </a:r>
            <a:r>
              <a:rPr lang="en-US" dirty="0"/>
              <a:t>=-1. </a:t>
            </a:r>
          </a:p>
        </p:txBody>
      </p:sp>
    </p:spTree>
    <p:extLst>
      <p:ext uri="{BB962C8B-B14F-4D97-AF65-F5344CB8AC3E}">
        <p14:creationId xmlns:p14="http://schemas.microsoft.com/office/powerpoint/2010/main" val="4288806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Robustness to failure</a:t>
            </a:r>
            <a:endParaRPr lang="en-US" dirty="0"/>
          </a:p>
        </p:txBody>
      </p:sp>
      <p:sp>
        <p:nvSpPr>
          <p:cNvPr id="3" name="Content Placeholder 2"/>
          <p:cNvSpPr>
            <a:spLocks noGrp="1"/>
          </p:cNvSpPr>
          <p:nvPr>
            <p:ph idx="1"/>
          </p:nvPr>
        </p:nvSpPr>
        <p:spPr/>
        <p:txBody>
          <a:bodyPr/>
          <a:lstStyle/>
          <a:p>
            <a:r>
              <a:rPr lang="en-US" dirty="0"/>
              <a:t>Some parameter settings may result in a failure to fit one or more folds of the </a:t>
            </a:r>
            <a:r>
              <a:rPr lang="en-US" dirty="0" smtClean="0"/>
              <a:t>data.</a:t>
            </a:r>
          </a:p>
          <a:p>
            <a:r>
              <a:rPr lang="en-US" dirty="0" smtClean="0"/>
              <a:t>By </a:t>
            </a:r>
            <a:r>
              <a:rPr lang="en-US" dirty="0"/>
              <a:t>default, this will cause the entire search to fail, even if some parameter settings could be fully </a:t>
            </a:r>
            <a:r>
              <a:rPr lang="en-US" dirty="0" smtClean="0"/>
              <a:t>evaluated.</a:t>
            </a:r>
          </a:p>
          <a:p>
            <a:r>
              <a:rPr lang="en-US" dirty="0" smtClean="0"/>
              <a:t>Setting </a:t>
            </a:r>
            <a:r>
              <a:rPr lang="en-US" dirty="0" err="1"/>
              <a:t>error_score</a:t>
            </a:r>
            <a:r>
              <a:rPr lang="en-US" dirty="0"/>
              <a:t>=0 (or =</a:t>
            </a:r>
            <a:r>
              <a:rPr lang="en-US" dirty="0" err="1"/>
              <a:t>np.NaN</a:t>
            </a:r>
            <a:r>
              <a:rPr lang="en-US" dirty="0"/>
              <a:t>) will make the procedure robust to such failure, issuing a warning and setting the score for that fold to 0 (or </a:t>
            </a:r>
            <a:r>
              <a:rPr lang="en-US" dirty="0" err="1"/>
              <a:t>NaN</a:t>
            </a:r>
            <a:r>
              <a:rPr lang="en-US" dirty="0"/>
              <a:t>), but completing the search.</a:t>
            </a:r>
          </a:p>
        </p:txBody>
      </p:sp>
    </p:spTree>
    <p:extLst>
      <p:ext uri="{BB962C8B-B14F-4D97-AF65-F5344CB8AC3E}">
        <p14:creationId xmlns:p14="http://schemas.microsoft.com/office/powerpoint/2010/main" val="321325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Two sets, three sets?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When evaluating different settings (“</a:t>
            </a:r>
            <a:r>
              <a:rPr lang="en-US" dirty="0" err="1"/>
              <a:t>hyperparameters</a:t>
            </a:r>
            <a:r>
              <a:rPr lang="en-US" dirty="0"/>
              <a:t>”) for estimators, such as the C setting that must be manually set for an SVM, there is still a risk of overfitting on the test set because the parameters can be tweaked until the estimator performs </a:t>
            </a:r>
            <a:r>
              <a:rPr lang="en-US" dirty="0" smtClean="0"/>
              <a:t>optimally.</a:t>
            </a:r>
          </a:p>
          <a:p>
            <a:pPr lvl="1"/>
            <a:r>
              <a:rPr lang="en-US" dirty="0" smtClean="0"/>
              <a:t>This </a:t>
            </a:r>
            <a:r>
              <a:rPr lang="en-US" dirty="0"/>
              <a:t>way, knowledge about the test set can “leak” into the model and evaluation metrics no longer report on generalization </a:t>
            </a:r>
            <a:r>
              <a:rPr lang="en-US" dirty="0" smtClean="0"/>
              <a:t>performance.</a:t>
            </a:r>
          </a:p>
          <a:p>
            <a:r>
              <a:rPr lang="en-US" dirty="0" smtClean="0"/>
              <a:t>To </a:t>
            </a:r>
            <a:r>
              <a:rPr lang="en-US" dirty="0"/>
              <a:t>solve this problem, yet another part of the dataset can be held out as a so-called “validation set</a:t>
            </a:r>
            <a:r>
              <a:rPr lang="en-US" dirty="0" smtClean="0"/>
              <a:t>”:</a:t>
            </a:r>
          </a:p>
          <a:p>
            <a:pPr lvl="1"/>
            <a:r>
              <a:rPr lang="en-US" dirty="0" smtClean="0"/>
              <a:t>training </a:t>
            </a:r>
            <a:r>
              <a:rPr lang="en-US" dirty="0"/>
              <a:t>proceeds on the training set, after which evaluation is done on the validation set, and when the experiment seems to be successful, final evaluation can be done on the test set</a:t>
            </a:r>
            <a:r>
              <a:rPr lang="en-US" dirty="0" smtClean="0"/>
              <a:t>.</a:t>
            </a:r>
            <a:endParaRPr lang="en-US" dirty="0"/>
          </a:p>
          <a:p>
            <a:r>
              <a:rPr lang="en-US" dirty="0"/>
              <a:t>However, by partitioning the available data into three sets, we drastically reduce the number of samples which can be used for learning the model, and the results can depend on a particular random choice for the pair of (train, validation) sets.</a:t>
            </a:r>
          </a:p>
        </p:txBody>
      </p:sp>
    </p:spTree>
    <p:extLst>
      <p:ext uri="{BB962C8B-B14F-4D97-AF65-F5344CB8AC3E}">
        <p14:creationId xmlns:p14="http://schemas.microsoft.com/office/powerpoint/2010/main" val="540167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to brute force parameter </a:t>
            </a:r>
            <a:r>
              <a:rPr lang="en-US" dirty="0" smtClean="0"/>
              <a:t>search</a:t>
            </a:r>
            <a:endParaRPr lang="en-US" dirty="0"/>
          </a:p>
        </p:txBody>
      </p:sp>
      <p:sp>
        <p:nvSpPr>
          <p:cNvPr id="3" name="Content Placeholder 2"/>
          <p:cNvSpPr>
            <a:spLocks noGrp="1"/>
          </p:cNvSpPr>
          <p:nvPr>
            <p:ph idx="1"/>
          </p:nvPr>
        </p:nvSpPr>
        <p:spPr/>
        <p:txBody>
          <a:bodyPr>
            <a:normAutofit/>
          </a:bodyPr>
          <a:lstStyle/>
          <a:p>
            <a:r>
              <a:rPr lang="en-US" dirty="0"/>
              <a:t>Model specific </a:t>
            </a:r>
            <a:r>
              <a:rPr lang="en-US" dirty="0" smtClean="0"/>
              <a:t>cross-validation</a:t>
            </a:r>
          </a:p>
          <a:p>
            <a:r>
              <a:rPr lang="en-US" dirty="0"/>
              <a:t>Information Criterion</a:t>
            </a:r>
          </a:p>
          <a:p>
            <a:r>
              <a:rPr lang="en-US" dirty="0"/>
              <a:t>Out of Bag Estimates</a:t>
            </a:r>
          </a:p>
          <a:p>
            <a:endParaRPr lang="en-US" dirty="0"/>
          </a:p>
        </p:txBody>
      </p:sp>
    </p:spTree>
    <p:extLst>
      <p:ext uri="{BB962C8B-B14F-4D97-AF65-F5344CB8AC3E}">
        <p14:creationId xmlns:p14="http://schemas.microsoft.com/office/powerpoint/2010/main" val="1037273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specific cross-validation</a:t>
            </a:r>
          </a:p>
        </p:txBody>
      </p:sp>
      <p:sp>
        <p:nvSpPr>
          <p:cNvPr id="3" name="Content Placeholder 2"/>
          <p:cNvSpPr>
            <a:spLocks noGrp="1"/>
          </p:cNvSpPr>
          <p:nvPr>
            <p:ph idx="1"/>
          </p:nvPr>
        </p:nvSpPr>
        <p:spPr/>
        <p:txBody>
          <a:bodyPr>
            <a:normAutofit lnSpcReduction="10000"/>
          </a:bodyPr>
          <a:lstStyle/>
          <a:p>
            <a:r>
              <a:rPr lang="en-US" dirty="0" smtClean="0"/>
              <a:t>Some </a:t>
            </a:r>
            <a:r>
              <a:rPr lang="en-US" dirty="0"/>
              <a:t>models can fit data for a range of values of some parameter almost as efficiently as fitting the estimator for a single value of the </a:t>
            </a:r>
            <a:r>
              <a:rPr lang="en-US" dirty="0" smtClean="0"/>
              <a:t>parameter.</a:t>
            </a:r>
          </a:p>
          <a:p>
            <a:pPr lvl="1"/>
            <a:r>
              <a:rPr lang="en-US" dirty="0" smtClean="0"/>
              <a:t>This </a:t>
            </a:r>
            <a:r>
              <a:rPr lang="en-US" dirty="0"/>
              <a:t>feature can be leveraged to perform a more efficient cross-validation used for model selection of this parameter.</a:t>
            </a:r>
          </a:p>
          <a:p>
            <a:r>
              <a:rPr lang="en-US" dirty="0"/>
              <a:t>The most common parameter amenable to this strategy is the parameter encoding the strength of the </a:t>
            </a:r>
            <a:r>
              <a:rPr lang="en-US" dirty="0" err="1" smtClean="0"/>
              <a:t>regularizer</a:t>
            </a:r>
            <a:r>
              <a:rPr lang="en-US" dirty="0" smtClean="0"/>
              <a:t> (i.e., alpha). </a:t>
            </a:r>
            <a:r>
              <a:rPr lang="en-US" dirty="0"/>
              <a:t>In this case we say that we compute the </a:t>
            </a:r>
            <a:r>
              <a:rPr lang="en-US" b="1" dirty="0"/>
              <a:t>regularization path</a:t>
            </a:r>
            <a:r>
              <a:rPr lang="en-US" dirty="0"/>
              <a:t> of the estimator.</a:t>
            </a:r>
          </a:p>
          <a:p>
            <a:pPr lvl="1"/>
            <a:r>
              <a:rPr lang="it-IT" dirty="0" smtClean="0"/>
              <a:t>LassoCV</a:t>
            </a:r>
          </a:p>
          <a:p>
            <a:pPr lvl="1"/>
            <a:r>
              <a:rPr lang="it-IT" dirty="0" smtClean="0"/>
              <a:t>LogisticRegressionCV</a:t>
            </a:r>
          </a:p>
          <a:p>
            <a:pPr lvl="1"/>
            <a:r>
              <a:rPr lang="it-IT" dirty="0" smtClean="0"/>
              <a:t>RidgeCV</a:t>
            </a:r>
            <a:endParaRPr lang="en-US" dirty="0"/>
          </a:p>
        </p:txBody>
      </p:sp>
    </p:spTree>
    <p:extLst>
      <p:ext uri="{BB962C8B-B14F-4D97-AF65-F5344CB8AC3E}">
        <p14:creationId xmlns:p14="http://schemas.microsoft.com/office/powerpoint/2010/main" val="2691030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Metrics and scoring: quantifying the quality of </a:t>
            </a:r>
            <a:r>
              <a:rPr lang="en-US" dirty="0" smtClean="0"/>
              <a:t>predictions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There are 3 different APIs for evaluating the quality of a model’s predictions</a:t>
            </a:r>
            <a:r>
              <a:rPr lang="en-US" dirty="0" smtClean="0"/>
              <a:t>:</a:t>
            </a:r>
            <a:endParaRPr lang="en-US" dirty="0"/>
          </a:p>
          <a:p>
            <a:r>
              <a:rPr lang="en-US" b="1" dirty="0"/>
              <a:t>Estimator </a:t>
            </a:r>
            <a:r>
              <a:rPr lang="en-US" b="1" i="1" dirty="0" smtClean="0"/>
              <a:t>score()</a:t>
            </a:r>
            <a:r>
              <a:rPr lang="en-US" b="1" dirty="0" smtClean="0"/>
              <a:t> </a:t>
            </a:r>
            <a:r>
              <a:rPr lang="en-US" b="1" dirty="0"/>
              <a:t>method</a:t>
            </a:r>
            <a:r>
              <a:rPr lang="en-US" dirty="0"/>
              <a:t>: Estimators have a score method providing a default evaluation criterion for the problem they are designed to </a:t>
            </a:r>
            <a:r>
              <a:rPr lang="en-US" dirty="0" smtClean="0"/>
              <a:t>solve.</a:t>
            </a:r>
          </a:p>
          <a:p>
            <a:pPr lvl="1"/>
            <a:r>
              <a:rPr lang="en-US" dirty="0" smtClean="0"/>
              <a:t>Typically accuracy (for classifiers) and R^2 (for </a:t>
            </a:r>
            <a:r>
              <a:rPr lang="en-US" dirty="0" err="1" smtClean="0"/>
              <a:t>regressors</a:t>
            </a:r>
            <a:r>
              <a:rPr lang="en-US" dirty="0" smtClean="0"/>
              <a:t>). See each </a:t>
            </a:r>
            <a:r>
              <a:rPr lang="en-US" dirty="0"/>
              <a:t>estimator’s documentation</a:t>
            </a:r>
            <a:r>
              <a:rPr lang="en-US" dirty="0" smtClean="0"/>
              <a:t>.</a:t>
            </a:r>
          </a:p>
          <a:p>
            <a:pPr lvl="1"/>
            <a:r>
              <a:rPr lang="it-IT" dirty="0" smtClean="0"/>
              <a:t>See example in 1_cross_validation.py</a:t>
            </a:r>
            <a:endParaRPr lang="en-US" dirty="0"/>
          </a:p>
          <a:p>
            <a:r>
              <a:rPr lang="en-US" b="1" dirty="0"/>
              <a:t>Scoring parameter: </a:t>
            </a:r>
            <a:r>
              <a:rPr lang="en-US" dirty="0"/>
              <a:t>Model-evaluation tools using cross-validation (such as </a:t>
            </a:r>
            <a:r>
              <a:rPr lang="en-US" i="1" dirty="0" err="1"/>
              <a:t>model_selection.cross_val_score</a:t>
            </a:r>
            <a:r>
              <a:rPr lang="en-US" dirty="0"/>
              <a:t> and </a:t>
            </a:r>
            <a:r>
              <a:rPr lang="en-US" i="1" dirty="0" err="1"/>
              <a:t>model_selection.GridSearchCV</a:t>
            </a:r>
            <a:r>
              <a:rPr lang="en-US" dirty="0"/>
              <a:t>) rely on an internal scoring </a:t>
            </a:r>
            <a:r>
              <a:rPr lang="en-US" dirty="0" smtClean="0"/>
              <a:t>strategy.</a:t>
            </a:r>
          </a:p>
          <a:p>
            <a:r>
              <a:rPr lang="en-US" b="1" dirty="0" smtClean="0"/>
              <a:t>Metric </a:t>
            </a:r>
            <a:r>
              <a:rPr lang="en-US" b="1" dirty="0"/>
              <a:t>functions</a:t>
            </a:r>
            <a:r>
              <a:rPr lang="en-US" dirty="0"/>
              <a:t>: The metrics module implements functions assessing </a:t>
            </a:r>
            <a:r>
              <a:rPr lang="en-US" b="1" dirty="0"/>
              <a:t>prediction error </a:t>
            </a:r>
            <a:r>
              <a:rPr lang="en-US" dirty="0"/>
              <a:t>for specific purposes</a:t>
            </a:r>
            <a:r>
              <a:rPr lang="en-US" dirty="0" smtClean="0"/>
              <a:t>.</a:t>
            </a:r>
            <a:endParaRPr lang="en-US" dirty="0"/>
          </a:p>
        </p:txBody>
      </p:sp>
    </p:spTree>
    <p:extLst>
      <p:ext uri="{BB962C8B-B14F-4D97-AF65-F5344CB8AC3E}">
        <p14:creationId xmlns:p14="http://schemas.microsoft.com/office/powerpoint/2010/main" val="572214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scoring parameter: defining model evaluation rules</a:t>
            </a:r>
          </a:p>
        </p:txBody>
      </p:sp>
      <p:sp>
        <p:nvSpPr>
          <p:cNvPr id="3" name="Content Placeholder 2"/>
          <p:cNvSpPr>
            <a:spLocks noGrp="1"/>
          </p:cNvSpPr>
          <p:nvPr>
            <p:ph idx="1"/>
          </p:nvPr>
        </p:nvSpPr>
        <p:spPr/>
        <p:txBody>
          <a:bodyPr>
            <a:normAutofit fontScale="92500" lnSpcReduction="10000"/>
          </a:bodyPr>
          <a:lstStyle/>
          <a:p>
            <a:r>
              <a:rPr lang="en-US" dirty="0"/>
              <a:t>Model selection and evaluation using tools, such as </a:t>
            </a:r>
            <a:r>
              <a:rPr lang="en-US" dirty="0" err="1"/>
              <a:t>model_selection.GridSearchCV</a:t>
            </a:r>
            <a:r>
              <a:rPr lang="en-US" dirty="0"/>
              <a:t> and </a:t>
            </a:r>
            <a:r>
              <a:rPr lang="en-US" dirty="0" err="1"/>
              <a:t>model_selection.cross_val_score</a:t>
            </a:r>
            <a:r>
              <a:rPr lang="en-US" dirty="0"/>
              <a:t>, take a scoring parameter that controls what metric they apply to the estimators evaluated</a:t>
            </a:r>
            <a:r>
              <a:rPr lang="en-US" dirty="0" smtClean="0"/>
              <a:t>.</a:t>
            </a:r>
          </a:p>
          <a:p>
            <a:r>
              <a:rPr lang="en-US" dirty="0"/>
              <a:t>For the most common use cases, you can designate a </a:t>
            </a:r>
            <a:r>
              <a:rPr lang="en-US" b="1" dirty="0"/>
              <a:t>scorer object </a:t>
            </a:r>
            <a:r>
              <a:rPr lang="en-US" dirty="0"/>
              <a:t>with the scoring parameter; the table below shows all possible </a:t>
            </a:r>
            <a:r>
              <a:rPr lang="en-US" dirty="0" smtClean="0"/>
              <a:t>values.</a:t>
            </a:r>
          </a:p>
          <a:p>
            <a:pPr lvl="1"/>
            <a:r>
              <a:rPr lang="en-US" dirty="0">
                <a:hlinkClick r:id="rId2"/>
              </a:rPr>
              <a:t>https://scikit-learn.org/stable/modules/model_evaluation.html#the-scoring-parameter-defining-model-evaluation-rules</a:t>
            </a:r>
            <a:endParaRPr lang="en-US" dirty="0" smtClean="0"/>
          </a:p>
          <a:p>
            <a:r>
              <a:rPr lang="en-US" dirty="0" smtClean="0"/>
              <a:t>All </a:t>
            </a:r>
            <a:r>
              <a:rPr lang="en-US" b="1" dirty="0"/>
              <a:t>scorer objects </a:t>
            </a:r>
            <a:r>
              <a:rPr lang="en-US" dirty="0"/>
              <a:t>follow the </a:t>
            </a:r>
            <a:r>
              <a:rPr lang="en-US" b="1" dirty="0" smtClean="0"/>
              <a:t>CV convention </a:t>
            </a:r>
            <a:r>
              <a:rPr lang="en-US" b="1" dirty="0"/>
              <a:t>that higher return values are better than lower return </a:t>
            </a:r>
            <a:r>
              <a:rPr lang="en-US" b="1" dirty="0" smtClean="0"/>
              <a:t>values</a:t>
            </a:r>
            <a:r>
              <a:rPr lang="en-US" dirty="0" smtClean="0"/>
              <a:t>.</a:t>
            </a:r>
          </a:p>
          <a:p>
            <a:pPr lvl="1"/>
            <a:r>
              <a:rPr lang="en-US" dirty="0" smtClean="0"/>
              <a:t>Thus </a:t>
            </a:r>
            <a:r>
              <a:rPr lang="en-US" dirty="0"/>
              <a:t>metrics which measure the distance between the model and the data, like </a:t>
            </a:r>
            <a:r>
              <a:rPr lang="en-US" dirty="0" err="1"/>
              <a:t>metrics.mean_squared_error</a:t>
            </a:r>
            <a:r>
              <a:rPr lang="en-US" dirty="0"/>
              <a:t>, are available as </a:t>
            </a:r>
            <a:r>
              <a:rPr lang="en-US" dirty="0" err="1"/>
              <a:t>neg_mean_squared_error</a:t>
            </a:r>
            <a:r>
              <a:rPr lang="en-US" dirty="0"/>
              <a:t> which return the negated value of the metric.</a:t>
            </a:r>
          </a:p>
        </p:txBody>
      </p:sp>
    </p:spTree>
    <p:extLst>
      <p:ext uri="{BB962C8B-B14F-4D97-AF65-F5344CB8AC3E}">
        <p14:creationId xmlns:p14="http://schemas.microsoft.com/office/powerpoint/2010/main" val="1197746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your scoring strategy from metric functions</a:t>
            </a:r>
          </a:p>
        </p:txBody>
      </p:sp>
      <p:sp>
        <p:nvSpPr>
          <p:cNvPr id="3" name="Content Placeholder 2"/>
          <p:cNvSpPr>
            <a:spLocks noGrp="1"/>
          </p:cNvSpPr>
          <p:nvPr>
            <p:ph idx="1"/>
          </p:nvPr>
        </p:nvSpPr>
        <p:spPr/>
        <p:txBody>
          <a:bodyPr>
            <a:normAutofit fontScale="92500" lnSpcReduction="20000"/>
          </a:bodyPr>
          <a:lstStyle/>
          <a:p>
            <a:r>
              <a:rPr lang="en-US" dirty="0"/>
              <a:t>The module </a:t>
            </a:r>
            <a:r>
              <a:rPr lang="en-US" dirty="0" err="1"/>
              <a:t>sklearn.metrics</a:t>
            </a:r>
            <a:r>
              <a:rPr lang="en-US" dirty="0"/>
              <a:t> also exposes a set of simple functions measuring a prediction error given ground truth and prediction</a:t>
            </a:r>
            <a:r>
              <a:rPr lang="en-US" dirty="0" smtClean="0"/>
              <a:t>:</a:t>
            </a:r>
            <a:endParaRPr lang="en-US" dirty="0"/>
          </a:p>
          <a:p>
            <a:r>
              <a:rPr lang="en-US" dirty="0"/>
              <a:t>functions ending with _score return a value to maximize, the higher the better</a:t>
            </a:r>
            <a:r>
              <a:rPr lang="en-US" dirty="0" smtClean="0"/>
              <a:t>.</a:t>
            </a:r>
            <a:endParaRPr lang="en-US" dirty="0"/>
          </a:p>
          <a:p>
            <a:r>
              <a:rPr lang="en-US" dirty="0"/>
              <a:t>functions ending with _error or _loss return a value to minimize, the lower the </a:t>
            </a:r>
            <a:r>
              <a:rPr lang="en-US" dirty="0" smtClean="0"/>
              <a:t>better.</a:t>
            </a:r>
          </a:p>
          <a:p>
            <a:pPr lvl="1"/>
            <a:r>
              <a:rPr lang="en-US" dirty="0" smtClean="0"/>
              <a:t>When </a:t>
            </a:r>
            <a:r>
              <a:rPr lang="en-US" dirty="0"/>
              <a:t>converting into a scorer object using </a:t>
            </a:r>
            <a:r>
              <a:rPr lang="en-US" i="1" dirty="0" err="1"/>
              <a:t>make_scorer</a:t>
            </a:r>
            <a:r>
              <a:rPr lang="en-US" dirty="0"/>
              <a:t>, set the </a:t>
            </a:r>
            <a:r>
              <a:rPr lang="en-US" i="1" dirty="0" err="1"/>
              <a:t>greater_is_better</a:t>
            </a:r>
            <a:r>
              <a:rPr lang="en-US" dirty="0"/>
              <a:t> parameter to False (True by </a:t>
            </a:r>
            <a:r>
              <a:rPr lang="en-US" dirty="0" smtClean="0"/>
              <a:t>default).</a:t>
            </a:r>
          </a:p>
          <a:p>
            <a:r>
              <a:rPr lang="en-US" dirty="0"/>
              <a:t>Many metrics are not given names to be used as scoring values, sometimes because they require additional parameters, such as </a:t>
            </a:r>
            <a:r>
              <a:rPr lang="en-US" i="1" dirty="0" err="1"/>
              <a:t>fbeta_score</a:t>
            </a:r>
            <a:r>
              <a:rPr lang="en-US" dirty="0"/>
              <a:t>. In such cases, you need to generate an appropriate scoring </a:t>
            </a:r>
            <a:r>
              <a:rPr lang="en-US" dirty="0" smtClean="0"/>
              <a:t>object.</a:t>
            </a:r>
          </a:p>
          <a:p>
            <a:pPr lvl="1"/>
            <a:r>
              <a:rPr lang="en-US" dirty="0" smtClean="0"/>
              <a:t>The </a:t>
            </a:r>
            <a:r>
              <a:rPr lang="en-US" dirty="0"/>
              <a:t>simplest way to generate a callable object for scoring is by using </a:t>
            </a:r>
            <a:r>
              <a:rPr lang="en-US" i="1" dirty="0" err="1"/>
              <a:t>make_scorer</a:t>
            </a:r>
            <a:r>
              <a:rPr lang="en-US" dirty="0"/>
              <a:t>. That function converts metrics into </a:t>
            </a:r>
            <a:r>
              <a:rPr lang="en-US" dirty="0" err="1"/>
              <a:t>callables</a:t>
            </a:r>
            <a:r>
              <a:rPr lang="en-US" dirty="0"/>
              <a:t> that can be used for model evaluation</a:t>
            </a:r>
          </a:p>
        </p:txBody>
      </p:sp>
    </p:spTree>
    <p:extLst>
      <p:ext uri="{BB962C8B-B14F-4D97-AF65-F5344CB8AC3E}">
        <p14:creationId xmlns:p14="http://schemas.microsoft.com/office/powerpoint/2010/main" val="402952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Completely custom scorer objects</a:t>
            </a:r>
            <a:endParaRPr lang="en-US" dirty="0"/>
          </a:p>
        </p:txBody>
      </p:sp>
      <p:sp>
        <p:nvSpPr>
          <p:cNvPr id="3" name="Content Placeholder 2"/>
          <p:cNvSpPr>
            <a:spLocks noGrp="1"/>
          </p:cNvSpPr>
          <p:nvPr>
            <p:ph idx="1"/>
          </p:nvPr>
        </p:nvSpPr>
        <p:spPr/>
        <p:txBody>
          <a:bodyPr>
            <a:normAutofit fontScale="92500"/>
          </a:bodyPr>
          <a:lstStyle/>
          <a:p>
            <a:r>
              <a:rPr lang="en-US" dirty="0"/>
              <a:t>The second use case is to build a completely custom scorer object from a simple python function using </a:t>
            </a:r>
            <a:r>
              <a:rPr lang="en-US" dirty="0" err="1"/>
              <a:t>make_scorer</a:t>
            </a:r>
            <a:r>
              <a:rPr lang="en-US" dirty="0"/>
              <a:t>, which can take several parameters</a:t>
            </a:r>
            <a:r>
              <a:rPr lang="en-US" dirty="0" smtClean="0"/>
              <a:t>:</a:t>
            </a:r>
            <a:endParaRPr lang="en-US" dirty="0"/>
          </a:p>
          <a:p>
            <a:pPr lvl="1"/>
            <a:r>
              <a:rPr lang="en-US" dirty="0"/>
              <a:t>the python function you want to use </a:t>
            </a:r>
            <a:r>
              <a:rPr lang="en-US" dirty="0" smtClean="0"/>
              <a:t>(e.g., </a:t>
            </a:r>
            <a:r>
              <a:rPr lang="en-US" dirty="0" err="1" smtClean="0"/>
              <a:t>my_custom_loss_func</a:t>
            </a:r>
            <a:r>
              <a:rPr lang="en-US" dirty="0" smtClean="0"/>
              <a:t>)</a:t>
            </a:r>
            <a:endParaRPr lang="en-US" dirty="0"/>
          </a:p>
          <a:p>
            <a:pPr lvl="1"/>
            <a:r>
              <a:rPr lang="en-US" dirty="0"/>
              <a:t>whether the python function returns a score (</a:t>
            </a:r>
            <a:r>
              <a:rPr lang="en-US" dirty="0" err="1"/>
              <a:t>greater_is_better</a:t>
            </a:r>
            <a:r>
              <a:rPr lang="en-US" dirty="0"/>
              <a:t>=True, the default) or a loss (</a:t>
            </a:r>
            <a:r>
              <a:rPr lang="en-US" dirty="0" err="1"/>
              <a:t>greater_is_better</a:t>
            </a:r>
            <a:r>
              <a:rPr lang="en-US" dirty="0"/>
              <a:t>=False</a:t>
            </a:r>
            <a:r>
              <a:rPr lang="en-US" dirty="0" smtClean="0"/>
              <a:t>).</a:t>
            </a:r>
          </a:p>
          <a:p>
            <a:pPr lvl="1"/>
            <a:r>
              <a:rPr lang="en-US" dirty="0" smtClean="0"/>
              <a:t>If </a:t>
            </a:r>
            <a:r>
              <a:rPr lang="en-US" dirty="0"/>
              <a:t>a loss, the output of the python function is negated by the scorer object, conforming to the cross validation convention that scorers return higher values for better models</a:t>
            </a:r>
            <a:r>
              <a:rPr lang="en-US" dirty="0" smtClean="0"/>
              <a:t>.</a:t>
            </a:r>
            <a:endParaRPr lang="en-US" dirty="0"/>
          </a:p>
          <a:p>
            <a:pPr lvl="1"/>
            <a:r>
              <a:rPr lang="en-US" dirty="0"/>
              <a:t>for classification metrics only: whether the python function you provided requires continuous decision certainties (</a:t>
            </a:r>
            <a:r>
              <a:rPr lang="en-US" dirty="0" err="1"/>
              <a:t>needs_threshold</a:t>
            </a:r>
            <a:r>
              <a:rPr lang="en-US" dirty="0"/>
              <a:t>=True). The default value is False</a:t>
            </a:r>
            <a:r>
              <a:rPr lang="en-US" dirty="0" smtClean="0"/>
              <a:t>.</a:t>
            </a:r>
            <a:endParaRPr lang="en-US" dirty="0"/>
          </a:p>
          <a:p>
            <a:pPr lvl="1"/>
            <a:r>
              <a:rPr lang="en-US" dirty="0"/>
              <a:t>any additional parameters, such as beta or labels in f1_score.</a:t>
            </a:r>
          </a:p>
        </p:txBody>
      </p:sp>
    </p:spTree>
    <p:extLst>
      <p:ext uri="{BB962C8B-B14F-4D97-AF65-F5344CB8AC3E}">
        <p14:creationId xmlns:p14="http://schemas.microsoft.com/office/powerpoint/2010/main" val="1170630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metric </a:t>
            </a:r>
            <a:r>
              <a:rPr lang="en-US" dirty="0" smtClean="0"/>
              <a:t>evaluation</a:t>
            </a:r>
            <a:endParaRPr lang="en-US" dirty="0"/>
          </a:p>
        </p:txBody>
      </p:sp>
      <p:sp>
        <p:nvSpPr>
          <p:cNvPr id="3" name="Content Placeholder 2"/>
          <p:cNvSpPr>
            <a:spLocks noGrp="1"/>
          </p:cNvSpPr>
          <p:nvPr>
            <p:ph idx="1"/>
          </p:nvPr>
        </p:nvSpPr>
        <p:spPr/>
        <p:txBody>
          <a:bodyPr/>
          <a:lstStyle/>
          <a:p>
            <a:r>
              <a:rPr lang="it-IT" dirty="0"/>
              <a:t>For all the above, see: 2_scoring_metrics.py</a:t>
            </a:r>
            <a:endParaRPr lang="en-US" dirty="0"/>
          </a:p>
        </p:txBody>
      </p:sp>
    </p:spTree>
    <p:extLst>
      <p:ext uri="{BB962C8B-B14F-4D97-AF65-F5344CB8AC3E}">
        <p14:creationId xmlns:p14="http://schemas.microsoft.com/office/powerpoint/2010/main" val="12209625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t>
            </a:r>
            <a:r>
              <a:rPr lang="en-US" dirty="0" smtClean="0"/>
              <a:t>metrics</a:t>
            </a:r>
            <a:endParaRPr lang="en-US" dirty="0"/>
          </a:p>
        </p:txBody>
      </p:sp>
      <p:sp>
        <p:nvSpPr>
          <p:cNvPr id="3" name="Content Placeholder 2"/>
          <p:cNvSpPr>
            <a:spLocks noGrp="1"/>
          </p:cNvSpPr>
          <p:nvPr>
            <p:ph idx="1"/>
          </p:nvPr>
        </p:nvSpPr>
        <p:spPr/>
        <p:txBody>
          <a:bodyPr/>
          <a:lstStyle/>
          <a:p>
            <a:r>
              <a:rPr lang="en-US" dirty="0"/>
              <a:t>The </a:t>
            </a:r>
            <a:r>
              <a:rPr lang="en-US" dirty="0" err="1"/>
              <a:t>sklearn.metrics</a:t>
            </a:r>
            <a:r>
              <a:rPr lang="en-US" dirty="0"/>
              <a:t> module implements several loss, score, and utility functions to measure classification performance. </a:t>
            </a:r>
          </a:p>
        </p:txBody>
      </p:sp>
    </p:spTree>
    <p:extLst>
      <p:ext uri="{BB962C8B-B14F-4D97-AF65-F5344CB8AC3E}">
        <p14:creationId xmlns:p14="http://schemas.microsoft.com/office/powerpoint/2010/main" val="2698421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binary to multiclass and </a:t>
            </a:r>
            <a:r>
              <a:rPr lang="en-US" dirty="0" err="1"/>
              <a:t>multilabel</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Some metrics are essentially defined for binary classification tasks (e.g. f1_score, </a:t>
            </a:r>
            <a:r>
              <a:rPr lang="en-US" dirty="0" err="1"/>
              <a:t>roc_auc_score</a:t>
            </a:r>
            <a:r>
              <a:rPr lang="en-US" dirty="0" smtClean="0"/>
              <a:t>).</a:t>
            </a:r>
          </a:p>
          <a:p>
            <a:pPr lvl="1"/>
            <a:r>
              <a:rPr lang="en-US" dirty="0" smtClean="0"/>
              <a:t>In </a:t>
            </a:r>
            <a:r>
              <a:rPr lang="en-US" dirty="0"/>
              <a:t>these cases, by default only the positive label is evaluated, assuming by default that the positive class is labelled 1 (though this may be configurable through the </a:t>
            </a:r>
            <a:r>
              <a:rPr lang="en-US" dirty="0" err="1"/>
              <a:t>pos_label</a:t>
            </a:r>
            <a:r>
              <a:rPr lang="en-US" dirty="0"/>
              <a:t> parameter</a:t>
            </a:r>
            <a:r>
              <a:rPr lang="en-US" dirty="0" smtClean="0"/>
              <a:t>).</a:t>
            </a:r>
            <a:endParaRPr lang="en-US" dirty="0"/>
          </a:p>
          <a:p>
            <a:r>
              <a:rPr lang="en-US" dirty="0"/>
              <a:t>In extending a binary metric to multiclass or </a:t>
            </a:r>
            <a:r>
              <a:rPr lang="en-US" dirty="0" err="1"/>
              <a:t>multilabel</a:t>
            </a:r>
            <a:r>
              <a:rPr lang="en-US" dirty="0"/>
              <a:t> problems, the data is treated as a collection of binary problems, one for each class. There are then a number of ways to average binary metric calculations across the set of classes, each of which may be useful in some </a:t>
            </a:r>
            <a:r>
              <a:rPr lang="en-US" dirty="0" smtClean="0"/>
              <a:t>scenario.</a:t>
            </a:r>
          </a:p>
          <a:p>
            <a:r>
              <a:rPr lang="en-US" dirty="0" smtClean="0"/>
              <a:t>Where </a:t>
            </a:r>
            <a:r>
              <a:rPr lang="en-US" dirty="0"/>
              <a:t>available, you should select among these using the average </a:t>
            </a:r>
            <a:r>
              <a:rPr lang="en-US" dirty="0" smtClean="0"/>
              <a:t>parameter</a:t>
            </a:r>
          </a:p>
          <a:p>
            <a:pPr lvl="1"/>
            <a:r>
              <a:rPr lang="en-US" dirty="0" smtClean="0"/>
              <a:t>See next page</a:t>
            </a:r>
            <a:endParaRPr lang="en-US" dirty="0"/>
          </a:p>
        </p:txBody>
      </p:sp>
    </p:spTree>
    <p:extLst>
      <p:ext uri="{BB962C8B-B14F-4D97-AF65-F5344CB8AC3E}">
        <p14:creationId xmlns:p14="http://schemas.microsoft.com/office/powerpoint/2010/main" val="3609270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binary to multiclass and </a:t>
            </a:r>
            <a:r>
              <a:rPr lang="en-US" dirty="0" err="1"/>
              <a:t>multilabel</a:t>
            </a:r>
            <a:endParaRPr lang="en-US" dirty="0"/>
          </a:p>
        </p:txBody>
      </p:sp>
      <p:sp>
        <p:nvSpPr>
          <p:cNvPr id="3" name="Content Placeholder 2"/>
          <p:cNvSpPr>
            <a:spLocks noGrp="1"/>
          </p:cNvSpPr>
          <p:nvPr>
            <p:ph idx="1"/>
          </p:nvPr>
        </p:nvSpPr>
        <p:spPr/>
        <p:txBody>
          <a:bodyPr>
            <a:normAutofit fontScale="62500" lnSpcReduction="20000"/>
          </a:bodyPr>
          <a:lstStyle/>
          <a:p>
            <a:r>
              <a:rPr lang="en-US" dirty="0"/>
              <a:t>"macro" simply calculates the mean of the binary metrics, </a:t>
            </a:r>
            <a:r>
              <a:rPr lang="en-US" b="1" dirty="0"/>
              <a:t>giving equal weight to each </a:t>
            </a:r>
            <a:r>
              <a:rPr lang="en-US" b="1" dirty="0" smtClean="0"/>
              <a:t>class</a:t>
            </a:r>
            <a:r>
              <a:rPr lang="en-US" dirty="0" smtClean="0"/>
              <a:t>.</a:t>
            </a:r>
          </a:p>
          <a:p>
            <a:pPr lvl="1"/>
            <a:r>
              <a:rPr lang="en-US" dirty="0" smtClean="0"/>
              <a:t>In </a:t>
            </a:r>
            <a:r>
              <a:rPr lang="en-US" dirty="0"/>
              <a:t>problems where infrequent classes are nonetheless important, macro-averaging may be a means of highlighting their </a:t>
            </a:r>
            <a:r>
              <a:rPr lang="en-US" dirty="0" smtClean="0"/>
              <a:t>performance.</a:t>
            </a:r>
          </a:p>
          <a:p>
            <a:pPr lvl="1"/>
            <a:r>
              <a:rPr lang="en-US" dirty="0" smtClean="0"/>
              <a:t>On </a:t>
            </a:r>
            <a:r>
              <a:rPr lang="en-US" dirty="0"/>
              <a:t>the other hand, the assumption that all classes are equally important is often untrue, such that macro-averaging will over-emphasize the typically low performance on an infrequent class.</a:t>
            </a:r>
          </a:p>
          <a:p>
            <a:r>
              <a:rPr lang="en-US" dirty="0"/>
              <a:t>"weighted" accounts for class imbalance by computing the average of binary metrics in which each class’s score is weighted by its presence in the true data sample.</a:t>
            </a:r>
          </a:p>
          <a:p>
            <a:r>
              <a:rPr lang="en-US" dirty="0">
                <a:solidFill>
                  <a:schemeClr val="bg1">
                    <a:lumMod val="75000"/>
                  </a:schemeClr>
                </a:solidFill>
              </a:rPr>
              <a:t>"micro" gives each sample-class pair an equal contribution to the overall metric (except as a result of sample-weight). Rather than summing the metric per class, this sums the dividends and divisors that make up the per-class metrics to calculate an overall </a:t>
            </a:r>
            <a:r>
              <a:rPr lang="en-US" dirty="0" smtClean="0">
                <a:solidFill>
                  <a:schemeClr val="bg1">
                    <a:lumMod val="75000"/>
                  </a:schemeClr>
                </a:solidFill>
              </a:rPr>
              <a:t>quotient.</a:t>
            </a:r>
          </a:p>
          <a:p>
            <a:pPr lvl="1"/>
            <a:r>
              <a:rPr lang="en-US" dirty="0" smtClean="0">
                <a:solidFill>
                  <a:schemeClr val="bg1">
                    <a:lumMod val="75000"/>
                  </a:schemeClr>
                </a:solidFill>
              </a:rPr>
              <a:t>Micro-averaging </a:t>
            </a:r>
            <a:r>
              <a:rPr lang="en-US" dirty="0">
                <a:solidFill>
                  <a:schemeClr val="bg1">
                    <a:lumMod val="75000"/>
                  </a:schemeClr>
                </a:solidFill>
              </a:rPr>
              <a:t>may be preferred </a:t>
            </a:r>
            <a:r>
              <a:rPr lang="en-US" b="1" dirty="0">
                <a:solidFill>
                  <a:schemeClr val="bg1">
                    <a:lumMod val="75000"/>
                  </a:schemeClr>
                </a:solidFill>
              </a:rPr>
              <a:t>in </a:t>
            </a:r>
            <a:r>
              <a:rPr lang="en-US" b="1" dirty="0" err="1">
                <a:solidFill>
                  <a:schemeClr val="bg1">
                    <a:lumMod val="75000"/>
                  </a:schemeClr>
                </a:solidFill>
              </a:rPr>
              <a:t>multilabel</a:t>
            </a:r>
            <a:r>
              <a:rPr lang="en-US" b="1" dirty="0">
                <a:solidFill>
                  <a:schemeClr val="bg1">
                    <a:lumMod val="75000"/>
                  </a:schemeClr>
                </a:solidFill>
              </a:rPr>
              <a:t> settings</a:t>
            </a:r>
            <a:r>
              <a:rPr lang="en-US" dirty="0">
                <a:solidFill>
                  <a:schemeClr val="bg1">
                    <a:lumMod val="75000"/>
                  </a:schemeClr>
                </a:solidFill>
              </a:rPr>
              <a:t>, including multiclass classification where a majority class is to be ignored.</a:t>
            </a:r>
          </a:p>
          <a:p>
            <a:r>
              <a:rPr lang="en-US" dirty="0">
                <a:solidFill>
                  <a:schemeClr val="bg1">
                    <a:lumMod val="75000"/>
                  </a:schemeClr>
                </a:solidFill>
              </a:rPr>
              <a:t>"samples" applies only to </a:t>
            </a:r>
            <a:r>
              <a:rPr lang="en-US" b="1" dirty="0" err="1">
                <a:solidFill>
                  <a:schemeClr val="bg1">
                    <a:lumMod val="75000"/>
                  </a:schemeClr>
                </a:solidFill>
              </a:rPr>
              <a:t>multilabel</a:t>
            </a:r>
            <a:r>
              <a:rPr lang="en-US" b="1" dirty="0">
                <a:solidFill>
                  <a:schemeClr val="bg1">
                    <a:lumMod val="75000"/>
                  </a:schemeClr>
                </a:solidFill>
              </a:rPr>
              <a:t> problems</a:t>
            </a:r>
            <a:r>
              <a:rPr lang="en-US" dirty="0">
                <a:solidFill>
                  <a:schemeClr val="bg1">
                    <a:lumMod val="75000"/>
                  </a:schemeClr>
                </a:solidFill>
              </a:rPr>
              <a:t>. It does not calculate a per-class measure, instead calculating the metric over the true and predicted classes for each sample in the evaluation data, and returning their (</a:t>
            </a:r>
            <a:r>
              <a:rPr lang="en-US" dirty="0" err="1">
                <a:solidFill>
                  <a:schemeClr val="bg1">
                    <a:lumMod val="75000"/>
                  </a:schemeClr>
                </a:solidFill>
              </a:rPr>
              <a:t>sample_weight</a:t>
            </a:r>
            <a:r>
              <a:rPr lang="en-US" dirty="0">
                <a:solidFill>
                  <a:schemeClr val="bg1">
                    <a:lumMod val="75000"/>
                  </a:schemeClr>
                </a:solidFill>
              </a:rPr>
              <a:t>-weighted) average.</a:t>
            </a:r>
          </a:p>
          <a:p>
            <a:r>
              <a:rPr lang="en-US" dirty="0">
                <a:solidFill>
                  <a:schemeClr val="bg1">
                    <a:lumMod val="75000"/>
                  </a:schemeClr>
                </a:solidFill>
              </a:rPr>
              <a:t>Selecting average=None will return an array with the </a:t>
            </a:r>
            <a:r>
              <a:rPr lang="en-US" b="1" dirty="0">
                <a:solidFill>
                  <a:schemeClr val="bg1">
                    <a:lumMod val="75000"/>
                  </a:schemeClr>
                </a:solidFill>
              </a:rPr>
              <a:t>score for each class</a:t>
            </a:r>
            <a:r>
              <a:rPr lang="en-US" dirty="0">
                <a:solidFill>
                  <a:schemeClr val="bg1">
                    <a:lumMod val="75000"/>
                  </a:schemeClr>
                </a:solidFill>
              </a:rPr>
              <a:t>.</a:t>
            </a:r>
          </a:p>
          <a:p>
            <a:r>
              <a:rPr lang="en-US" dirty="0">
                <a:solidFill>
                  <a:schemeClr val="bg1">
                    <a:lumMod val="75000"/>
                  </a:schemeClr>
                </a:solidFill>
              </a:rPr>
              <a:t>While multiclass data is provided to the metric, like binary targets, as an array of class labels, </a:t>
            </a:r>
            <a:r>
              <a:rPr lang="en-US" dirty="0" err="1">
                <a:solidFill>
                  <a:schemeClr val="bg1">
                    <a:lumMod val="75000"/>
                  </a:schemeClr>
                </a:solidFill>
              </a:rPr>
              <a:t>multilabel</a:t>
            </a:r>
            <a:r>
              <a:rPr lang="en-US" dirty="0">
                <a:solidFill>
                  <a:schemeClr val="bg1">
                    <a:lumMod val="75000"/>
                  </a:schemeClr>
                </a:solidFill>
              </a:rPr>
              <a:t> data is specified as an indicator matrix, in which cell [</a:t>
            </a:r>
            <a:r>
              <a:rPr lang="en-US" dirty="0" err="1">
                <a:solidFill>
                  <a:schemeClr val="bg1">
                    <a:lumMod val="75000"/>
                  </a:schemeClr>
                </a:solidFill>
              </a:rPr>
              <a:t>i</a:t>
            </a:r>
            <a:r>
              <a:rPr lang="en-US" dirty="0">
                <a:solidFill>
                  <a:schemeClr val="bg1">
                    <a:lumMod val="75000"/>
                  </a:schemeClr>
                </a:solidFill>
              </a:rPr>
              <a:t>, j] has value 1 if sample </a:t>
            </a:r>
            <a:r>
              <a:rPr lang="en-US" dirty="0" err="1">
                <a:solidFill>
                  <a:schemeClr val="bg1">
                    <a:lumMod val="75000"/>
                  </a:schemeClr>
                </a:solidFill>
              </a:rPr>
              <a:t>i</a:t>
            </a:r>
            <a:r>
              <a:rPr lang="en-US" dirty="0">
                <a:solidFill>
                  <a:schemeClr val="bg1">
                    <a:lumMod val="75000"/>
                  </a:schemeClr>
                </a:solidFill>
              </a:rPr>
              <a:t> has label j and value 0 otherwise.</a:t>
            </a:r>
          </a:p>
        </p:txBody>
      </p:sp>
    </p:spTree>
    <p:extLst>
      <p:ext uri="{BB962C8B-B14F-4D97-AF65-F5344CB8AC3E}">
        <p14:creationId xmlns:p14="http://schemas.microsoft.com/office/powerpoint/2010/main" val="343831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K-fold cross validation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solution to this problem is a procedure called cross-validation (CV for short). A test set should still be held out for final evaluation, but the validation set is no longer needed when doing </a:t>
            </a:r>
            <a:r>
              <a:rPr lang="en-US" dirty="0" smtClean="0"/>
              <a:t>CV.</a:t>
            </a:r>
          </a:p>
          <a:p>
            <a:pPr lvl="1"/>
            <a:r>
              <a:rPr lang="en-US" dirty="0" smtClean="0"/>
              <a:t>In </a:t>
            </a:r>
            <a:r>
              <a:rPr lang="en-US" dirty="0"/>
              <a:t>the basic approach, called k-fold CV, the training set is split into k smaller sets (other approaches are described below, but generally follow the same principles</a:t>
            </a:r>
            <a:r>
              <a:rPr lang="en-US" dirty="0" smtClean="0"/>
              <a:t>).</a:t>
            </a:r>
          </a:p>
          <a:p>
            <a:pPr lvl="2"/>
            <a:r>
              <a:rPr lang="en-US" dirty="0" smtClean="0"/>
              <a:t>The </a:t>
            </a:r>
            <a:r>
              <a:rPr lang="en-US" dirty="0"/>
              <a:t>following procedure is followed for each of the k “folds</a:t>
            </a:r>
            <a:r>
              <a:rPr lang="en-US" dirty="0" smtClean="0"/>
              <a:t>”:</a:t>
            </a:r>
            <a:endParaRPr lang="en-US" dirty="0"/>
          </a:p>
          <a:p>
            <a:pPr lvl="3"/>
            <a:r>
              <a:rPr lang="en-US" dirty="0"/>
              <a:t>A model is trained using  </a:t>
            </a:r>
            <a:r>
              <a:rPr lang="en-US" dirty="0" smtClean="0"/>
              <a:t>k-1 of </a:t>
            </a:r>
            <a:r>
              <a:rPr lang="en-US" dirty="0"/>
              <a:t>the folds as training data</a:t>
            </a:r>
            <a:r>
              <a:rPr lang="en-US" dirty="0" smtClean="0"/>
              <a:t>;</a:t>
            </a:r>
            <a:endParaRPr lang="en-US" dirty="0"/>
          </a:p>
          <a:p>
            <a:pPr lvl="3"/>
            <a:r>
              <a:rPr lang="en-US" dirty="0"/>
              <a:t>the resulting model is validated on the remaining part of the data (i.e., it is used as a test set to compute a performance measure such as accuracy</a:t>
            </a:r>
            <a:r>
              <a:rPr lang="en-US" dirty="0" smtClean="0"/>
              <a:t>).</a:t>
            </a:r>
            <a:endParaRPr lang="en-US" dirty="0"/>
          </a:p>
          <a:p>
            <a:r>
              <a:rPr lang="en-US" dirty="0"/>
              <a:t>The performance measure reported by k-fold cross-validation is then the average of the values computed in the </a:t>
            </a:r>
            <a:r>
              <a:rPr lang="en-US" dirty="0" smtClean="0"/>
              <a:t>loop.</a:t>
            </a:r>
          </a:p>
          <a:p>
            <a:r>
              <a:rPr lang="en-US" dirty="0" smtClean="0"/>
              <a:t>This </a:t>
            </a:r>
            <a:r>
              <a:rPr lang="en-US" dirty="0"/>
              <a:t>approach can be computationally expensive, but does not waste too much data (as is the case when fixing an arbitrary validation set</a:t>
            </a:r>
            <a:r>
              <a:rPr lang="en-US" dirty="0" smtClean="0"/>
              <a:t>)</a:t>
            </a:r>
          </a:p>
          <a:p>
            <a:pPr lvl="1"/>
            <a:r>
              <a:rPr lang="it-IT" dirty="0" smtClean="0"/>
              <a:t>Time/space trade-off</a:t>
            </a:r>
            <a:endParaRPr lang="en-US" dirty="0" smtClean="0"/>
          </a:p>
        </p:txBody>
      </p:sp>
    </p:spTree>
    <p:extLst>
      <p:ext uri="{BB962C8B-B14F-4D97-AF65-F5344CB8AC3E}">
        <p14:creationId xmlns:p14="http://schemas.microsoft.com/office/powerpoint/2010/main" val="1795323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Accuracy score</a:t>
            </a:r>
            <a:endParaRPr lang="en-US" dirty="0"/>
          </a:p>
        </p:txBody>
      </p:sp>
      <p:sp>
        <p:nvSpPr>
          <p:cNvPr id="3" name="Content Placeholder 2"/>
          <p:cNvSpPr>
            <a:spLocks noGrp="1"/>
          </p:cNvSpPr>
          <p:nvPr>
            <p:ph idx="1"/>
          </p:nvPr>
        </p:nvSpPr>
        <p:spPr/>
        <p:txBody>
          <a:bodyPr/>
          <a:lstStyle/>
          <a:p>
            <a:r>
              <a:rPr lang="it-IT" dirty="0" smtClean="0"/>
              <a:t>Accuracy</a:t>
            </a:r>
          </a:p>
          <a:p>
            <a:r>
              <a:rPr lang="en-US" dirty="0"/>
              <a:t>The </a:t>
            </a:r>
            <a:r>
              <a:rPr lang="en-US" dirty="0" err="1"/>
              <a:t>balanced_accuracy_score</a:t>
            </a:r>
            <a:r>
              <a:rPr lang="en-US" dirty="0"/>
              <a:t> function computes the balanced accuracy, which avoids inflated performance estimates on imbalanced datasets. </a:t>
            </a:r>
          </a:p>
        </p:txBody>
      </p:sp>
      <p:sp>
        <p:nvSpPr>
          <p:cNvPr id="4" name="Rectangle 3"/>
          <p:cNvSpPr/>
          <p:nvPr/>
        </p:nvSpPr>
        <p:spPr>
          <a:xfrm>
            <a:off x="3048000" y="2967335"/>
            <a:ext cx="6096000" cy="923330"/>
          </a:xfrm>
          <a:prstGeom prst="rect">
            <a:avLst/>
          </a:prstGeom>
        </p:spPr>
        <p:txBody>
          <a:bodyPr>
            <a:spAutoFit/>
          </a:bodyPr>
          <a:lstStyle/>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953933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Confusion matrix</a:t>
            </a:r>
            <a:endParaRPr lang="en-US" dirty="0"/>
          </a:p>
        </p:txBody>
      </p:sp>
      <p:sp>
        <p:nvSpPr>
          <p:cNvPr id="3" name="Content Placeholder 2"/>
          <p:cNvSpPr>
            <a:spLocks noGrp="1"/>
          </p:cNvSpPr>
          <p:nvPr>
            <p:ph idx="1"/>
          </p:nvPr>
        </p:nvSpPr>
        <p:spPr/>
        <p:txBody>
          <a:bodyPr/>
          <a:lstStyle/>
          <a:p>
            <a:endParaRPr lang="en-US"/>
          </a:p>
        </p:txBody>
      </p:sp>
      <p:pic>
        <p:nvPicPr>
          <p:cNvPr id="4098" name="Picture 2" descr="../_images/sphx_glr_plot_confusion_matrix_001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123" y="1715294"/>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550268" y="4984955"/>
            <a:ext cx="3318387" cy="646331"/>
          </a:xfrm>
          <a:prstGeom prst="rect">
            <a:avLst/>
          </a:prstGeom>
          <a:noFill/>
        </p:spPr>
        <p:txBody>
          <a:bodyPr wrap="square" rtlCol="0">
            <a:spAutoFit/>
          </a:bodyPr>
          <a:lstStyle/>
          <a:p>
            <a:r>
              <a:rPr lang="it-IT" dirty="0"/>
              <a:t>See example: ex4_confusion_matrix.py</a:t>
            </a:r>
            <a:endParaRPr lang="en-US" dirty="0"/>
          </a:p>
        </p:txBody>
      </p:sp>
    </p:spTree>
    <p:extLst>
      <p:ext uri="{BB962C8B-B14F-4D97-AF65-F5344CB8AC3E}">
        <p14:creationId xmlns:p14="http://schemas.microsoft.com/office/powerpoint/2010/main" val="2413440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Classification report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5029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t>
            </a:r>
            <a:r>
              <a:rPr lang="en-US" dirty="0" smtClean="0"/>
              <a:t>classification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95661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Multi-label confusion </a:t>
            </a:r>
            <a:r>
              <a:rPr lang="en-US" dirty="0" smtClean="0"/>
              <a:t>matrix</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43420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Receiver operating characteristic (ROC</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receiver operating characteristic (ROC), or simply ROC curve, is a graphical plot which illustrates the performance of a binary classifier </a:t>
            </a:r>
            <a:r>
              <a:rPr lang="en-US" dirty="0" smtClean="0"/>
              <a:t>system.</a:t>
            </a:r>
          </a:p>
          <a:p>
            <a:r>
              <a:rPr lang="en-US" dirty="0" smtClean="0"/>
              <a:t>It </a:t>
            </a:r>
            <a:r>
              <a:rPr lang="en-US" dirty="0"/>
              <a:t>is created by plotting the fraction of true positives out of the positives (TPR = true positive rate) vs. the fraction of false positives out of the negatives (FPR = false positive rate), at various threshold </a:t>
            </a:r>
            <a:r>
              <a:rPr lang="en-US" dirty="0" smtClean="0"/>
              <a:t>settings.</a:t>
            </a:r>
          </a:p>
          <a:p>
            <a:pPr lvl="1"/>
            <a:r>
              <a:rPr lang="en-US" dirty="0" smtClean="0"/>
              <a:t>TPR </a:t>
            </a:r>
            <a:r>
              <a:rPr lang="en-US" dirty="0"/>
              <a:t>is also known as sensitivity, and FPR is one minus the specificity or true negative rate</a:t>
            </a:r>
            <a:r>
              <a:rPr lang="en-US" dirty="0" smtClean="0"/>
              <a:t>.”</a:t>
            </a:r>
          </a:p>
          <a:p>
            <a:endParaRPr lang="it-IT" dirty="0"/>
          </a:p>
          <a:p>
            <a:r>
              <a:rPr lang="en-US" dirty="0">
                <a:hlinkClick r:id="rId3"/>
              </a:rPr>
              <a:t>https://stackabuse.com/understanding-roc-curves-with-python/</a:t>
            </a:r>
            <a:endParaRPr lang="en-US" dirty="0"/>
          </a:p>
        </p:txBody>
      </p:sp>
    </p:spTree>
    <p:extLst>
      <p:ext uri="{BB962C8B-B14F-4D97-AF65-F5344CB8AC3E}">
        <p14:creationId xmlns:p14="http://schemas.microsoft.com/office/powerpoint/2010/main" val="8855227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t>
            </a:r>
            <a:r>
              <a:rPr lang="en-US" dirty="0" smtClean="0"/>
              <a:t>metrics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9920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Explained variance</a:t>
            </a:r>
            <a:endParaRPr lang="en-US" dirty="0"/>
          </a:p>
        </p:txBody>
      </p:sp>
      <p:sp>
        <p:nvSpPr>
          <p:cNvPr id="3" name="Content Placeholder 2"/>
          <p:cNvSpPr>
            <a:spLocks noGrp="1"/>
          </p:cNvSpPr>
          <p:nvPr>
            <p:ph idx="1"/>
          </p:nvPr>
        </p:nvSpPr>
        <p:spPr>
          <a:xfrm>
            <a:off x="756313" y="1939357"/>
            <a:ext cx="10515600" cy="4351338"/>
          </a:xfrm>
        </p:spPr>
        <p:txBody>
          <a:bodyPr/>
          <a:lstStyle/>
          <a:p>
            <a:r>
              <a:rPr lang="it-IT" dirty="0" smtClean="0"/>
              <a:t>Check difference with R2 (coefficient of determination)</a:t>
            </a:r>
          </a:p>
          <a:p>
            <a:r>
              <a:rPr lang="it-IT" dirty="0"/>
              <a:t>Difference is given by the mean error</a:t>
            </a:r>
            <a:endParaRPr lang="en-US" dirty="0">
              <a:hlinkClick r:id="rId3"/>
            </a:endParaRPr>
          </a:p>
          <a:p>
            <a:r>
              <a:rPr lang="en-US" dirty="0"/>
              <a:t>Explained Variance Score = 1 - [Variance(</a:t>
            </a:r>
            <a:r>
              <a:rPr lang="en-US" dirty="0" err="1"/>
              <a:t>Y</a:t>
            </a:r>
            <a:r>
              <a:rPr lang="en-US" baseline="-25000" dirty="0" err="1"/>
              <a:t>predicted</a:t>
            </a:r>
            <a:r>
              <a:rPr lang="en-US" dirty="0"/>
              <a:t> - </a:t>
            </a:r>
            <a:r>
              <a:rPr lang="en-US" dirty="0" err="1"/>
              <a:t>Y</a:t>
            </a:r>
            <a:r>
              <a:rPr lang="en-US" baseline="-25000" dirty="0" err="1"/>
              <a:t>actual</a:t>
            </a:r>
            <a:r>
              <a:rPr lang="en-US" dirty="0"/>
              <a:t>) / </a:t>
            </a:r>
            <a:r>
              <a:rPr lang="en-US" dirty="0" smtClean="0"/>
              <a:t>Variance(</a:t>
            </a:r>
            <a:r>
              <a:rPr lang="en-US" dirty="0" err="1" smtClean="0"/>
              <a:t>y_actual</a:t>
            </a:r>
            <a:r>
              <a:rPr lang="en-US" dirty="0" smtClean="0"/>
              <a:t>)]</a:t>
            </a:r>
            <a:endParaRPr lang="it-IT" dirty="0"/>
          </a:p>
          <a:p>
            <a:r>
              <a:rPr lang="en-US" dirty="0">
                <a:hlinkClick r:id="rId4"/>
              </a:rPr>
              <a:t>https://</a:t>
            </a:r>
            <a:r>
              <a:rPr lang="en-US" dirty="0" smtClean="0">
                <a:hlinkClick r:id="rId4"/>
              </a:rPr>
              <a:t>en.wikipedia.org/wiki/Coefficient_of_determination</a:t>
            </a:r>
            <a:r>
              <a:rPr lang="en-US" dirty="0" smtClean="0"/>
              <a:t> (this also shows the meaning of the 0 value) </a:t>
            </a:r>
            <a:endParaRPr lang="en-US" dirty="0"/>
          </a:p>
        </p:txBody>
      </p:sp>
    </p:spTree>
    <p:extLst>
      <p:ext uri="{BB962C8B-B14F-4D97-AF65-F5344CB8AC3E}">
        <p14:creationId xmlns:p14="http://schemas.microsoft.com/office/powerpoint/2010/main" val="27278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K-fold cross validation</a:t>
            </a:r>
            <a:endParaRPr lang="en-US" dirty="0"/>
          </a:p>
        </p:txBody>
      </p:sp>
      <p:sp>
        <p:nvSpPr>
          <p:cNvPr id="3" name="Content Placeholder 2"/>
          <p:cNvSpPr>
            <a:spLocks noGrp="1"/>
          </p:cNvSpPr>
          <p:nvPr>
            <p:ph idx="1"/>
          </p:nvPr>
        </p:nvSpPr>
        <p:spPr/>
        <p:txBody>
          <a:bodyPr/>
          <a:lstStyle/>
          <a:p>
            <a:endParaRPr lang="en-US"/>
          </a:p>
        </p:txBody>
      </p:sp>
      <p:pic>
        <p:nvPicPr>
          <p:cNvPr id="4098" name="Picture 2" descr="../_images/grid_search_cross_validation.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739" y="1622426"/>
            <a:ext cx="7212711" cy="4995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57400" y="6259157"/>
            <a:ext cx="3328988" cy="276999"/>
          </a:xfrm>
          <a:prstGeom prst="rect">
            <a:avLst/>
          </a:prstGeom>
          <a:noFill/>
        </p:spPr>
        <p:txBody>
          <a:bodyPr wrap="square" rtlCol="0">
            <a:spAutoFit/>
          </a:bodyPr>
          <a:lstStyle/>
          <a:p>
            <a:r>
              <a:rPr lang="it-IT" sz="1200" dirty="0" smtClean="0"/>
              <a:t>Once the model is seleted: train on whole Train set</a:t>
            </a:r>
            <a:endParaRPr lang="en-US" sz="1200" dirty="0"/>
          </a:p>
        </p:txBody>
      </p:sp>
    </p:spTree>
    <p:extLst>
      <p:ext uri="{BB962C8B-B14F-4D97-AF65-F5344CB8AC3E}">
        <p14:creationId xmlns:p14="http://schemas.microsoft.com/office/powerpoint/2010/main" val="412825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cross-validated </a:t>
            </a:r>
            <a:r>
              <a:rPr lang="en-US" dirty="0" smtClean="0"/>
              <a:t>metrics</a:t>
            </a:r>
            <a:endParaRPr lang="en-US" dirty="0"/>
          </a:p>
        </p:txBody>
      </p:sp>
      <p:sp>
        <p:nvSpPr>
          <p:cNvPr id="3" name="Content Placeholder 2"/>
          <p:cNvSpPr>
            <a:spLocks noGrp="1"/>
          </p:cNvSpPr>
          <p:nvPr>
            <p:ph idx="1"/>
          </p:nvPr>
        </p:nvSpPr>
        <p:spPr/>
        <p:txBody>
          <a:bodyPr>
            <a:normAutofit/>
          </a:bodyPr>
          <a:lstStyle/>
          <a:p>
            <a:r>
              <a:rPr lang="it-IT" dirty="0" smtClean="0"/>
              <a:t>A general way to assess performance of an estimator under training</a:t>
            </a:r>
          </a:p>
          <a:p>
            <a:endParaRPr lang="en-US" dirty="0" smtClean="0"/>
          </a:p>
          <a:p>
            <a:r>
              <a:rPr lang="en-US" dirty="0" smtClean="0"/>
              <a:t>The </a:t>
            </a:r>
            <a:r>
              <a:rPr lang="en-US" dirty="0"/>
              <a:t>simplest way to use cross-validation is to call the </a:t>
            </a:r>
            <a:r>
              <a:rPr lang="en-US" i="1" dirty="0" err="1"/>
              <a:t>cross_val_score</a:t>
            </a:r>
            <a:r>
              <a:rPr lang="en-US" dirty="0"/>
              <a:t> helper function on the estimator and the dataset</a:t>
            </a:r>
            <a:r>
              <a:rPr lang="en-US" dirty="0" smtClean="0"/>
              <a:t>.</a:t>
            </a:r>
          </a:p>
          <a:p>
            <a:r>
              <a:rPr lang="en-US" dirty="0"/>
              <a:t>scores = </a:t>
            </a:r>
            <a:r>
              <a:rPr lang="en-US" dirty="0" err="1"/>
              <a:t>cross_val_score</a:t>
            </a:r>
            <a:r>
              <a:rPr lang="en-US" dirty="0"/>
              <a:t>(</a:t>
            </a:r>
            <a:r>
              <a:rPr lang="en-US" dirty="0" err="1"/>
              <a:t>clf</a:t>
            </a:r>
            <a:r>
              <a:rPr lang="en-US" dirty="0"/>
              <a:t>, </a:t>
            </a:r>
            <a:r>
              <a:rPr lang="en-US" dirty="0" err="1" smtClean="0"/>
              <a:t>X_train</a:t>
            </a:r>
            <a:r>
              <a:rPr lang="en-US" dirty="0" smtClean="0"/>
              <a:t>, </a:t>
            </a:r>
            <a:r>
              <a:rPr lang="en-US" dirty="0" err="1" smtClean="0"/>
              <a:t>y_train</a:t>
            </a:r>
            <a:r>
              <a:rPr lang="en-US" dirty="0" smtClean="0"/>
              <a:t>, </a:t>
            </a:r>
            <a:r>
              <a:rPr lang="en-US" dirty="0"/>
              <a:t>cv=5</a:t>
            </a:r>
            <a:r>
              <a:rPr lang="en-US" dirty="0" smtClean="0"/>
              <a:t>)</a:t>
            </a:r>
          </a:p>
          <a:p>
            <a:r>
              <a:rPr lang="it-IT" dirty="0" smtClean="0"/>
              <a:t>Default ‘scoring’ parameter: accuracy for classifiers, R^2 for regressors</a:t>
            </a:r>
            <a:endParaRPr lang="en-US" dirty="0" smtClean="0"/>
          </a:p>
          <a:p>
            <a:endParaRPr lang="it-IT" dirty="0"/>
          </a:p>
          <a:p>
            <a:endParaRPr lang="en-US" dirty="0" smtClean="0"/>
          </a:p>
          <a:p>
            <a:endParaRPr lang="it-IT" dirty="0"/>
          </a:p>
        </p:txBody>
      </p:sp>
    </p:spTree>
    <p:extLst>
      <p:ext uri="{BB962C8B-B14F-4D97-AF65-F5344CB8AC3E}">
        <p14:creationId xmlns:p14="http://schemas.microsoft.com/office/powerpoint/2010/main" val="215876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cross_validate</a:t>
            </a:r>
            <a:endParaRPr lang="en-US" dirty="0"/>
          </a:p>
        </p:txBody>
      </p:sp>
      <p:sp>
        <p:nvSpPr>
          <p:cNvPr id="3" name="Content Placeholder 2"/>
          <p:cNvSpPr>
            <a:spLocks noGrp="1"/>
          </p:cNvSpPr>
          <p:nvPr>
            <p:ph idx="1"/>
          </p:nvPr>
        </p:nvSpPr>
        <p:spPr/>
        <p:txBody>
          <a:bodyPr/>
          <a:lstStyle/>
          <a:p>
            <a:r>
              <a:rPr lang="it-IT" dirty="0" smtClean="0"/>
              <a:t>A more flexible/powerful function</a:t>
            </a:r>
            <a:endParaRPr lang="en-US" dirty="0" smtClean="0"/>
          </a:p>
          <a:p>
            <a:r>
              <a:rPr lang="en-US" dirty="0" smtClean="0"/>
              <a:t>The </a:t>
            </a:r>
            <a:r>
              <a:rPr lang="en-US" dirty="0" err="1"/>
              <a:t>cross_validate</a:t>
            </a:r>
            <a:r>
              <a:rPr lang="en-US" dirty="0"/>
              <a:t> function differs from </a:t>
            </a:r>
            <a:r>
              <a:rPr lang="en-US" dirty="0" err="1"/>
              <a:t>cross_val_score</a:t>
            </a:r>
            <a:r>
              <a:rPr lang="en-US" dirty="0"/>
              <a:t> in two ways</a:t>
            </a:r>
            <a:r>
              <a:rPr lang="en-US" dirty="0" smtClean="0"/>
              <a:t>:</a:t>
            </a:r>
            <a:endParaRPr lang="en-US" dirty="0"/>
          </a:p>
          <a:p>
            <a:pPr lvl="1"/>
            <a:r>
              <a:rPr lang="en-US" dirty="0"/>
              <a:t>It allows specifying multiple metrics for </a:t>
            </a:r>
            <a:r>
              <a:rPr lang="en-US" dirty="0" smtClean="0"/>
              <a:t>evaluation</a:t>
            </a:r>
            <a:endParaRPr lang="en-US" dirty="0"/>
          </a:p>
          <a:p>
            <a:pPr lvl="1"/>
            <a:r>
              <a:rPr lang="en-US" dirty="0"/>
              <a:t>It returns a </a:t>
            </a:r>
            <a:r>
              <a:rPr lang="en-US" dirty="0" err="1"/>
              <a:t>dict</a:t>
            </a:r>
            <a:r>
              <a:rPr lang="en-US" dirty="0"/>
              <a:t> containing fit-times, score-times (and optionally training scores as well as fitted </a:t>
            </a:r>
            <a:r>
              <a:rPr lang="en-US" dirty="0" smtClean="0"/>
              <a:t>estimators, one for each split) </a:t>
            </a:r>
            <a:r>
              <a:rPr lang="en-US" dirty="0"/>
              <a:t>in addition to the test </a:t>
            </a:r>
            <a:r>
              <a:rPr lang="en-US" dirty="0" smtClean="0"/>
              <a:t>score</a:t>
            </a:r>
            <a:endParaRPr lang="en-US" dirty="0"/>
          </a:p>
          <a:p>
            <a:pPr marL="0" indent="0">
              <a:buNone/>
            </a:pPr>
            <a:endParaRPr lang="it-IT" dirty="0" smtClean="0"/>
          </a:p>
        </p:txBody>
      </p:sp>
    </p:spTree>
    <p:extLst>
      <p:ext uri="{BB962C8B-B14F-4D97-AF65-F5344CB8AC3E}">
        <p14:creationId xmlns:p14="http://schemas.microsoft.com/office/powerpoint/2010/main" val="319768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Recall</a:t>
            </a:r>
            <a:endParaRPr lang="en-US" dirty="0"/>
          </a:p>
        </p:txBody>
      </p:sp>
      <p:sp>
        <p:nvSpPr>
          <p:cNvPr id="3" name="Content Placeholder 2"/>
          <p:cNvSpPr>
            <a:spLocks noGrp="1"/>
          </p:cNvSpPr>
          <p:nvPr>
            <p:ph idx="1"/>
          </p:nvPr>
        </p:nvSpPr>
        <p:spPr/>
        <p:txBody>
          <a:bodyPr>
            <a:normAutofit/>
          </a:bodyPr>
          <a:lstStyle/>
          <a:p>
            <a:r>
              <a:rPr lang="en-US" dirty="0"/>
              <a:t>Just as it is important to test a predictor on data held-out from training, </a:t>
            </a:r>
            <a:r>
              <a:rPr lang="en-US" dirty="0" smtClean="0">
                <a:solidFill>
                  <a:srgbClr val="FF0000"/>
                </a:solidFill>
              </a:rPr>
              <a:t>so</a:t>
            </a:r>
            <a:r>
              <a:rPr lang="en-US" dirty="0" smtClean="0"/>
              <a:t>, preprocessing </a:t>
            </a:r>
            <a:r>
              <a:rPr lang="en-US" dirty="0"/>
              <a:t>(e.g., standardization, PCA, feature selection, etc.) and similar data transformations similarly should be learnt from a training set and applied to held-out data for </a:t>
            </a:r>
            <a:r>
              <a:rPr lang="en-US" dirty="0" smtClean="0"/>
              <a:t>prediction</a:t>
            </a:r>
          </a:p>
          <a:p>
            <a:pPr marL="0" indent="0">
              <a:buNone/>
            </a:pPr>
            <a:endParaRPr lang="it-IT" dirty="0" smtClean="0"/>
          </a:p>
          <a:p>
            <a:r>
              <a:rPr lang="it-IT" dirty="0" smtClean="0"/>
              <a:t>Pipeline can streamline the coding process</a:t>
            </a:r>
          </a:p>
          <a:p>
            <a:r>
              <a:rPr lang="it-IT" dirty="0" smtClean="0"/>
              <a:t>A pipe is a composed estimator</a:t>
            </a:r>
            <a:endParaRPr lang="en-US" dirty="0" smtClean="0">
              <a:hlinkClick r:id="rId2"/>
            </a:endParaRPr>
          </a:p>
          <a:p>
            <a:r>
              <a:rPr lang="en-US" dirty="0" smtClean="0">
                <a:hlinkClick r:id="rId2"/>
              </a:rPr>
              <a:t>https</a:t>
            </a:r>
            <a:r>
              <a:rPr lang="en-US" dirty="0">
                <a:hlinkClick r:id="rId2"/>
              </a:rPr>
              <a:t>://</a:t>
            </a:r>
            <a:r>
              <a:rPr lang="en-US" dirty="0" smtClean="0">
                <a:hlinkClick r:id="rId2"/>
              </a:rPr>
              <a:t>iaml.it/blog/optimizing-sklearn-pipelines</a:t>
            </a:r>
            <a:endParaRPr lang="it-IT" dirty="0" smtClean="0"/>
          </a:p>
        </p:txBody>
      </p:sp>
      <p:pic>
        <p:nvPicPr>
          <p:cNvPr id="1026" name="Picture 2" descr="Pip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211" y="3396621"/>
            <a:ext cx="4727276" cy="345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453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12157</TotalTime>
  <Words>4539</Words>
  <Application>Microsoft Office PowerPoint</Application>
  <PresentationFormat>Widescreen</PresentationFormat>
  <Paragraphs>307</Paragraphs>
  <Slides>57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Model selection</vt:lpstr>
      <vt:lpstr>Lecture outlook</vt:lpstr>
      <vt:lpstr>Training and testing</vt:lpstr>
      <vt:lpstr>Two sets, three sets?</vt:lpstr>
      <vt:lpstr>K-fold cross validation</vt:lpstr>
      <vt:lpstr>K-fold cross validation</vt:lpstr>
      <vt:lpstr>Computing cross-validated metrics</vt:lpstr>
      <vt:lpstr>cross_validate</vt:lpstr>
      <vt:lpstr>Recall</vt:lpstr>
      <vt:lpstr>Cross-validation iterators</vt:lpstr>
      <vt:lpstr>Cross-validation iterators for i.i.d. data</vt:lpstr>
      <vt:lpstr>Leave one out</vt:lpstr>
      <vt:lpstr>Leave P out</vt:lpstr>
      <vt:lpstr>Random permutations cross-validation a.k.a. Shuffle &amp; Split</vt:lpstr>
      <vt:lpstr>Cross-validation iterators with stratification based on class labels.</vt:lpstr>
      <vt:lpstr>Stratified k-fold</vt:lpstr>
      <vt:lpstr>StratifiedShuffleSplit</vt:lpstr>
      <vt:lpstr>Cross-validation iterators for grouped data.</vt:lpstr>
      <vt:lpstr>GroupKFold</vt:lpstr>
      <vt:lpstr>Leave groups out</vt:lpstr>
      <vt:lpstr>Group Shuffle Split</vt:lpstr>
      <vt:lpstr>Cross validation of time series data</vt:lpstr>
      <vt:lpstr>TimeSeriesSplit</vt:lpstr>
      <vt:lpstr>A note on shuffling</vt:lpstr>
      <vt:lpstr>Tuning the hyper-parameters of an estimator</vt:lpstr>
      <vt:lpstr>Search for the best hyper-parameters</vt:lpstr>
      <vt:lpstr>Search</vt:lpstr>
      <vt:lpstr>Exhaustive grid search</vt:lpstr>
      <vt:lpstr>Randomized Parameter Optimization</vt:lpstr>
      <vt:lpstr>Specifying parameters</vt:lpstr>
      <vt:lpstr>Continuous distribution of the params</vt:lpstr>
      <vt:lpstr>Model selection: development and evaluation</vt:lpstr>
      <vt:lpstr>See example</vt:lpstr>
      <vt:lpstr>Tips for parameter search</vt:lpstr>
      <vt:lpstr>Specifying an objective metric</vt:lpstr>
      <vt:lpstr>R^2 (Coeff of determination)</vt:lpstr>
      <vt:lpstr>Specifying multiple metrics for evaluation</vt:lpstr>
      <vt:lpstr>Parallel execution</vt:lpstr>
      <vt:lpstr>Robustness to failure</vt:lpstr>
      <vt:lpstr>Alternatives to brute force parameter search</vt:lpstr>
      <vt:lpstr>Model specific cross-validation</vt:lpstr>
      <vt:lpstr>Metrics and scoring: quantifying the quality of predictions</vt:lpstr>
      <vt:lpstr>The scoring parameter: defining model evaluation rules</vt:lpstr>
      <vt:lpstr>Defining your scoring strategy from metric functions</vt:lpstr>
      <vt:lpstr>Completely custom scorer objects</vt:lpstr>
      <vt:lpstr>Using multiple metric evaluation</vt:lpstr>
      <vt:lpstr>Classification metrics</vt:lpstr>
      <vt:lpstr>From binary to multiclass and multilabel</vt:lpstr>
      <vt:lpstr>From binary to multiclass and multilabel</vt:lpstr>
      <vt:lpstr>Accuracy score</vt:lpstr>
      <vt:lpstr>Confusion matrix</vt:lpstr>
      <vt:lpstr>Classification report</vt:lpstr>
      <vt:lpstr>Binary classification</vt:lpstr>
      <vt:lpstr>Multi-label confusion matrix</vt:lpstr>
      <vt:lpstr> Receiver operating characteristic (ROC)</vt:lpstr>
      <vt:lpstr>Regression metrics</vt:lpstr>
      <vt:lpstr>Explained variance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108</cp:revision>
  <dcterms:created xsi:type="dcterms:W3CDTF">2020-05-06T13:14:23Z</dcterms:created>
  <dcterms:modified xsi:type="dcterms:W3CDTF">2020-06-03T22:12:49Z</dcterms:modified>
</cp:coreProperties>
</file>