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4" r:id="rId26"/>
    <p:sldId id="280" r:id="rId27"/>
    <p:sldId id="281" r:id="rId28"/>
    <p:sldId id="282" r:id="rId29"/>
    <p:sldId id="28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2" autoAdjust="0"/>
    <p:restoredTop sz="94660"/>
  </p:normalViewPr>
  <p:slideViewPr>
    <p:cSldViewPr snapToGrid="0">
      <p:cViewPr varScale="1">
        <p:scale>
          <a:sx n="88" d="100"/>
          <a:sy n="88" d="100"/>
        </p:scale>
        <p:origin x="72"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01249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682560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435286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4020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965547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5/4/2020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375149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5/4/2020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12943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5/4/2020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558084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5/4/2020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454063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300537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585876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5/4/2020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3597300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learndatasci.com/tutorials/python-pandas-tutorial-complete-introduction-for-beginner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t-IT" dirty="0" smtClean="0"/>
              <a:t>Pandas</a:t>
            </a:r>
            <a:endParaRPr lang="en-US" dirty="0"/>
          </a:p>
        </p:txBody>
      </p:sp>
      <p:sp>
        <p:nvSpPr>
          <p:cNvPr id="3" name="Subtitle 2"/>
          <p:cNvSpPr>
            <a:spLocks noGrp="1"/>
          </p:cNvSpPr>
          <p:nvPr>
            <p:ph type="subTitle" idx="1"/>
          </p:nvPr>
        </p:nvSpPr>
        <p:spPr/>
        <p:txBody>
          <a:bodyPr/>
          <a:lstStyle/>
          <a:p>
            <a:r>
              <a:rPr lang="it-IT" dirty="0" smtClean="0"/>
              <a:t>Francesco Bellotti, Univ. Genova</a:t>
            </a:r>
            <a:endParaRPr lang="en-US" dirty="0"/>
          </a:p>
        </p:txBody>
      </p:sp>
    </p:spTree>
    <p:extLst>
      <p:ext uri="{BB962C8B-B14F-4D97-AF65-F5344CB8AC3E}">
        <p14:creationId xmlns:p14="http://schemas.microsoft.com/office/powerpoint/2010/main" val="3072013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Column clean-up</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smtClean="0"/>
              <a:t>movies_df.columns</a:t>
            </a:r>
            <a:r>
              <a:rPr lang="en-US" dirty="0" smtClean="0"/>
              <a:t> #gets the list of columns</a:t>
            </a:r>
          </a:p>
          <a:p>
            <a:endParaRPr lang="it-IT" dirty="0"/>
          </a:p>
          <a:p>
            <a:r>
              <a:rPr lang="en-US" dirty="0" err="1"/>
              <a:t>movies_df.rename</a:t>
            </a:r>
            <a:r>
              <a:rPr lang="en-US" dirty="0"/>
              <a:t>(columns={</a:t>
            </a:r>
          </a:p>
          <a:p>
            <a:pPr marL="0" indent="0">
              <a:buNone/>
            </a:pPr>
            <a:r>
              <a:rPr lang="en-US" dirty="0"/>
              <a:t>        'Runtime (Minutes)': 'Runtime', </a:t>
            </a:r>
          </a:p>
          <a:p>
            <a:pPr marL="0" indent="0">
              <a:buNone/>
            </a:pPr>
            <a:r>
              <a:rPr lang="en-US" dirty="0"/>
              <a:t>        'Revenue (Millions)': '</a:t>
            </a:r>
            <a:r>
              <a:rPr lang="en-US" dirty="0" err="1"/>
              <a:t>Revenue_millions</a:t>
            </a:r>
            <a:r>
              <a:rPr lang="en-US" dirty="0"/>
              <a:t>'</a:t>
            </a:r>
          </a:p>
          <a:p>
            <a:pPr marL="0" indent="0">
              <a:buNone/>
            </a:pPr>
            <a:r>
              <a:rPr lang="en-US" dirty="0"/>
              <a:t>    }, </a:t>
            </a:r>
            <a:r>
              <a:rPr lang="en-US" dirty="0" err="1"/>
              <a:t>inplace</a:t>
            </a:r>
            <a:r>
              <a:rPr lang="en-US" dirty="0"/>
              <a:t>=True</a:t>
            </a:r>
            <a:r>
              <a:rPr lang="en-US" dirty="0" smtClean="0"/>
              <a:t>)</a:t>
            </a:r>
          </a:p>
          <a:p>
            <a:endParaRPr lang="it-IT" dirty="0"/>
          </a:p>
          <a:p>
            <a:r>
              <a:rPr lang="en-US" dirty="0" err="1"/>
              <a:t>movies_df.columns</a:t>
            </a:r>
            <a:r>
              <a:rPr lang="en-US" dirty="0"/>
              <a:t> = ['rank', 'genre', 'description', 'director', 'actors', 'year', 'runtime', </a:t>
            </a:r>
            <a:r>
              <a:rPr lang="en-US" dirty="0" smtClean="0"/>
              <a:t>'rating</a:t>
            </a:r>
            <a:r>
              <a:rPr lang="en-US" dirty="0"/>
              <a:t>', 'votes', '</a:t>
            </a:r>
            <a:r>
              <a:rPr lang="en-US" dirty="0" err="1"/>
              <a:t>revenue_millions</a:t>
            </a:r>
            <a:r>
              <a:rPr lang="en-US" dirty="0"/>
              <a:t>', '</a:t>
            </a:r>
            <a:r>
              <a:rPr lang="en-US" dirty="0" err="1"/>
              <a:t>metascore</a:t>
            </a:r>
            <a:r>
              <a:rPr lang="en-US" dirty="0" smtClean="0"/>
              <a:t>']</a:t>
            </a:r>
          </a:p>
          <a:p>
            <a:endParaRPr lang="it-IT" dirty="0"/>
          </a:p>
          <a:p>
            <a:r>
              <a:rPr lang="it-IT" dirty="0" smtClean="0"/>
              <a:t>Better, with list comprehension:</a:t>
            </a:r>
          </a:p>
          <a:p>
            <a:pPr lvl="1"/>
            <a:r>
              <a:rPr lang="en-US" dirty="0" err="1"/>
              <a:t>movies_df.columns</a:t>
            </a:r>
            <a:r>
              <a:rPr lang="en-US" dirty="0"/>
              <a:t> = [</a:t>
            </a:r>
            <a:r>
              <a:rPr lang="en-US" dirty="0" err="1"/>
              <a:t>col.lower</a:t>
            </a:r>
            <a:r>
              <a:rPr lang="en-US" dirty="0"/>
              <a:t>() for col in </a:t>
            </a:r>
            <a:r>
              <a:rPr lang="en-US" dirty="0" err="1"/>
              <a:t>movies_df</a:t>
            </a:r>
            <a:r>
              <a:rPr lang="en-US" dirty="0"/>
              <a:t>]</a:t>
            </a:r>
          </a:p>
        </p:txBody>
      </p:sp>
    </p:spTree>
    <p:extLst>
      <p:ext uri="{BB962C8B-B14F-4D97-AF65-F5344CB8AC3E}">
        <p14:creationId xmlns:p14="http://schemas.microsoft.com/office/powerpoint/2010/main" val="4034050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work with missing </a:t>
            </a:r>
            <a:r>
              <a:rPr lang="en-US" b="1" dirty="0" smtClean="0"/>
              <a:t>values</a:t>
            </a:r>
            <a:endParaRPr lang="en-US" dirty="0"/>
          </a:p>
        </p:txBody>
      </p:sp>
      <p:sp>
        <p:nvSpPr>
          <p:cNvPr id="3" name="Content Placeholder 2"/>
          <p:cNvSpPr>
            <a:spLocks noGrp="1"/>
          </p:cNvSpPr>
          <p:nvPr>
            <p:ph idx="1"/>
          </p:nvPr>
        </p:nvSpPr>
        <p:spPr/>
        <p:txBody>
          <a:bodyPr/>
          <a:lstStyle/>
          <a:p>
            <a:r>
              <a:rPr lang="en-US" dirty="0"/>
              <a:t>When exploring data, you’ll most likely encounter missing or null values, which are essentially placeholders for non-existent values. Most commonly you'll see Python's None or </a:t>
            </a:r>
            <a:r>
              <a:rPr lang="en-US" dirty="0" err="1"/>
              <a:t>NumPy's</a:t>
            </a:r>
            <a:r>
              <a:rPr lang="en-US" dirty="0"/>
              <a:t> </a:t>
            </a:r>
            <a:r>
              <a:rPr lang="en-US" dirty="0" err="1"/>
              <a:t>np.nan</a:t>
            </a:r>
            <a:r>
              <a:rPr lang="en-US" dirty="0"/>
              <a:t>, each of which are handled differently in some situations</a:t>
            </a:r>
            <a:r>
              <a:rPr lang="en-US" dirty="0" smtClean="0"/>
              <a:t>.</a:t>
            </a:r>
            <a:endParaRPr lang="en-US" dirty="0"/>
          </a:p>
          <a:p>
            <a:r>
              <a:rPr lang="en-US" dirty="0"/>
              <a:t>There are two options in dealing with nulls</a:t>
            </a:r>
            <a:r>
              <a:rPr lang="en-US" dirty="0" smtClean="0"/>
              <a:t>:</a:t>
            </a:r>
            <a:endParaRPr lang="en-US" dirty="0"/>
          </a:p>
          <a:p>
            <a:pPr lvl="1"/>
            <a:r>
              <a:rPr lang="en-US" dirty="0"/>
              <a:t>Get rid of rows or columns with nulls</a:t>
            </a:r>
          </a:p>
          <a:p>
            <a:pPr lvl="1"/>
            <a:r>
              <a:rPr lang="en-US" dirty="0"/>
              <a:t>Replace nulls with non-null values, a technique known as imputation</a:t>
            </a:r>
          </a:p>
        </p:txBody>
      </p:sp>
    </p:spTree>
    <p:extLst>
      <p:ext uri="{BB962C8B-B14F-4D97-AF65-F5344CB8AC3E}">
        <p14:creationId xmlns:p14="http://schemas.microsoft.com/office/powerpoint/2010/main" val="2540801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a:t>movies_df.isnull</a:t>
            </a:r>
            <a:r>
              <a:rPr lang="en-US" dirty="0" smtClean="0"/>
              <a:t>()</a:t>
            </a:r>
          </a:p>
          <a:p>
            <a:r>
              <a:rPr lang="en-US" dirty="0" err="1"/>
              <a:t>movies_df.isnull</a:t>
            </a:r>
            <a:r>
              <a:rPr lang="en-US" dirty="0"/>
              <a:t>().sum</a:t>
            </a:r>
            <a:r>
              <a:rPr lang="en-US" dirty="0" smtClean="0"/>
              <a:t>()</a:t>
            </a:r>
          </a:p>
          <a:p>
            <a:endParaRPr lang="it-IT" dirty="0"/>
          </a:p>
          <a:p>
            <a:r>
              <a:rPr lang="en-US" dirty="0" err="1"/>
              <a:t>movies_df.dropna</a:t>
            </a:r>
            <a:r>
              <a:rPr lang="en-US" dirty="0" smtClean="0"/>
              <a:t>() #drop entire row</a:t>
            </a:r>
          </a:p>
          <a:p>
            <a:r>
              <a:rPr lang="en-US" dirty="0" err="1"/>
              <a:t>movies_df.dropna</a:t>
            </a:r>
            <a:r>
              <a:rPr lang="en-US" dirty="0"/>
              <a:t>(axis=1</a:t>
            </a:r>
            <a:r>
              <a:rPr lang="en-US" dirty="0" smtClean="0"/>
              <a:t>) #drop entire column</a:t>
            </a:r>
            <a:endParaRPr lang="en-US" dirty="0"/>
          </a:p>
        </p:txBody>
      </p:sp>
    </p:spTree>
    <p:extLst>
      <p:ext uri="{BB962C8B-B14F-4D97-AF65-F5344CB8AC3E}">
        <p14:creationId xmlns:p14="http://schemas.microsoft.com/office/powerpoint/2010/main" val="174410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Imputation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a:t>Imputation is a conventional feature engineering technique used to keep valuable data that have null values.</a:t>
            </a:r>
          </a:p>
          <a:p>
            <a:endParaRPr lang="en-US" dirty="0"/>
          </a:p>
          <a:p>
            <a:r>
              <a:rPr lang="en-US" dirty="0"/>
              <a:t>There may be instances where dropping every row with a null value removes too big a chunk from your dataset, so instead we can impute that null with another value, usually the mean or the median of that column</a:t>
            </a:r>
            <a:r>
              <a:rPr lang="en-US" dirty="0" smtClean="0"/>
              <a:t>.</a:t>
            </a:r>
          </a:p>
          <a:p>
            <a:endParaRPr lang="it-IT" dirty="0"/>
          </a:p>
          <a:p>
            <a:r>
              <a:rPr lang="en-US" dirty="0"/>
              <a:t>revenue = </a:t>
            </a:r>
            <a:r>
              <a:rPr lang="en-US" dirty="0" err="1"/>
              <a:t>movies_df</a:t>
            </a:r>
            <a:r>
              <a:rPr lang="en-US" dirty="0"/>
              <a:t>['</a:t>
            </a:r>
            <a:r>
              <a:rPr lang="en-US" dirty="0" err="1"/>
              <a:t>revenue_millions</a:t>
            </a:r>
            <a:r>
              <a:rPr lang="en-US" dirty="0" smtClean="0"/>
              <a:t>']</a:t>
            </a:r>
          </a:p>
          <a:p>
            <a:r>
              <a:rPr lang="en-US" dirty="0" err="1"/>
              <a:t>revenue.head</a:t>
            </a:r>
            <a:r>
              <a:rPr lang="en-US" dirty="0" smtClean="0"/>
              <a:t>() # Very useful the ‘Title’ index…</a:t>
            </a:r>
          </a:p>
          <a:p>
            <a:r>
              <a:rPr lang="en-US" dirty="0" err="1"/>
              <a:t>revenue_mean</a:t>
            </a:r>
            <a:r>
              <a:rPr lang="en-US" dirty="0"/>
              <a:t> = </a:t>
            </a:r>
            <a:r>
              <a:rPr lang="en-US" dirty="0" err="1"/>
              <a:t>revenue.mean</a:t>
            </a:r>
            <a:r>
              <a:rPr lang="en-US" dirty="0" smtClean="0"/>
              <a:t>()</a:t>
            </a:r>
          </a:p>
          <a:p>
            <a:r>
              <a:rPr lang="en-US" dirty="0" err="1"/>
              <a:t>revenue.fillna</a:t>
            </a:r>
            <a:r>
              <a:rPr lang="en-US" dirty="0"/>
              <a:t>(</a:t>
            </a:r>
            <a:r>
              <a:rPr lang="en-US" dirty="0" err="1"/>
              <a:t>revenue_mean</a:t>
            </a:r>
            <a:r>
              <a:rPr lang="en-US" dirty="0"/>
              <a:t>, </a:t>
            </a:r>
            <a:r>
              <a:rPr lang="en-US" dirty="0" err="1"/>
              <a:t>inplace</a:t>
            </a:r>
            <a:r>
              <a:rPr lang="en-US" dirty="0"/>
              <a:t>=True</a:t>
            </a:r>
            <a:r>
              <a:rPr lang="en-US" dirty="0" smtClean="0"/>
              <a:t>)</a:t>
            </a:r>
          </a:p>
          <a:p>
            <a:r>
              <a:rPr lang="en-US" dirty="0" err="1"/>
              <a:t>movies_df.isnull</a:t>
            </a:r>
            <a:r>
              <a:rPr lang="en-US" dirty="0"/>
              <a:t>().sum</a:t>
            </a:r>
            <a:r>
              <a:rPr lang="en-US" dirty="0" smtClean="0"/>
              <a:t>() # Do the check</a:t>
            </a:r>
            <a:endParaRPr lang="en-US" dirty="0"/>
          </a:p>
        </p:txBody>
      </p:sp>
    </p:spTree>
    <p:extLst>
      <p:ext uri="{BB962C8B-B14F-4D97-AF65-F5344CB8AC3E}">
        <p14:creationId xmlns:p14="http://schemas.microsoft.com/office/powerpoint/2010/main" val="2389286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Better impuation</a:t>
            </a:r>
            <a:endParaRPr lang="en-US" dirty="0"/>
          </a:p>
        </p:txBody>
      </p:sp>
      <p:sp>
        <p:nvSpPr>
          <p:cNvPr id="3" name="Content Placeholder 2"/>
          <p:cNvSpPr>
            <a:spLocks noGrp="1"/>
          </p:cNvSpPr>
          <p:nvPr>
            <p:ph idx="1"/>
          </p:nvPr>
        </p:nvSpPr>
        <p:spPr/>
        <p:txBody>
          <a:bodyPr/>
          <a:lstStyle/>
          <a:p>
            <a:r>
              <a:rPr lang="en-US" dirty="0"/>
              <a:t>Imputing an entire column with the same value like this is a basic example. It would be a better idea to try a more granular imputation by Genre or Director.</a:t>
            </a:r>
          </a:p>
          <a:p>
            <a:r>
              <a:rPr lang="en-US" dirty="0"/>
              <a:t>For example, you would find the mean of the revenue generated in each genre individually and impute the nulls in each genre with that genre's mean</a:t>
            </a:r>
            <a:r>
              <a:rPr lang="en-US" dirty="0" smtClean="0"/>
              <a:t>.</a:t>
            </a:r>
          </a:p>
          <a:p>
            <a:endParaRPr lang="it-IT" dirty="0"/>
          </a:p>
          <a:p>
            <a:r>
              <a:rPr lang="it-IT" dirty="0" smtClean="0"/>
              <a:t>Left as an exercise</a:t>
            </a:r>
            <a:endParaRPr lang="en-US" dirty="0"/>
          </a:p>
          <a:p>
            <a:endParaRPr lang="en-US" dirty="0"/>
          </a:p>
        </p:txBody>
      </p:sp>
    </p:spTree>
    <p:extLst>
      <p:ext uri="{BB962C8B-B14F-4D97-AF65-F5344CB8AC3E}">
        <p14:creationId xmlns:p14="http://schemas.microsoft.com/office/powerpoint/2010/main" val="4034892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Understand your variables</a:t>
            </a:r>
            <a:endParaRPr lang="en-US" dirty="0"/>
          </a:p>
        </p:txBody>
      </p:sp>
      <p:sp>
        <p:nvSpPr>
          <p:cNvPr id="3" name="Content Placeholder 2"/>
          <p:cNvSpPr>
            <a:spLocks noGrp="1"/>
          </p:cNvSpPr>
          <p:nvPr>
            <p:ph idx="1"/>
          </p:nvPr>
        </p:nvSpPr>
        <p:spPr/>
        <p:txBody>
          <a:bodyPr/>
          <a:lstStyle/>
          <a:p>
            <a:r>
              <a:rPr lang="en-US" dirty="0" err="1"/>
              <a:t>movies_df.describe</a:t>
            </a:r>
            <a:r>
              <a:rPr lang="en-US" dirty="0" smtClean="0"/>
              <a:t>()</a:t>
            </a:r>
          </a:p>
          <a:p>
            <a:endParaRPr lang="it-IT" dirty="0"/>
          </a:p>
          <a:p>
            <a:r>
              <a:rPr lang="it-IT" dirty="0" smtClean="0"/>
              <a:t>Also for categorical variables:</a:t>
            </a:r>
          </a:p>
          <a:p>
            <a:pPr lvl="1"/>
            <a:r>
              <a:rPr lang="en-US" dirty="0" err="1"/>
              <a:t>movies_df</a:t>
            </a:r>
            <a:r>
              <a:rPr lang="en-US" dirty="0"/>
              <a:t>['genre'].describe</a:t>
            </a:r>
            <a:r>
              <a:rPr lang="en-US" dirty="0" smtClean="0"/>
              <a:t>()</a:t>
            </a:r>
          </a:p>
          <a:p>
            <a:pPr lvl="1"/>
            <a:endParaRPr lang="it-IT" dirty="0"/>
          </a:p>
          <a:p>
            <a:r>
              <a:rPr lang="en-US" dirty="0" err="1"/>
              <a:t>movies_df</a:t>
            </a:r>
            <a:r>
              <a:rPr lang="en-US" dirty="0"/>
              <a:t>['genre'].</a:t>
            </a:r>
            <a:r>
              <a:rPr lang="en-US" dirty="0" err="1"/>
              <a:t>value_counts</a:t>
            </a:r>
            <a:r>
              <a:rPr lang="en-US" dirty="0"/>
              <a:t>().head(10</a:t>
            </a:r>
            <a:r>
              <a:rPr lang="en-US" dirty="0" smtClean="0"/>
              <a:t>)</a:t>
            </a:r>
          </a:p>
          <a:p>
            <a:pPr lvl="1"/>
            <a:r>
              <a:rPr lang="it-IT" dirty="0" smtClean="0"/>
              <a:t>To see the most frequent values of a categorical feature</a:t>
            </a:r>
            <a:endParaRPr lang="en-US" dirty="0" smtClean="0"/>
          </a:p>
          <a:p>
            <a:endParaRPr lang="it-IT" dirty="0"/>
          </a:p>
          <a:p>
            <a:endParaRPr lang="en-US" dirty="0"/>
          </a:p>
        </p:txBody>
      </p:sp>
    </p:spTree>
    <p:extLst>
      <p:ext uri="{BB962C8B-B14F-4D97-AF65-F5344CB8AC3E}">
        <p14:creationId xmlns:p14="http://schemas.microsoft.com/office/powerpoint/2010/main" val="1465833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Relationships between continuous </a:t>
            </a:r>
            <a:r>
              <a:rPr lang="en-US" b="1" dirty="0" smtClean="0"/>
              <a:t>variables</a:t>
            </a:r>
            <a:endParaRPr lang="en-US" dirty="0"/>
          </a:p>
        </p:txBody>
      </p:sp>
      <p:sp>
        <p:nvSpPr>
          <p:cNvPr id="3" name="Content Placeholder 2"/>
          <p:cNvSpPr>
            <a:spLocks noGrp="1"/>
          </p:cNvSpPr>
          <p:nvPr>
            <p:ph idx="1"/>
          </p:nvPr>
        </p:nvSpPr>
        <p:spPr/>
        <p:txBody>
          <a:bodyPr>
            <a:normAutofit fontScale="85000" lnSpcReduction="20000"/>
          </a:bodyPr>
          <a:lstStyle/>
          <a:p>
            <a:r>
              <a:rPr lang="en-US" dirty="0"/>
              <a:t>By using the correlation method .</a:t>
            </a:r>
            <a:r>
              <a:rPr lang="en-US" dirty="0" err="1"/>
              <a:t>corr</a:t>
            </a:r>
            <a:r>
              <a:rPr lang="en-US" dirty="0"/>
              <a:t>() we can generate the relationship between each continuous variable</a:t>
            </a:r>
            <a:r>
              <a:rPr lang="en-US" dirty="0" smtClean="0"/>
              <a:t>:</a:t>
            </a:r>
          </a:p>
          <a:p>
            <a:pPr lvl="1"/>
            <a:r>
              <a:rPr lang="en-US" dirty="0" err="1"/>
              <a:t>movies_df.corr</a:t>
            </a:r>
            <a:r>
              <a:rPr lang="en-US" dirty="0" smtClean="0"/>
              <a:t>()</a:t>
            </a:r>
          </a:p>
          <a:p>
            <a:r>
              <a:rPr lang="en-US" dirty="0"/>
              <a:t>Correlation tables are a numerical representation of the bivariate relationships in the dataset.</a:t>
            </a:r>
          </a:p>
          <a:p>
            <a:endParaRPr lang="en-US" dirty="0"/>
          </a:p>
          <a:p>
            <a:r>
              <a:rPr lang="en-US" dirty="0"/>
              <a:t>Positive numbers indicate a positive correlation — one goes up the other goes up — and negative numbers represent an inverse correlation — one goes up the other goes down. 1.0 indicates a perfect correlation</a:t>
            </a:r>
            <a:r>
              <a:rPr lang="en-US" dirty="0" smtClean="0"/>
              <a:t>.</a:t>
            </a:r>
          </a:p>
          <a:p>
            <a:r>
              <a:rPr lang="en-US" dirty="0"/>
              <a:t>Examining bivariate relationships comes in handy when you have an outcome or dependent variable in mind and would like to see the features most correlated to the increase or decrease of the outcome. You can visually represent bivariate relationships with scatterplots (seen below in the plotting section).</a:t>
            </a:r>
          </a:p>
        </p:txBody>
      </p:sp>
    </p:spTree>
    <p:extLst>
      <p:ext uri="{BB962C8B-B14F-4D97-AF65-F5344CB8AC3E}">
        <p14:creationId xmlns:p14="http://schemas.microsoft.com/office/powerpoint/2010/main" val="3692710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DataFrame</a:t>
            </a:r>
            <a:r>
              <a:rPr lang="en-US" b="1" dirty="0"/>
              <a:t> slicing, selecting, </a:t>
            </a:r>
            <a:r>
              <a:rPr lang="en-US" b="1" dirty="0" smtClean="0"/>
              <a:t>extracting</a:t>
            </a:r>
            <a:endParaRPr lang="en-US" dirty="0"/>
          </a:p>
        </p:txBody>
      </p:sp>
      <p:sp>
        <p:nvSpPr>
          <p:cNvPr id="3" name="Content Placeholder 2"/>
          <p:cNvSpPr>
            <a:spLocks noGrp="1"/>
          </p:cNvSpPr>
          <p:nvPr>
            <p:ph idx="1"/>
          </p:nvPr>
        </p:nvSpPr>
        <p:spPr/>
        <p:txBody>
          <a:bodyPr/>
          <a:lstStyle/>
          <a:p>
            <a:r>
              <a:rPr lang="en-US" dirty="0" err="1"/>
              <a:t>genre_col</a:t>
            </a:r>
            <a:r>
              <a:rPr lang="en-US" dirty="0"/>
              <a:t> = </a:t>
            </a:r>
            <a:r>
              <a:rPr lang="en-US" dirty="0" err="1"/>
              <a:t>movies_df</a:t>
            </a:r>
            <a:r>
              <a:rPr lang="en-US" dirty="0"/>
              <a:t>['genre</a:t>
            </a:r>
            <a:r>
              <a:rPr lang="en-US" dirty="0" smtClean="0"/>
              <a:t>']</a:t>
            </a:r>
            <a:endParaRPr lang="en-US" dirty="0"/>
          </a:p>
          <a:p>
            <a:pPr lvl="1"/>
            <a:r>
              <a:rPr lang="en-US" dirty="0" smtClean="0"/>
              <a:t>type(</a:t>
            </a:r>
            <a:r>
              <a:rPr lang="en-US" dirty="0" err="1" smtClean="0"/>
              <a:t>genre_col</a:t>
            </a:r>
            <a:r>
              <a:rPr lang="en-US" dirty="0" smtClean="0"/>
              <a:t>)</a:t>
            </a:r>
          </a:p>
          <a:p>
            <a:pPr lvl="2"/>
            <a:r>
              <a:rPr lang="en-US" dirty="0" err="1" smtClean="0"/>
              <a:t>pandas.core.series.Series</a:t>
            </a:r>
            <a:endParaRPr lang="en-US" dirty="0" smtClean="0"/>
          </a:p>
          <a:p>
            <a:r>
              <a:rPr lang="en-US" dirty="0" err="1"/>
              <a:t>genre_col</a:t>
            </a:r>
            <a:r>
              <a:rPr lang="en-US" dirty="0"/>
              <a:t> = </a:t>
            </a:r>
            <a:r>
              <a:rPr lang="en-US" dirty="0" err="1"/>
              <a:t>movies_df</a:t>
            </a:r>
            <a:r>
              <a:rPr lang="en-US" dirty="0"/>
              <a:t>[['genre</a:t>
            </a:r>
            <a:r>
              <a:rPr lang="en-US" dirty="0" smtClean="0"/>
              <a:t>']]</a:t>
            </a:r>
            <a:endParaRPr lang="en-US" dirty="0"/>
          </a:p>
          <a:p>
            <a:pPr lvl="1"/>
            <a:r>
              <a:rPr lang="it-IT" dirty="0" smtClean="0"/>
              <a:t>Create a DataFrame from a DataFrame</a:t>
            </a:r>
            <a:endParaRPr lang="en-US" dirty="0" smtClean="0"/>
          </a:p>
          <a:p>
            <a:pPr lvl="1"/>
            <a:r>
              <a:rPr lang="en-US" dirty="0" smtClean="0"/>
              <a:t>type(</a:t>
            </a:r>
            <a:r>
              <a:rPr lang="en-US" dirty="0" err="1" smtClean="0"/>
              <a:t>genre_col</a:t>
            </a:r>
            <a:r>
              <a:rPr lang="en-US" dirty="0" smtClean="0"/>
              <a:t>)</a:t>
            </a:r>
          </a:p>
          <a:p>
            <a:pPr lvl="2"/>
            <a:r>
              <a:rPr lang="en-US" dirty="0" err="1" smtClean="0"/>
              <a:t>pandas.core.frame.DataFrame</a:t>
            </a:r>
            <a:endParaRPr lang="en-US" dirty="0" smtClean="0"/>
          </a:p>
          <a:p>
            <a:r>
              <a:rPr lang="en-US" dirty="0"/>
              <a:t>subset = </a:t>
            </a:r>
            <a:r>
              <a:rPr lang="en-US" dirty="0" err="1"/>
              <a:t>movies_df</a:t>
            </a:r>
            <a:r>
              <a:rPr lang="en-US" dirty="0"/>
              <a:t>[['genre', 'rating</a:t>
            </a:r>
            <a:r>
              <a:rPr lang="en-US" dirty="0" smtClean="0"/>
              <a:t>']]</a:t>
            </a:r>
            <a:endParaRPr lang="en-US" dirty="0"/>
          </a:p>
          <a:p>
            <a:r>
              <a:rPr lang="en-US" dirty="0" err="1"/>
              <a:t>subset.head</a:t>
            </a:r>
            <a:r>
              <a:rPr lang="en-US" dirty="0"/>
              <a:t>()</a:t>
            </a:r>
          </a:p>
        </p:txBody>
      </p:sp>
    </p:spTree>
    <p:extLst>
      <p:ext uri="{BB962C8B-B14F-4D97-AF65-F5344CB8AC3E}">
        <p14:creationId xmlns:p14="http://schemas.microsoft.com/office/powerpoint/2010/main" val="2875707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Getting data by rows</a:t>
            </a:r>
            <a:endParaRPr lang="en-US" dirty="0"/>
          </a:p>
        </p:txBody>
      </p:sp>
      <p:sp>
        <p:nvSpPr>
          <p:cNvPr id="3" name="Content Placeholder 2"/>
          <p:cNvSpPr>
            <a:spLocks noGrp="1"/>
          </p:cNvSpPr>
          <p:nvPr>
            <p:ph idx="1"/>
          </p:nvPr>
        </p:nvSpPr>
        <p:spPr/>
        <p:txBody>
          <a:bodyPr>
            <a:normAutofit/>
          </a:bodyPr>
          <a:lstStyle/>
          <a:p>
            <a:r>
              <a:rPr lang="en-US" dirty="0"/>
              <a:t>For rows, we have two options</a:t>
            </a:r>
            <a:r>
              <a:rPr lang="en-US" dirty="0" smtClean="0"/>
              <a:t>:</a:t>
            </a:r>
            <a:endParaRPr lang="en-US" dirty="0"/>
          </a:p>
          <a:p>
            <a:pPr lvl="1"/>
            <a:r>
              <a:rPr lang="en-US" dirty="0"/>
              <a:t>.</a:t>
            </a:r>
            <a:r>
              <a:rPr lang="en-US" dirty="0" err="1"/>
              <a:t>loc</a:t>
            </a:r>
            <a:r>
              <a:rPr lang="en-US" dirty="0"/>
              <a:t> - locates by </a:t>
            </a:r>
            <a:r>
              <a:rPr lang="en-US" dirty="0" smtClean="0"/>
              <a:t>name (string index)</a:t>
            </a:r>
            <a:endParaRPr lang="en-US" dirty="0"/>
          </a:p>
          <a:p>
            <a:pPr lvl="1"/>
            <a:r>
              <a:rPr lang="en-US" dirty="0"/>
              <a:t>.</a:t>
            </a:r>
            <a:r>
              <a:rPr lang="en-US" dirty="0" err="1"/>
              <a:t>iloc</a:t>
            </a:r>
            <a:r>
              <a:rPr lang="en-US" dirty="0"/>
              <a:t>- locates by numerical </a:t>
            </a:r>
            <a:r>
              <a:rPr lang="en-US" dirty="0" smtClean="0"/>
              <a:t>index</a:t>
            </a:r>
          </a:p>
          <a:p>
            <a:r>
              <a:rPr lang="en-US" dirty="0"/>
              <a:t>prom = </a:t>
            </a:r>
            <a:r>
              <a:rPr lang="en-US" dirty="0" err="1"/>
              <a:t>movies_df.loc</a:t>
            </a:r>
            <a:r>
              <a:rPr lang="en-US" dirty="0"/>
              <a:t>["Prometheus</a:t>
            </a:r>
            <a:r>
              <a:rPr lang="en-US" dirty="0" smtClean="0"/>
              <a:t>"]</a:t>
            </a:r>
          </a:p>
          <a:p>
            <a:r>
              <a:rPr lang="en-US" dirty="0"/>
              <a:t>prom = </a:t>
            </a:r>
            <a:r>
              <a:rPr lang="en-US" dirty="0" err="1"/>
              <a:t>movies_df.iloc</a:t>
            </a:r>
            <a:r>
              <a:rPr lang="en-US" dirty="0"/>
              <a:t>[1</a:t>
            </a:r>
            <a:r>
              <a:rPr lang="en-US" dirty="0" smtClean="0"/>
              <a:t>]</a:t>
            </a:r>
          </a:p>
          <a:p>
            <a:r>
              <a:rPr lang="en-US" dirty="0" err="1"/>
              <a:t>movie_subset</a:t>
            </a:r>
            <a:r>
              <a:rPr lang="en-US" dirty="0"/>
              <a:t> = </a:t>
            </a:r>
            <a:r>
              <a:rPr lang="en-US" dirty="0" err="1"/>
              <a:t>movies_df.loc</a:t>
            </a:r>
            <a:r>
              <a:rPr lang="en-US" dirty="0"/>
              <a:t>['</a:t>
            </a:r>
            <a:r>
              <a:rPr lang="en-US" dirty="0" err="1"/>
              <a:t>Prometheus':'Sing</a:t>
            </a:r>
            <a:r>
              <a:rPr lang="en-US" dirty="0" smtClean="0"/>
              <a:t>'] #includes ‘Sing’</a:t>
            </a:r>
            <a:endParaRPr lang="en-US" dirty="0"/>
          </a:p>
          <a:p>
            <a:r>
              <a:rPr lang="en-US" dirty="0" err="1"/>
              <a:t>movie_subset</a:t>
            </a:r>
            <a:r>
              <a:rPr lang="en-US" dirty="0"/>
              <a:t> = </a:t>
            </a:r>
            <a:r>
              <a:rPr lang="en-US" dirty="0" err="1"/>
              <a:t>movies_df.iloc</a:t>
            </a:r>
            <a:r>
              <a:rPr lang="en-US" dirty="0"/>
              <a:t>[1:4</a:t>
            </a:r>
            <a:r>
              <a:rPr lang="en-US" dirty="0" smtClean="0"/>
              <a:t>] #does not include 4</a:t>
            </a:r>
            <a:endParaRPr lang="en-US" dirty="0"/>
          </a:p>
          <a:p>
            <a:r>
              <a:rPr lang="en-US" dirty="0" err="1"/>
              <a:t>movie_subset</a:t>
            </a:r>
            <a:endParaRPr lang="en-US" dirty="0"/>
          </a:p>
        </p:txBody>
      </p:sp>
    </p:spTree>
    <p:extLst>
      <p:ext uri="{BB962C8B-B14F-4D97-AF65-F5344CB8AC3E}">
        <p14:creationId xmlns:p14="http://schemas.microsoft.com/office/powerpoint/2010/main" val="2738451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Conditional selections</a:t>
            </a:r>
            <a:endParaRPr lang="en-US" dirty="0"/>
          </a:p>
        </p:txBody>
      </p:sp>
      <p:sp>
        <p:nvSpPr>
          <p:cNvPr id="3" name="Content Placeholder 2"/>
          <p:cNvSpPr>
            <a:spLocks noGrp="1"/>
          </p:cNvSpPr>
          <p:nvPr>
            <p:ph idx="1"/>
          </p:nvPr>
        </p:nvSpPr>
        <p:spPr>
          <a:xfrm>
            <a:off x="838200" y="1825625"/>
            <a:ext cx="10858500" cy="4351338"/>
          </a:xfrm>
        </p:spPr>
        <p:txBody>
          <a:bodyPr/>
          <a:lstStyle/>
          <a:p>
            <a:r>
              <a:rPr lang="en-US" dirty="0"/>
              <a:t>condition = (</a:t>
            </a:r>
            <a:r>
              <a:rPr lang="en-US" dirty="0" err="1"/>
              <a:t>movies_df</a:t>
            </a:r>
            <a:r>
              <a:rPr lang="en-US" dirty="0"/>
              <a:t>['director'] == "Ridley Scott</a:t>
            </a:r>
            <a:r>
              <a:rPr lang="en-US" dirty="0" smtClean="0"/>
              <a:t>") # True False True, etc.</a:t>
            </a:r>
            <a:endParaRPr lang="en-US" dirty="0" smtClean="0"/>
          </a:p>
          <a:p>
            <a:r>
              <a:rPr lang="en-US" dirty="0" err="1"/>
              <a:t>condition.head</a:t>
            </a:r>
            <a:r>
              <a:rPr lang="en-US" dirty="0" smtClean="0"/>
              <a:t>()</a:t>
            </a:r>
          </a:p>
          <a:p>
            <a:endParaRPr lang="it-IT" dirty="0"/>
          </a:p>
          <a:p>
            <a:r>
              <a:rPr lang="en-US" dirty="0" err="1"/>
              <a:t>movies_df</a:t>
            </a:r>
            <a:r>
              <a:rPr lang="en-US" dirty="0"/>
              <a:t>[</a:t>
            </a:r>
            <a:r>
              <a:rPr lang="en-US" dirty="0" err="1"/>
              <a:t>movies_df</a:t>
            </a:r>
            <a:r>
              <a:rPr lang="en-US" dirty="0"/>
              <a:t>['director'] == "Ridley Scott</a:t>
            </a:r>
            <a:r>
              <a:rPr lang="en-US" dirty="0" smtClean="0"/>
              <a:t>"]</a:t>
            </a:r>
          </a:p>
          <a:p>
            <a:r>
              <a:rPr lang="en-US" dirty="0"/>
              <a:t>Select </a:t>
            </a:r>
            <a:r>
              <a:rPr lang="en-US" dirty="0" err="1"/>
              <a:t>movies_df</a:t>
            </a:r>
            <a:r>
              <a:rPr lang="en-US" dirty="0"/>
              <a:t> where </a:t>
            </a:r>
            <a:r>
              <a:rPr lang="en-US" dirty="0" err="1"/>
              <a:t>movies_df</a:t>
            </a:r>
            <a:r>
              <a:rPr lang="en-US" dirty="0"/>
              <a:t> director equals Ridley Scott</a:t>
            </a:r>
            <a:r>
              <a:rPr lang="en-US" dirty="0" smtClean="0"/>
              <a:t>.</a:t>
            </a:r>
          </a:p>
          <a:p>
            <a:endParaRPr lang="it-IT" dirty="0"/>
          </a:p>
          <a:p>
            <a:r>
              <a:rPr lang="it-IT" dirty="0"/>
              <a:t>movies_df[movies_df['rating'] &gt;= 8.6].head(3</a:t>
            </a:r>
            <a:r>
              <a:rPr lang="it-IT" dirty="0" smtClean="0"/>
              <a:t>) # Numerical values</a:t>
            </a:r>
            <a:endParaRPr lang="it-IT" dirty="0"/>
          </a:p>
          <a:p>
            <a:endParaRPr lang="en-US" dirty="0"/>
          </a:p>
        </p:txBody>
      </p:sp>
    </p:spTree>
    <p:extLst>
      <p:ext uri="{BB962C8B-B14F-4D97-AF65-F5344CB8AC3E}">
        <p14:creationId xmlns:p14="http://schemas.microsoft.com/office/powerpoint/2010/main" val="4029314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Pandas, a py library to support data analysis</a:t>
            </a:r>
            <a:endParaRPr lang="en-US" dirty="0"/>
          </a:p>
        </p:txBody>
      </p:sp>
      <p:sp>
        <p:nvSpPr>
          <p:cNvPr id="3" name="Content Placeholder 2"/>
          <p:cNvSpPr>
            <a:spLocks noGrp="1"/>
          </p:cNvSpPr>
          <p:nvPr>
            <p:ph idx="1"/>
          </p:nvPr>
        </p:nvSpPr>
        <p:spPr/>
        <p:txBody>
          <a:bodyPr>
            <a:normAutofit fontScale="70000" lnSpcReduction="20000"/>
          </a:bodyPr>
          <a:lstStyle/>
          <a:p>
            <a:r>
              <a:rPr lang="en-US" dirty="0"/>
              <a:t>For example, say you want to explore a dataset stored in a CSV on your computer. Pandas will extract the data from that CSV into a </a:t>
            </a:r>
            <a:r>
              <a:rPr lang="en-US" dirty="0" err="1"/>
              <a:t>DataFrame</a:t>
            </a:r>
            <a:r>
              <a:rPr lang="en-US" dirty="0"/>
              <a:t> — a table, basically — then let you do things like:</a:t>
            </a:r>
          </a:p>
          <a:p>
            <a:r>
              <a:rPr lang="en-US" dirty="0"/>
              <a:t>Calculate statistics and answer questions about the data, like</a:t>
            </a:r>
          </a:p>
          <a:p>
            <a:pPr lvl="1"/>
            <a:r>
              <a:rPr lang="en-US" dirty="0"/>
              <a:t>What's the average, median, max, or min of each column?</a:t>
            </a:r>
          </a:p>
          <a:p>
            <a:pPr lvl="1"/>
            <a:r>
              <a:rPr lang="en-US" dirty="0"/>
              <a:t>Does column A correlate with column B?</a:t>
            </a:r>
          </a:p>
          <a:p>
            <a:pPr lvl="1"/>
            <a:r>
              <a:rPr lang="en-US" dirty="0"/>
              <a:t>What does the distribution of data in column C look like?</a:t>
            </a:r>
          </a:p>
          <a:p>
            <a:r>
              <a:rPr lang="en-US" dirty="0"/>
              <a:t>Clean the data by doing things like removing missing values and filtering rows or columns by some criteria</a:t>
            </a:r>
          </a:p>
          <a:p>
            <a:r>
              <a:rPr lang="en-US" dirty="0"/>
              <a:t>Visualize the data with help from </a:t>
            </a:r>
            <a:r>
              <a:rPr lang="en-US" dirty="0" err="1"/>
              <a:t>Matplotlib</a:t>
            </a:r>
            <a:r>
              <a:rPr lang="en-US" dirty="0"/>
              <a:t>. Plot bars, lines, histograms, bubbles, and more.</a:t>
            </a:r>
          </a:p>
          <a:p>
            <a:r>
              <a:rPr lang="en-US" dirty="0"/>
              <a:t>Store the cleaned, transformed data back into a CSV, other file or database</a:t>
            </a:r>
          </a:p>
          <a:p>
            <a:endParaRPr lang="en-US" dirty="0" smtClean="0">
              <a:hlinkClick r:id="rId2"/>
            </a:endParaRPr>
          </a:p>
          <a:p>
            <a:r>
              <a:rPr lang="en-US" dirty="0" smtClean="0">
                <a:hlinkClick r:id="rId2"/>
              </a:rPr>
              <a:t>https</a:t>
            </a:r>
            <a:r>
              <a:rPr lang="en-US" dirty="0">
                <a:hlinkClick r:id="rId2"/>
              </a:rPr>
              <a:t>://www.learndatasci.com/tutorials/python-pandas-tutorial-complete-introduction-for-beginners</a:t>
            </a:r>
            <a:r>
              <a:rPr lang="en-US" dirty="0" smtClean="0">
                <a:hlinkClick r:id="rId2"/>
              </a:rPr>
              <a:t>/</a:t>
            </a:r>
            <a:r>
              <a:rPr lang="en-US" dirty="0" smtClean="0"/>
              <a:t> </a:t>
            </a:r>
            <a:endParaRPr lang="en-US" dirty="0"/>
          </a:p>
        </p:txBody>
      </p:sp>
    </p:spTree>
    <p:extLst>
      <p:ext uri="{BB962C8B-B14F-4D97-AF65-F5344CB8AC3E}">
        <p14:creationId xmlns:p14="http://schemas.microsoft.com/office/powerpoint/2010/main" val="40935892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Richer conditions</a:t>
            </a:r>
            <a:endParaRPr lang="en-US" dirty="0"/>
          </a:p>
        </p:txBody>
      </p:sp>
      <p:sp>
        <p:nvSpPr>
          <p:cNvPr id="3" name="Content Placeholder 2"/>
          <p:cNvSpPr>
            <a:spLocks noGrp="1"/>
          </p:cNvSpPr>
          <p:nvPr>
            <p:ph idx="1"/>
          </p:nvPr>
        </p:nvSpPr>
        <p:spPr/>
        <p:txBody>
          <a:bodyPr>
            <a:normAutofit fontScale="85000" lnSpcReduction="10000"/>
          </a:bodyPr>
          <a:lstStyle/>
          <a:p>
            <a:r>
              <a:rPr lang="en-US" dirty="0" err="1"/>
              <a:t>movies_df</a:t>
            </a:r>
            <a:r>
              <a:rPr lang="en-US" dirty="0"/>
              <a:t>[(</a:t>
            </a:r>
            <a:r>
              <a:rPr lang="en-US" dirty="0" err="1"/>
              <a:t>movies_df</a:t>
            </a:r>
            <a:r>
              <a:rPr lang="en-US" dirty="0"/>
              <a:t>['director'] == 'Christopher Nolan') | (</a:t>
            </a:r>
            <a:r>
              <a:rPr lang="en-US" dirty="0" err="1"/>
              <a:t>movies_df</a:t>
            </a:r>
            <a:r>
              <a:rPr lang="en-US" dirty="0"/>
              <a:t>['director'] == 'Ridley Scott')].head</a:t>
            </a:r>
            <a:r>
              <a:rPr lang="en-US" dirty="0" smtClean="0"/>
              <a:t>()</a:t>
            </a:r>
          </a:p>
          <a:p>
            <a:endParaRPr lang="it-IT" dirty="0"/>
          </a:p>
          <a:p>
            <a:r>
              <a:rPr lang="en-US" dirty="0" err="1"/>
              <a:t>movies_df</a:t>
            </a:r>
            <a:r>
              <a:rPr lang="en-US" dirty="0"/>
              <a:t>[</a:t>
            </a:r>
            <a:r>
              <a:rPr lang="en-US" dirty="0" err="1"/>
              <a:t>movies_df</a:t>
            </a:r>
            <a:r>
              <a:rPr lang="en-US" dirty="0"/>
              <a:t>['director'].</a:t>
            </a:r>
            <a:r>
              <a:rPr lang="en-US" b="1" dirty="0" err="1"/>
              <a:t>isin</a:t>
            </a:r>
            <a:r>
              <a:rPr lang="en-US" dirty="0"/>
              <a:t>(['Christopher Nolan', 'Ridley Scott'])].head</a:t>
            </a:r>
            <a:r>
              <a:rPr lang="en-US" dirty="0" smtClean="0"/>
              <a:t>()</a:t>
            </a:r>
          </a:p>
          <a:p>
            <a:endParaRPr lang="it-IT" dirty="0"/>
          </a:p>
          <a:p>
            <a:r>
              <a:rPr lang="en-US" dirty="0" err="1"/>
              <a:t>movies_df</a:t>
            </a:r>
            <a:r>
              <a:rPr lang="en-US" dirty="0"/>
              <a:t>[</a:t>
            </a:r>
          </a:p>
          <a:p>
            <a:pPr marL="0" indent="0">
              <a:buNone/>
            </a:pPr>
            <a:r>
              <a:rPr lang="en-US" dirty="0"/>
              <a:t>    ((</a:t>
            </a:r>
            <a:r>
              <a:rPr lang="en-US" dirty="0" err="1"/>
              <a:t>movies_df</a:t>
            </a:r>
            <a:r>
              <a:rPr lang="en-US" dirty="0"/>
              <a:t>['year'] &gt;= 2005) &amp; (</a:t>
            </a:r>
            <a:r>
              <a:rPr lang="en-US" dirty="0" err="1"/>
              <a:t>movies_df</a:t>
            </a:r>
            <a:r>
              <a:rPr lang="en-US" dirty="0"/>
              <a:t>['year'] &lt;= 2010))</a:t>
            </a:r>
          </a:p>
          <a:p>
            <a:pPr marL="0" indent="0">
              <a:buNone/>
            </a:pPr>
            <a:r>
              <a:rPr lang="en-US" dirty="0"/>
              <a:t>    &amp; (</a:t>
            </a:r>
            <a:r>
              <a:rPr lang="en-US" dirty="0" err="1"/>
              <a:t>movies_df</a:t>
            </a:r>
            <a:r>
              <a:rPr lang="en-US" dirty="0"/>
              <a:t>['rating'] &gt; 8.0)</a:t>
            </a:r>
          </a:p>
          <a:p>
            <a:pPr marL="0" indent="0">
              <a:buNone/>
            </a:pPr>
            <a:r>
              <a:rPr lang="en-US" dirty="0"/>
              <a:t>    &amp; (</a:t>
            </a:r>
            <a:r>
              <a:rPr lang="en-US" dirty="0" err="1"/>
              <a:t>movies_df</a:t>
            </a:r>
            <a:r>
              <a:rPr lang="en-US" dirty="0"/>
              <a:t>['</a:t>
            </a:r>
            <a:r>
              <a:rPr lang="en-US" dirty="0" err="1"/>
              <a:t>revenue_millions</a:t>
            </a:r>
            <a:r>
              <a:rPr lang="en-US" dirty="0"/>
              <a:t>'] &lt; </a:t>
            </a:r>
            <a:r>
              <a:rPr lang="en-US" dirty="0" err="1"/>
              <a:t>movies_df</a:t>
            </a:r>
            <a:r>
              <a:rPr lang="en-US" dirty="0"/>
              <a:t>['</a:t>
            </a:r>
            <a:r>
              <a:rPr lang="en-US" dirty="0" err="1"/>
              <a:t>revenue_millions</a:t>
            </a:r>
            <a:r>
              <a:rPr lang="en-US" dirty="0"/>
              <a:t>'].quantile(0.25))</a:t>
            </a:r>
          </a:p>
          <a:p>
            <a:pPr marL="0" indent="0">
              <a:buNone/>
            </a:pPr>
            <a:r>
              <a:rPr lang="en-US" dirty="0"/>
              <a:t>]</a:t>
            </a:r>
          </a:p>
        </p:txBody>
      </p:sp>
    </p:spTree>
    <p:extLst>
      <p:ext uri="{BB962C8B-B14F-4D97-AF65-F5344CB8AC3E}">
        <p14:creationId xmlns:p14="http://schemas.microsoft.com/office/powerpoint/2010/main" val="2543059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Applying </a:t>
            </a:r>
            <a:r>
              <a:rPr lang="en-US" b="1" dirty="0" smtClean="0"/>
              <a:t>functions</a:t>
            </a:r>
            <a:endParaRPr lang="en-US" dirty="0"/>
          </a:p>
        </p:txBody>
      </p:sp>
      <p:sp>
        <p:nvSpPr>
          <p:cNvPr id="3" name="Content Placeholder 2"/>
          <p:cNvSpPr>
            <a:spLocks noGrp="1"/>
          </p:cNvSpPr>
          <p:nvPr>
            <p:ph idx="1"/>
          </p:nvPr>
        </p:nvSpPr>
        <p:spPr/>
        <p:txBody>
          <a:bodyPr/>
          <a:lstStyle/>
          <a:p>
            <a:r>
              <a:rPr lang="en-US" dirty="0"/>
              <a:t>It is possible to iterate over a </a:t>
            </a:r>
            <a:r>
              <a:rPr lang="en-US" dirty="0" err="1"/>
              <a:t>DataFrame</a:t>
            </a:r>
            <a:r>
              <a:rPr lang="en-US" dirty="0"/>
              <a:t> or Series as you would with a list, but doing so — especially on large datasets — is very slow.</a:t>
            </a:r>
          </a:p>
          <a:p>
            <a:endParaRPr lang="en-US" dirty="0"/>
          </a:p>
          <a:p>
            <a:r>
              <a:rPr lang="en-US" dirty="0"/>
              <a:t>An efficient alternative is to apply() a function to the dataset. For example, we could use a function to convert movies with an 8.0 or greater to a string value of "good" and the rest to "bad" and use this transformed values to create a new column</a:t>
            </a:r>
            <a:r>
              <a:rPr lang="en-US" dirty="0" smtClean="0"/>
              <a:t>.</a:t>
            </a:r>
          </a:p>
          <a:p>
            <a:endParaRPr lang="it-IT" dirty="0"/>
          </a:p>
          <a:p>
            <a:endParaRPr lang="en-US" dirty="0"/>
          </a:p>
        </p:txBody>
      </p:sp>
    </p:spTree>
    <p:extLst>
      <p:ext uri="{BB962C8B-B14F-4D97-AF65-F5344CB8AC3E}">
        <p14:creationId xmlns:p14="http://schemas.microsoft.com/office/powerpoint/2010/main" val="20055870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Applying functions</a:t>
            </a:r>
            <a:endParaRPr lang="en-US" dirty="0"/>
          </a:p>
        </p:txBody>
      </p:sp>
      <p:sp>
        <p:nvSpPr>
          <p:cNvPr id="3" name="Content Placeholder 2"/>
          <p:cNvSpPr>
            <a:spLocks noGrp="1"/>
          </p:cNvSpPr>
          <p:nvPr>
            <p:ph idx="1"/>
          </p:nvPr>
        </p:nvSpPr>
        <p:spPr/>
        <p:txBody>
          <a:bodyPr>
            <a:normAutofit/>
          </a:bodyPr>
          <a:lstStyle/>
          <a:p>
            <a:r>
              <a:rPr lang="en-US" dirty="0" err="1"/>
              <a:t>def</a:t>
            </a:r>
            <a:r>
              <a:rPr lang="en-US" dirty="0"/>
              <a:t> </a:t>
            </a:r>
            <a:r>
              <a:rPr lang="en-US" dirty="0" err="1"/>
              <a:t>rating_function</a:t>
            </a:r>
            <a:r>
              <a:rPr lang="en-US" dirty="0"/>
              <a:t>(x):</a:t>
            </a:r>
          </a:p>
          <a:p>
            <a:pPr marL="0" indent="0">
              <a:buNone/>
            </a:pPr>
            <a:r>
              <a:rPr lang="en-US" dirty="0"/>
              <a:t>    if x &gt;= 8.0:</a:t>
            </a:r>
          </a:p>
          <a:p>
            <a:pPr marL="0" indent="0">
              <a:buNone/>
            </a:pPr>
            <a:r>
              <a:rPr lang="en-US" dirty="0"/>
              <a:t>        return "good"</a:t>
            </a:r>
          </a:p>
          <a:p>
            <a:pPr marL="0" indent="0">
              <a:buNone/>
            </a:pPr>
            <a:r>
              <a:rPr lang="en-US" dirty="0"/>
              <a:t>    else:</a:t>
            </a:r>
          </a:p>
          <a:p>
            <a:pPr marL="0" indent="0">
              <a:buNone/>
            </a:pPr>
            <a:r>
              <a:rPr lang="en-US" dirty="0"/>
              <a:t>        return "</a:t>
            </a:r>
            <a:r>
              <a:rPr lang="en-US" dirty="0" smtClean="0"/>
              <a:t>bad“</a:t>
            </a:r>
          </a:p>
          <a:p>
            <a:pPr marL="0" indent="0">
              <a:buNone/>
            </a:pPr>
            <a:endParaRPr lang="it-IT" dirty="0" smtClean="0"/>
          </a:p>
          <a:p>
            <a:r>
              <a:rPr lang="en-US" dirty="0" err="1"/>
              <a:t>movies_df</a:t>
            </a:r>
            <a:r>
              <a:rPr lang="en-US" dirty="0"/>
              <a:t>["</a:t>
            </a:r>
            <a:r>
              <a:rPr lang="en-US" dirty="0" err="1"/>
              <a:t>rating_category</a:t>
            </a:r>
            <a:r>
              <a:rPr lang="en-US" dirty="0"/>
              <a:t>"] </a:t>
            </a:r>
            <a:r>
              <a:rPr lang="en-US" dirty="0" smtClean="0"/>
              <a:t>= </a:t>
            </a:r>
            <a:r>
              <a:rPr lang="en-US" dirty="0" err="1" smtClean="0"/>
              <a:t>movies_df</a:t>
            </a:r>
            <a:r>
              <a:rPr lang="en-US" dirty="0"/>
              <a:t>["rating"].apply(</a:t>
            </a:r>
            <a:r>
              <a:rPr lang="en-US" dirty="0" err="1"/>
              <a:t>rating_function</a:t>
            </a:r>
            <a:r>
              <a:rPr lang="en-US" dirty="0" smtClean="0"/>
              <a:t>)</a:t>
            </a:r>
            <a:endParaRPr lang="en-US" dirty="0"/>
          </a:p>
        </p:txBody>
      </p:sp>
    </p:spTree>
    <p:extLst>
      <p:ext uri="{BB962C8B-B14F-4D97-AF65-F5344CB8AC3E}">
        <p14:creationId xmlns:p14="http://schemas.microsoft.com/office/powerpoint/2010/main" val="9003505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Applying functions</a:t>
            </a:r>
            <a:endParaRPr lang="en-US" dirty="0"/>
          </a:p>
        </p:txBody>
      </p:sp>
      <p:sp>
        <p:nvSpPr>
          <p:cNvPr id="3" name="Content Placeholder 2"/>
          <p:cNvSpPr>
            <a:spLocks noGrp="1"/>
          </p:cNvSpPr>
          <p:nvPr>
            <p:ph idx="1"/>
          </p:nvPr>
        </p:nvSpPr>
        <p:spPr/>
        <p:txBody>
          <a:bodyPr/>
          <a:lstStyle/>
          <a:p>
            <a:r>
              <a:rPr lang="en-US" dirty="0"/>
              <a:t>You can also use anonymous functions as well. This lambda function achieves the same result as </a:t>
            </a:r>
            <a:r>
              <a:rPr lang="en-US" dirty="0" err="1"/>
              <a:t>rating_function</a:t>
            </a:r>
            <a:r>
              <a:rPr lang="en-US" dirty="0" smtClean="0"/>
              <a:t>:</a:t>
            </a:r>
          </a:p>
          <a:p>
            <a:endParaRPr lang="it-IT" dirty="0"/>
          </a:p>
          <a:p>
            <a:r>
              <a:rPr lang="en-US" dirty="0" err="1"/>
              <a:t>movies_df</a:t>
            </a:r>
            <a:r>
              <a:rPr lang="en-US" dirty="0"/>
              <a:t>["</a:t>
            </a:r>
            <a:r>
              <a:rPr lang="en-US" dirty="0" err="1"/>
              <a:t>rating_category</a:t>
            </a:r>
            <a:r>
              <a:rPr lang="en-US" dirty="0"/>
              <a:t>"] = </a:t>
            </a:r>
            <a:r>
              <a:rPr lang="en-US" dirty="0" err="1"/>
              <a:t>movies_df</a:t>
            </a:r>
            <a:r>
              <a:rPr lang="en-US" dirty="0"/>
              <a:t>["rating"].apply(lambda x: 'good' if x &gt;= 8.0 else 'bad')</a:t>
            </a:r>
          </a:p>
          <a:p>
            <a:pPr marL="0" indent="0">
              <a:buNone/>
            </a:pPr>
            <a:endParaRPr lang="en-US" dirty="0"/>
          </a:p>
        </p:txBody>
      </p:sp>
    </p:spTree>
    <p:extLst>
      <p:ext uri="{BB962C8B-B14F-4D97-AF65-F5344CB8AC3E}">
        <p14:creationId xmlns:p14="http://schemas.microsoft.com/office/powerpoint/2010/main" val="2334507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Applying functions</a:t>
            </a:r>
            <a:endParaRPr lang="en-US" dirty="0"/>
          </a:p>
        </p:txBody>
      </p:sp>
      <p:sp>
        <p:nvSpPr>
          <p:cNvPr id="3" name="Content Placeholder 2"/>
          <p:cNvSpPr>
            <a:spLocks noGrp="1"/>
          </p:cNvSpPr>
          <p:nvPr>
            <p:ph idx="1"/>
          </p:nvPr>
        </p:nvSpPr>
        <p:spPr/>
        <p:txBody>
          <a:bodyPr/>
          <a:lstStyle/>
          <a:p>
            <a:r>
              <a:rPr lang="en-US" dirty="0"/>
              <a:t>Overall, using apply() will be much faster than iterating manually over rows because pandas is utilizing </a:t>
            </a:r>
            <a:r>
              <a:rPr lang="en-US" b="1" dirty="0"/>
              <a:t>vectorization</a:t>
            </a:r>
            <a:r>
              <a:rPr lang="en-US" dirty="0" smtClean="0"/>
              <a:t>.</a:t>
            </a:r>
          </a:p>
          <a:p>
            <a:r>
              <a:rPr lang="en-US" dirty="0"/>
              <a:t>Vectorization: a style of computer programming where operations are applied to whole arrays instead of individual elements —Wikipedia</a:t>
            </a:r>
          </a:p>
          <a:p>
            <a:r>
              <a:rPr lang="en-US" dirty="0"/>
              <a:t>A good example of high usage of apply() is during natural language processing (NLP) work. You'll need to apply all sorts of text cleaning functions to strings to prepare for machine learning.</a:t>
            </a:r>
          </a:p>
        </p:txBody>
      </p:sp>
    </p:spTree>
    <p:extLst>
      <p:ext uri="{BB962C8B-B14F-4D97-AF65-F5344CB8AC3E}">
        <p14:creationId xmlns:p14="http://schemas.microsoft.com/office/powerpoint/2010/main" val="17974506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Rename()</a:t>
            </a:r>
            <a:endParaRPr lang="en-US" dirty="0"/>
          </a:p>
        </p:txBody>
      </p:sp>
      <p:sp>
        <p:nvSpPr>
          <p:cNvPr id="3" name="Content Placeholder 2"/>
          <p:cNvSpPr>
            <a:spLocks noGrp="1"/>
          </p:cNvSpPr>
          <p:nvPr>
            <p:ph idx="1"/>
          </p:nvPr>
        </p:nvSpPr>
        <p:spPr/>
        <p:txBody>
          <a:bodyPr/>
          <a:lstStyle/>
          <a:p>
            <a:r>
              <a:rPr lang="it-IT" dirty="0" smtClean="0"/>
              <a:t>Rename columns through a dictionary mapping</a:t>
            </a:r>
            <a:endParaRPr lang="en-US" dirty="0" smtClean="0"/>
          </a:p>
          <a:p>
            <a:r>
              <a:rPr lang="en-US" dirty="0" err="1" smtClean="0"/>
              <a:t>movies_df.rename</a:t>
            </a:r>
            <a:r>
              <a:rPr lang="en-US" dirty="0" smtClean="0"/>
              <a:t>(columns</a:t>
            </a:r>
            <a:r>
              <a:rPr lang="en-US" dirty="0"/>
              <a:t>={</a:t>
            </a:r>
          </a:p>
          <a:p>
            <a:r>
              <a:rPr lang="en-US" dirty="0"/>
              <a:t>        'Runtime (Minutes)': 'Runtime', </a:t>
            </a:r>
          </a:p>
          <a:p>
            <a:r>
              <a:rPr lang="en-US" dirty="0"/>
              <a:t>        'Revenue (Millions)': '</a:t>
            </a:r>
            <a:r>
              <a:rPr lang="en-US" dirty="0" err="1"/>
              <a:t>Revenue_millions</a:t>
            </a:r>
            <a:r>
              <a:rPr lang="en-US" dirty="0"/>
              <a:t>'</a:t>
            </a:r>
          </a:p>
          <a:p>
            <a:r>
              <a:rPr lang="en-US" dirty="0"/>
              <a:t>    }, </a:t>
            </a:r>
            <a:r>
              <a:rPr lang="en-US" dirty="0" err="1"/>
              <a:t>inplace</a:t>
            </a:r>
            <a:r>
              <a:rPr lang="en-US" dirty="0"/>
              <a:t>=True)</a:t>
            </a:r>
          </a:p>
          <a:p>
            <a:endParaRPr lang="en-US" dirty="0"/>
          </a:p>
        </p:txBody>
      </p:sp>
    </p:spTree>
    <p:extLst>
      <p:ext uri="{BB962C8B-B14F-4D97-AF65-F5344CB8AC3E}">
        <p14:creationId xmlns:p14="http://schemas.microsoft.com/office/powerpoint/2010/main" val="14104647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Brief </a:t>
            </a:r>
            <a:r>
              <a:rPr lang="en-US" b="1" dirty="0" smtClean="0"/>
              <a:t>Plotting</a:t>
            </a:r>
            <a:endParaRPr lang="en-US" dirty="0"/>
          </a:p>
        </p:txBody>
      </p:sp>
      <p:sp>
        <p:nvSpPr>
          <p:cNvPr id="3" name="Content Placeholder 2"/>
          <p:cNvSpPr>
            <a:spLocks noGrp="1"/>
          </p:cNvSpPr>
          <p:nvPr>
            <p:ph idx="1"/>
          </p:nvPr>
        </p:nvSpPr>
        <p:spPr/>
        <p:txBody>
          <a:bodyPr/>
          <a:lstStyle/>
          <a:p>
            <a:r>
              <a:rPr lang="en-US" dirty="0"/>
              <a:t>import </a:t>
            </a:r>
            <a:r>
              <a:rPr lang="en-US" dirty="0" err="1"/>
              <a:t>matplotlib.pyplot</a:t>
            </a:r>
            <a:r>
              <a:rPr lang="en-US" dirty="0"/>
              <a:t> as </a:t>
            </a:r>
            <a:r>
              <a:rPr lang="en-US" dirty="0" err="1"/>
              <a:t>plt</a:t>
            </a:r>
            <a:endParaRPr lang="en-US" dirty="0"/>
          </a:p>
          <a:p>
            <a:r>
              <a:rPr lang="en-US" dirty="0" err="1"/>
              <a:t>plt.rcParams.update</a:t>
            </a:r>
            <a:r>
              <a:rPr lang="en-US" dirty="0"/>
              <a:t>({'</a:t>
            </a:r>
            <a:r>
              <a:rPr lang="en-US" dirty="0" err="1"/>
              <a:t>font.size</a:t>
            </a:r>
            <a:r>
              <a:rPr lang="en-US" dirty="0"/>
              <a:t>': 20, '</a:t>
            </a:r>
            <a:r>
              <a:rPr lang="en-US" dirty="0" err="1"/>
              <a:t>figure.figsize</a:t>
            </a:r>
            <a:r>
              <a:rPr lang="en-US" dirty="0"/>
              <a:t>': (10, 8)}) # set font and plot size to be </a:t>
            </a:r>
            <a:r>
              <a:rPr lang="en-US" dirty="0" smtClean="0"/>
              <a:t>larger</a:t>
            </a:r>
          </a:p>
          <a:p>
            <a:endParaRPr lang="it-IT" dirty="0"/>
          </a:p>
          <a:p>
            <a:r>
              <a:rPr lang="en-US" b="1" cap="all" dirty="0"/>
              <a:t>PLOTTING TIP</a:t>
            </a:r>
          </a:p>
          <a:p>
            <a:r>
              <a:rPr lang="en-US" dirty="0"/>
              <a:t>For categorical variables utilize Bar Charts* and Boxplots.</a:t>
            </a:r>
          </a:p>
          <a:p>
            <a:r>
              <a:rPr lang="en-US" dirty="0"/>
              <a:t>For continuous variables utilize Histograms, Scatterplots, Line graphs, and Boxplots.</a:t>
            </a:r>
          </a:p>
          <a:p>
            <a:endParaRPr lang="en-US" dirty="0"/>
          </a:p>
        </p:txBody>
      </p:sp>
    </p:spTree>
    <p:extLst>
      <p:ext uri="{BB962C8B-B14F-4D97-AF65-F5344CB8AC3E}">
        <p14:creationId xmlns:p14="http://schemas.microsoft.com/office/powerpoint/2010/main" val="11839940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Plotting</a:t>
            </a:r>
            <a:endParaRPr lang="en-US" dirty="0"/>
          </a:p>
        </p:txBody>
      </p:sp>
      <p:sp>
        <p:nvSpPr>
          <p:cNvPr id="3" name="Content Placeholder 2"/>
          <p:cNvSpPr>
            <a:spLocks noGrp="1"/>
          </p:cNvSpPr>
          <p:nvPr>
            <p:ph idx="1"/>
          </p:nvPr>
        </p:nvSpPr>
        <p:spPr/>
        <p:txBody>
          <a:bodyPr>
            <a:normAutofit/>
          </a:bodyPr>
          <a:lstStyle/>
          <a:p>
            <a:r>
              <a:rPr lang="it-IT" dirty="0" smtClean="0"/>
              <a:t>Scatterplot:</a:t>
            </a:r>
            <a:endParaRPr lang="en-US" dirty="0" smtClean="0"/>
          </a:p>
          <a:p>
            <a:pPr lvl="1"/>
            <a:r>
              <a:rPr lang="en-US" b="1" dirty="0" err="1" smtClean="0"/>
              <a:t>movies_df</a:t>
            </a:r>
            <a:r>
              <a:rPr lang="en-US" dirty="0" err="1" smtClean="0"/>
              <a:t>.plot</a:t>
            </a:r>
            <a:r>
              <a:rPr lang="en-US" dirty="0" smtClean="0"/>
              <a:t>(kind</a:t>
            </a:r>
            <a:r>
              <a:rPr lang="en-US" dirty="0"/>
              <a:t>='scatter', x='rating', y='</a:t>
            </a:r>
            <a:r>
              <a:rPr lang="en-US" dirty="0" err="1"/>
              <a:t>revenue_millions</a:t>
            </a:r>
            <a:r>
              <a:rPr lang="en-US" dirty="0"/>
              <a:t>', title='Revenue (millions) vs Rating</a:t>
            </a:r>
            <a:r>
              <a:rPr lang="en-US" dirty="0" smtClean="0"/>
              <a:t>')</a:t>
            </a:r>
            <a:endParaRPr lang="it-IT" dirty="0"/>
          </a:p>
          <a:p>
            <a:r>
              <a:rPr lang="it-IT" dirty="0" smtClean="0"/>
              <a:t>Histogram:</a:t>
            </a:r>
          </a:p>
          <a:p>
            <a:pPr lvl="1"/>
            <a:r>
              <a:rPr lang="en-US" b="1" dirty="0" err="1"/>
              <a:t>movies_df</a:t>
            </a:r>
            <a:r>
              <a:rPr lang="en-US" b="1" dirty="0"/>
              <a:t>['rating']</a:t>
            </a:r>
            <a:r>
              <a:rPr lang="en-US" dirty="0"/>
              <a:t>.plot(kind='</a:t>
            </a:r>
            <a:r>
              <a:rPr lang="en-US" dirty="0" err="1"/>
              <a:t>hist</a:t>
            </a:r>
            <a:r>
              <a:rPr lang="en-US" dirty="0"/>
              <a:t>', title='Rating</a:t>
            </a:r>
            <a:r>
              <a:rPr lang="en-US" dirty="0" smtClean="0"/>
              <a:t>')</a:t>
            </a:r>
          </a:p>
          <a:p>
            <a:pPr lvl="1"/>
            <a:r>
              <a:rPr lang="it-IT" dirty="0" smtClean="0"/>
              <a:t>Compare with:</a:t>
            </a:r>
          </a:p>
          <a:p>
            <a:pPr lvl="1"/>
            <a:r>
              <a:rPr lang="en-US" dirty="0" err="1"/>
              <a:t>movies_df</a:t>
            </a:r>
            <a:r>
              <a:rPr lang="en-US" dirty="0"/>
              <a:t>['rating'].describe</a:t>
            </a:r>
            <a:r>
              <a:rPr lang="en-US" dirty="0" smtClean="0"/>
              <a:t>()</a:t>
            </a:r>
          </a:p>
          <a:p>
            <a:r>
              <a:rPr lang="it-IT" dirty="0" smtClean="0"/>
              <a:t>BoxPlot:</a:t>
            </a:r>
          </a:p>
          <a:p>
            <a:pPr lvl="1"/>
            <a:r>
              <a:rPr lang="en-US" dirty="0" err="1"/>
              <a:t>movies_df</a:t>
            </a:r>
            <a:r>
              <a:rPr lang="en-US" dirty="0"/>
              <a:t>['rating'].plot(kind="box");</a:t>
            </a:r>
          </a:p>
        </p:txBody>
      </p:sp>
      <p:pic>
        <p:nvPicPr>
          <p:cNvPr id="13316" name="Picture 4" descr="rating boxplo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8336" y="4134255"/>
            <a:ext cx="3439090" cy="2762832"/>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descr="rating histogra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1401" y="2592509"/>
            <a:ext cx="3765032" cy="2923162"/>
          </a:xfrm>
          <a:prstGeom prst="rect">
            <a:avLst/>
          </a:prstGeom>
          <a:noFill/>
          <a:extLst>
            <a:ext uri="{909E8E84-426E-40DD-AFC4-6F175D3DCCD1}">
              <a14:hiddenFill xmlns:a14="http://schemas.microsoft.com/office/drawing/2010/main">
                <a:solidFill>
                  <a:srgbClr val="FFFFFF"/>
                </a:solidFill>
              </a14:hiddenFill>
            </a:ext>
          </a:extLst>
        </p:spPr>
      </p:pic>
      <p:pic>
        <p:nvPicPr>
          <p:cNvPr id="13320" name="Picture 8" descr="revenue vs ratin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5908" y="53242"/>
            <a:ext cx="2753593" cy="2232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07045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t-IT" dirty="0" smtClean="0">
                <a:ea typeface="+mn-ea"/>
                <a:cs typeface="+mn-cs"/>
              </a:rPr>
              <a:t>Plotting</a:t>
            </a:r>
            <a:endParaRPr lang="en-US" dirty="0">
              <a:ea typeface="+mn-ea"/>
              <a:cs typeface="+mn-cs"/>
            </a:endParaRPr>
          </a:p>
        </p:txBody>
      </p:sp>
      <p:sp>
        <p:nvSpPr>
          <p:cNvPr id="3" name="Content Placeholder 2"/>
          <p:cNvSpPr>
            <a:spLocks noGrp="1"/>
          </p:cNvSpPr>
          <p:nvPr>
            <p:ph idx="1"/>
          </p:nvPr>
        </p:nvSpPr>
        <p:spPr/>
        <p:txBody>
          <a:bodyPr/>
          <a:lstStyle/>
          <a:p>
            <a:r>
              <a:rPr lang="en-US" dirty="0" err="1"/>
              <a:t>movies_df.boxplot</a:t>
            </a:r>
            <a:r>
              <a:rPr lang="en-US" dirty="0"/>
              <a:t>(column='</a:t>
            </a:r>
            <a:r>
              <a:rPr lang="en-US" dirty="0" err="1"/>
              <a:t>revenue_millions</a:t>
            </a:r>
            <a:r>
              <a:rPr lang="en-US" dirty="0"/>
              <a:t>', by='</a:t>
            </a:r>
            <a:r>
              <a:rPr lang="en-US" dirty="0" err="1"/>
              <a:t>rating_category</a:t>
            </a:r>
            <a:r>
              <a:rPr lang="en-US" dirty="0"/>
              <a:t>')</a:t>
            </a:r>
          </a:p>
        </p:txBody>
      </p:sp>
      <p:pic>
        <p:nvPicPr>
          <p:cNvPr id="14339" name="Picture 3" descr="revenue grouped by rating category boxplo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6796" y="2251143"/>
            <a:ext cx="5431331" cy="4606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54831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Plotting</a:t>
            </a:r>
            <a:endParaRPr lang="en-US" dirty="0"/>
          </a:p>
        </p:txBody>
      </p:sp>
      <p:sp>
        <p:nvSpPr>
          <p:cNvPr id="3" name="Content Placeholder 2"/>
          <p:cNvSpPr>
            <a:spLocks noGrp="1"/>
          </p:cNvSpPr>
          <p:nvPr>
            <p:ph idx="1"/>
          </p:nvPr>
        </p:nvSpPr>
        <p:spPr/>
        <p:txBody>
          <a:bodyPr/>
          <a:lstStyle/>
          <a:p>
            <a:r>
              <a:rPr lang="it-IT" dirty="0" smtClean="0"/>
              <a:t>Histogram of a categorical variable</a:t>
            </a:r>
          </a:p>
          <a:p>
            <a:r>
              <a:rPr lang="en-US" dirty="0" err="1"/>
              <a:t>movies_df</a:t>
            </a:r>
            <a:r>
              <a:rPr lang="en-US" dirty="0"/>
              <a:t>['</a:t>
            </a:r>
            <a:r>
              <a:rPr lang="en-US" dirty="0" err="1"/>
              <a:t>rating_category</a:t>
            </a:r>
            <a:r>
              <a:rPr lang="en-US" dirty="0"/>
              <a:t>'].</a:t>
            </a:r>
            <a:r>
              <a:rPr lang="en-US" dirty="0" err="1"/>
              <a:t>value_counts</a:t>
            </a:r>
            <a:r>
              <a:rPr lang="en-US" dirty="0"/>
              <a:t>().plot(kind='bar', title='Rating category')</a:t>
            </a:r>
          </a:p>
        </p:txBody>
      </p:sp>
    </p:spTree>
    <p:extLst>
      <p:ext uri="{BB962C8B-B14F-4D97-AF65-F5344CB8AC3E}">
        <p14:creationId xmlns:p14="http://schemas.microsoft.com/office/powerpoint/2010/main" val="1161082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How does pandas fit into the data science toolkit</a:t>
            </a:r>
            <a:r>
              <a:rPr lang="en-US" b="1" smtClean="0"/>
              <a:t>?</a:t>
            </a:r>
            <a:endParaRPr lang="en-US"/>
          </a:p>
        </p:txBody>
      </p:sp>
      <p:sp>
        <p:nvSpPr>
          <p:cNvPr id="3" name="Content Placeholder 2"/>
          <p:cNvSpPr>
            <a:spLocks noGrp="1"/>
          </p:cNvSpPr>
          <p:nvPr>
            <p:ph idx="1"/>
          </p:nvPr>
        </p:nvSpPr>
        <p:spPr/>
        <p:txBody>
          <a:bodyPr/>
          <a:lstStyle/>
          <a:p>
            <a:r>
              <a:rPr lang="en-US" dirty="0"/>
              <a:t>Pandas is built on top of the </a:t>
            </a:r>
            <a:r>
              <a:rPr lang="en-US" b="1" dirty="0" err="1"/>
              <a:t>NumPy</a:t>
            </a:r>
            <a:r>
              <a:rPr lang="en-US" dirty="0"/>
              <a:t> package, meaning a lot of the structure of </a:t>
            </a:r>
            <a:r>
              <a:rPr lang="en-US" dirty="0" err="1"/>
              <a:t>NumPy</a:t>
            </a:r>
            <a:r>
              <a:rPr lang="en-US" dirty="0"/>
              <a:t> is used or replicated in Pandas. Data in pandas is often used to feed statistical analysis in </a:t>
            </a:r>
            <a:r>
              <a:rPr lang="en-US" b="1" dirty="0" err="1"/>
              <a:t>SciPy</a:t>
            </a:r>
            <a:r>
              <a:rPr lang="en-US" dirty="0"/>
              <a:t>, plotting functions from </a:t>
            </a:r>
            <a:r>
              <a:rPr lang="en-US" b="1" dirty="0" err="1"/>
              <a:t>Matplotlib</a:t>
            </a:r>
            <a:r>
              <a:rPr lang="en-US" dirty="0"/>
              <a:t>, and machine learning algorithms in </a:t>
            </a:r>
            <a:r>
              <a:rPr lang="en-US" b="1" dirty="0" err="1"/>
              <a:t>Scikit</a:t>
            </a:r>
            <a:r>
              <a:rPr lang="en-US" b="1" dirty="0"/>
              <a:t>-learn</a:t>
            </a:r>
            <a:r>
              <a:rPr lang="en-US" dirty="0"/>
              <a:t>.</a:t>
            </a:r>
          </a:p>
        </p:txBody>
      </p:sp>
    </p:spTree>
    <p:extLst>
      <p:ext uri="{BB962C8B-B14F-4D97-AF65-F5344CB8AC3E}">
        <p14:creationId xmlns:p14="http://schemas.microsoft.com/office/powerpoint/2010/main" val="2731662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Core components of pandas: Series and </a:t>
            </a:r>
            <a:r>
              <a:rPr lang="en-US" b="1" dirty="0" err="1" smtClean="0"/>
              <a:t>DataFrames</a:t>
            </a:r>
            <a:endParaRPr lang="en-US" dirty="0"/>
          </a:p>
        </p:txBody>
      </p:sp>
      <p:sp>
        <p:nvSpPr>
          <p:cNvPr id="3" name="Content Placeholder 2"/>
          <p:cNvSpPr>
            <a:spLocks noGrp="1"/>
          </p:cNvSpPr>
          <p:nvPr>
            <p:ph idx="1"/>
          </p:nvPr>
        </p:nvSpPr>
        <p:spPr/>
        <p:txBody>
          <a:bodyPr/>
          <a:lstStyle/>
          <a:p>
            <a:endParaRPr lang="en-US"/>
          </a:p>
        </p:txBody>
      </p:sp>
      <p:pic>
        <p:nvPicPr>
          <p:cNvPr id="1026" name="Picture 2" descr="Series vs DataFra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1049" y="2019942"/>
            <a:ext cx="9525000" cy="36480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38200" y="6371280"/>
            <a:ext cx="2253343" cy="369332"/>
          </a:xfrm>
          <a:prstGeom prst="rect">
            <a:avLst/>
          </a:prstGeom>
          <a:noFill/>
        </p:spPr>
        <p:txBody>
          <a:bodyPr wrap="square" rtlCol="0">
            <a:spAutoFit/>
          </a:bodyPr>
          <a:lstStyle/>
          <a:p>
            <a:r>
              <a:rPr lang="it-IT" dirty="0" smtClean="0"/>
              <a:t>Note always the index</a:t>
            </a:r>
            <a:endParaRPr lang="en-US" dirty="0"/>
          </a:p>
        </p:txBody>
      </p:sp>
      <p:cxnSp>
        <p:nvCxnSpPr>
          <p:cNvPr id="6" name="Straight Arrow Connector 5"/>
          <p:cNvCxnSpPr/>
          <p:nvPr/>
        </p:nvCxnSpPr>
        <p:spPr>
          <a:xfrm flipV="1">
            <a:off x="1306286" y="5606143"/>
            <a:ext cx="446314" cy="70575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3793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Create dataframes from scratch</a:t>
            </a:r>
            <a:endParaRPr lang="en-US" dirty="0"/>
          </a:p>
        </p:txBody>
      </p:sp>
      <p:sp>
        <p:nvSpPr>
          <p:cNvPr id="3" name="Content Placeholder 2"/>
          <p:cNvSpPr>
            <a:spLocks noGrp="1"/>
          </p:cNvSpPr>
          <p:nvPr>
            <p:ph idx="1"/>
          </p:nvPr>
        </p:nvSpPr>
        <p:spPr/>
        <p:txBody>
          <a:bodyPr/>
          <a:lstStyle/>
          <a:p>
            <a:r>
              <a:rPr lang="it-IT" dirty="0" smtClean="0"/>
              <a:t>Dataframe() constructor</a:t>
            </a:r>
          </a:p>
          <a:p>
            <a:pPr lvl="1"/>
            <a:r>
              <a:rPr lang="it-IT" dirty="0" smtClean="0"/>
              <a:t>E.g. With a dictionary</a:t>
            </a:r>
          </a:p>
          <a:p>
            <a:r>
              <a:rPr lang="it-IT" dirty="0" smtClean="0"/>
              <a:t>Default index</a:t>
            </a:r>
          </a:p>
          <a:p>
            <a:r>
              <a:rPr lang="it-IT" dirty="0" smtClean="0"/>
              <a:t>User-specified index</a:t>
            </a:r>
          </a:p>
          <a:p>
            <a:r>
              <a:rPr lang="it-IT" b="1" dirty="0" smtClean="0"/>
              <a:t>loc</a:t>
            </a:r>
            <a:r>
              <a:rPr lang="it-IT" dirty="0" smtClean="0"/>
              <a:t>ate </a:t>
            </a:r>
            <a:r>
              <a:rPr lang="it-IT" dirty="0" smtClean="0"/>
              <a:t>records with indices</a:t>
            </a:r>
          </a:p>
          <a:p>
            <a:pPr lvl="1"/>
            <a:r>
              <a:rPr lang="en-US" dirty="0" err="1" smtClean="0"/>
              <a:t>purchases.loc</a:t>
            </a:r>
            <a:r>
              <a:rPr lang="en-US" dirty="0"/>
              <a:t>['June</a:t>
            </a:r>
            <a:r>
              <a:rPr lang="en-US" dirty="0" smtClean="0"/>
              <a:t>']</a:t>
            </a:r>
          </a:p>
          <a:p>
            <a:pPr lvl="1"/>
            <a:r>
              <a:rPr lang="it-IT" dirty="0" smtClean="0"/>
              <a:t>(iloc for integer index)</a:t>
            </a:r>
            <a:endParaRPr lang="en-US" dirty="0"/>
          </a:p>
        </p:txBody>
      </p:sp>
    </p:spTree>
    <p:extLst>
      <p:ext uri="{BB962C8B-B14F-4D97-AF65-F5344CB8AC3E}">
        <p14:creationId xmlns:p14="http://schemas.microsoft.com/office/powerpoint/2010/main" val="3552269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Read data</a:t>
            </a:r>
            <a:endParaRPr lang="en-US" dirty="0"/>
          </a:p>
        </p:txBody>
      </p:sp>
      <p:sp>
        <p:nvSpPr>
          <p:cNvPr id="3" name="Content Placeholder 2"/>
          <p:cNvSpPr>
            <a:spLocks noGrp="1"/>
          </p:cNvSpPr>
          <p:nvPr>
            <p:ph idx="1"/>
          </p:nvPr>
        </p:nvSpPr>
        <p:spPr/>
        <p:txBody>
          <a:bodyPr/>
          <a:lstStyle/>
          <a:p>
            <a:r>
              <a:rPr lang="it-IT" dirty="0" smtClean="0"/>
              <a:t>From .csv</a:t>
            </a:r>
          </a:p>
          <a:p>
            <a:pPr lvl="1"/>
            <a:r>
              <a:rPr lang="en-US" dirty="0" err="1"/>
              <a:t>df</a:t>
            </a:r>
            <a:r>
              <a:rPr lang="en-US" dirty="0"/>
              <a:t> = </a:t>
            </a:r>
            <a:r>
              <a:rPr lang="en-US" dirty="0" err="1"/>
              <a:t>pd.read_csv</a:t>
            </a:r>
            <a:r>
              <a:rPr lang="en-US" dirty="0"/>
              <a:t>('purchases.csv</a:t>
            </a:r>
            <a:r>
              <a:rPr lang="en-US" dirty="0" smtClean="0"/>
              <a:t>')</a:t>
            </a:r>
          </a:p>
          <a:p>
            <a:pPr lvl="1"/>
            <a:endParaRPr lang="it-IT" dirty="0"/>
          </a:p>
          <a:p>
            <a:r>
              <a:rPr lang="it-IT" dirty="0" smtClean="0"/>
              <a:t>From .json</a:t>
            </a:r>
          </a:p>
          <a:p>
            <a:pPr lvl="1"/>
            <a:r>
              <a:rPr lang="en-US" dirty="0" err="1"/>
              <a:t>df</a:t>
            </a:r>
            <a:r>
              <a:rPr lang="en-US" dirty="0"/>
              <a:t> = </a:t>
            </a:r>
            <a:r>
              <a:rPr lang="en-US" dirty="0" err="1"/>
              <a:t>pd.read_json</a:t>
            </a:r>
            <a:r>
              <a:rPr lang="en-US" dirty="0"/>
              <a:t>('</a:t>
            </a:r>
            <a:r>
              <a:rPr lang="en-US" dirty="0" err="1"/>
              <a:t>purchases.json</a:t>
            </a:r>
            <a:r>
              <a:rPr lang="en-US" dirty="0" smtClean="0"/>
              <a:t>')</a:t>
            </a:r>
          </a:p>
          <a:p>
            <a:pPr lvl="1"/>
            <a:endParaRPr lang="it-IT" dirty="0"/>
          </a:p>
          <a:p>
            <a:r>
              <a:rPr lang="it-IT" dirty="0" smtClean="0"/>
              <a:t>From .sql</a:t>
            </a:r>
            <a:endParaRPr lang="en-US" dirty="0"/>
          </a:p>
        </p:txBody>
      </p:sp>
    </p:spTree>
    <p:extLst>
      <p:ext uri="{BB962C8B-B14F-4D97-AF65-F5344CB8AC3E}">
        <p14:creationId xmlns:p14="http://schemas.microsoft.com/office/powerpoint/2010/main" val="107944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Converting back to a CSV, JSON, or </a:t>
            </a:r>
            <a:r>
              <a:rPr lang="en-US" b="1" dirty="0" smtClean="0"/>
              <a:t>SQL</a:t>
            </a:r>
            <a:endParaRPr lang="en-US" dirty="0"/>
          </a:p>
        </p:txBody>
      </p:sp>
      <p:sp>
        <p:nvSpPr>
          <p:cNvPr id="3" name="Content Placeholder 2"/>
          <p:cNvSpPr>
            <a:spLocks noGrp="1"/>
          </p:cNvSpPr>
          <p:nvPr>
            <p:ph idx="1"/>
          </p:nvPr>
        </p:nvSpPr>
        <p:spPr/>
        <p:txBody>
          <a:bodyPr/>
          <a:lstStyle/>
          <a:p>
            <a:r>
              <a:rPr lang="en-US" dirty="0" err="1"/>
              <a:t>df.to_csv</a:t>
            </a:r>
            <a:r>
              <a:rPr lang="en-US" dirty="0"/>
              <a:t>('new_purchases.csv')</a:t>
            </a:r>
          </a:p>
          <a:p>
            <a:endParaRPr lang="en-US" dirty="0"/>
          </a:p>
          <a:p>
            <a:r>
              <a:rPr lang="en-US" dirty="0" err="1"/>
              <a:t>df.to_json</a:t>
            </a:r>
            <a:r>
              <a:rPr lang="en-US" dirty="0"/>
              <a:t>('</a:t>
            </a:r>
            <a:r>
              <a:rPr lang="en-US" dirty="0" err="1"/>
              <a:t>new_purchases.json</a:t>
            </a:r>
            <a:r>
              <a:rPr lang="en-US" dirty="0"/>
              <a:t>')</a:t>
            </a:r>
          </a:p>
          <a:p>
            <a:endParaRPr lang="en-US" dirty="0"/>
          </a:p>
          <a:p>
            <a:r>
              <a:rPr lang="en-US" dirty="0" err="1"/>
              <a:t>df.to_sql</a:t>
            </a:r>
            <a:r>
              <a:rPr lang="en-US" dirty="0"/>
              <a:t>('</a:t>
            </a:r>
            <a:r>
              <a:rPr lang="en-US" dirty="0" err="1"/>
              <a:t>new_purchases</a:t>
            </a:r>
            <a:r>
              <a:rPr lang="en-US" dirty="0"/>
              <a:t>', con)</a:t>
            </a:r>
          </a:p>
        </p:txBody>
      </p:sp>
    </p:spTree>
    <p:extLst>
      <p:ext uri="{BB962C8B-B14F-4D97-AF65-F5344CB8AC3E}">
        <p14:creationId xmlns:p14="http://schemas.microsoft.com/office/powerpoint/2010/main" val="4188600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Most important </a:t>
            </a:r>
            <a:r>
              <a:rPr lang="en-US" b="1" dirty="0" err="1"/>
              <a:t>DataFrame</a:t>
            </a:r>
            <a:r>
              <a:rPr lang="en-US" b="1" dirty="0"/>
              <a:t> </a:t>
            </a:r>
            <a:r>
              <a:rPr lang="en-US" b="1" dirty="0" smtClean="0"/>
              <a:t>operations</a:t>
            </a:r>
            <a:endParaRPr lang="en-US" dirty="0"/>
          </a:p>
        </p:txBody>
      </p:sp>
      <p:sp>
        <p:nvSpPr>
          <p:cNvPr id="3" name="Content Placeholder 2"/>
          <p:cNvSpPr>
            <a:spLocks noGrp="1"/>
          </p:cNvSpPr>
          <p:nvPr>
            <p:ph idx="1"/>
          </p:nvPr>
        </p:nvSpPr>
        <p:spPr/>
        <p:txBody>
          <a:bodyPr/>
          <a:lstStyle/>
          <a:p>
            <a:r>
              <a:rPr lang="en-US" dirty="0" err="1"/>
              <a:t>movies_df</a:t>
            </a:r>
            <a:r>
              <a:rPr lang="en-US" dirty="0"/>
              <a:t> = </a:t>
            </a:r>
            <a:r>
              <a:rPr lang="en-US" dirty="0" err="1"/>
              <a:t>pd.read_csv</a:t>
            </a:r>
            <a:r>
              <a:rPr lang="en-US" dirty="0"/>
              <a:t>("IMDB-Movie-Data.csv", </a:t>
            </a:r>
            <a:r>
              <a:rPr lang="en-US" dirty="0" err="1"/>
              <a:t>index_col</a:t>
            </a:r>
            <a:r>
              <a:rPr lang="en-US" dirty="0"/>
              <a:t>="Title</a:t>
            </a:r>
            <a:r>
              <a:rPr lang="en-US" dirty="0" smtClean="0"/>
              <a:t>")</a:t>
            </a:r>
          </a:p>
          <a:p>
            <a:r>
              <a:rPr lang="en-US" dirty="0" err="1"/>
              <a:t>movies_df.head</a:t>
            </a:r>
            <a:r>
              <a:rPr lang="en-US" dirty="0" smtClean="0"/>
              <a:t>()</a:t>
            </a:r>
          </a:p>
          <a:p>
            <a:r>
              <a:rPr lang="en-US" dirty="0" err="1"/>
              <a:t>movies_df.tail</a:t>
            </a:r>
            <a:r>
              <a:rPr lang="en-US" dirty="0"/>
              <a:t>(2</a:t>
            </a:r>
            <a:r>
              <a:rPr lang="en-US" dirty="0" smtClean="0"/>
              <a:t>)</a:t>
            </a:r>
          </a:p>
          <a:p>
            <a:r>
              <a:rPr lang="en-US" dirty="0"/>
              <a:t>movies_df.info</a:t>
            </a:r>
            <a:r>
              <a:rPr lang="en-US" dirty="0" smtClean="0"/>
              <a:t>()</a:t>
            </a:r>
          </a:p>
          <a:p>
            <a:r>
              <a:rPr lang="en-US" dirty="0" err="1" smtClean="0"/>
              <a:t>movies_df.shape</a:t>
            </a:r>
            <a:r>
              <a:rPr lang="en-US" dirty="0" smtClean="0"/>
              <a:t> </a:t>
            </a:r>
            <a:r>
              <a:rPr lang="en-US" dirty="0" smtClean="0"/>
              <a:t># (</a:t>
            </a:r>
            <a:r>
              <a:rPr lang="en-US" dirty="0" smtClean="0"/>
              <a:t>1000, 11)</a:t>
            </a:r>
          </a:p>
          <a:p>
            <a:endParaRPr lang="it-IT" dirty="0"/>
          </a:p>
          <a:p>
            <a:endParaRPr lang="en-US" dirty="0"/>
          </a:p>
        </p:txBody>
      </p:sp>
    </p:spTree>
    <p:extLst>
      <p:ext uri="{BB962C8B-B14F-4D97-AF65-F5344CB8AC3E}">
        <p14:creationId xmlns:p14="http://schemas.microsoft.com/office/powerpoint/2010/main" val="3430525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Handling duplicates</a:t>
            </a:r>
            <a:endParaRPr lang="en-US" dirty="0"/>
          </a:p>
        </p:txBody>
      </p:sp>
      <p:sp>
        <p:nvSpPr>
          <p:cNvPr id="3" name="Content Placeholder 2"/>
          <p:cNvSpPr>
            <a:spLocks noGrp="1"/>
          </p:cNvSpPr>
          <p:nvPr>
            <p:ph idx="1"/>
          </p:nvPr>
        </p:nvSpPr>
        <p:spPr/>
        <p:txBody>
          <a:bodyPr>
            <a:normAutofit/>
          </a:bodyPr>
          <a:lstStyle/>
          <a:p>
            <a:r>
              <a:rPr lang="en-US" dirty="0" err="1"/>
              <a:t>temp_df</a:t>
            </a:r>
            <a:r>
              <a:rPr lang="en-US" dirty="0"/>
              <a:t> = </a:t>
            </a:r>
            <a:r>
              <a:rPr lang="en-US" dirty="0" err="1"/>
              <a:t>movies_df.append</a:t>
            </a:r>
            <a:r>
              <a:rPr lang="en-US" dirty="0"/>
              <a:t>(</a:t>
            </a:r>
            <a:r>
              <a:rPr lang="en-US" dirty="0" err="1"/>
              <a:t>movies_df</a:t>
            </a:r>
            <a:r>
              <a:rPr lang="en-US" dirty="0" smtClean="0"/>
              <a:t>)</a:t>
            </a:r>
            <a:endParaRPr lang="en-US" dirty="0"/>
          </a:p>
          <a:p>
            <a:r>
              <a:rPr lang="en-US" dirty="0" err="1" smtClean="0"/>
              <a:t>temp_df.shape</a:t>
            </a:r>
            <a:r>
              <a:rPr lang="en-US" dirty="0" smtClean="0"/>
              <a:t> (2000, 11)</a:t>
            </a:r>
          </a:p>
          <a:p>
            <a:r>
              <a:rPr lang="en-US" dirty="0" err="1"/>
              <a:t>temp_df</a:t>
            </a:r>
            <a:r>
              <a:rPr lang="en-US" dirty="0"/>
              <a:t> = </a:t>
            </a:r>
            <a:r>
              <a:rPr lang="en-US" dirty="0" err="1"/>
              <a:t>temp_df.drop_duplicates</a:t>
            </a:r>
            <a:r>
              <a:rPr lang="en-US" dirty="0" smtClean="0"/>
              <a:t>()</a:t>
            </a:r>
            <a:endParaRPr lang="en-US" dirty="0"/>
          </a:p>
          <a:p>
            <a:r>
              <a:rPr lang="en-US" dirty="0" err="1" smtClean="0"/>
              <a:t>temp_df.shape</a:t>
            </a:r>
            <a:r>
              <a:rPr lang="en-US" dirty="0" smtClean="0"/>
              <a:t> (1000, 11)</a:t>
            </a:r>
          </a:p>
          <a:p>
            <a:r>
              <a:rPr lang="en-US" dirty="0" err="1"/>
              <a:t>temp_df.drop_duplicates</a:t>
            </a:r>
            <a:r>
              <a:rPr lang="en-US" dirty="0"/>
              <a:t>(</a:t>
            </a:r>
            <a:r>
              <a:rPr lang="en-US" dirty="0" err="1"/>
              <a:t>inplace</a:t>
            </a:r>
            <a:r>
              <a:rPr lang="en-US" dirty="0"/>
              <a:t>=True</a:t>
            </a:r>
            <a:r>
              <a:rPr lang="en-US" dirty="0" smtClean="0"/>
              <a:t>)</a:t>
            </a:r>
          </a:p>
          <a:p>
            <a:r>
              <a:rPr lang="en-US" dirty="0" err="1"/>
              <a:t>temp_df</a:t>
            </a:r>
            <a:r>
              <a:rPr lang="en-US" dirty="0"/>
              <a:t> = </a:t>
            </a:r>
            <a:r>
              <a:rPr lang="en-US" dirty="0" err="1"/>
              <a:t>movies_df.append</a:t>
            </a:r>
            <a:r>
              <a:rPr lang="en-US" dirty="0"/>
              <a:t>(</a:t>
            </a:r>
            <a:r>
              <a:rPr lang="en-US" dirty="0" err="1"/>
              <a:t>movies_df</a:t>
            </a:r>
            <a:r>
              <a:rPr lang="en-US" dirty="0"/>
              <a:t>)  # make a new </a:t>
            </a:r>
            <a:r>
              <a:rPr lang="en-US" dirty="0" smtClean="0"/>
              <a:t>copy</a:t>
            </a:r>
            <a:endParaRPr lang="en-US" dirty="0"/>
          </a:p>
          <a:p>
            <a:r>
              <a:rPr lang="en-US" dirty="0" err="1"/>
              <a:t>temp_df.drop_duplicates</a:t>
            </a:r>
            <a:r>
              <a:rPr lang="en-US" dirty="0"/>
              <a:t>(</a:t>
            </a:r>
            <a:r>
              <a:rPr lang="en-US" dirty="0" err="1"/>
              <a:t>inplace</a:t>
            </a:r>
            <a:r>
              <a:rPr lang="en-US" dirty="0"/>
              <a:t>=True, keep=False</a:t>
            </a:r>
            <a:r>
              <a:rPr lang="en-US" dirty="0" smtClean="0"/>
              <a:t>)</a:t>
            </a:r>
            <a:endParaRPr lang="en-US" dirty="0"/>
          </a:p>
          <a:p>
            <a:r>
              <a:rPr lang="en-US" dirty="0" err="1" smtClean="0"/>
              <a:t>temp_df.shape</a:t>
            </a:r>
            <a:r>
              <a:rPr lang="en-US" dirty="0" smtClean="0"/>
              <a:t> (1000, 11) #keep can be first, last, False</a:t>
            </a:r>
            <a:endParaRPr lang="en-US" dirty="0"/>
          </a:p>
        </p:txBody>
      </p:sp>
    </p:spTree>
    <p:extLst>
      <p:ext uri="{BB962C8B-B14F-4D97-AF65-F5344CB8AC3E}">
        <p14:creationId xmlns:p14="http://schemas.microsoft.com/office/powerpoint/2010/main" val="40051286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1748</TotalTime>
  <Words>1545</Words>
  <Application>Microsoft Office PowerPoint</Application>
  <PresentationFormat>Widescreen</PresentationFormat>
  <Paragraphs>190</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Pandas</vt:lpstr>
      <vt:lpstr>Pandas, a py library to support data analysis</vt:lpstr>
      <vt:lpstr>How does pandas fit into the data science toolkit?</vt:lpstr>
      <vt:lpstr>Core components of pandas: Series and DataFrames</vt:lpstr>
      <vt:lpstr>Create dataframes from scratch</vt:lpstr>
      <vt:lpstr>Read data</vt:lpstr>
      <vt:lpstr>Converting back to a CSV, JSON, or SQL</vt:lpstr>
      <vt:lpstr>Most important DataFrame operations</vt:lpstr>
      <vt:lpstr>Handling duplicates</vt:lpstr>
      <vt:lpstr>Column clean-up</vt:lpstr>
      <vt:lpstr>How to work with missing values</vt:lpstr>
      <vt:lpstr>PowerPoint Presentation</vt:lpstr>
      <vt:lpstr>Imputation</vt:lpstr>
      <vt:lpstr>Better impuation</vt:lpstr>
      <vt:lpstr>Understand your variables</vt:lpstr>
      <vt:lpstr>Relationships between continuous variables</vt:lpstr>
      <vt:lpstr>DataFrame slicing, selecting, extracting</vt:lpstr>
      <vt:lpstr>Getting data by rows</vt:lpstr>
      <vt:lpstr>Conditional selections</vt:lpstr>
      <vt:lpstr>Richer conditions</vt:lpstr>
      <vt:lpstr>Applying functions</vt:lpstr>
      <vt:lpstr>Applying functions</vt:lpstr>
      <vt:lpstr>Applying functions</vt:lpstr>
      <vt:lpstr>Applying functions</vt:lpstr>
      <vt:lpstr>Rename()</vt:lpstr>
      <vt:lpstr>Brief Plotting</vt:lpstr>
      <vt:lpstr>Plotting</vt:lpstr>
      <vt:lpstr>Plotting</vt:lpstr>
      <vt:lpstr>Plotting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Francesco Bellotti</dc:creator>
  <cp:lastModifiedBy>Francesco Bellotti</cp:lastModifiedBy>
  <cp:revision>39</cp:revision>
  <dcterms:created xsi:type="dcterms:W3CDTF">2020-03-16T14:25:46Z</dcterms:created>
  <dcterms:modified xsi:type="dcterms:W3CDTF">2020-05-04T18:36:51Z</dcterms:modified>
</cp:coreProperties>
</file>