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AEFDC-A1D0-475C-BDDA-9CD6D68C0E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E9DFB-E516-4CDC-8F6D-DCD4ED25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0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EF03-55D5-41B9-ABDC-C24E380009C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33192-6857-46E9-BE9F-4A7927D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689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70D1-D35A-4685-A184-17252A55690E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619C-68D3-471F-912B-46D54ABCFCA8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0D7-0FEE-422E-9B67-02DFFF3529FC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A47-01F7-472E-A85C-E44C9341B10E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DDB2-10CF-47FB-BBD2-A6664687F4A5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E3C9-5AD6-47EC-99DF-92C5FABD32A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25B-1A1C-48EE-86A7-2D9403ACD40F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B567-26F1-4E37-8B34-49017F2DD800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C7B-0E49-409B-951A-08272B9179A7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F36-471B-4E13-A4EF-E7383C734700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55D9-FFDC-423E-803B-E067C895B97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F7B2-25DC-4627-B298-77CE1388469B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87D-D769-449D-96D4-D43F9F123DCB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EB50-1FC2-4B08-9287-CB9887F8211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F88-BCE9-4AE4-A8FE-D1783A2F22B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3262-F2E6-4820-8BFC-BAF46CBEB87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AAC4-3372-434A-96AB-7E92A12BAE8A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35F4-6E28-4FB4-A5E1-A269CE355AF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2651" y="6367751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189022"/>
            <a:ext cx="8791575" cy="951490"/>
          </a:xfrm>
        </p:spPr>
        <p:txBody>
          <a:bodyPr/>
          <a:lstStyle/>
          <a:p>
            <a:r>
              <a:rPr lang="en-US" dirty="0" smtClean="0"/>
              <a:t>Edge Learning Machine (ELM)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15239" y="241673"/>
            <a:ext cx="9692034" cy="2196726"/>
            <a:chOff x="0" y="0"/>
            <a:chExt cx="6172126" cy="1387293"/>
          </a:xfrm>
        </p:grpSpPr>
        <p:sp>
          <p:nvSpPr>
            <p:cNvPr id="5" name="Rectangle 4"/>
            <p:cNvSpPr/>
            <p:nvPr/>
          </p:nvSpPr>
          <p:spPr>
            <a:xfrm>
              <a:off x="6115812" y="671577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" y="813308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5" y="987653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15812" cy="81076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59557" y="1162913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408247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parameters are listed in table 1 and 2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08747"/>
              </p:ext>
            </p:extLst>
          </p:nvPr>
        </p:nvGraphicFramePr>
        <p:xfrm>
          <a:off x="1968787" y="2733965"/>
          <a:ext cx="4742091" cy="281708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742091">
                  <a:extLst>
                    <a:ext uri="{9D8B030D-6E8A-4147-A177-3AD203B41FA5}">
                      <a16:colId xmlns:a16="http://schemas.microsoft.com/office/drawing/2014/main" val="2955743230"/>
                    </a:ext>
                  </a:extLst>
                </a:gridCol>
              </a:tblGrid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Common parameters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4668899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Algorithm type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072580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6244611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Content format (dataset start and end column, target column, etc.)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092153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classes (if classification)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465125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Testing set size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8902873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Regression (True or False)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6016948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PCA (a specific number of features or MLE algorithm)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4299179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Normalization (standard or minmax)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7404244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K-fold cross-validation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446621"/>
                  </a:ext>
                </a:extLst>
              </a:tr>
              <a:tr h="256099">
                <a:tc>
                  <a:txBody>
                    <a:bodyPr/>
                    <a:lstStyle/>
                    <a:p>
                      <a:pPr marL="180340" marR="0" indent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Accuracy metrics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7816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47549"/>
              </p:ext>
            </p:extLst>
          </p:nvPr>
        </p:nvGraphicFramePr>
        <p:xfrm>
          <a:off x="6891626" y="2733964"/>
          <a:ext cx="5050991" cy="281708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3398346642"/>
                    </a:ext>
                  </a:extLst>
                </a:gridCol>
                <a:gridCol w="800943">
                  <a:extLst>
                    <a:ext uri="{9D8B030D-6E8A-4147-A177-3AD203B41FA5}">
                      <a16:colId xmlns:a16="http://schemas.microsoft.com/office/drawing/2014/main" val="3493171657"/>
                    </a:ext>
                  </a:extLst>
                </a:gridCol>
                <a:gridCol w="1750791">
                  <a:extLst>
                    <a:ext uri="{9D8B030D-6E8A-4147-A177-3AD203B41FA5}">
                      <a16:colId xmlns:a16="http://schemas.microsoft.com/office/drawing/2014/main" val="369636945"/>
                    </a:ext>
                  </a:extLst>
                </a:gridCol>
                <a:gridCol w="1208302">
                  <a:extLst>
                    <a:ext uri="{9D8B030D-6E8A-4147-A177-3AD203B41FA5}">
                      <a16:colId xmlns:a16="http://schemas.microsoft.com/office/drawing/2014/main" val="558064591"/>
                    </a:ext>
                  </a:extLst>
                </a:gridCol>
              </a:tblGrid>
              <a:tr h="28170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Algorithm-specific configuration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70275"/>
                  </a:ext>
                </a:extLst>
              </a:tr>
              <a:tr h="2817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Linear SVM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k-NN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125"/>
                  </a:ext>
                </a:extLst>
              </a:tr>
              <a:tr h="56341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 Shape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 parameter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 (number of neighbors)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Splitting criterion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86122"/>
                  </a:ext>
                </a:extLst>
              </a:tr>
              <a:tr h="2817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Activation Function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Training set size for targets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max_depth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6152803"/>
                  </a:ext>
                </a:extLst>
              </a:tr>
              <a:tr h="2817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Dropout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min_samples_split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543325"/>
                  </a:ext>
                </a:extLst>
              </a:tr>
              <a:tr h="2817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Loss metrics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min_samples_leaf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0291144"/>
                  </a:ext>
                </a:extLst>
              </a:tr>
              <a:tr h="2817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epochs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max_leaf_nodes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543407"/>
                  </a:ext>
                </a:extLst>
              </a:tr>
              <a:tr h="2817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Batch size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66380"/>
                  </a:ext>
                </a:extLst>
              </a:tr>
              <a:tr h="2817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repeats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582407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68279" y="5666570"/>
            <a:ext cx="28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Table1. </a:t>
            </a:r>
            <a:r>
              <a:rPr lang="en-US" dirty="0"/>
              <a:t>C</a:t>
            </a:r>
            <a:r>
              <a:rPr lang="en-US" dirty="0" smtClean="0"/>
              <a:t>ommon parameters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49697" y="5666570"/>
            <a:ext cx="367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Table2. Algorithm-specific parameters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3565237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Experiment on binary classification problem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Experiment on multi-class classification problem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Experiment on regression problem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All experiments can be done on the PC using both modules due to unavailability of edge devices.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 smtClean="0"/>
              <a:t>Progression &amp; future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3565237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enable unsupervised learning at the network edge.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Extend the analysis to include different types of neural networks (CNN, RNN).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Allow dynamic interaction between cloud and edge modules.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359294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Motivation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ELM framework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System architecture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workflow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configuration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experiments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946872"/>
            <a:ext cx="10130849" cy="8542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Machine Learning </a:t>
            </a:r>
            <a:r>
              <a:rPr lang="en-US" b="1" dirty="0" smtClean="0"/>
              <a:t>at </a:t>
            </a:r>
            <a:r>
              <a:rPr lang="en-US" b="1" dirty="0"/>
              <a:t>The Edge?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671504" cy="3897746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The computation shift from the cloud to the edge has several advantages: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Response latency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Bandwidth occupancy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Energy consumption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Security and </a:t>
            </a:r>
            <a:r>
              <a:rPr lang="en-US" dirty="0" smtClean="0"/>
              <a:t>privacy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Process data near its 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 smtClean="0"/>
              <a:t>Elm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4082473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Edge Learning Machine (ELM) is a ML framework for edge devices.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ELM manages training on a desktop computer and performs inferences on microcontrollers.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framework supports three supervised algorithms: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Linear Support Vector Machine (Linear SVM)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K-Nearest Neighbor (K-NN)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Decision Tree (DT)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ELM also exploits X-Cube-AI to implement Neural Networks (NN) on STM32 NUCLEO boards.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/>
              <a:t>System architecture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408247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ELM framework consists of two modules: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One for training and testing: works on the desktop called Desk-LM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One for inferencing and testing: works on the edge called </a:t>
            </a:r>
            <a:r>
              <a:rPr lang="en-US" dirty="0" smtClean="0"/>
              <a:t>Micro-LM</a:t>
            </a:r>
            <a:endParaRPr lang="en-US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2813913" y="3873874"/>
            <a:ext cx="6916596" cy="2277544"/>
            <a:chOff x="0" y="0"/>
            <a:chExt cx="7988300" cy="2636394"/>
          </a:xfrm>
        </p:grpSpPr>
        <p:sp>
          <p:nvSpPr>
            <p:cNvPr id="10" name="Rectangle 9"/>
            <p:cNvSpPr/>
            <p:nvPr/>
          </p:nvSpPr>
          <p:spPr>
            <a:xfrm>
              <a:off x="0" y="469900"/>
              <a:ext cx="781050" cy="40415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ANN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1050" y="469900"/>
              <a:ext cx="781050" cy="40415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SVM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00" y="469900"/>
              <a:ext cx="781050" cy="40415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k-NN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43150" y="469900"/>
              <a:ext cx="781050" cy="40415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DT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871435"/>
              <a:ext cx="3124200" cy="77416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Keras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TensorFlow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dirty="0">
                  <a:effectLst/>
                  <a:latin typeface="Palatino Linotype" panose="02040502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Scikit-learn</a:t>
              </a:r>
              <a:endParaRPr lang="en-US" sz="14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39422"/>
              <a:ext cx="3124200" cy="41953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PC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3124200" cy="46990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Training &amp; Testing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64100" y="1649730"/>
              <a:ext cx="3124200" cy="409227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uC / PC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64100" y="469900"/>
              <a:ext cx="781050" cy="41050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ANN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45150" y="469900"/>
              <a:ext cx="781050" cy="117849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SVM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26200" y="469900"/>
              <a:ext cx="781050" cy="117849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k-NN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07250" y="469900"/>
              <a:ext cx="781050" cy="117849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DT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64100" y="880402"/>
              <a:ext cx="781050" cy="7679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X-Cube-AI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64100" y="0"/>
              <a:ext cx="3124200" cy="46990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Inference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235325" y="761804"/>
              <a:ext cx="1517649" cy="726773"/>
            </a:xfrm>
            <a:prstGeom prst="rightArrow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2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Best model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03287" y="2277138"/>
              <a:ext cx="1045825" cy="35925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i="1" kern="12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MicroML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3528" y="2277138"/>
              <a:ext cx="1057140" cy="35913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i="1" kern="12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DeskML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40277" y="6140193"/>
            <a:ext cx="253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Fig.1. System architecture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/>
              <a:t>System architecture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408247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Desk-lm module is implemented in python to identify the best model through hyper-parameters tuning for an input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Micro-lm module is implemented in platform-independent c language. It reads and executes the models generated by desk-lm to perform inferences.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408247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tool is designed to support a four-steps workflow: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75953" y="2947842"/>
            <a:ext cx="7413356" cy="2852594"/>
            <a:chOff x="-136824" y="0"/>
            <a:chExt cx="10105816" cy="2559051"/>
          </a:xfrm>
        </p:grpSpPr>
        <p:sp>
          <p:nvSpPr>
            <p:cNvPr id="23" name="Rectangle 22"/>
            <p:cNvSpPr/>
            <p:nvPr/>
          </p:nvSpPr>
          <p:spPr>
            <a:xfrm>
              <a:off x="0" y="533400"/>
              <a:ext cx="1480438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Dataset</a:t>
              </a:r>
              <a:endPara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1066800"/>
              <a:ext cx="1480438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Parameter ranges</a:t>
              </a:r>
              <a:endPara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"/>
            <p:cNvSpPr txBox="1"/>
            <p:nvPr/>
          </p:nvSpPr>
          <p:spPr>
            <a:xfrm>
              <a:off x="2307970" y="1710902"/>
              <a:ext cx="2148093" cy="3119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i="1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Pre-processing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4439" y="534446"/>
              <a:ext cx="2091625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Normalization</a:t>
              </a:r>
              <a:endPara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4440" y="1066345"/>
              <a:ext cx="2091625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dirty="0"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Dimensionality reduction</a:t>
              </a:r>
              <a:endParaRPr lang="en-US" sz="1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80038" y="0"/>
              <a:ext cx="1708150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Model generation</a:t>
              </a:r>
              <a:endPara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80038" y="533400"/>
              <a:ext cx="1708150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Cross-validation</a:t>
              </a:r>
              <a:endPara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80038" y="1066800"/>
              <a:ext cx="1708150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Performance comparison</a:t>
              </a:r>
              <a:endPara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80038" y="1600200"/>
              <a:ext cx="1708150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Model storage</a:t>
              </a:r>
              <a:endPara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-136824" y="1710903"/>
              <a:ext cx="1754086" cy="3119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i="1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Preparation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94703" y="533400"/>
              <a:ext cx="1974289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Single-sample inference</a:t>
              </a:r>
              <a:endPara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94703" y="1066801"/>
              <a:ext cx="1974289" cy="533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Dataset inference</a:t>
              </a:r>
              <a:endPara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5580150" y="2247057"/>
              <a:ext cx="1307925" cy="3119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i="1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Training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8159604" y="1739053"/>
              <a:ext cx="1644487" cy="3119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400" i="1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Deployment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1687817" y="908050"/>
              <a:ext cx="509588" cy="323850"/>
            </a:xfrm>
            <a:prstGeom prst="right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4676749" y="908050"/>
              <a:ext cx="509588" cy="323851"/>
            </a:xfrm>
            <a:prstGeom prst="right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286704" y="908050"/>
              <a:ext cx="509588" cy="323850"/>
            </a:xfrm>
            <a:prstGeom prst="right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321924" y="5957577"/>
            <a:ext cx="262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Fig.2. Supported workflow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4082473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preparation: the user provides the dataset and defines the configuration parameters for the chosen algorithm.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Preprocessing: data goes through scaling and dimensionality reduction to allow optimal processing.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Model generation: desk-lm saves the configuration parameters resulting from training the algorithm.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Deployment: micro-lm loads the saved models and perform single-sample inference and whole dataset inference.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46872"/>
            <a:ext cx="8791575" cy="854219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714" y="2068945"/>
            <a:ext cx="8791575" cy="2752437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smtClean="0"/>
              <a:t>user-specific </a:t>
            </a:r>
            <a:r>
              <a:rPr lang="en-US" sz="2400" dirty="0" smtClean="0"/>
              <a:t>parameters and </a:t>
            </a:r>
            <a:r>
              <a:rPr lang="en-US" sz="2400" dirty="0" smtClean="0"/>
              <a:t>configurations </a:t>
            </a:r>
            <a:r>
              <a:rPr lang="en-US" sz="2400" dirty="0" smtClean="0"/>
              <a:t>are spitted </a:t>
            </a:r>
            <a:r>
              <a:rPr lang="en-US" sz="2400" dirty="0" smtClean="0"/>
              <a:t>into </a:t>
            </a:r>
            <a:r>
              <a:rPr lang="en-US" sz="2400" dirty="0" smtClean="0"/>
              <a:t>two parts: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Common configuration parameters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Algorithm-specific configuration parameters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541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Palatino Linotype</vt:lpstr>
      <vt:lpstr>Times New Roman</vt:lpstr>
      <vt:lpstr>Trebuchet MS</vt:lpstr>
      <vt:lpstr>Tw Cen MT</vt:lpstr>
      <vt:lpstr>Wingdings</vt:lpstr>
      <vt:lpstr>Circuit</vt:lpstr>
      <vt:lpstr>Edge Learning Machine (ELM)</vt:lpstr>
      <vt:lpstr>Outlines</vt:lpstr>
      <vt:lpstr>Why Machine Learning at The Edge?</vt:lpstr>
      <vt:lpstr>Elm framework</vt:lpstr>
      <vt:lpstr>System architecture </vt:lpstr>
      <vt:lpstr>System architecture </vt:lpstr>
      <vt:lpstr>workflow</vt:lpstr>
      <vt:lpstr>workflow</vt:lpstr>
      <vt:lpstr>Configuration</vt:lpstr>
      <vt:lpstr>Configuration</vt:lpstr>
      <vt:lpstr>Experiments</vt:lpstr>
      <vt:lpstr>Progression &amp; future work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Learning Machine (ELM)</dc:title>
  <dc:creator>HP</dc:creator>
  <cp:lastModifiedBy>HP</cp:lastModifiedBy>
  <cp:revision>41</cp:revision>
  <dcterms:created xsi:type="dcterms:W3CDTF">2020-05-28T14:02:48Z</dcterms:created>
  <dcterms:modified xsi:type="dcterms:W3CDTF">2020-05-28T16:26:27Z</dcterms:modified>
</cp:coreProperties>
</file>