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80" r:id="rId3"/>
    <p:sldId id="264" r:id="rId4"/>
    <p:sldId id="267" r:id="rId5"/>
    <p:sldId id="273" r:id="rId6"/>
    <p:sldId id="275" r:id="rId7"/>
    <p:sldId id="282" r:id="rId8"/>
    <p:sldId id="257" r:id="rId9"/>
    <p:sldId id="284" r:id="rId10"/>
    <p:sldId id="271" r:id="rId11"/>
    <p:sldId id="270" r:id="rId12"/>
    <p:sldId id="285" r:id="rId13"/>
    <p:sldId id="286" r:id="rId14"/>
    <p:sldId id="268" r:id="rId15"/>
    <p:sldId id="272" r:id="rId16"/>
    <p:sldId id="269" r:id="rId17"/>
    <p:sldId id="274" r:id="rId18"/>
    <p:sldId id="259" r:id="rId19"/>
    <p:sldId id="262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15" autoAdjust="0"/>
  </p:normalViewPr>
  <p:slideViewPr>
    <p:cSldViewPr>
      <p:cViewPr varScale="1">
        <p:scale>
          <a:sx n="108" d="100"/>
          <a:sy n="108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BCBA-7A65-4165-9A9F-2D8B663AA028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5B28-83E4-4071-A523-89DA9B573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51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3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If</a:t>
            </a:r>
            <a:r>
              <a:rPr lang="de-DE" baseline="0" smtClean="0"/>
              <a:t> interested in higher frequencies:</a:t>
            </a:r>
          </a:p>
          <a:p>
            <a:r>
              <a:rPr lang="de-DE" baseline="0" smtClean="0"/>
              <a:t>Only use notch filter for 50 Hz to remove line noise</a:t>
            </a:r>
          </a:p>
          <a:p>
            <a:r>
              <a:rPr lang="de-DE" baseline="0" smtClean="0"/>
              <a:t>Or make sure there is none!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0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If you are not interested in really low frequencies</a:t>
            </a:r>
          </a:p>
          <a:p>
            <a:r>
              <a:rPr lang="de-DE" smtClean="0"/>
              <a:t>If people sweat impedances change slowly over time</a:t>
            </a:r>
          </a:p>
          <a:p>
            <a:r>
              <a:rPr lang="de-DE" smtClean="0"/>
              <a:t>This slow drift has nothig to do with cognitive effects</a:t>
            </a:r>
          </a:p>
          <a:p>
            <a:r>
              <a:rPr lang="de-DE" smtClean="0"/>
              <a:t>Want to get rid of it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08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 won‘t go into detail </a:t>
            </a:r>
          </a:p>
          <a:p>
            <a:r>
              <a:rPr lang="de-DE" baseline="0" smtClean="0"/>
              <a:t>Just want to show the principle of fourier transform:</a:t>
            </a:r>
          </a:p>
          <a:p>
            <a:endParaRPr lang="de-DE" baseline="0" smtClean="0"/>
          </a:p>
          <a:p>
            <a:r>
              <a:rPr lang="de-DE" baseline="0" smtClean="0"/>
              <a:t>depicted two different segments of EEG data</a:t>
            </a:r>
          </a:p>
          <a:p>
            <a:r>
              <a:rPr lang="de-DE" baseline="0" smtClean="0"/>
              <a:t>Each dominated by different frequency</a:t>
            </a:r>
          </a:p>
          <a:p>
            <a:endParaRPr lang="de-DE" baseline="0" smtClean="0"/>
          </a:p>
          <a:p>
            <a:r>
              <a:rPr lang="de-DE" baseline="0" smtClean="0"/>
              <a:t>If you count you can see: </a:t>
            </a:r>
          </a:p>
          <a:p>
            <a:r>
              <a:rPr lang="de-DE" baseline="0" smtClean="0"/>
              <a:t>Strong rhythm of 12 waves per second = 12 Hz, alpha</a:t>
            </a:r>
            <a:endParaRPr lang="de-DE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Strong rhythm of about 6 cycles / sec = 6Hz, theta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195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If you take these 2 seconds apart into </a:t>
            </a:r>
          </a:p>
          <a:p>
            <a:r>
              <a:rPr lang="de-DE" smtClean="0"/>
              <a:t>Their frequency spectra:</a:t>
            </a:r>
          </a:p>
          <a:p>
            <a:endParaRPr lang="de-DE" smtClean="0"/>
          </a:p>
          <a:p>
            <a:r>
              <a:rPr lang="de-DE" baseline="0" smtClean="0"/>
              <a:t>frequencies listed on x axis</a:t>
            </a:r>
          </a:p>
          <a:p>
            <a:r>
              <a:rPr lang="de-DE" baseline="0" smtClean="0"/>
              <a:t>And their power (how strongly they are represented in these 2 sec)</a:t>
            </a:r>
          </a:p>
          <a:p>
            <a:r>
              <a:rPr lang="de-DE" baseline="0" smtClean="0"/>
              <a:t>On the y axis</a:t>
            </a:r>
          </a:p>
          <a:p>
            <a:endParaRPr lang="de-DE" baseline="0" smtClean="0"/>
          </a:p>
          <a:p>
            <a:r>
              <a:rPr lang="de-DE" baseline="0" smtClean="0"/>
              <a:t>Obvious that we have a strong 12 Hz peak in first segment</a:t>
            </a:r>
          </a:p>
          <a:p>
            <a:r>
              <a:rPr lang="de-DE" baseline="0" smtClean="0"/>
              <a:t>Bit of a weaker peak around 6 Hz in 2nd segment</a:t>
            </a:r>
          </a:p>
          <a:p>
            <a:endParaRPr lang="de-DE" baseline="0" smtClean="0"/>
          </a:p>
          <a:p>
            <a:r>
              <a:rPr lang="de-DE" baseline="0" smtClean="0"/>
              <a:t>You could now exclude a certain frequency band </a:t>
            </a:r>
          </a:p>
          <a:p>
            <a:r>
              <a:rPr lang="de-DE" baseline="0" smtClean="0"/>
              <a:t>For example very low frequencies</a:t>
            </a:r>
          </a:p>
          <a:p>
            <a:r>
              <a:rPr lang="de-DE" baseline="0" smtClean="0"/>
              <a:t>and transform it back into time domain </a:t>
            </a:r>
          </a:p>
          <a:p>
            <a:r>
              <a:rPr lang="de-DE" baseline="0" smtClean="0"/>
              <a:t>-&gt; you‘ll receive that 2 sec segment again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0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02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Principle:</a:t>
            </a:r>
          </a:p>
          <a:p>
            <a:r>
              <a:rPr lang="de-DE" smtClean="0"/>
              <a:t>Need marker for each scanner pulse</a:t>
            </a:r>
          </a:p>
          <a:p>
            <a:r>
              <a:rPr lang="de-DE" smtClean="0"/>
              <a:t>Tell programm how</a:t>
            </a:r>
            <a:r>
              <a:rPr lang="de-DE" baseline="0" smtClean="0"/>
              <a:t> many pulses make one volume</a:t>
            </a:r>
            <a:endParaRPr lang="de-DE" smtClean="0"/>
          </a:p>
          <a:p>
            <a:r>
              <a:rPr lang="de-DE" smtClean="0"/>
              <a:t>Build</a:t>
            </a:r>
            <a:r>
              <a:rPr lang="de-DE" baseline="0" smtClean="0"/>
              <a:t> a template of how an average scanner pulse looks like</a:t>
            </a:r>
          </a:p>
          <a:p>
            <a:endParaRPr lang="de-DE" baseline="0" smtClean="0"/>
          </a:p>
          <a:p>
            <a:r>
              <a:rPr lang="de-DE" baseline="0" smtClean="0"/>
              <a:t>And subtract it from your data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501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After removing high and low frequency noise</a:t>
            </a:r>
          </a:p>
          <a:p>
            <a:r>
              <a:rPr lang="de-DE" smtClean="0"/>
              <a:t>You might still have a very dominant </a:t>
            </a:r>
          </a:p>
          <a:p>
            <a:r>
              <a:rPr lang="de-DE" smtClean="0"/>
              <a:t>regular rhythm</a:t>
            </a:r>
            <a:r>
              <a:rPr lang="de-DE" baseline="0" smtClean="0"/>
              <a:t> in your data that comes from </a:t>
            </a:r>
          </a:p>
          <a:p>
            <a:r>
              <a:rPr lang="de-DE" baseline="0" smtClean="0"/>
              <a:t>Pulse</a:t>
            </a:r>
          </a:p>
          <a:p>
            <a:endParaRPr lang="de-DE" baseline="0" smtClean="0"/>
          </a:p>
          <a:p>
            <a:r>
              <a:rPr lang="de-DE" baseline="0" smtClean="0"/>
              <a:t>Programs have different kinds of algorhythms </a:t>
            </a:r>
          </a:p>
          <a:p>
            <a:r>
              <a:rPr lang="de-DE" baseline="0" smtClean="0"/>
              <a:t>Easiest way to do it yourself is probably to run </a:t>
            </a:r>
          </a:p>
          <a:p>
            <a:r>
              <a:rPr lang="de-DE" baseline="0" smtClean="0"/>
              <a:t>A component analysis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68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The same way you might want to remove</a:t>
            </a:r>
          </a:p>
          <a:p>
            <a:r>
              <a:rPr lang="de-DE" smtClean="0"/>
              <a:t>High frequent noise or eye</a:t>
            </a:r>
            <a:r>
              <a:rPr lang="de-DE" baseline="0" smtClean="0"/>
              <a:t> blinks by removing </a:t>
            </a:r>
          </a:p>
          <a:p>
            <a:r>
              <a:rPr lang="de-DE" baseline="0" smtClean="0"/>
              <a:t>A component with high frequencies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19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For the first question</a:t>
            </a:r>
            <a:r>
              <a:rPr lang="de-DE" baseline="0" smtClean="0"/>
              <a:t> we need to </a:t>
            </a:r>
          </a:p>
          <a:p>
            <a:r>
              <a:rPr lang="de-DE" baseline="0" smtClean="0"/>
              <a:t>Get away from EEG analysis in the time domain</a:t>
            </a:r>
          </a:p>
          <a:p>
            <a:r>
              <a:rPr lang="de-DE" baseline="0" smtClean="0"/>
              <a:t>Like looking at event related potentials </a:t>
            </a:r>
          </a:p>
          <a:p>
            <a:endParaRPr lang="de-DE" baseline="0" smtClean="0"/>
          </a:p>
          <a:p>
            <a:r>
              <a:rPr lang="de-DE" baseline="0" smtClean="0"/>
              <a:t>And understand EEG data as oscillations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83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With EEG</a:t>
            </a:r>
            <a:r>
              <a:rPr lang="de-DE" baseline="0" smtClean="0"/>
              <a:t> we basically measure the snchronous </a:t>
            </a:r>
          </a:p>
          <a:p>
            <a:r>
              <a:rPr lang="de-DE" baseline="0" smtClean="0"/>
              <a:t>Activity of neurons</a:t>
            </a:r>
          </a:p>
          <a:p>
            <a:r>
              <a:rPr lang="de-DE" baseline="0" smtClean="0"/>
              <a:t>We can measure neuronal activity neurons are dipoles</a:t>
            </a:r>
          </a:p>
          <a:p>
            <a:r>
              <a:rPr lang="de-DE" baseline="0" smtClean="0"/>
              <a:t>And when they fire they change polarity and </a:t>
            </a:r>
          </a:p>
          <a:p>
            <a:r>
              <a:rPr lang="de-DE" baseline="0" smtClean="0"/>
              <a:t>Cause tiny current flows</a:t>
            </a:r>
          </a:p>
          <a:p>
            <a:endParaRPr lang="de-DE" baseline="0" smtClean="0"/>
          </a:p>
          <a:p>
            <a:r>
              <a:rPr lang="de-DE" smtClean="0"/>
              <a:t>We can only measure these</a:t>
            </a:r>
            <a:r>
              <a:rPr lang="de-DE" baseline="0" smtClean="0"/>
              <a:t> tiny currents on the top of the scalp</a:t>
            </a:r>
          </a:p>
          <a:p>
            <a:r>
              <a:rPr lang="de-DE" baseline="0" smtClean="0"/>
              <a:t>If thousands to millions of neurons</a:t>
            </a:r>
          </a:p>
          <a:p>
            <a:r>
              <a:rPr lang="de-DE" baseline="0" smtClean="0"/>
              <a:t>Fire in parallel and their effect sums up</a:t>
            </a:r>
          </a:p>
          <a:p>
            <a:endParaRPr lang="de-DE" baseline="0" smtClean="0"/>
          </a:p>
          <a:p>
            <a:r>
              <a:rPr lang="de-DE" baseline="0" smtClean="0"/>
              <a:t>Then what we record are oscillations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A51C6-E251-4211-8B82-41C312BC83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34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Oscillations</a:t>
            </a:r>
            <a:r>
              <a:rPr lang="de-DE" baseline="0" smtClean="0"/>
              <a:t> in general have an amplitude </a:t>
            </a:r>
          </a:p>
          <a:p>
            <a:r>
              <a:rPr lang="de-DE" baseline="0" smtClean="0"/>
              <a:t>In EEG the amplitude depends on how many neurons fire </a:t>
            </a:r>
          </a:p>
          <a:p>
            <a:r>
              <a:rPr lang="de-DE" baseline="0" smtClean="0"/>
              <a:t>In synchronized manner</a:t>
            </a:r>
          </a:p>
          <a:p>
            <a:r>
              <a:rPr lang="de-DE" baseline="0" smtClean="0"/>
              <a:t>And how close they are to the scalp</a:t>
            </a:r>
          </a:p>
          <a:p>
            <a:endParaRPr lang="de-DE" baseline="0" smtClean="0"/>
          </a:p>
          <a:p>
            <a:r>
              <a:rPr lang="de-DE" baseline="0" smtClean="0"/>
              <a:t>In scalp EEG we can measure up to 200 microvolts</a:t>
            </a:r>
          </a:p>
          <a:p>
            <a:endParaRPr lang="de-DE" baseline="0" smtClean="0"/>
          </a:p>
          <a:p>
            <a:r>
              <a:rPr lang="de-DE" baseline="0" smtClean="0"/>
              <a:t>Furthermore oscillations have a certain frequency</a:t>
            </a:r>
          </a:p>
          <a:p>
            <a:r>
              <a:rPr lang="de-DE" baseline="0" smtClean="0"/>
              <a:t>Measured in Hz</a:t>
            </a:r>
          </a:p>
          <a:p>
            <a:r>
              <a:rPr lang="de-DE" baseline="0" smtClean="0"/>
              <a:t>Means how many of those cycles we measure </a:t>
            </a:r>
          </a:p>
          <a:p>
            <a:r>
              <a:rPr lang="de-DE" baseline="0" smtClean="0"/>
              <a:t>Per second</a:t>
            </a:r>
          </a:p>
          <a:p>
            <a:endParaRPr lang="de-DE" baseline="0" smtClean="0"/>
          </a:p>
          <a:p>
            <a:r>
              <a:rPr lang="de-DE" baseline="0" smtClean="0"/>
              <a:t>The neuronal firing synchronizes in a certain pattern</a:t>
            </a:r>
          </a:p>
          <a:p>
            <a:r>
              <a:rPr lang="de-DE" baseline="0" smtClean="0"/>
              <a:t>The typical range for these frequencies in scalp EEG</a:t>
            </a:r>
          </a:p>
          <a:p>
            <a:r>
              <a:rPr lang="de-DE" baseline="0" smtClean="0"/>
              <a:t>between 0.5 -50 Hz</a:t>
            </a:r>
          </a:p>
          <a:p>
            <a:r>
              <a:rPr lang="de-DE" baseline="0" smtClean="0"/>
              <a:t>Some people claim also higher ones are of interest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36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If you look at EEG data you have</a:t>
            </a:r>
            <a:r>
              <a:rPr lang="de-DE" baseline="0" smtClean="0"/>
              <a:t> recordings from different sites</a:t>
            </a:r>
          </a:p>
          <a:p>
            <a:r>
              <a:rPr lang="de-DE" baseline="0" smtClean="0"/>
              <a:t>Here 3 electrodes </a:t>
            </a:r>
          </a:p>
          <a:p>
            <a:endParaRPr lang="de-DE" baseline="0" smtClean="0"/>
          </a:p>
          <a:p>
            <a:r>
              <a:rPr lang="de-DE" baseline="0" smtClean="0"/>
              <a:t>what we see is never just </a:t>
            </a:r>
          </a:p>
          <a:p>
            <a:r>
              <a:rPr lang="de-DE" baseline="0" smtClean="0"/>
              <a:t>One oscillation of one stable frequency and amplitude</a:t>
            </a:r>
          </a:p>
          <a:p>
            <a:r>
              <a:rPr lang="de-DE" baseline="0" smtClean="0"/>
              <a:t>But every channel contains a mix of a huge frequency spectrum</a:t>
            </a:r>
          </a:p>
          <a:p>
            <a:endParaRPr lang="de-DE" baseline="0" smtClean="0"/>
          </a:p>
          <a:p>
            <a:r>
              <a:rPr lang="de-DE" baseline="0" smtClean="0"/>
              <a:t>Overlying each other and summing up </a:t>
            </a:r>
          </a:p>
          <a:p>
            <a:r>
              <a:rPr lang="de-DE" baseline="0" smtClean="0"/>
              <a:t>To something like this</a:t>
            </a:r>
          </a:p>
          <a:p>
            <a:r>
              <a:rPr lang="de-DE" baseline="0" smtClean="0"/>
              <a:t>________________________________</a:t>
            </a:r>
          </a:p>
          <a:p>
            <a:r>
              <a:rPr lang="de-DE" baseline="0" smtClean="0"/>
              <a:t>To answer the initial question:</a:t>
            </a:r>
          </a:p>
          <a:p>
            <a:r>
              <a:rPr lang="de-DE" baseline="0" smtClean="0"/>
              <a:t>Filtering in EEG analysis means </a:t>
            </a:r>
          </a:p>
          <a:p>
            <a:r>
              <a:rPr lang="de-DE" baseline="0" smtClean="0"/>
              <a:t>to remove ceratin frequency bands </a:t>
            </a:r>
          </a:p>
          <a:p>
            <a:r>
              <a:rPr lang="de-DE" baseline="0" smtClean="0"/>
              <a:t>From the EEG data</a:t>
            </a:r>
          </a:p>
          <a:p>
            <a:r>
              <a:rPr lang="de-DE" baseline="0" smtClean="0"/>
              <a:t>That we are not in terested 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76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Low pass = high cot 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High pass= low cut 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Inverse</a:t>
            </a:r>
            <a:r>
              <a:rPr lang="de-DE" baseline="0" smtClean="0"/>
              <a:t> fourier transf: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transform</a:t>
            </a:r>
            <a:r>
              <a:rPr lang="de-DE" baseline="0" smtClean="0"/>
              <a:t> data from time to frequency form: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Disentangle</a:t>
            </a:r>
            <a:r>
              <a:rPr lang="de-DE" baseline="0" smtClean="0"/>
              <a:t> it into the frequencies it is composed of</a:t>
            </a:r>
            <a:endParaRPr lang="de-DE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Take away the frequ we don‘t want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And</a:t>
            </a:r>
            <a:r>
              <a:rPr lang="de-DE" baseline="0" smtClean="0"/>
              <a:t> transform it back into time domain</a:t>
            </a:r>
            <a:endParaRPr lang="de-DE" smtClean="0"/>
          </a:p>
          <a:p>
            <a:endParaRPr lang="de-DE" smtClean="0"/>
          </a:p>
          <a:p>
            <a:r>
              <a:rPr lang="de-DE" smtClean="0"/>
              <a:t>ICA</a:t>
            </a:r>
            <a:r>
              <a:rPr lang="de-DE" baseline="0" smtClean="0"/>
              <a:t> similar principle: if there is a dominant frequency in the data </a:t>
            </a:r>
          </a:p>
          <a:p>
            <a:r>
              <a:rPr lang="de-DE" baseline="0" smtClean="0"/>
              <a:t>It might form one component that we can detect in ICA</a:t>
            </a:r>
            <a:endParaRPr lang="de-DE" smtClean="0"/>
          </a:p>
          <a:p>
            <a:r>
              <a:rPr lang="de-DE" smtClean="0"/>
              <a:t>Split</a:t>
            </a:r>
            <a:r>
              <a:rPr lang="de-DE" baseline="0" smtClean="0"/>
              <a:t> data into ist components</a:t>
            </a:r>
          </a:p>
          <a:p>
            <a:r>
              <a:rPr lang="de-DE" baseline="0" smtClean="0"/>
              <a:t>Remove the one we don‘t want </a:t>
            </a:r>
          </a:p>
          <a:p>
            <a:r>
              <a:rPr lang="de-DE" baseline="0" smtClean="0"/>
              <a:t>Transform it back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As I said EEG recordings contain lots of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Frequencies of diff amplitudes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Mixed and underlying dynamic changes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We are not interested in all of the frequencies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Why?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03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50Hz</a:t>
            </a:r>
            <a:r>
              <a:rPr lang="de-DE" baseline="0" smtClean="0"/>
              <a:t> artifacts come from alternating current</a:t>
            </a:r>
          </a:p>
          <a:p>
            <a:r>
              <a:rPr lang="de-DE" baseline="0" smtClean="0"/>
              <a:t>For example power supplys</a:t>
            </a:r>
          </a:p>
          <a:p>
            <a:endParaRPr lang="de-DE" baseline="0" smtClean="0"/>
          </a:p>
          <a:p>
            <a:r>
              <a:rPr lang="de-DE" baseline="0" smtClean="0"/>
              <a:t>…</a:t>
            </a:r>
          </a:p>
          <a:p>
            <a:endParaRPr lang="de-DE" baseline="0" smtClean="0"/>
          </a:p>
          <a:p>
            <a:r>
              <a:rPr lang="de-DE" baseline="0" smtClean="0"/>
              <a:t>On top of these reasons I might want to </a:t>
            </a:r>
          </a:p>
          <a:p>
            <a:r>
              <a:rPr lang="de-DE" baseline="0" smtClean="0"/>
              <a:t>Take a look at a very specific frequency band</a:t>
            </a:r>
          </a:p>
          <a:p>
            <a:r>
              <a:rPr lang="de-DE" baseline="0" smtClean="0"/>
              <a:t>Like theta or gamma oscillations in the </a:t>
            </a:r>
          </a:p>
          <a:p>
            <a:r>
              <a:rPr lang="de-DE" baseline="0" smtClean="0"/>
              <a:t>Context of cognitive tasks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5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As I said EEG recordings contain lots of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Frequencies of diff amplitudes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Mixed and underlying dynamic changes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We are not interested in all of the frequencies!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5B28-83E4-4071-A523-89DA9B573A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0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BAA0-FE57-45E7-95F1-95EAB660675D}" type="datetime1">
              <a:rPr lang="de-DE" smtClean="0"/>
              <a:t>26.11.2015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87B4-7C09-46E2-B98D-2EC754870647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D7E3-4DA1-4877-9EEB-A6C20B8F27F4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1FD-DEBB-4671-9DD6-FC6625A7CA29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428A-6A65-41E4-884F-55710CE2F638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FC0-6921-4720-9914-2C027C9F514D}" type="datetime1">
              <a:rPr lang="de-DE" smtClean="0"/>
              <a:t>26.11.2015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4CB-5F99-46CA-AFB5-862D6ABB6C5E}" type="datetime1">
              <a:rPr lang="de-DE" smtClean="0"/>
              <a:t>26.11.2015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59B-22B2-49BA-97D2-BC81B3381B41}" type="datetime1">
              <a:rPr lang="de-DE" smtClean="0"/>
              <a:t>26.11.2015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020-F662-43FB-8D35-24740096A972}" type="datetime1">
              <a:rPr lang="de-DE" smtClean="0"/>
              <a:t>26.11.2015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37D2-F0C9-4476-9E45-931328768A7D}" type="datetime1">
              <a:rPr lang="de-DE" smtClean="0"/>
              <a:t>26.11.2015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D0D2-0197-4E59-8E96-668E4D155E90}" type="datetime1">
              <a:rPr lang="de-DE" smtClean="0"/>
              <a:t>26.11.2015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6A21F5-0BC2-43C5-AE19-C44B0301D63F}" type="datetime1">
              <a:rPr lang="de-DE" smtClean="0"/>
              <a:t>26.11.2015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e-DE" smtClean="0"/>
              <a:t>EEG Filtering, 26.11.2015, Laura Leuchs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676B9C-CC03-41AB-89F6-ACEB2143EA43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4.jpe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microsoft.com/office/2007/relationships/hdphoto" Target="../media/hdphoto5.wdp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 is filtering and why might I need it?</a:t>
            </a:r>
            <a:endParaRPr lang="de-DE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3573016"/>
            <a:ext cx="8208912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/>
              <a:t>Practical Course: Introduction to </a:t>
            </a:r>
            <a:r>
              <a:rPr lang="en-US" sz="2000" smtClean="0"/>
              <a:t>Electroencephalography</a:t>
            </a:r>
          </a:p>
          <a:p>
            <a:pPr algn="l"/>
            <a:r>
              <a:rPr lang="en-US" sz="2000" smtClean="0"/>
              <a:t>by Matthias Ertl</a:t>
            </a:r>
          </a:p>
          <a:p>
            <a:pPr algn="l"/>
            <a:endParaRPr lang="en-US" sz="2000" smtClean="0"/>
          </a:p>
          <a:p>
            <a:pPr algn="l"/>
            <a:r>
              <a:rPr lang="en-US" sz="1800"/>
              <a:t>Presentation by Laura </a:t>
            </a:r>
            <a:r>
              <a:rPr lang="en-US" sz="1800" smtClean="0"/>
              <a:t>Leuchs</a:t>
            </a:r>
          </a:p>
          <a:p>
            <a:pPr algn="l"/>
            <a:r>
              <a:rPr lang="en-US" sz="1800" smtClean="0"/>
              <a:t>26.11.2015 </a:t>
            </a:r>
          </a:p>
        </p:txBody>
      </p:sp>
    </p:spTree>
    <p:extLst>
      <p:ext uri="{BB962C8B-B14F-4D97-AF65-F5344CB8AC3E}">
        <p14:creationId xmlns:p14="http://schemas.microsoft.com/office/powerpoint/2010/main" val="18583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387188" y="83671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Low pass filtering: </a:t>
            </a:r>
            <a:br>
              <a:rPr lang="de-DE" smtClean="0"/>
            </a:br>
            <a:r>
              <a:rPr lang="de-DE" sz="3900" smtClean="0"/>
              <a:t>remove </a:t>
            </a:r>
            <a:r>
              <a:rPr lang="de-DE" sz="4000" smtClean="0"/>
              <a:t>line noise / muscle artifacts (&gt;50 Hz)</a:t>
            </a:r>
            <a:endParaRPr lang="de-DE" sz="4900"/>
          </a:p>
        </p:txBody>
      </p:sp>
      <p:pic>
        <p:nvPicPr>
          <p:cNvPr id="3074" name="Picture 2" descr="C:\Users\laura_leuchs\Documents\Laura Dokumente\Uni\EEG_course\raw_15se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61" r="1543" b="4033"/>
          <a:stretch/>
        </p:blipFill>
        <p:spPr bwMode="auto">
          <a:xfrm>
            <a:off x="894948" y="2247900"/>
            <a:ext cx="6172602" cy="175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aura_leuchs\Documents\Laura Dokumente\Uni\EEG_course\removed_scanner_15sec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61" r="1543" b="7379"/>
          <a:stretch/>
        </p:blipFill>
        <p:spPr bwMode="auto">
          <a:xfrm>
            <a:off x="894948" y="4495800"/>
            <a:ext cx="6172602" cy="16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09320"/>
            <a:ext cx="3352800" cy="365125"/>
          </a:xfrm>
        </p:spPr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6774"/>
              </p:ext>
            </p:extLst>
          </p:nvPr>
        </p:nvGraphicFramePr>
        <p:xfrm>
          <a:off x="1043608" y="6190828"/>
          <a:ext cx="612068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3949"/>
              </p:ext>
            </p:extLst>
          </p:nvPr>
        </p:nvGraphicFramePr>
        <p:xfrm>
          <a:off x="1043608" y="4005064"/>
          <a:ext cx="612068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Pfeil nach unten 6"/>
          <p:cNvSpPr/>
          <p:nvPr/>
        </p:nvSpPr>
        <p:spPr>
          <a:xfrm>
            <a:off x="4068575" y="4010500"/>
            <a:ext cx="341203" cy="347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115616" y="4005064"/>
            <a:ext cx="62646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1092265" y="6165304"/>
            <a:ext cx="62646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452320" y="3814927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smtClean="0"/>
              <a:t>sec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7452320" y="5980638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smtClean="0"/>
              <a:t>sec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67544" y="213285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/>
              <a:t>µV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67544" y="436510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/>
              <a:t>µV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3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7188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mtClean="0"/>
              <a:t>High pass filtering: </a:t>
            </a:r>
            <a:br>
              <a:rPr lang="de-DE" smtClean="0"/>
            </a:br>
            <a:r>
              <a:rPr lang="de-DE" sz="4000" smtClean="0"/>
              <a:t>remove slow drifts, detrend</a:t>
            </a:r>
            <a:endParaRPr lang="de-DE" sz="4400"/>
          </a:p>
        </p:txBody>
      </p:sp>
      <p:pic>
        <p:nvPicPr>
          <p:cNvPr id="2050" name="Picture 2" descr="C:\Users\laura_leuchs\Documents\Laura Dokumente\Uni\EEG_course\detrend_20se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 r="2149"/>
          <a:stretch/>
        </p:blipFill>
        <p:spPr bwMode="auto">
          <a:xfrm>
            <a:off x="827584" y="2329433"/>
            <a:ext cx="7602041" cy="364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3"/>
          <p:cNvSpPr txBox="1">
            <a:spLocks/>
          </p:cNvSpPr>
          <p:nvPr/>
        </p:nvSpPr>
        <p:spPr>
          <a:xfrm>
            <a:off x="251520" y="630932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de-DE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EEG Filtering, 26.11.2015, Laura Leuchs</a:t>
            </a:r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22835"/>
              </p:ext>
            </p:extLst>
          </p:nvPr>
        </p:nvGraphicFramePr>
        <p:xfrm>
          <a:off x="971602" y="5974804"/>
          <a:ext cx="7632845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6569"/>
                <a:gridCol w="1526569"/>
                <a:gridCol w="1526569"/>
                <a:gridCol w="1526569"/>
                <a:gridCol w="1526569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8438382" y="5749488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smtClean="0"/>
              <a:t>sec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94556" y="2204864"/>
            <a:ext cx="96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µV</a:t>
            </a:r>
            <a:endParaRPr lang="de-DE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350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laura_leuchs\Documents\Laura Dokumente\Uni\EEG_course\2sec_segments_different_spectr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91243" r="3802" b="3500"/>
          <a:stretch/>
        </p:blipFill>
        <p:spPr bwMode="auto">
          <a:xfrm>
            <a:off x="1170926" y="4115890"/>
            <a:ext cx="4536504" cy="17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laura_leuchs\Documents\Laura Dokumente\Uni\EEG_course\2sec_segments_different_spectr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2532" r="3617" b="35922"/>
          <a:stretch/>
        </p:blipFill>
        <p:spPr bwMode="auto">
          <a:xfrm>
            <a:off x="1187624" y="2132856"/>
            <a:ext cx="453650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aura_leuchs\Documents\Laura Dokumente\Uni\EEG_course\2sec_segments_different_spectr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64340" r="3802" b="3500"/>
          <a:stretch/>
        </p:blipFill>
        <p:spPr bwMode="auto">
          <a:xfrm>
            <a:off x="1187624" y="4891365"/>
            <a:ext cx="4536504" cy="108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Inverse fourier transform</a:t>
            </a:r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4273"/>
              </p:ext>
            </p:extLst>
          </p:nvPr>
        </p:nvGraphicFramePr>
        <p:xfrm>
          <a:off x="1331640" y="4281858"/>
          <a:ext cx="4536504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126"/>
                <a:gridCol w="1134126"/>
                <a:gridCol w="1134126"/>
                <a:gridCol w="113412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0.5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1.5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6012160" y="4211796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smtClean="0"/>
              <a:t>sec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1174594" y="2893052"/>
            <a:ext cx="0" cy="790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07504" y="3140968"/>
            <a:ext cx="96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50µV</a:t>
            </a:r>
            <a:endParaRPr lang="de-DE"/>
          </a:p>
          <a:p>
            <a:endParaRPr lang="de-DE" b="1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827584" y="3288188"/>
            <a:ext cx="3314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3138"/>
              </p:ext>
            </p:extLst>
          </p:nvPr>
        </p:nvGraphicFramePr>
        <p:xfrm>
          <a:off x="1309590" y="5949280"/>
          <a:ext cx="4536504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126"/>
                <a:gridCol w="1134126"/>
                <a:gridCol w="1134126"/>
                <a:gridCol w="113412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0.5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1.5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5712296" y="5836622"/>
            <a:ext cx="4876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smtClean="0"/>
              <a:t>sec</a:t>
            </a:r>
            <a:endParaRPr lang="de-DE" sz="1600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1187624" y="5157192"/>
            <a:ext cx="0" cy="790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79512" y="5374957"/>
            <a:ext cx="96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50µV</a:t>
            </a:r>
            <a:endParaRPr lang="de-DE"/>
          </a:p>
          <a:p>
            <a:endParaRPr lang="de-DE" b="1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827584" y="5552328"/>
            <a:ext cx="3314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ußzeilenplatzhalter 3"/>
          <p:cNvSpPr txBox="1">
            <a:spLocks/>
          </p:cNvSpPr>
          <p:nvPr/>
        </p:nvSpPr>
        <p:spPr>
          <a:xfrm>
            <a:off x="251520" y="630932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de-DE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EEG Filtering, 26.11.2015, Laura Leuchs</a:t>
            </a:r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3491880" y="4653136"/>
            <a:ext cx="0" cy="15121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3491260" y="1916832"/>
            <a:ext cx="620" cy="25202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laura_leuchs\Documents\Laura Dokumente\Uni\EEG_course\2sec_segments_fft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" r="19907" b="3967"/>
          <a:stretch/>
        </p:blipFill>
        <p:spPr bwMode="auto">
          <a:xfrm>
            <a:off x="683568" y="4191000"/>
            <a:ext cx="372333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Inverse fourier transform</a:t>
            </a:r>
          </a:p>
        </p:txBody>
      </p:sp>
      <p:sp>
        <p:nvSpPr>
          <p:cNvPr id="5" name="Fußzeilenplatzhalter 3"/>
          <p:cNvSpPr txBox="1">
            <a:spLocks/>
          </p:cNvSpPr>
          <p:nvPr/>
        </p:nvSpPr>
        <p:spPr>
          <a:xfrm>
            <a:off x="251520" y="630932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de-DE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EEG Filtering, 26.11.2015, Laura Leuchs</a:t>
            </a:r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42683"/>
              </p:ext>
            </p:extLst>
          </p:nvPr>
        </p:nvGraphicFramePr>
        <p:xfrm>
          <a:off x="931358" y="3755891"/>
          <a:ext cx="3600384" cy="177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48"/>
                <a:gridCol w="450048"/>
                <a:gridCol w="450048"/>
                <a:gridCol w="450048"/>
                <a:gridCol w="450048"/>
                <a:gridCol w="450048"/>
                <a:gridCol w="450048"/>
                <a:gridCol w="450048"/>
              </a:tblGrid>
              <a:tr h="14401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35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4370554" y="3645024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smtClean="0"/>
              <a:t>Hz</a:t>
            </a:r>
            <a:endParaRPr lang="de-DE" sz="1400" dirty="0"/>
          </a:p>
        </p:txBody>
      </p:sp>
      <p:pic>
        <p:nvPicPr>
          <p:cNvPr id="17" name="Picture 4" descr="C:\Users\laura_leuchs\Documents\Laura Dokumente\Uni\EEG_course\2sec_segments_fft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 r="19960" b="4965"/>
          <a:stretch/>
        </p:blipFill>
        <p:spPr bwMode="auto">
          <a:xfrm>
            <a:off x="686048" y="2044700"/>
            <a:ext cx="3720852" cy="16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24067"/>
              </p:ext>
            </p:extLst>
          </p:nvPr>
        </p:nvGraphicFramePr>
        <p:xfrm>
          <a:off x="916780" y="5902642"/>
          <a:ext cx="3600384" cy="177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48"/>
                <a:gridCol w="450048"/>
                <a:gridCol w="450048"/>
                <a:gridCol w="450048"/>
                <a:gridCol w="450048"/>
                <a:gridCol w="450048"/>
                <a:gridCol w="450048"/>
                <a:gridCol w="450048"/>
              </a:tblGrid>
              <a:tr h="144016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35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4355976" y="5791775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smtClean="0"/>
              <a:t>Hz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498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848" y="485800"/>
            <a:ext cx="8229600" cy="1143000"/>
          </a:xfrm>
        </p:spPr>
        <p:txBody>
          <a:bodyPr/>
          <a:lstStyle/>
          <a:p>
            <a:r>
              <a:rPr lang="de-DE" smtClean="0"/>
              <a:t>fMRI artifacts</a:t>
            </a:r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58401" r="8420" b="1350"/>
          <a:stretch/>
        </p:blipFill>
        <p:spPr bwMode="auto">
          <a:xfrm>
            <a:off x="4229140" y="1340768"/>
            <a:ext cx="473534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139952" y="3717032"/>
            <a:ext cx="4824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smtClean="0"/>
              <a:t>Figure from Gareffa el al., 2003: </a:t>
            </a:r>
            <a:r>
              <a:rPr lang="en-US" sz="1200"/>
              <a:t>Single EPI slice artifact events on two EEG channels. </a:t>
            </a:r>
            <a:r>
              <a:rPr lang="en-US" sz="1200" smtClean="0"/>
              <a:t>TR 3s, 18 slices, </a:t>
            </a:r>
            <a:r>
              <a:rPr lang="en-US" sz="1200"/>
              <a:t>166 </a:t>
            </a:r>
            <a:r>
              <a:rPr lang="en-US" sz="1200" smtClean="0"/>
              <a:t>ms, TE  </a:t>
            </a:r>
            <a:r>
              <a:rPr lang="en-US" sz="1200"/>
              <a:t>60 </a:t>
            </a:r>
            <a:r>
              <a:rPr lang="en-US" sz="1200" smtClean="0"/>
              <a:t>ms.</a:t>
            </a:r>
            <a:endParaRPr lang="de-DE" sz="120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2223512"/>
            <a:ext cx="3394720" cy="3725768"/>
          </a:xfrm>
        </p:spPr>
        <p:txBody>
          <a:bodyPr/>
          <a:lstStyle/>
          <a:p>
            <a:r>
              <a:rPr lang="de-DE" smtClean="0"/>
              <a:t>Scanner artifacts: filtering </a:t>
            </a:r>
            <a:r>
              <a:rPr lang="de-DE" sz="2400" smtClean="0"/>
              <a:t>depends on scanner pulse frequency</a:t>
            </a:r>
          </a:p>
        </p:txBody>
      </p:sp>
      <p:sp>
        <p:nvSpPr>
          <p:cNvPr id="7" name="Fußzeilenplatzhalter 3"/>
          <p:cNvSpPr txBox="1">
            <a:spLocks/>
          </p:cNvSpPr>
          <p:nvPr/>
        </p:nvSpPr>
        <p:spPr>
          <a:xfrm>
            <a:off x="251520" y="630932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de-DE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EEG Filtering, 26.11.2015, Laura Leuchs</a:t>
            </a:r>
            <a:endParaRPr lang="de-DE"/>
          </a:p>
        </p:txBody>
      </p:sp>
      <p:pic>
        <p:nvPicPr>
          <p:cNvPr id="5122" name="Picture 2" descr="C:\Users\laura_leuchs\Documents\Laura Dokumente\Uni\EEG_course\scanner_artifacts_10se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365105"/>
            <a:ext cx="799288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10831"/>
              </p:ext>
            </p:extLst>
          </p:nvPr>
        </p:nvGraphicFramePr>
        <p:xfrm>
          <a:off x="899592" y="6190828"/>
          <a:ext cx="769201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201"/>
                <a:gridCol w="769201"/>
                <a:gridCol w="769201"/>
                <a:gridCol w="769201"/>
                <a:gridCol w="769201"/>
                <a:gridCol w="769201"/>
                <a:gridCol w="769201"/>
                <a:gridCol w="769201"/>
                <a:gridCol w="769201"/>
                <a:gridCol w="769201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8604448" y="608400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smtClean="0"/>
              <a:t>sec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79512" y="465313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/>
              <a:t>µV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fMRI artifacts</a:t>
            </a:r>
            <a:endParaRPr lang="de-DE"/>
          </a:p>
        </p:txBody>
      </p:sp>
      <p:sp>
        <p:nvSpPr>
          <p:cNvPr id="6" name="Fußzeilenplatzhalter 3"/>
          <p:cNvSpPr txBox="1">
            <a:spLocks/>
          </p:cNvSpPr>
          <p:nvPr/>
        </p:nvSpPr>
        <p:spPr>
          <a:xfrm>
            <a:off x="251520" y="630932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de-DE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EEG Filtering, 26.11.2015, Laura Leuchs</a:t>
            </a:r>
            <a:endParaRPr lang="de-DE"/>
          </a:p>
        </p:txBody>
      </p:sp>
      <p:pic>
        <p:nvPicPr>
          <p:cNvPr id="4098" name="Picture 2" descr="C:\Users\laura_leuchs\Documents\Laura Dokumente\Uni\EEG_course\removed_scanner_artifacts_10sec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1" y="4365859"/>
            <a:ext cx="8299647" cy="19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aura_leuchs\Documents\Laura Dokumente\Uni\EEG_course\close_up_scanner_artifacts_10sec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1" y="2099948"/>
            <a:ext cx="830479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unten 6"/>
          <p:cNvSpPr/>
          <p:nvPr/>
        </p:nvSpPr>
        <p:spPr>
          <a:xfrm>
            <a:off x="4439385" y="1595892"/>
            <a:ext cx="384107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08602"/>
              </p:ext>
            </p:extLst>
          </p:nvPr>
        </p:nvGraphicFramePr>
        <p:xfrm>
          <a:off x="659220" y="4030588"/>
          <a:ext cx="806489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978"/>
                <a:gridCol w="1612978"/>
                <a:gridCol w="1612978"/>
                <a:gridCol w="1612978"/>
                <a:gridCol w="161297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8652105" y="373326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smtClean="0"/>
              <a:t>sec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8690664" y="6011996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smtClean="0"/>
              <a:t>sec</a:t>
            </a:r>
            <a:endParaRPr lang="de-DE" dirty="0"/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14289"/>
              </p:ext>
            </p:extLst>
          </p:nvPr>
        </p:nvGraphicFramePr>
        <p:xfrm>
          <a:off x="587209" y="6286078"/>
          <a:ext cx="806489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978"/>
                <a:gridCol w="1612978"/>
                <a:gridCol w="1612978"/>
                <a:gridCol w="1612978"/>
                <a:gridCol w="161297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Pfeil nach unten 13"/>
          <p:cNvSpPr/>
          <p:nvPr/>
        </p:nvSpPr>
        <p:spPr>
          <a:xfrm>
            <a:off x="4055278" y="3796641"/>
            <a:ext cx="384107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5496" y="199948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/>
              <a:t>µV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5496" y="422108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/>
              <a:t>µV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aura_leuchs\Documents\Laura Dokumente\Uni\EEG_course\all_ch_with_pulse_10se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2849860" cy="442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de-DE" smtClean="0"/>
              <a:t>Cardiological artifacts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87824" y="1700808"/>
            <a:ext cx="3168352" cy="4389120"/>
          </a:xfrm>
        </p:spPr>
        <p:txBody>
          <a:bodyPr/>
          <a:lstStyle/>
          <a:p>
            <a:r>
              <a:rPr lang="de-DE" smtClean="0"/>
              <a:t>Extract &amp; remove pulse (for example with ICA)</a:t>
            </a:r>
            <a:endParaRPr lang="de-DE" sz="1400"/>
          </a:p>
          <a:p>
            <a:pPr marL="0" indent="0">
              <a:buNone/>
            </a:pPr>
            <a:r>
              <a:rPr lang="de-DE" sz="1400"/>
              <a:t> </a:t>
            </a:r>
            <a:r>
              <a:rPr lang="de-DE" sz="1400" smtClean="0"/>
              <a:t>      </a:t>
            </a:r>
          </a:p>
          <a:p>
            <a:pPr marL="0" indent="0">
              <a:buNone/>
            </a:pPr>
            <a:r>
              <a:rPr lang="de-DE" sz="1400"/>
              <a:t> </a:t>
            </a:r>
            <a:r>
              <a:rPr lang="de-DE" sz="1400" smtClean="0"/>
              <a:t>      first component of PCA on all </a:t>
            </a:r>
          </a:p>
          <a:p>
            <a:pPr marL="0" indent="0">
              <a:buNone/>
            </a:pPr>
            <a:r>
              <a:rPr lang="de-DE" sz="1400" smtClean="0"/>
              <a:t>       64 channels:</a:t>
            </a:r>
          </a:p>
        </p:txBody>
      </p:sp>
      <p:pic>
        <p:nvPicPr>
          <p:cNvPr id="1026" name="Picture 2" descr="C:\Users\laura_leuchs\Documents\Laura Dokumente\Uni\EEG_course\all_ch_firstComp_10sec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980386"/>
            <a:ext cx="2849860" cy="213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aura_leuchs\Documents\Laura Dokumente\Uni\EEG_course\all_ch_without_pulse_10se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76" y="1700808"/>
            <a:ext cx="2849860" cy="442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3029372" y="4032648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6012160" y="4016089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09320"/>
            <a:ext cx="3352800" cy="365125"/>
          </a:xfrm>
        </p:spPr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81974"/>
              </p:ext>
            </p:extLst>
          </p:nvPr>
        </p:nvGraphicFramePr>
        <p:xfrm>
          <a:off x="251522" y="6165304"/>
          <a:ext cx="2808311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3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555776" y="6114781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sec</a:t>
            </a:r>
            <a:endParaRPr lang="de-DE" sz="140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78318"/>
              </p:ext>
            </p:extLst>
          </p:nvPr>
        </p:nvGraphicFramePr>
        <p:xfrm>
          <a:off x="3262778" y="6143819"/>
          <a:ext cx="2808311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3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5580112" y="6093296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sec</a:t>
            </a:r>
            <a:endParaRPr lang="de-DE" sz="140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14171"/>
              </p:ext>
            </p:extLst>
          </p:nvPr>
        </p:nvGraphicFramePr>
        <p:xfrm>
          <a:off x="6215106" y="6143819"/>
          <a:ext cx="2808311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3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  <a:latin typeface="+mj-lt"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8532440" y="6093296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sec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71935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7" r="1322"/>
          <a:stretch/>
        </p:blipFill>
        <p:spPr bwMode="auto">
          <a:xfrm>
            <a:off x="35496" y="1844824"/>
            <a:ext cx="8845996" cy="434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Eye blinks / movement artifacts </a:t>
            </a:r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046562"/>
              </p:ext>
            </p:extLst>
          </p:nvPr>
        </p:nvGraphicFramePr>
        <p:xfrm>
          <a:off x="35498" y="6165304"/>
          <a:ext cx="8964486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054"/>
                <a:gridCol w="996054"/>
                <a:gridCol w="996054"/>
                <a:gridCol w="996054"/>
                <a:gridCol w="996054"/>
                <a:gridCol w="996054"/>
                <a:gridCol w="996054"/>
                <a:gridCol w="996054"/>
                <a:gridCol w="996054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90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09320"/>
            <a:ext cx="3352800" cy="365125"/>
          </a:xfrm>
        </p:spPr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9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Filtering with matlab: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smtClean="0"/>
              <a:t>IIR: </a:t>
            </a:r>
            <a:r>
              <a:rPr lang="en-US" smtClean="0"/>
              <a:t>Digital infinite-duration </a:t>
            </a:r>
            <a:r>
              <a:rPr lang="en-US"/>
              <a:t>impulse </a:t>
            </a:r>
            <a:r>
              <a:rPr lang="en-US" smtClean="0"/>
              <a:t>response filters; </a:t>
            </a:r>
            <a:r>
              <a:rPr lang="en-US"/>
              <a:t>filters the data in both directions, avoiding </a:t>
            </a:r>
            <a:r>
              <a:rPr lang="en-US" smtClean="0"/>
              <a:t>shifts in the data</a:t>
            </a:r>
          </a:p>
          <a:p>
            <a:pPr lvl="1"/>
            <a:r>
              <a:rPr lang="en-US" sz="1900" smtClean="0"/>
              <a:t>Matlab  example </a:t>
            </a:r>
            <a:r>
              <a:rPr lang="en-US" sz="1900" smtClean="0">
                <a:solidFill>
                  <a:schemeClr val="accent1"/>
                </a:solidFill>
              </a:rPr>
              <a:t>&gt;&gt; butter(…)</a:t>
            </a:r>
          </a:p>
          <a:p>
            <a:pPr lvl="1"/>
            <a:endParaRPr lang="en-US" sz="1900" smtClean="0"/>
          </a:p>
          <a:p>
            <a:r>
              <a:rPr lang="en-US" b="1" smtClean="0"/>
              <a:t>FIR: </a:t>
            </a:r>
            <a:r>
              <a:rPr lang="en-US" smtClean="0"/>
              <a:t>Digital filters with finite-duration impulse response filters (“a</a:t>
            </a:r>
            <a:r>
              <a:rPr lang="en-US"/>
              <a:t>ll-zero”-filters); Introduce more delay than </a:t>
            </a:r>
            <a:r>
              <a:rPr lang="en-US" smtClean="0"/>
              <a:t>IIR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/>
              <a:t>Matlab </a:t>
            </a:r>
            <a:r>
              <a:rPr lang="en-US" smtClean="0"/>
              <a:t>example </a:t>
            </a:r>
            <a:r>
              <a:rPr lang="en-US">
                <a:solidFill>
                  <a:schemeClr val="accent1"/>
                </a:solidFill>
              </a:rPr>
              <a:t>&gt;&gt; </a:t>
            </a:r>
            <a:r>
              <a:rPr lang="en-US" smtClean="0">
                <a:solidFill>
                  <a:schemeClr val="accent1"/>
                </a:solidFill>
              </a:rPr>
              <a:t>filtfilt(…)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mtClean="0"/>
          </a:p>
          <a:p>
            <a:r>
              <a:rPr lang="en-US" b="1" smtClean="0"/>
              <a:t>Notch filter: </a:t>
            </a:r>
            <a:r>
              <a:rPr lang="en-US" smtClean="0"/>
              <a:t>define frequency band to be excluded individually </a:t>
            </a:r>
          </a:p>
          <a:p>
            <a:pPr lvl="1"/>
            <a:r>
              <a:rPr lang="en-US" sz="1900" smtClean="0"/>
              <a:t>Matlab  example </a:t>
            </a:r>
            <a:r>
              <a:rPr lang="en-US" sz="1900" smtClean="0">
                <a:solidFill>
                  <a:schemeClr val="accent1"/>
                </a:solidFill>
              </a:rPr>
              <a:t>&gt;&gt; </a:t>
            </a:r>
            <a:r>
              <a:rPr lang="de-DE" sz="1900" smtClean="0">
                <a:solidFill>
                  <a:schemeClr val="accent1"/>
                </a:solidFill>
              </a:rPr>
              <a:t>designfilt('bandstopiir',  ...)</a:t>
            </a:r>
          </a:p>
          <a:p>
            <a:pPr marL="393192" lvl="1" indent="0">
              <a:buNone/>
            </a:pPr>
            <a:endParaRPr lang="de-DE" sz="1900" smtClean="0"/>
          </a:p>
          <a:p>
            <a:r>
              <a:rPr lang="en-US" b="1" smtClean="0"/>
              <a:t>Fourier transform: </a:t>
            </a:r>
            <a:r>
              <a:rPr lang="en-US" smtClean="0"/>
              <a:t>transfer time to frequency domain </a:t>
            </a:r>
            <a:endParaRPr lang="en-US"/>
          </a:p>
          <a:p>
            <a:pPr lvl="1"/>
            <a:r>
              <a:rPr lang="en-US" sz="1900"/>
              <a:t>Matlab </a:t>
            </a:r>
            <a:r>
              <a:rPr lang="en-US" sz="1900" smtClean="0"/>
              <a:t> example </a:t>
            </a:r>
            <a:r>
              <a:rPr lang="en-US" sz="1900">
                <a:solidFill>
                  <a:schemeClr val="accent1"/>
                </a:solidFill>
              </a:rPr>
              <a:t>&gt;&gt; </a:t>
            </a:r>
            <a:r>
              <a:rPr lang="de-DE" sz="1900" smtClean="0">
                <a:solidFill>
                  <a:schemeClr val="accent1"/>
                </a:solidFill>
              </a:rPr>
              <a:t>fft(...)</a:t>
            </a:r>
          </a:p>
          <a:p>
            <a:pPr lvl="1"/>
            <a:endParaRPr lang="de-DE" sz="1900" smtClean="0">
              <a:solidFill>
                <a:schemeClr val="accent1"/>
              </a:solidFill>
            </a:endParaRPr>
          </a:p>
          <a:p>
            <a:r>
              <a:rPr lang="en-US" b="1" smtClean="0"/>
              <a:t>Component analysis: </a:t>
            </a:r>
            <a:r>
              <a:rPr lang="en-US" smtClean="0"/>
              <a:t>extract dominant components from your data</a:t>
            </a:r>
            <a:endParaRPr lang="en-US"/>
          </a:p>
          <a:p>
            <a:pPr lvl="1"/>
            <a:r>
              <a:rPr lang="en-US" sz="1900"/>
              <a:t>Matlab  example </a:t>
            </a:r>
            <a:r>
              <a:rPr lang="en-US" sz="1900">
                <a:solidFill>
                  <a:schemeClr val="accent1"/>
                </a:solidFill>
              </a:rPr>
              <a:t>&gt;&gt; </a:t>
            </a:r>
            <a:r>
              <a:rPr lang="de-DE" sz="1900" smtClean="0">
                <a:solidFill>
                  <a:schemeClr val="accent1"/>
                </a:solidFill>
              </a:rPr>
              <a:t>princomp(...)</a:t>
            </a:r>
            <a:endParaRPr lang="de-DE">
              <a:solidFill>
                <a:schemeClr val="accent1"/>
              </a:solidFill>
            </a:endParaRPr>
          </a:p>
          <a:p>
            <a:pPr lvl="1"/>
            <a:endParaRPr lang="de-DE"/>
          </a:p>
        </p:txBody>
      </p:sp>
      <p:sp>
        <p:nvSpPr>
          <p:cNvPr id="5" name="Fußzeilenplatzhalter 3"/>
          <p:cNvSpPr txBox="1">
            <a:spLocks/>
          </p:cNvSpPr>
          <p:nvPr/>
        </p:nvSpPr>
        <p:spPr>
          <a:xfrm>
            <a:off x="251520" y="630932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de-DE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EEG Filtering, 26.11.2015, Laura Leuchs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Careful: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31224" cy="4389120"/>
          </a:xfrm>
        </p:spPr>
        <p:txBody>
          <a:bodyPr/>
          <a:lstStyle/>
          <a:p>
            <a:r>
              <a:rPr lang="en-US" smtClean="0"/>
              <a:t>Filter before cutting the data if possible</a:t>
            </a:r>
          </a:p>
          <a:p>
            <a:endParaRPr lang="en-US" smtClean="0"/>
          </a:p>
          <a:p>
            <a:r>
              <a:rPr lang="en-US" smtClean="0"/>
              <a:t>Use filters that don’t introduce a shift in the data (best IIR)</a:t>
            </a:r>
          </a:p>
        </p:txBody>
      </p:sp>
      <p:sp>
        <p:nvSpPr>
          <p:cNvPr id="5" name="Fußzeilenplatzhalter 3"/>
          <p:cNvSpPr txBox="1">
            <a:spLocks/>
          </p:cNvSpPr>
          <p:nvPr/>
        </p:nvSpPr>
        <p:spPr>
          <a:xfrm>
            <a:off x="251520" y="630932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de-DE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EEG Filtering, 26.11.2015, Laura Leuchs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5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3768" y="2348880"/>
            <a:ext cx="4824536" cy="1143000"/>
          </a:xfrm>
        </p:spPr>
        <p:txBody>
          <a:bodyPr/>
          <a:lstStyle/>
          <a:p>
            <a:r>
              <a:rPr lang="de-DE" smtClean="0"/>
              <a:t>What is filtering?</a:t>
            </a:r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09320"/>
            <a:ext cx="3352800" cy="365125"/>
          </a:xfrm>
        </p:spPr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5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2064216"/>
            <a:ext cx="8229600" cy="4389120"/>
          </a:xfrm>
          <a:prstGeom prst="rect">
            <a:avLst/>
          </a:prstGeom>
        </p:spPr>
        <p:txBody>
          <a:bodyPr vert="horz" lIns="0" rIns="18288">
            <a:normAutofit fontScale="92500"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smtClean="0"/>
              <a:t>Garreffa G, Carnì M, Gualniera G, Ricci GB, Bozzao L et al. (2003).</a:t>
            </a:r>
            <a:r>
              <a:rPr lang="en-US" sz="2000" smtClean="0"/>
              <a:t> Real-time MRI artifacts filtering during continuous EEG/fMRI acquisition. Magnetic Resonance Imaging, 21, 1175–1189.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/>
              <a:t>Schandry, R. (2006).</a:t>
            </a:r>
            <a:r>
              <a:rPr lang="de-DE" sz="2000" i="1"/>
              <a:t> Biologische Psychologie</a:t>
            </a:r>
            <a:r>
              <a:rPr lang="de-DE" sz="2000"/>
              <a:t> (2. überarb. Auflage). Weinheim: Beltz.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00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smtClean="0"/>
              <a:t>Wellach, I (2011). Praxisbuch EEG: Einführung in die Befundung, Beurteilung und Differenzialdiagnose. Stuttgart: Thieme.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00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smtClean="0"/>
              <a:t>EEGlab online Tutorial: http://sccn.ucsd.edu/eeglab/maintut/preprocessing_tools.htmlold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00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smtClean="0"/>
              <a:t>http://www.mathworks.com</a:t>
            </a:r>
          </a:p>
          <a:p>
            <a:pPr algn="l"/>
            <a:endParaRPr lang="de-DE" sz="200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mtClean="0">
                <a:solidFill>
                  <a:schemeClr val="tx2">
                    <a:lumMod val="90000"/>
                  </a:schemeClr>
                </a:solidFill>
                <a:effectLst/>
              </a:rPr>
              <a:t>References</a:t>
            </a:r>
            <a:endParaRPr lang="de-DE"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5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24" y="4635134"/>
            <a:ext cx="4699896" cy="91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34934"/>
            <a:ext cx="4754302" cy="89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F:\Master\1. Semester WiSe 11-12\Neurokognitive Methoden\Referat\Bilder\Neur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636912"/>
            <a:ext cx="1258655" cy="267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3419872" y="5777970"/>
            <a:ext cx="355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Thousands to millions of neurons firing synchronously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7452320" y="38430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dirty="0" smtClean="0"/>
              <a:t>ortex</a:t>
            </a:r>
            <a:endParaRPr lang="de-DE" dirty="0"/>
          </a:p>
        </p:txBody>
      </p:sp>
      <p:sp>
        <p:nvSpPr>
          <p:cNvPr id="20" name="Pfeil nach rechts 19"/>
          <p:cNvSpPr/>
          <p:nvPr/>
        </p:nvSpPr>
        <p:spPr>
          <a:xfrm>
            <a:off x="1868368" y="4108866"/>
            <a:ext cx="504056" cy="207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50958"/>
            <a:ext cx="4682293" cy="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97" y="4707142"/>
            <a:ext cx="4728731" cy="92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07142"/>
            <a:ext cx="4759322" cy="78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06942"/>
            <a:ext cx="4824536" cy="8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F:\Master\1. Semester WiSe 11-12\Neurokognitive Methoden\Referat\Bilder\Neur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31" y="3653194"/>
            <a:ext cx="504056" cy="10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:\Master\1. Semester WiSe 11-12\Neurokognitive Methoden\Referat\Bilder\Neur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13" y="3653193"/>
            <a:ext cx="504056" cy="10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:\Master\1. Semester WiSe 11-12\Neurokognitive Methoden\Referat\Bilder\Neur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69" y="3653192"/>
            <a:ext cx="504056" cy="10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:\Master\1. Semester WiSe 11-12\Neurokognitive Methoden\Referat\Bilder\Neur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97" y="3653194"/>
            <a:ext cx="504056" cy="10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:\Master\1. Semester WiSe 11-12\Neurokognitive Methoden\Referat\Bilder\Neur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79" y="3653193"/>
            <a:ext cx="504056" cy="10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:\Master\1. Semester WiSe 11-12\Neurokognitive Methoden\Referat\Bilder\Neur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35" y="3653192"/>
            <a:ext cx="504056" cy="10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Master\1. Semester WiSe 11-12\Neurokognitive Methoden\Referat\Bilder\Neur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928" y="3653193"/>
            <a:ext cx="504056" cy="10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:\Master\1. Semester WiSe 11-12\Neurokognitive Methoden\Referat\Bilder\Neur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10" y="3653192"/>
            <a:ext cx="504056" cy="10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Master\1. Semester WiSe 11-12\Neurokognitive Methoden\Referat\Bilder\Neur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53191"/>
            <a:ext cx="504056" cy="10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87" y="5298854"/>
            <a:ext cx="3981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 descr="F:\Master\1. Semester WiSe 11-12\Neurokognitive Methoden\Referat\Bilder\Mutterwavelet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50" y="1340768"/>
            <a:ext cx="3873726" cy="9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iger Pfeil 2"/>
          <p:cNvSpPr/>
          <p:nvPr/>
        </p:nvSpPr>
        <p:spPr>
          <a:xfrm>
            <a:off x="3428544" y="1650981"/>
            <a:ext cx="632028" cy="12061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539551" y="4766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Oscillations</a:t>
            </a:r>
            <a:endParaRPr lang="de-DE"/>
          </a:p>
        </p:txBody>
      </p:sp>
      <p:sp>
        <p:nvSpPr>
          <p:cNvPr id="2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09320"/>
            <a:ext cx="3352800" cy="365125"/>
          </a:xfrm>
        </p:spPr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1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51520" y="2076071"/>
            <a:ext cx="3963066" cy="1708328"/>
          </a:xfrm>
        </p:spPr>
        <p:txBody>
          <a:bodyPr>
            <a:normAutofit/>
          </a:bodyPr>
          <a:lstStyle/>
          <a:p>
            <a:r>
              <a:rPr lang="de-DE" sz="2400" smtClean="0"/>
              <a:t>EEG amplitude: </a:t>
            </a:r>
          </a:p>
          <a:p>
            <a:pPr marL="393192" lvl="1" indent="0">
              <a:buNone/>
            </a:pPr>
            <a:r>
              <a:rPr lang="de-DE" sz="2000" smtClean="0"/>
              <a:t>0 - </a:t>
            </a:r>
            <a:r>
              <a:rPr lang="de-DE" sz="2000"/>
              <a:t>200 </a:t>
            </a:r>
            <a:r>
              <a:rPr lang="de-DE" sz="2000" smtClean="0"/>
              <a:t>µV on scalp</a:t>
            </a:r>
          </a:p>
          <a:p>
            <a:r>
              <a:rPr lang="de-DE" sz="2400" smtClean="0"/>
              <a:t>Frequency:</a:t>
            </a:r>
          </a:p>
          <a:p>
            <a:pPr marL="393192" lvl="1" indent="0">
              <a:buNone/>
            </a:pPr>
            <a:r>
              <a:rPr lang="de-DE" sz="2000" smtClean="0"/>
              <a:t>0.5-50 Hz </a:t>
            </a:r>
            <a:r>
              <a:rPr lang="de-DE" sz="1600" smtClean="0"/>
              <a:t>(maybe up to 100Hz)</a:t>
            </a:r>
            <a:endParaRPr lang="de-DE" sz="2000"/>
          </a:p>
        </p:txBody>
      </p:sp>
      <p:sp>
        <p:nvSpPr>
          <p:cNvPr id="26" name="Titel 1"/>
          <p:cNvSpPr txBox="1">
            <a:spLocks/>
          </p:cNvSpPr>
          <p:nvPr/>
        </p:nvSpPr>
        <p:spPr>
          <a:xfrm>
            <a:off x="539551" y="4766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Oscillations</a:t>
            </a:r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07504" y="0"/>
            <a:ext cx="9144000" cy="6525344"/>
            <a:chOff x="0" y="0"/>
            <a:chExt cx="9144000" cy="652534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4211960" y="1218831"/>
              <a:ext cx="4680520" cy="5306513"/>
              <a:chOff x="4211960" y="1484784"/>
              <a:chExt cx="4680520" cy="5306513"/>
            </a:xfrm>
          </p:grpSpPr>
          <p:grpSp>
            <p:nvGrpSpPr>
              <p:cNvPr id="19" name="Gruppieren 18"/>
              <p:cNvGrpSpPr/>
              <p:nvPr/>
            </p:nvGrpSpPr>
            <p:grpSpPr>
              <a:xfrm>
                <a:off x="4211960" y="1484784"/>
                <a:ext cx="4680520" cy="5306513"/>
                <a:chOff x="4211960" y="1484784"/>
                <a:chExt cx="4680520" cy="5306513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0453" t="9090" r="21157" b="55945"/>
                <a:stretch>
                  <a:fillRect/>
                </a:stretch>
              </p:blipFill>
              <p:spPr bwMode="auto">
                <a:xfrm>
                  <a:off x="4211960" y="4127001"/>
                  <a:ext cx="4680520" cy="26642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51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40453" t="9090" r="21747" b="55945"/>
                <a:stretch>
                  <a:fillRect/>
                </a:stretch>
              </p:blipFill>
              <p:spPr bwMode="auto">
                <a:xfrm>
                  <a:off x="4211960" y="1484784"/>
                  <a:ext cx="4608512" cy="26642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18" name="Gerade Verbindung 17"/>
              <p:cNvCxnSpPr/>
              <p:nvPr/>
            </p:nvCxnSpPr>
            <p:spPr>
              <a:xfrm flipV="1">
                <a:off x="7740352" y="2348880"/>
                <a:ext cx="0" cy="5040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 Verbindung 26"/>
            <p:cNvCxnSpPr/>
            <p:nvPr/>
          </p:nvCxnSpPr>
          <p:spPr>
            <a:xfrm flipH="1">
              <a:off x="6491866" y="2586983"/>
              <a:ext cx="103246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H="1">
              <a:off x="6491866" y="5229200"/>
              <a:ext cx="4924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/>
          <p:cNvSpPr/>
          <p:nvPr/>
        </p:nvSpPr>
        <p:spPr>
          <a:xfrm>
            <a:off x="107504" y="6001543"/>
            <a:ext cx="3426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/>
              <a:t>(guidelines adapted from </a:t>
            </a:r>
            <a:r>
              <a:rPr lang="de-DE" sz="1400" smtClean="0"/>
              <a:t>Schandry, 2006)</a:t>
            </a:r>
            <a:endParaRPr lang="de-DE"/>
          </a:p>
        </p:txBody>
      </p:sp>
      <p:sp>
        <p:nvSpPr>
          <p:cNvPr id="1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09320"/>
            <a:ext cx="3352800" cy="365125"/>
          </a:xfrm>
        </p:spPr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7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8987" y="410286"/>
            <a:ext cx="8229600" cy="1143000"/>
          </a:xfrm>
        </p:spPr>
        <p:txBody>
          <a:bodyPr/>
          <a:lstStyle/>
          <a:p>
            <a:r>
              <a:rPr lang="de-DE" smtClean="0"/>
              <a:t>Raw EEG</a:t>
            </a:r>
            <a:endParaRPr lang="de-DE"/>
          </a:p>
        </p:txBody>
      </p:sp>
      <p:sp>
        <p:nvSpPr>
          <p:cNvPr id="8" name="Fußzeilenplatzhalter 3"/>
          <p:cNvSpPr txBox="1">
            <a:spLocks/>
          </p:cNvSpPr>
          <p:nvPr/>
        </p:nvSpPr>
        <p:spPr>
          <a:xfrm>
            <a:off x="251520" y="630932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de-DE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EEG Filtering, 26.11.2015, Laura Leuchs</a:t>
            </a:r>
            <a:endParaRPr lang="de-DE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95" y="1628800"/>
            <a:ext cx="5238353" cy="461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21955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P3</a:t>
            </a:r>
            <a:endParaRPr lang="de-DE" b="1"/>
          </a:p>
        </p:txBody>
      </p:sp>
      <p:sp>
        <p:nvSpPr>
          <p:cNvPr id="11" name="Textfeld 10"/>
          <p:cNvSpPr txBox="1"/>
          <p:nvPr/>
        </p:nvSpPr>
        <p:spPr>
          <a:xfrm>
            <a:off x="1130152" y="37077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Fz</a:t>
            </a:r>
            <a:endParaRPr lang="de-DE" b="1"/>
          </a:p>
        </p:txBody>
      </p:sp>
      <p:sp>
        <p:nvSpPr>
          <p:cNvPr id="12" name="Textfeld 11"/>
          <p:cNvSpPr txBox="1"/>
          <p:nvPr/>
        </p:nvSpPr>
        <p:spPr>
          <a:xfrm>
            <a:off x="1125141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F3</a:t>
            </a:r>
            <a:endParaRPr lang="de-DE" b="1"/>
          </a:p>
        </p:txBody>
      </p:sp>
      <p:cxnSp>
        <p:nvCxnSpPr>
          <p:cNvPr id="10" name="Gerade Verbindung 9"/>
          <p:cNvCxnSpPr/>
          <p:nvPr/>
        </p:nvCxnSpPr>
        <p:spPr>
          <a:xfrm>
            <a:off x="2321329" y="3140968"/>
            <a:ext cx="2810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2321329" y="4679749"/>
            <a:ext cx="2810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7668344" y="616530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smtClean="0"/>
              <a:t>sec</a:t>
            </a:r>
            <a:endParaRPr lang="de-DE" dirty="0"/>
          </a:p>
        </p:txBody>
      </p:sp>
      <p:sp>
        <p:nvSpPr>
          <p:cNvPr id="17" name="Pfeil nach rechts 16"/>
          <p:cNvSpPr/>
          <p:nvPr/>
        </p:nvSpPr>
        <p:spPr>
          <a:xfrm>
            <a:off x="1644316" y="2338106"/>
            <a:ext cx="555848" cy="17907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>
            <a:off x="1644316" y="3835270"/>
            <a:ext cx="555848" cy="17907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>
            <a:off x="1644316" y="5338158"/>
            <a:ext cx="555848" cy="17907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92866"/>
              </p:ext>
            </p:extLst>
          </p:nvPr>
        </p:nvGraphicFramePr>
        <p:xfrm>
          <a:off x="2417782" y="6246586"/>
          <a:ext cx="5193090" cy="184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618"/>
                <a:gridCol w="1038618"/>
                <a:gridCol w="1038618"/>
                <a:gridCol w="1038618"/>
                <a:gridCol w="1038618"/>
              </a:tblGrid>
              <a:tr h="184732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Gerade Verbindung 18"/>
          <p:cNvCxnSpPr/>
          <p:nvPr/>
        </p:nvCxnSpPr>
        <p:spPr>
          <a:xfrm>
            <a:off x="7596336" y="2420888"/>
            <a:ext cx="0" cy="7552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7631833" y="2522359"/>
            <a:ext cx="96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= 50</a:t>
            </a:r>
            <a:r>
              <a:rPr lang="de-DE" b="1"/>
              <a:t>µV</a:t>
            </a:r>
            <a:endParaRPr lang="de-DE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637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Ways to filter: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smtClean="0"/>
              <a:t>Filter </a:t>
            </a:r>
            <a:r>
              <a:rPr lang="de-DE" sz="2400" b="1" smtClean="0"/>
              <a:t>online</a:t>
            </a:r>
            <a:r>
              <a:rPr lang="de-DE" sz="2400" smtClean="0"/>
              <a:t> during measurement or </a:t>
            </a:r>
            <a:r>
              <a:rPr lang="de-DE" sz="2400" b="1" smtClean="0"/>
              <a:t>offline</a:t>
            </a:r>
            <a:r>
              <a:rPr lang="de-DE" sz="2400" smtClean="0"/>
              <a:t> afterwards</a:t>
            </a:r>
          </a:p>
          <a:p>
            <a:pPr>
              <a:lnSpc>
                <a:spcPct val="150000"/>
              </a:lnSpc>
            </a:pPr>
            <a:r>
              <a:rPr lang="de-DE" sz="2400" b="1"/>
              <a:t>Low pass filter</a:t>
            </a:r>
            <a:r>
              <a:rPr lang="de-DE" sz="2400"/>
              <a:t>: remove high frequencies</a:t>
            </a:r>
          </a:p>
          <a:p>
            <a:pPr>
              <a:lnSpc>
                <a:spcPct val="150000"/>
              </a:lnSpc>
            </a:pPr>
            <a:r>
              <a:rPr lang="de-DE" sz="2400" b="1" smtClean="0"/>
              <a:t>High </a:t>
            </a:r>
            <a:r>
              <a:rPr lang="de-DE" sz="2400" b="1"/>
              <a:t>pass filter</a:t>
            </a:r>
            <a:r>
              <a:rPr lang="de-DE" sz="2400"/>
              <a:t>: remove low frequencies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de-DE" sz="2400" b="1" smtClean="0"/>
              <a:t>Notch </a:t>
            </a:r>
            <a:r>
              <a:rPr lang="de-DE" sz="2400" b="1"/>
              <a:t>filter</a:t>
            </a:r>
            <a:r>
              <a:rPr lang="de-DE" sz="2400"/>
              <a:t>: remove artifacts in a specific frequency range </a:t>
            </a:r>
            <a:endParaRPr lang="de-DE" sz="2400" smtClean="0"/>
          </a:p>
          <a:p>
            <a:pPr>
              <a:lnSpc>
                <a:spcPct val="150000"/>
              </a:lnSpc>
            </a:pPr>
            <a:r>
              <a:rPr lang="de-DE" sz="2400" b="1" smtClean="0"/>
              <a:t>Inverse </a:t>
            </a:r>
            <a:r>
              <a:rPr lang="de-DE" sz="2400" b="1"/>
              <a:t>fourrier </a:t>
            </a:r>
            <a:r>
              <a:rPr lang="de-DE" sz="2400" b="1" smtClean="0"/>
              <a:t>transform</a:t>
            </a:r>
          </a:p>
          <a:p>
            <a:pPr>
              <a:lnSpc>
                <a:spcPct val="150000"/>
              </a:lnSpc>
            </a:pPr>
            <a:r>
              <a:rPr lang="de-DE" sz="2400" b="1" smtClean="0"/>
              <a:t>Independent component analysis </a:t>
            </a:r>
            <a:r>
              <a:rPr lang="de-DE" sz="2400" smtClean="0"/>
              <a:t>(ICA)</a:t>
            </a:r>
            <a:endParaRPr lang="en-US" sz="2400"/>
          </a:p>
          <a:p>
            <a:endParaRPr lang="de-DE"/>
          </a:p>
        </p:txBody>
      </p:sp>
      <p:sp>
        <p:nvSpPr>
          <p:cNvPr id="5" name="Fußzeilenplatzhalter 3"/>
          <p:cNvSpPr txBox="1">
            <a:spLocks/>
          </p:cNvSpPr>
          <p:nvPr/>
        </p:nvSpPr>
        <p:spPr>
          <a:xfrm>
            <a:off x="251520" y="630932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de-DE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EEG Filtering, 26.11.2015, Laura Leuchs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7744" y="2646040"/>
            <a:ext cx="482453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smtClean="0"/>
              <a:t>Why might I need filtering?</a:t>
            </a:r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09320"/>
            <a:ext cx="3352800" cy="365125"/>
          </a:xfrm>
        </p:spPr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8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Why filter?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80"/>
            <a:ext cx="8075240" cy="4805888"/>
          </a:xfrm>
        </p:spPr>
        <p:txBody>
          <a:bodyPr>
            <a:normAutofit fontScale="85000" lnSpcReduction="20000"/>
          </a:bodyPr>
          <a:lstStyle/>
          <a:p>
            <a:r>
              <a:rPr lang="de-DE" sz="2400" smtClean="0"/>
              <a:t>Frequencies below max. 50 Hz are of interest:</a:t>
            </a:r>
          </a:p>
          <a:p>
            <a:pPr lvl="1"/>
            <a:r>
              <a:rPr lang="de-DE" sz="2200"/>
              <a:t>line noise from computers/ power supply: </a:t>
            </a:r>
            <a:r>
              <a:rPr lang="en-US" sz="2200"/>
              <a:t>50-60Hz  </a:t>
            </a:r>
          </a:p>
          <a:p>
            <a:pPr lvl="1"/>
            <a:r>
              <a:rPr lang="de-DE" sz="2200"/>
              <a:t>Muscle artifacts: over 50 </a:t>
            </a:r>
            <a:r>
              <a:rPr lang="de-DE" sz="2200" smtClean="0"/>
              <a:t>Hz</a:t>
            </a:r>
          </a:p>
          <a:p>
            <a:pPr lvl="1"/>
            <a:endParaRPr lang="de-DE" sz="2200"/>
          </a:p>
          <a:p>
            <a:r>
              <a:rPr lang="de-DE" sz="2400" smtClean="0"/>
              <a:t>Slow drifts below 1Hz are mostly artifacts:</a:t>
            </a:r>
          </a:p>
          <a:p>
            <a:pPr lvl="1"/>
            <a:r>
              <a:rPr lang="de-DE" sz="2200"/>
              <a:t>linear trends evoked by </a:t>
            </a:r>
            <a:r>
              <a:rPr lang="de-DE" sz="2200" smtClean="0"/>
              <a:t>sweating / slowly changing impedances</a:t>
            </a:r>
          </a:p>
          <a:p>
            <a:pPr lvl="1"/>
            <a:r>
              <a:rPr lang="de-DE" sz="2200" smtClean="0"/>
              <a:t>Breathing</a:t>
            </a:r>
          </a:p>
          <a:p>
            <a:pPr lvl="1"/>
            <a:r>
              <a:rPr lang="de-DE" sz="2200" smtClean="0"/>
              <a:t>Slow movements</a:t>
            </a:r>
          </a:p>
          <a:p>
            <a:pPr lvl="1"/>
            <a:endParaRPr lang="de-DE" sz="2200" smtClean="0"/>
          </a:p>
          <a:p>
            <a:r>
              <a:rPr lang="de-DE" sz="2400"/>
              <a:t>Scanner </a:t>
            </a:r>
            <a:r>
              <a:rPr lang="de-DE" sz="2400" smtClean="0"/>
              <a:t>artifacts</a:t>
            </a:r>
            <a:r>
              <a:rPr lang="de-DE" sz="2400"/>
              <a:t> </a:t>
            </a:r>
            <a:r>
              <a:rPr lang="de-DE" sz="2400" smtClean="0"/>
              <a:t>from simultaneous  EEG / fMRI</a:t>
            </a:r>
          </a:p>
          <a:p>
            <a:endParaRPr lang="de-DE" sz="2400"/>
          </a:p>
          <a:p>
            <a:r>
              <a:rPr lang="de-DE" sz="2400" smtClean="0"/>
              <a:t>Cardiovascular artifacts</a:t>
            </a:r>
          </a:p>
          <a:p>
            <a:endParaRPr lang="de-DE" sz="2400" smtClean="0"/>
          </a:p>
          <a:p>
            <a:r>
              <a:rPr lang="de-DE" sz="2400" smtClean="0"/>
              <a:t>Eye blinks &amp; movements</a:t>
            </a:r>
          </a:p>
          <a:p>
            <a:endParaRPr lang="de-DE" sz="2400" smtClean="0"/>
          </a:p>
          <a:p>
            <a:pPr marL="0" indent="0" algn="r">
              <a:buNone/>
            </a:pPr>
            <a:r>
              <a:rPr lang="de-DE" sz="1600" smtClean="0"/>
              <a:t>(guidelines adapted from Wellach, 2003 and Schandry, 2006)</a:t>
            </a:r>
            <a:endParaRPr lang="de-DE" sz="240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09320"/>
            <a:ext cx="3352800" cy="365125"/>
          </a:xfrm>
        </p:spPr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7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7744" y="2646040"/>
            <a:ext cx="482453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smtClean="0"/>
              <a:t>Some examples what happens to the data with filtering…</a:t>
            </a:r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1520" y="6309320"/>
            <a:ext cx="3352800" cy="365125"/>
          </a:xfrm>
        </p:spPr>
        <p:txBody>
          <a:bodyPr/>
          <a:lstStyle/>
          <a:p>
            <a:r>
              <a:rPr lang="de-DE" smtClean="0"/>
              <a:t>EEG Filtering, 26.11.2015, Laura Leuchs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1413</Words>
  <Application>Microsoft Office PowerPoint</Application>
  <PresentationFormat>Bildschirmpräsentation (4:3)</PresentationFormat>
  <Paragraphs>353</Paragraphs>
  <Slides>20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Hyperion</vt:lpstr>
      <vt:lpstr>What is filtering and why might I need it?</vt:lpstr>
      <vt:lpstr>What is filtering?</vt:lpstr>
      <vt:lpstr>PowerPoint-Präsentation</vt:lpstr>
      <vt:lpstr>PowerPoint-Präsentation</vt:lpstr>
      <vt:lpstr>Raw EEG</vt:lpstr>
      <vt:lpstr>Ways to filter:</vt:lpstr>
      <vt:lpstr>Why might I need filtering?</vt:lpstr>
      <vt:lpstr>Why filter?</vt:lpstr>
      <vt:lpstr>Some examples what happens to the data with filtering…</vt:lpstr>
      <vt:lpstr>PowerPoint-Präsentation</vt:lpstr>
      <vt:lpstr>High pass filtering:  remove slow drifts, detrend</vt:lpstr>
      <vt:lpstr>Inverse fourier transform</vt:lpstr>
      <vt:lpstr>Inverse fourier transform</vt:lpstr>
      <vt:lpstr>fMRI artifacts</vt:lpstr>
      <vt:lpstr>PowerPoint-Präsentation</vt:lpstr>
      <vt:lpstr>Cardiological artifacts</vt:lpstr>
      <vt:lpstr>Eye blinks / movement artifacts </vt:lpstr>
      <vt:lpstr>Filtering with matlab:</vt:lpstr>
      <vt:lpstr>Careful: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60</cp:revision>
  <dcterms:created xsi:type="dcterms:W3CDTF">2015-11-23T12:23:48Z</dcterms:created>
  <dcterms:modified xsi:type="dcterms:W3CDTF">2015-11-26T12:12:28Z</dcterms:modified>
</cp:coreProperties>
</file>