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webextensions/webextension1.xml" ContentType="application/vnd.ms-office.webextension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webextensions/webextension2.xml" ContentType="application/vnd.ms-office.webextension+xml"/>
  <Override PartName="/ppt/notesSlides/notesSlide32.xml" ContentType="application/vnd.openxmlformats-officedocument.presentationml.notesSlide+xml"/>
  <Override PartName="/ppt/webextensions/webextension3.xml" ContentType="application/vnd.ms-office.webextension+xml"/>
  <Override PartName="/ppt/notesSlides/notesSlide33.xml" ContentType="application/vnd.openxmlformats-officedocument.presentationml.notesSlide+xml"/>
  <Override PartName="/ppt/webextensions/webextension4.xml" ContentType="application/vnd.ms-office.webextension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256" r:id="rId2"/>
    <p:sldId id="496" r:id="rId3"/>
    <p:sldId id="278" r:id="rId4"/>
    <p:sldId id="495" r:id="rId5"/>
    <p:sldId id="469" r:id="rId6"/>
    <p:sldId id="497" r:id="rId7"/>
    <p:sldId id="498" r:id="rId8"/>
    <p:sldId id="281" r:id="rId9"/>
    <p:sldId id="282" r:id="rId10"/>
    <p:sldId id="341" r:id="rId11"/>
    <p:sldId id="280" r:id="rId12"/>
    <p:sldId id="343" r:id="rId13"/>
    <p:sldId id="499" r:id="rId14"/>
    <p:sldId id="344" r:id="rId15"/>
    <p:sldId id="500" r:id="rId16"/>
    <p:sldId id="474" r:id="rId17"/>
    <p:sldId id="477" r:id="rId18"/>
    <p:sldId id="478" r:id="rId19"/>
    <p:sldId id="480" r:id="rId20"/>
    <p:sldId id="482" r:id="rId21"/>
    <p:sldId id="481" r:id="rId22"/>
    <p:sldId id="483" r:id="rId23"/>
    <p:sldId id="1054" r:id="rId24"/>
    <p:sldId id="484" r:id="rId25"/>
    <p:sldId id="485" r:id="rId26"/>
    <p:sldId id="486" r:id="rId27"/>
    <p:sldId id="501" r:id="rId28"/>
    <p:sldId id="345" r:id="rId29"/>
    <p:sldId id="1055" r:id="rId30"/>
    <p:sldId id="415" r:id="rId31"/>
    <p:sldId id="417" r:id="rId32"/>
    <p:sldId id="466" r:id="rId33"/>
    <p:sldId id="1049" r:id="rId34"/>
    <p:sldId id="813" r:id="rId35"/>
    <p:sldId id="1056" r:id="rId36"/>
    <p:sldId id="851" r:id="rId37"/>
    <p:sldId id="958" r:id="rId38"/>
    <p:sldId id="1052" r:id="rId39"/>
    <p:sldId id="891" r:id="rId40"/>
    <p:sldId id="1057" r:id="rId41"/>
    <p:sldId id="572" r:id="rId42"/>
    <p:sldId id="749" r:id="rId43"/>
    <p:sldId id="1058" r:id="rId44"/>
    <p:sldId id="855" r:id="rId45"/>
    <p:sldId id="959" r:id="rId46"/>
    <p:sldId id="822" r:id="rId47"/>
    <p:sldId id="823" r:id="rId48"/>
    <p:sldId id="824" r:id="rId49"/>
    <p:sldId id="825" r:id="rId50"/>
    <p:sldId id="991" r:id="rId51"/>
    <p:sldId id="1059" r:id="rId52"/>
    <p:sldId id="828" r:id="rId53"/>
    <p:sldId id="830" r:id="rId54"/>
    <p:sldId id="751" r:id="rId55"/>
  </p:sldIdLst>
  <p:sldSz cx="12192000" cy="6858000"/>
  <p:notesSz cx="7099300" cy="102346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73883" autoAdjust="0"/>
  </p:normalViewPr>
  <p:slideViewPr>
    <p:cSldViewPr>
      <p:cViewPr varScale="1">
        <p:scale>
          <a:sx n="86" d="100"/>
          <a:sy n="86" d="100"/>
        </p:scale>
        <p:origin x="5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9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4FECB68-5056-4060-80DF-052CEC195F7B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2312DD8-DBFA-46DB-9E54-DE61DC44A4F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</p:spPr>
        <p:txBody>
          <a:bodyPr/>
          <a:lstStyle/>
          <a:p>
            <a:pPr marL="247620" indent="-247620">
              <a:buFontTx/>
              <a:buAutoNum type="arabicPeriod"/>
            </a:pPr>
            <a:endParaRPr lang="en-US" alt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r>
              <a:rPr lang="en-US" altLang="fr-FR" dirty="0"/>
              <a:t>Explain better: FIXING the price, add up quantity demanded/supplied</a:t>
            </a:r>
          </a:p>
          <a:p>
            <a:r>
              <a:rPr lang="en-US" altLang="fr-FR" dirty="0"/>
              <a:t>D(p)=D_1(p)+D_2(p)….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6988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1729" tIns="45865" rIns="91729" bIns="45865"/>
          <a:lstStyle/>
          <a:p>
            <a:pPr marL="236921" indent="-236921"/>
            <a:endParaRPr lang="en-US" alt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</p:spPr>
        <p:txBody>
          <a:bodyPr/>
          <a:lstStyle/>
          <a:p>
            <a:pPr marL="247620" indent="-247620"/>
            <a:r>
              <a:rPr lang="en-GB" altLang="fr-FR" dirty="0"/>
              <a:t>Learning points: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Model is not descriptive. In the model there is neither haggling, nor learning.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But predicts well! 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It works at getting the MEAN right , but predicts no price dispersion due to initial trading.  Can improve the model by modelling bargaining…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Is outcome efficient? Surplus maximization. 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Attempts of monopolization. Enforcement. </a:t>
            </a:r>
          </a:p>
          <a:p>
            <a:pPr marL="247620" indent="-247620">
              <a:buFontTx/>
              <a:buAutoNum type="arabicPeriod"/>
            </a:pPr>
            <a:r>
              <a:rPr lang="en-GB" altLang="fr-FR" dirty="0"/>
              <a:t>What if speculation is allowed? </a:t>
            </a:r>
          </a:p>
          <a:p>
            <a:pPr marL="247620" indent="-247620"/>
            <a:endParaRPr lang="en-GB" alt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58" y="4862792"/>
            <a:ext cx="5676787" cy="4604183"/>
          </a:xfrm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r>
              <a:rPr lang="en-US" altLang="fr-FR" dirty="0"/>
              <a:t>RESTRUCTURE: 2 basic examples, then lessons for supply and demand analysis:</a:t>
            </a:r>
          </a:p>
          <a:p>
            <a:pPr marL="171450" indent="-171450">
              <a:buFontTx/>
              <a:buChar char="-"/>
            </a:pPr>
            <a:r>
              <a:rPr lang="en-US" altLang="fr-FR" dirty="0"/>
              <a:t>Never reason from a price change</a:t>
            </a:r>
          </a:p>
          <a:p>
            <a:pPr marL="171450" indent="-171450">
              <a:buFontTx/>
              <a:buChar char="-"/>
            </a:pPr>
            <a:r>
              <a:rPr lang="en-US" altLang="fr-FR" dirty="0"/>
              <a:t>Policy can get in the way</a:t>
            </a:r>
          </a:p>
          <a:p>
            <a:pPr marL="171450" indent="-171450">
              <a:buFontTx/>
              <a:buChar char="-"/>
            </a:pPr>
            <a:r>
              <a:rPr lang="en-US" altLang="fr-FR" dirty="0"/>
              <a:t>Market forces may find a way</a:t>
            </a:r>
          </a:p>
          <a:p>
            <a:pPr marL="171450" indent="-171450">
              <a:buFontTx/>
              <a:buChar char="-"/>
            </a:pPr>
            <a:r>
              <a:rPr lang="en-US" altLang="fr-FR" dirty="0"/>
              <a:t>Looking at it in the right space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endParaRPr lang="en-US" altLang="fr-FR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12DD8-DBFA-46DB-9E54-DE61DC44A4FE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588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12DD8-DBFA-46DB-9E54-DE61DC44A4F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38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3588"/>
            <a:ext cx="6829425" cy="38417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57882"/>
            <a:ext cx="5205932" cy="4612368"/>
          </a:xfrm>
          <a:noFill/>
        </p:spPr>
        <p:txBody>
          <a:bodyPr lIns="97665" tIns="48834" rIns="97665" bIns="48834"/>
          <a:lstStyle/>
          <a:p>
            <a:pPr marL="247620" indent="-247620"/>
            <a:endParaRPr lang="en-GB" alt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58A5676-E6E2-D2A5-1C2D-A85652DC2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BEE0DC5-D153-F1C0-AC2F-D67A06922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BB298F-560C-904B-7F99-49ED129D9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D358D6-DBEF-B286-F0F6-24F77FE08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/>
          <a:lstStyle/>
          <a:p>
            <a:endParaRPr lang="en-US" alt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D57C37F-288D-D8B3-ADCA-A215F5C4C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C354D61-9F3E-0EEF-5B78-EF7909684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/>
          <a:lstStyle/>
          <a:p>
            <a:r>
              <a:rPr lang="en-US" altLang="fr-FR" dirty="0">
                <a:solidFill>
                  <a:srgbClr val="FF0000"/>
                </a:solidFill>
              </a:rPr>
              <a:t>Where else could revenue come from??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040D50B-E2E7-350B-BA25-9E6F79F96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CF269E8-DFF6-BFA6-6D6A-A4BAF19B8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D39C4E0-A2EB-F006-E600-F0633FD72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D71EAF2-3307-2214-ACAE-E38BEF0D0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131495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263C9F1-FF4A-5210-1517-BAE5EC62F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1CD8105-4B62-F498-B2DB-4D1887A84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E8CEB02-2AAB-3336-EB56-9AF82FB35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0E7D31-C10A-8E62-7EBA-DE45BAFC9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fr-FR" dirty="0"/>
              <a:t>TODO: Align properly (do one multiline equation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4C37E6B-9D9B-282D-C46F-77B17E69D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0E60D13-E2B2-98A5-08BF-E4F3E3C4A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BE3314A-E8DB-DC13-8EF1-7CF448D81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70ED459-F9AB-DECC-0374-6D0697FCF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DB2BADA-0E76-CF32-ED4C-BCF1ED600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6B0B138-62A1-DFDE-5427-C961977E1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E18EFDB-D3A4-A47B-3D5B-8F8C99E28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D729A8-3343-0AFD-3081-E4D6FB94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E2F72E-8565-C278-84D8-6AE26E620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382E6BA-DD33-732D-3344-66B38C4B7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/>
          <a:lstStyle/>
          <a:p>
            <a:endParaRPr lang="en-US" alt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E2F72E-8565-C278-84D8-6AE26E620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382E6BA-DD33-732D-3344-66B38C4B7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/>
          <a:lstStyle/>
          <a:p>
            <a:endParaRPr lang="en-US" alt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84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D62F141-B799-03F3-C70F-FD695E333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3410B5B-7591-82C7-0BD9-45529D215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8640E65-936E-8360-C1D7-F65405CAF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15112" cy="3722688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15C7E47-E7B1-AC4E-1946-29E30F75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4984750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E35B38E-137C-2061-0547-9B1A3F0B8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9253767-3A2C-93EE-ECFF-04DECDE8B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/>
          <a:lstStyle/>
          <a:p>
            <a:endParaRPr lang="en-US" alt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84225"/>
            <a:ext cx="6818312" cy="3835400"/>
          </a:xfrm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</p:spPr>
        <p:txBody>
          <a:bodyPr lIns="95871" tIns="47936" rIns="95871" bIns="47936"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9225" y="768350"/>
            <a:ext cx="6821488" cy="3838575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</p:spPr>
        <p:txBody>
          <a:bodyPr/>
          <a:lstStyle/>
          <a:p>
            <a:endParaRPr lang="en-GB" alt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/>
          <a:lstStyle/>
          <a:p>
            <a:endParaRPr lang="en-US" alt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58" y="4862792"/>
            <a:ext cx="5676787" cy="4604183"/>
          </a:xfrm>
          <a:noFill/>
        </p:spPr>
        <p:txBody>
          <a:bodyPr/>
          <a:lstStyle/>
          <a:p>
            <a:r>
              <a:rPr lang="en-US" altLang="fr-FR" dirty="0"/>
              <a:t>Examples for perfectly competitive</a:t>
            </a:r>
          </a:p>
          <a:p>
            <a:r>
              <a:rPr lang="en-US" altLang="fr-FR" dirty="0"/>
              <a:t>How good of an approximation: ranking (?) wooclap question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</p:spPr>
        <p:txBody>
          <a:bodyPr lIns="93537" tIns="46769" rIns="93537" bIns="46769"/>
          <a:lstStyle/>
          <a:p>
            <a:pPr marL="236921" indent="-236921"/>
            <a:r>
              <a:rPr lang="en-GB" altLang="fr-FR" dirty="0"/>
              <a:t>CHANGE: Improve structure: need to be able to have the data and the submission on one slide</a:t>
            </a:r>
          </a:p>
          <a:p>
            <a:pPr marL="236921" indent="-236921"/>
            <a:endParaRPr lang="en-GB" altLang="fr-FR" dirty="0"/>
          </a:p>
          <a:p>
            <a:pPr marL="236921" indent="-236921"/>
            <a:r>
              <a:rPr lang="en-GB" altLang="fr-FR" dirty="0"/>
              <a:t>Work by discussing in PAIRS (or groups of three if at the end of a row)</a:t>
            </a:r>
          </a:p>
          <a:p>
            <a:pPr marL="236921" indent="-236921"/>
            <a:r>
              <a:rPr lang="en-GB" altLang="fr-FR" dirty="0"/>
              <a:t>In 10 minutes I will collect a piece of paper with:</a:t>
            </a:r>
          </a:p>
          <a:p>
            <a:pPr marL="236921" indent="-236921">
              <a:buFontTx/>
              <a:buAutoNum type="alphaUcParenR"/>
            </a:pPr>
            <a:r>
              <a:rPr lang="en-GB" altLang="fr-FR" dirty="0"/>
              <a:t>Your guess on the price/prices at which trading took place (and quantity traded if you want).</a:t>
            </a:r>
          </a:p>
          <a:p>
            <a:pPr marL="236921" indent="-236921">
              <a:buFontTx/>
              <a:buAutoNum type="alphaUcParenR"/>
            </a:pPr>
            <a:r>
              <a:rPr lang="en-GB" altLang="fr-FR" dirty="0"/>
              <a:t> The explanation of your reasoning. You might want to start constructing the INDIVIDUAL demand and supply of your type of trader. </a:t>
            </a:r>
          </a:p>
          <a:p>
            <a:pPr marL="236921" indent="-236921"/>
            <a:r>
              <a:rPr lang="en-GB" altLang="fr-FR" dirty="0"/>
              <a:t>Then think about other types, and the AGGREGATE supply and demand. </a:t>
            </a:r>
          </a:p>
          <a:p>
            <a:pPr marL="236921" indent="-236921"/>
            <a:r>
              <a:rPr lang="en-GB" altLang="fr-FR" dirty="0"/>
              <a:t>Or try to use other more intuitive methods!</a:t>
            </a:r>
          </a:p>
          <a:p>
            <a:pPr marL="236921" indent="-236921"/>
            <a:r>
              <a:rPr lang="en-GB" altLang="fr-FR" b="1" dirty="0"/>
              <a:t>HAND OUT BLANK SHEETS – you have 10 minutes (most)</a:t>
            </a:r>
          </a:p>
          <a:p>
            <a:pPr marL="236921" indent="-236921"/>
            <a:endParaRPr lang="en-GB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0854-761E-38B0-B8FF-82C9E9EC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957FA-7EDA-0E6E-E2C0-2DC6B7BE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83AE-C053-93A8-66F3-BB532A5F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8EDB-594C-AF17-0516-2139B053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14F1-8156-A5AB-6CA5-2DA04443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296AD-96C7-42B1-E81B-AC4885E12354}"/>
              </a:ext>
            </a:extLst>
          </p:cNvPr>
          <p:cNvSpPr/>
          <p:nvPr/>
        </p:nvSpPr>
        <p:spPr>
          <a:xfrm>
            <a:off x="1524001" y="5257800"/>
            <a:ext cx="2511105" cy="85777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350" dirty="0"/>
          </a:p>
        </p:txBody>
      </p:sp>
    </p:spTree>
    <p:extLst>
      <p:ext uri="{BB962C8B-B14F-4D97-AF65-F5344CB8AC3E}">
        <p14:creationId xmlns:p14="http://schemas.microsoft.com/office/powerpoint/2010/main" val="33881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D85-ADA6-7688-759E-96C6ED1E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AF77-4F3E-885D-6BDA-E03D5593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67A0-C0DD-079B-16CC-FB3E4536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9915-8C16-6685-8F40-6637A3D4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B23A-FEF4-17B4-9467-48D8E72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98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8FB01-5745-2F4D-E693-777EEB73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DCD75-C85C-8670-D259-406B5F7D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02E0-353B-DE96-32F7-7EDE564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EAED-8BAF-00B8-FF6B-885E944F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34BC-6A86-9DA0-C6E0-E4506C8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7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BA26-431E-39F9-B8FB-5DBEB920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SemiBold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A623-ACC5-CF9D-762C-2B17629C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C5CB-6B8B-FD44-0CF6-CDD16E3A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1FB5-3158-42B7-5749-38B82FD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F909-6395-994A-8C3A-0A607B3F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2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ADC4-466F-E8C3-53F4-450395B2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B6CB-4199-8C6B-1156-8F7C3B39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4300-B5DF-CDF9-17FD-E9976E12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F8FE-BF58-2F32-D87F-A93E4DC6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7508-E7A5-E366-DEE6-8384DA75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23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465-433A-D8C3-49A3-1095AE46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28C5-AF62-F458-D132-1E2E4EF78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5439-BFA8-5125-E424-CA386A327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B76B-1C5D-786E-D23C-F8799C9A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6E411-7CC0-E346-D11A-D4209F68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2598-41EC-05B3-AB28-6314CB42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2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272-5780-2C41-587B-F63C6C3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0D82-F87A-E701-6244-CC0BC41B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5804-FC4F-F9F3-A7FB-392A1B36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C54C3-B318-C1D1-77A6-F502A32E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91179-08DC-D129-E8F3-9FBBDAD64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D68C-6013-F2AC-E564-774183F8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40B14-3BDC-A986-E8F7-0FB3A374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A0B4-2589-E587-B3E0-461FD2CF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8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4569-6CE6-485F-2C48-81C3DF19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84B37-C7A5-B330-1174-49B37C5E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101C3-269E-5F54-1413-06DB0128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9E895-3985-7421-6B88-BEEE22E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49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44E1F-7944-427F-E14D-929C34C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69509-8456-F974-5F3B-25571A5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A9B88-C8BE-846A-2B2C-15A4614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39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646-9862-3C74-1D7F-B43D4512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C40C-02D1-5675-04A7-B3465163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B5D8-0DE0-59B0-E201-78933367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2CEB-3145-5F9E-A86B-D49F3679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7219-1C32-C7A9-A08E-95C96FD0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2C13-4632-CEE2-8017-EDCA924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5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64DB-27F2-25E0-4E7C-FC001AE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49129-CA93-4792-143A-3D32E248E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C17CF-92AE-3848-57AD-94E93BB0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48B4-41AA-8A91-E709-4770B2A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516BE-2AE9-6D38-E005-92B0958D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DF53-6A66-0A54-159C-1CBAFBE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34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4937-0D6E-2098-7131-E4C753A6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534F-DA46-4D7F-6AF5-E199F7B3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6854"/>
            <a:ext cx="10515600" cy="49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7535-FA87-91BA-67EC-C7039664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7557" y="6356352"/>
            <a:ext cx="2023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1C75-086A-4DA9-B02B-9AEDD1FE735D}" type="datetimeFigureOut">
              <a:rPr lang="fr-FR" smtClean="0"/>
              <a:t>01/09/2023</a:t>
            </a:fld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494CD-F953-7487-EBE4-0984017C26B6}"/>
              </a:ext>
            </a:extLst>
          </p:cNvPr>
          <p:cNvSpPr/>
          <p:nvPr/>
        </p:nvSpPr>
        <p:spPr>
          <a:xfrm>
            <a:off x="118844" y="5849174"/>
            <a:ext cx="981512" cy="925455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3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5231-284E-2455-1574-6C599F4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2768" y="6356352"/>
            <a:ext cx="551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3775-4126-5A2C-1BDA-C4EC29DA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002" y="6356352"/>
            <a:ext cx="2058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640F-EB92-4860-B429-733DAD99D56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Managerial Economics</a:t>
            </a:r>
            <a:br>
              <a:rPr lang="en-US" noProof="0" dirty="0"/>
            </a:br>
            <a:r>
              <a:rPr lang="en-US" sz="3600" noProof="0" dirty="0">
                <a:solidFill>
                  <a:schemeClr val="accent1"/>
                </a:solidFill>
              </a:rPr>
              <a:t>Competitive Markets: Supply and Demand</a:t>
            </a:r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Franz Ostrizek</a:t>
            </a:r>
          </a:p>
        </p:txBody>
      </p:sp>
    </p:spTree>
    <p:extLst>
      <p:ext uri="{BB962C8B-B14F-4D97-AF65-F5344CB8AC3E}">
        <p14:creationId xmlns:p14="http://schemas.microsoft.com/office/powerpoint/2010/main" val="291460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F36C0-A0FC-DBD0-9040-142E9606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Supply Curve</a:t>
            </a:r>
          </a:p>
        </p:txBody>
      </p:sp>
      <p:sp>
        <p:nvSpPr>
          <p:cNvPr id="184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DD7290-912B-4EF4-BB2C-1139D8707575}" type="slidenum">
              <a:rPr lang="en-US" altLang="fr-FR" sz="1500"/>
              <a:pPr/>
              <a:t>10</a:t>
            </a:fld>
            <a:endParaRPr lang="en-US" altLang="fr-FR" sz="1500" dirty="0"/>
          </a:p>
        </p:txBody>
      </p:sp>
      <p:grpSp>
        <p:nvGrpSpPr>
          <p:cNvPr id="18437" name="Group 14"/>
          <p:cNvGrpSpPr>
            <a:grpSpLocks/>
          </p:cNvGrpSpPr>
          <p:nvPr/>
        </p:nvGrpSpPr>
        <p:grpSpPr bwMode="auto">
          <a:xfrm>
            <a:off x="6183216" y="1124744"/>
            <a:ext cx="5817439" cy="4608512"/>
            <a:chOff x="27" y="1808"/>
            <a:chExt cx="3381" cy="2128"/>
          </a:xfrm>
        </p:grpSpPr>
        <p:sp>
          <p:nvSpPr>
            <p:cNvPr id="18439" name="Arc 6"/>
            <p:cNvSpPr>
              <a:spLocks/>
            </p:cNvSpPr>
            <p:nvPr/>
          </p:nvSpPr>
          <p:spPr bwMode="auto">
            <a:xfrm rot="17064574">
              <a:off x="989" y="1958"/>
              <a:ext cx="1799" cy="1499"/>
            </a:xfrm>
            <a:custGeom>
              <a:avLst/>
              <a:gdLst>
                <a:gd name="T0" fmla="*/ 1327 w 21302"/>
                <a:gd name="T1" fmla="*/ 1089 h 21230"/>
                <a:gd name="T2" fmla="*/ 0 w 21302"/>
                <a:gd name="T3" fmla="*/ 183 h 21230"/>
                <a:gd name="T4" fmla="*/ 1632 w 21302"/>
                <a:gd name="T5" fmla="*/ 0 h 212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02" h="21230" fill="none" extrusionOk="0">
                  <a:moveTo>
                    <a:pt x="17321" y="21229"/>
                  </a:moveTo>
                  <a:cubicBezTo>
                    <a:pt x="8416" y="19560"/>
                    <a:pt x="1499" y="12510"/>
                    <a:pt x="0" y="3575"/>
                  </a:cubicBezTo>
                </a:path>
                <a:path w="21302" h="21230" stroke="0" extrusionOk="0">
                  <a:moveTo>
                    <a:pt x="17321" y="21229"/>
                  </a:moveTo>
                  <a:cubicBezTo>
                    <a:pt x="8416" y="19560"/>
                    <a:pt x="1499" y="12510"/>
                    <a:pt x="0" y="3575"/>
                  </a:cubicBezTo>
                  <a:lnTo>
                    <a:pt x="21302" y="0"/>
                  </a:lnTo>
                  <a:lnTo>
                    <a:pt x="17321" y="2122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8440" name="Line 4"/>
            <p:cNvSpPr>
              <a:spLocks noChangeShapeType="1"/>
            </p:cNvSpPr>
            <p:nvPr/>
          </p:nvSpPr>
          <p:spPr bwMode="auto">
            <a:xfrm>
              <a:off x="843" y="2102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41" name="Line 5"/>
            <p:cNvSpPr>
              <a:spLocks noChangeShapeType="1"/>
            </p:cNvSpPr>
            <p:nvPr/>
          </p:nvSpPr>
          <p:spPr bwMode="auto">
            <a:xfrm flipH="1">
              <a:off x="843" y="3542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2043" y="2169"/>
              <a:ext cx="6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Supply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2619" y="3686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quantity</a:t>
              </a: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27" y="2054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Price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1CEC7-101D-2817-D03E-D2D782DF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45015" cy="4351338"/>
          </a:xfrm>
        </p:spPr>
        <p:txBody>
          <a:bodyPr>
            <a:normAutofit/>
          </a:bodyPr>
          <a:lstStyle/>
          <a:p>
            <a:r>
              <a:rPr lang="en-US" sz="2400" noProof="0" dirty="0"/>
              <a:t>Total quantity supplied at given price</a:t>
            </a:r>
          </a:p>
          <a:p>
            <a:pPr lvl="1"/>
            <a:r>
              <a:rPr lang="en-US" sz="2100" noProof="0" dirty="0"/>
              <a:t>Everything else held constant</a:t>
            </a:r>
          </a:p>
          <a:p>
            <a:r>
              <a:rPr lang="en-US" sz="2400" noProof="0" dirty="0"/>
              <a:t>If the price increases</a:t>
            </a:r>
          </a:p>
          <a:p>
            <a:pPr lvl="1"/>
            <a:r>
              <a:rPr lang="en-US" sz="2100" noProof="0" dirty="0"/>
              <a:t>Current firms may sell/produce more</a:t>
            </a:r>
          </a:p>
          <a:p>
            <a:pPr lvl="1"/>
            <a:r>
              <a:rPr lang="en-US" sz="2100" noProof="0" dirty="0"/>
              <a:t>Inactive firms may (re)enter the market</a:t>
            </a:r>
          </a:p>
          <a:p>
            <a:r>
              <a:rPr lang="en-US" sz="2400" noProof="0" dirty="0"/>
              <a:t>What determines exactly how much a competitive firm supplies?</a:t>
            </a:r>
          </a:p>
          <a:p>
            <a:pPr lvl="1"/>
            <a:r>
              <a:rPr lang="en-US" sz="2100" noProof="0" dirty="0"/>
              <a:t>Detailed answer next time</a:t>
            </a:r>
          </a:p>
        </p:txBody>
      </p:sp>
    </p:spTree>
    <p:extLst>
      <p:ext uri="{BB962C8B-B14F-4D97-AF65-F5344CB8AC3E}">
        <p14:creationId xmlns:p14="http://schemas.microsoft.com/office/powerpoint/2010/main" val="163409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A605C-624C-339D-6A6A-36CEC162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Market Equilibrium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5ADF-879D-46CB-9672-DDB8AE24FB8A}" type="slidenum">
              <a:rPr lang="en-US" altLang="fr-FR"/>
              <a:pPr/>
              <a:t>11</a:t>
            </a:fld>
            <a:endParaRPr lang="en-US" alt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2F816A-7923-6084-2DC0-2A97C71E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74" y="1316854"/>
            <a:ext cx="44714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noProof="0" dirty="0">
                <a:solidFill>
                  <a:srgbClr val="FF0000"/>
                </a:solidFill>
              </a:rPr>
              <a:t>Perfect Competition</a:t>
            </a:r>
          </a:p>
          <a:p>
            <a:pPr marL="0" indent="0">
              <a:buNone/>
            </a:pPr>
            <a:endParaRPr lang="en-US" sz="2800" noProof="0" dirty="0">
              <a:solidFill>
                <a:srgbClr val="FF0000"/>
              </a:solidFill>
            </a:endParaRPr>
          </a:p>
          <a:p>
            <a:r>
              <a:rPr lang="en-US" sz="2400" noProof="0" dirty="0"/>
              <a:t>Key Assumptions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noProof="0" dirty="0"/>
              <a:t>Many small and independent buyers and sellers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noProof="0" dirty="0"/>
              <a:t>Homogeneous product of known quality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noProof="0" dirty="0"/>
              <a:t>Information about prices</a:t>
            </a:r>
          </a:p>
          <a:p>
            <a:r>
              <a:rPr lang="en-US" sz="2400" noProof="0" dirty="0"/>
              <a:t>Good first approximation for many markets, never perfect</a:t>
            </a:r>
          </a:p>
        </p:txBody>
      </p:sp>
      <p:grpSp>
        <p:nvGrpSpPr>
          <p:cNvPr id="8" name="Group 30">
            <a:extLst>
              <a:ext uri="{FF2B5EF4-FFF2-40B4-BE49-F238E27FC236}">
                <a16:creationId xmlns:a16="http://schemas.microsoft.com/office/drawing/2014/main" id="{F07E8E41-6F4C-3159-8408-8A11A072CF82}"/>
              </a:ext>
            </a:extLst>
          </p:cNvPr>
          <p:cNvGrpSpPr>
            <a:grpSpLocks/>
          </p:cNvGrpSpPr>
          <p:nvPr/>
        </p:nvGrpSpPr>
        <p:grpSpPr bwMode="auto">
          <a:xfrm>
            <a:off x="5447928" y="912796"/>
            <a:ext cx="6528245" cy="4752528"/>
            <a:chOff x="432" y="144"/>
            <a:chExt cx="4533" cy="3300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C76B8FD9-FCE3-FBE5-4335-DB7C85827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960"/>
              <a:ext cx="0" cy="2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025F9334-DC14-AF7B-D976-D9AFD59FF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22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" name="Arc 6">
              <a:extLst>
                <a:ext uri="{FF2B5EF4-FFF2-40B4-BE49-F238E27FC236}">
                  <a16:creationId xmlns:a16="http://schemas.microsoft.com/office/drawing/2014/main" id="{2C30ABF7-728F-A129-03BD-DE41E264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144"/>
              <a:ext cx="2962" cy="2272"/>
            </a:xfrm>
            <a:custGeom>
              <a:avLst/>
              <a:gdLst>
                <a:gd name="T0" fmla="*/ 2063 w 19921"/>
                <a:gd name="T1" fmla="*/ 2272 h 20737"/>
                <a:gd name="T2" fmla="*/ 0 w 19921"/>
                <a:gd name="T3" fmla="*/ 915 h 20737"/>
                <a:gd name="T4" fmla="*/ 2962 w 19921"/>
                <a:gd name="T5" fmla="*/ 0 h 20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21" h="20737" fill="none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</a:path>
                <a:path w="19921" h="20737" stroke="0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  <a:lnTo>
                    <a:pt x="19921" y="0"/>
                  </a:lnTo>
                  <a:lnTo>
                    <a:pt x="13875" y="2073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5211B870-5F27-4978-2C9D-F415A2638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292"/>
              <a:ext cx="7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Demand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9F0F4909-01EE-AE60-A240-920DDA5BC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94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quantity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7A427955-804D-62DA-3FB3-EA30F3FCC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60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price</a:t>
              </a:r>
            </a:p>
          </p:txBody>
        </p:sp>
        <p:sp>
          <p:nvSpPr>
            <p:cNvPr id="15" name="Arc 10">
              <a:extLst>
                <a:ext uri="{FF2B5EF4-FFF2-40B4-BE49-F238E27FC236}">
                  <a16:creationId xmlns:a16="http://schemas.microsoft.com/office/drawing/2014/main" id="{51B8824C-B475-178E-67E0-161AE6D4C5A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52" y="187"/>
              <a:ext cx="2496" cy="2332"/>
            </a:xfrm>
            <a:custGeom>
              <a:avLst/>
              <a:gdLst>
                <a:gd name="T0" fmla="*/ 709 w 20241"/>
                <a:gd name="T1" fmla="*/ 0 h 20820"/>
                <a:gd name="T2" fmla="*/ 2496 w 20241"/>
                <a:gd name="T3" fmla="*/ 1487 h 20820"/>
                <a:gd name="T4" fmla="*/ 0 w 20241"/>
                <a:gd name="T5" fmla="*/ 2332 h 20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41" h="20820" fill="none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</a:path>
                <a:path w="20241" h="20820" stroke="0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  <a:lnTo>
                    <a:pt x="0" y="20820"/>
                  </a:lnTo>
                  <a:lnTo>
                    <a:pt x="5751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4B018577-F5D7-A21F-FCD2-BEFE4599F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60"/>
              <a:ext cx="6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Supply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A6CC55F2-CAFE-9615-D2F5-03CC55B15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77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20218CE5-5EB6-B594-3688-6E13B4C69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77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58B2CDE4-ADBA-9F2F-B139-04C5CBB04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94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Q*</a:t>
              </a:r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65D271A7-2B0D-BDBA-2AB7-5F915AAE8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48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111-B5B7-C1F3-E52D-42AA5ED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Finding Equilibrium</a:t>
            </a:r>
          </a:p>
        </p:txBody>
      </p:sp>
      <p:sp>
        <p:nvSpPr>
          <p:cNvPr id="2048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A15C7D-C6A4-4907-9FA5-FCC96089DB44}" type="slidenum">
              <a:rPr lang="en-US" altLang="fr-FR" sz="1500"/>
              <a:pPr/>
              <a:t>12</a:t>
            </a:fld>
            <a:endParaRPr lang="en-US" altLang="fr-FR" sz="1500" dirty="0"/>
          </a:p>
        </p:txBody>
      </p:sp>
      <p:grpSp>
        <p:nvGrpSpPr>
          <p:cNvPr id="20483" name="Group 30"/>
          <p:cNvGrpSpPr>
            <a:grpSpLocks/>
          </p:cNvGrpSpPr>
          <p:nvPr/>
        </p:nvGrpSpPr>
        <p:grpSpPr bwMode="auto">
          <a:xfrm>
            <a:off x="1919289" y="404813"/>
            <a:ext cx="7196137" cy="5238750"/>
            <a:chOff x="432" y="144"/>
            <a:chExt cx="4533" cy="3300"/>
          </a:xfrm>
        </p:grpSpPr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1296" y="960"/>
              <a:ext cx="0" cy="2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495" name="Line 5"/>
            <p:cNvSpPr>
              <a:spLocks noChangeShapeType="1"/>
            </p:cNvSpPr>
            <p:nvPr/>
          </p:nvSpPr>
          <p:spPr bwMode="auto">
            <a:xfrm flipH="1">
              <a:off x="1296" y="3022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496" name="Arc 6"/>
            <p:cNvSpPr>
              <a:spLocks/>
            </p:cNvSpPr>
            <p:nvPr/>
          </p:nvSpPr>
          <p:spPr bwMode="auto">
            <a:xfrm>
              <a:off x="1729" y="144"/>
              <a:ext cx="2962" cy="2272"/>
            </a:xfrm>
            <a:custGeom>
              <a:avLst/>
              <a:gdLst>
                <a:gd name="T0" fmla="*/ 2063 w 19921"/>
                <a:gd name="T1" fmla="*/ 2272 h 20737"/>
                <a:gd name="T2" fmla="*/ 0 w 19921"/>
                <a:gd name="T3" fmla="*/ 915 h 20737"/>
                <a:gd name="T4" fmla="*/ 2962 w 19921"/>
                <a:gd name="T5" fmla="*/ 0 h 20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21" h="20737" fill="none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</a:path>
                <a:path w="19921" h="20737" stroke="0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  <a:lnTo>
                    <a:pt x="19921" y="0"/>
                  </a:lnTo>
                  <a:lnTo>
                    <a:pt x="13875" y="2073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3984" y="2292"/>
              <a:ext cx="7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Demand</a:t>
              </a:r>
            </a:p>
          </p:txBody>
        </p:sp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4176" y="3194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quantity</a:t>
              </a:r>
            </a:p>
          </p:txBody>
        </p:sp>
        <p:sp>
          <p:nvSpPr>
            <p:cNvPr id="20499" name="Text Box 9"/>
            <p:cNvSpPr txBox="1">
              <a:spLocks noChangeArrowheads="1"/>
            </p:cNvSpPr>
            <p:nvPr/>
          </p:nvSpPr>
          <p:spPr bwMode="auto">
            <a:xfrm>
              <a:off x="432" y="960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price</a:t>
              </a:r>
            </a:p>
          </p:txBody>
        </p:sp>
        <p:sp>
          <p:nvSpPr>
            <p:cNvPr id="20500" name="Arc 10"/>
            <p:cNvSpPr>
              <a:spLocks/>
            </p:cNvSpPr>
            <p:nvPr/>
          </p:nvSpPr>
          <p:spPr bwMode="auto">
            <a:xfrm flipV="1">
              <a:off x="1152" y="187"/>
              <a:ext cx="2496" cy="2332"/>
            </a:xfrm>
            <a:custGeom>
              <a:avLst/>
              <a:gdLst>
                <a:gd name="T0" fmla="*/ 709 w 20241"/>
                <a:gd name="T1" fmla="*/ 0 h 20820"/>
                <a:gd name="T2" fmla="*/ 2496 w 20241"/>
                <a:gd name="T3" fmla="*/ 1487 h 20820"/>
                <a:gd name="T4" fmla="*/ 0 w 20241"/>
                <a:gd name="T5" fmla="*/ 2332 h 20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41" h="20820" fill="none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</a:path>
                <a:path w="20241" h="20820" stroke="0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  <a:lnTo>
                    <a:pt x="0" y="20820"/>
                  </a:lnTo>
                  <a:lnTo>
                    <a:pt x="5751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0501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6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Supply</a:t>
              </a:r>
            </a:p>
          </p:txBody>
        </p:sp>
        <p:sp>
          <p:nvSpPr>
            <p:cNvPr id="20502" name="Line 12"/>
            <p:cNvSpPr>
              <a:spLocks noChangeShapeType="1"/>
            </p:cNvSpPr>
            <p:nvPr/>
          </p:nvSpPr>
          <p:spPr bwMode="auto">
            <a:xfrm>
              <a:off x="2832" y="2077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503" name="Line 13"/>
            <p:cNvSpPr>
              <a:spLocks noChangeShapeType="1"/>
            </p:cNvSpPr>
            <p:nvPr/>
          </p:nvSpPr>
          <p:spPr bwMode="auto">
            <a:xfrm>
              <a:off x="1296" y="2077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504" name="Text Box 14"/>
            <p:cNvSpPr txBox="1">
              <a:spLocks noChangeArrowheads="1"/>
            </p:cNvSpPr>
            <p:nvPr/>
          </p:nvSpPr>
          <p:spPr bwMode="auto">
            <a:xfrm>
              <a:off x="2688" y="3194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Q*</a:t>
              </a:r>
            </a:p>
          </p:txBody>
        </p:sp>
        <p:sp>
          <p:nvSpPr>
            <p:cNvPr id="20505" name="Text Box 15"/>
            <p:cNvSpPr txBox="1">
              <a:spLocks noChangeArrowheads="1"/>
            </p:cNvSpPr>
            <p:nvPr/>
          </p:nvSpPr>
          <p:spPr bwMode="auto">
            <a:xfrm>
              <a:off x="816" y="1948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p*</a:t>
              </a:r>
            </a:p>
          </p:txBody>
        </p:sp>
      </p:grp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2105026" y="5638800"/>
            <a:ext cx="79803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sz="3200" dirty="0"/>
              <a:t>In the long run, a “perfectly competitive market” tends towards equilibrium</a:t>
            </a:r>
          </a:p>
        </p:txBody>
      </p:sp>
      <p:sp>
        <p:nvSpPr>
          <p:cNvPr id="762900" name="Line 20"/>
          <p:cNvSpPr>
            <a:spLocks noChangeShapeType="1"/>
          </p:cNvSpPr>
          <p:nvPr/>
        </p:nvSpPr>
        <p:spPr bwMode="auto">
          <a:xfrm>
            <a:off x="3575051" y="22050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762901" name="Line 21"/>
          <p:cNvSpPr>
            <a:spLocks noChangeShapeType="1"/>
          </p:cNvSpPr>
          <p:nvPr/>
        </p:nvSpPr>
        <p:spPr bwMode="auto">
          <a:xfrm>
            <a:off x="3575051" y="3860800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762902" name="Text Box 22"/>
          <p:cNvSpPr txBox="1">
            <a:spLocks noChangeArrowheads="1"/>
          </p:cNvSpPr>
          <p:nvPr/>
        </p:nvSpPr>
        <p:spPr bwMode="auto">
          <a:xfrm>
            <a:off x="2855913" y="1989139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sz="2000" b="1" dirty="0">
                <a:latin typeface="Tahoma" pitchFamily="34" charset="0"/>
              </a:rPr>
              <a:t>p</a:t>
            </a:r>
            <a:r>
              <a:rPr lang="en-US" altLang="fr-FR" sz="2000" b="1" baseline="-25000" dirty="0">
                <a:latin typeface="Tahoma" pitchFamily="34" charset="0"/>
              </a:rPr>
              <a:t>H</a:t>
            </a:r>
          </a:p>
        </p:txBody>
      </p:sp>
      <p:sp>
        <p:nvSpPr>
          <p:cNvPr id="762903" name="Text Box 23"/>
          <p:cNvSpPr txBox="1">
            <a:spLocks noChangeArrowheads="1"/>
          </p:cNvSpPr>
          <p:nvPr/>
        </p:nvSpPr>
        <p:spPr bwMode="auto">
          <a:xfrm>
            <a:off x="2855913" y="3644901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sz="2000" b="1" dirty="0">
                <a:latin typeface="Tahoma" pitchFamily="34" charset="0"/>
              </a:rPr>
              <a:t>p</a:t>
            </a:r>
            <a:r>
              <a:rPr lang="en-US" altLang="fr-FR" sz="2000" b="1" baseline="-25000" dirty="0">
                <a:latin typeface="Tahoma" pitchFamily="34" charset="0"/>
              </a:rPr>
              <a:t>L</a:t>
            </a:r>
          </a:p>
        </p:txBody>
      </p:sp>
      <p:sp>
        <p:nvSpPr>
          <p:cNvPr id="762905" name="AutoShape 25"/>
          <p:cNvSpPr>
            <a:spLocks/>
          </p:cNvSpPr>
          <p:nvPr/>
        </p:nvSpPr>
        <p:spPr bwMode="auto">
          <a:xfrm rot="-5400000">
            <a:off x="5330430" y="610791"/>
            <a:ext cx="504825" cy="2467769"/>
          </a:xfrm>
          <a:prstGeom prst="rightBrace">
            <a:avLst>
              <a:gd name="adj1" fmla="val 380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fr-FR" altLang="fr-FR" dirty="0"/>
          </a:p>
        </p:txBody>
      </p:sp>
      <p:sp>
        <p:nvSpPr>
          <p:cNvPr id="762906" name="AutoShape 26"/>
          <p:cNvSpPr>
            <a:spLocks/>
          </p:cNvSpPr>
          <p:nvPr/>
        </p:nvSpPr>
        <p:spPr bwMode="auto">
          <a:xfrm rot="5400000">
            <a:off x="5627871" y="3249430"/>
            <a:ext cx="504825" cy="1727567"/>
          </a:xfrm>
          <a:prstGeom prst="rightBrace">
            <a:avLst>
              <a:gd name="adj1" fmla="val 415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fr-FR" altLang="fr-FR" dirty="0"/>
          </a:p>
        </p:txBody>
      </p:sp>
      <p:sp>
        <p:nvSpPr>
          <p:cNvPr id="762908" name="Text Box 28"/>
          <p:cNvSpPr txBox="1">
            <a:spLocks noChangeArrowheads="1"/>
          </p:cNvSpPr>
          <p:nvPr/>
        </p:nvSpPr>
        <p:spPr bwMode="auto">
          <a:xfrm>
            <a:off x="4800601" y="1268414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sz="2000" b="1" dirty="0">
                <a:latin typeface="Tahoma" pitchFamily="34" charset="0"/>
              </a:rPr>
              <a:t>Excess supply</a:t>
            </a:r>
          </a:p>
        </p:txBody>
      </p:sp>
      <p:sp>
        <p:nvSpPr>
          <p:cNvPr id="762909" name="Rectangle 29"/>
          <p:cNvSpPr>
            <a:spLocks noChangeArrowheads="1"/>
          </p:cNvSpPr>
          <p:nvPr/>
        </p:nvSpPr>
        <p:spPr bwMode="auto">
          <a:xfrm>
            <a:off x="5087939" y="4292600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b="1" dirty="0"/>
              <a:t>Excess demand</a:t>
            </a:r>
          </a:p>
        </p:txBody>
      </p:sp>
    </p:spTree>
    <p:extLst>
      <p:ext uri="{BB962C8B-B14F-4D97-AF65-F5344CB8AC3E}">
        <p14:creationId xmlns:p14="http://schemas.microsoft.com/office/powerpoint/2010/main" val="29312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00" grpId="0" animBg="1"/>
      <p:bldP spid="762901" grpId="0" animBg="1"/>
      <p:bldP spid="762902" grpId="0"/>
      <p:bldP spid="762903" grpId="0"/>
      <p:bldP spid="762905" grpId="0" animBg="1"/>
      <p:bldP spid="762906" grpId="0" animBg="1"/>
      <p:bldP spid="762908" grpId="0"/>
      <p:bldP spid="7629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48056ED-186C-0F68-B104-C662393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Finding Equilibrium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227A8E-F47C-DE9A-E8F3-010A612F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9" y="1917701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noProof="0" dirty="0"/>
              <a:t>How do markets find equilibrium?</a:t>
            </a:r>
          </a:p>
          <a:p>
            <a:pPr lvl="1"/>
            <a:r>
              <a:rPr lang="en-US" sz="2000" noProof="0" dirty="0"/>
              <a:t>Price too low: competition among buyers</a:t>
            </a:r>
          </a:p>
          <a:p>
            <a:pPr lvl="1"/>
            <a:r>
              <a:rPr lang="en-US" sz="2000" noProof="0" dirty="0"/>
              <a:t>Price too high: competition among sellers</a:t>
            </a:r>
          </a:p>
          <a:p>
            <a:r>
              <a:rPr lang="en-US" sz="2400" noProof="0" dirty="0"/>
              <a:t>Does this always work?</a:t>
            </a:r>
          </a:p>
          <a:p>
            <a:pPr lvl="1"/>
            <a:r>
              <a:rPr lang="en-US" sz="2000" noProof="0" dirty="0"/>
              <a:t>Can depend on institutions</a:t>
            </a:r>
          </a:p>
          <a:p>
            <a:pPr lvl="1"/>
            <a:r>
              <a:rPr lang="en-US" sz="2000" noProof="0" dirty="0"/>
              <a:t>Short run vs. long run</a:t>
            </a:r>
          </a:p>
          <a:p>
            <a:pPr lvl="2"/>
            <a:r>
              <a:rPr lang="en-US" sz="1600" noProof="0" dirty="0"/>
              <a:t>Lags and leads – hog-cycles</a:t>
            </a:r>
          </a:p>
          <a:p>
            <a:pPr lvl="1"/>
            <a:r>
              <a:rPr lang="en-US" sz="2000" b="1" noProof="0" dirty="0"/>
              <a:t>General</a:t>
            </a:r>
            <a:r>
              <a:rPr lang="en-US" sz="2000" noProof="0" dirty="0"/>
              <a:t> equilibrium: can be more complex</a:t>
            </a:r>
          </a:p>
        </p:txBody>
      </p:sp>
      <p:grpSp>
        <p:nvGrpSpPr>
          <p:cNvPr id="7" name="Group 30">
            <a:extLst>
              <a:ext uri="{FF2B5EF4-FFF2-40B4-BE49-F238E27FC236}">
                <a16:creationId xmlns:a16="http://schemas.microsoft.com/office/drawing/2014/main" id="{640AAFE5-2CB1-C74A-74E1-42480AD0D173}"/>
              </a:ext>
            </a:extLst>
          </p:cNvPr>
          <p:cNvGrpSpPr>
            <a:grpSpLocks/>
          </p:cNvGrpSpPr>
          <p:nvPr/>
        </p:nvGrpSpPr>
        <p:grpSpPr bwMode="auto">
          <a:xfrm>
            <a:off x="5995989" y="1237902"/>
            <a:ext cx="6036286" cy="4639370"/>
            <a:chOff x="432" y="144"/>
            <a:chExt cx="4533" cy="330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4015FCF5-D194-4C84-973B-E0ACAB854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960"/>
              <a:ext cx="0" cy="2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309C7C4A-5531-023E-B856-26B033522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22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" name="Arc 6">
              <a:extLst>
                <a:ext uri="{FF2B5EF4-FFF2-40B4-BE49-F238E27FC236}">
                  <a16:creationId xmlns:a16="http://schemas.microsoft.com/office/drawing/2014/main" id="{6657220A-F00B-3572-1AA6-7D4E6AD62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144"/>
              <a:ext cx="2962" cy="2272"/>
            </a:xfrm>
            <a:custGeom>
              <a:avLst/>
              <a:gdLst>
                <a:gd name="T0" fmla="*/ 2063 w 19921"/>
                <a:gd name="T1" fmla="*/ 2272 h 20737"/>
                <a:gd name="T2" fmla="*/ 0 w 19921"/>
                <a:gd name="T3" fmla="*/ 915 h 20737"/>
                <a:gd name="T4" fmla="*/ 2962 w 19921"/>
                <a:gd name="T5" fmla="*/ 0 h 207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21" h="20737" fill="none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</a:path>
                <a:path w="19921" h="20737" stroke="0" extrusionOk="0">
                  <a:moveTo>
                    <a:pt x="13875" y="20736"/>
                  </a:moveTo>
                  <a:cubicBezTo>
                    <a:pt x="7618" y="18912"/>
                    <a:pt x="2519" y="14360"/>
                    <a:pt x="0" y="8349"/>
                  </a:cubicBezTo>
                  <a:lnTo>
                    <a:pt x="19921" y="0"/>
                  </a:lnTo>
                  <a:lnTo>
                    <a:pt x="13875" y="2073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FE74EC81-537D-F208-D047-14642F186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292"/>
              <a:ext cx="7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Demand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7C18F813-BBB2-ACBD-BF48-C0AC2C935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94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quantity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F477B231-A9D6-29A2-9836-8D3707B8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60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price</a:t>
              </a:r>
            </a:p>
          </p:txBody>
        </p:sp>
        <p:sp>
          <p:nvSpPr>
            <p:cNvPr id="14" name="Arc 10">
              <a:extLst>
                <a:ext uri="{FF2B5EF4-FFF2-40B4-BE49-F238E27FC236}">
                  <a16:creationId xmlns:a16="http://schemas.microsoft.com/office/drawing/2014/main" id="{59B052AE-202F-EAE7-F17C-E8E398531CE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52" y="187"/>
              <a:ext cx="2496" cy="2332"/>
            </a:xfrm>
            <a:custGeom>
              <a:avLst/>
              <a:gdLst>
                <a:gd name="T0" fmla="*/ 709 w 20241"/>
                <a:gd name="T1" fmla="*/ 0 h 20820"/>
                <a:gd name="T2" fmla="*/ 2496 w 20241"/>
                <a:gd name="T3" fmla="*/ 1487 h 20820"/>
                <a:gd name="T4" fmla="*/ 0 w 20241"/>
                <a:gd name="T5" fmla="*/ 2332 h 20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41" h="20820" fill="none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</a:path>
                <a:path w="20241" h="20820" stroke="0" extrusionOk="0">
                  <a:moveTo>
                    <a:pt x="5751" y="-1"/>
                  </a:moveTo>
                  <a:cubicBezTo>
                    <a:pt x="12432" y="1845"/>
                    <a:pt x="17821" y="6784"/>
                    <a:pt x="20241" y="13279"/>
                  </a:cubicBezTo>
                  <a:lnTo>
                    <a:pt x="0" y="20820"/>
                  </a:lnTo>
                  <a:lnTo>
                    <a:pt x="5751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230565D9-E9B7-094B-366D-1C435C766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60"/>
              <a:ext cx="6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Supply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D7B08695-6301-C519-CDD2-C861573C8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77"/>
              <a:ext cx="0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ADB6FF48-9485-352C-7CEC-1502DEB50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77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713674C6-B516-E523-C0EA-5BA400A0E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94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Q*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3A9BAFF-5D2A-FF54-0AC2-A42163D80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48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r-FR" sz="2000" b="1" dirty="0">
                  <a:latin typeface="Tahoma" pitchFamily="34" charset="0"/>
                </a:rPr>
                <a:t>p*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16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32410"/>
            <a:ext cx="10370369" cy="48239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fr-FR" sz="2400" noProof="0" dirty="0"/>
              <a:t>Know how to identify perfectly competitive markets</a:t>
            </a:r>
          </a:p>
          <a:p>
            <a:pPr>
              <a:lnSpc>
                <a:spcPct val="90000"/>
              </a:lnSpc>
            </a:pPr>
            <a:endParaRPr lang="en-US" altLang="fr-FR" sz="1400" noProof="0" dirty="0"/>
          </a:p>
          <a:p>
            <a:pPr>
              <a:lnSpc>
                <a:spcPct val="90000"/>
              </a:lnSpc>
            </a:pPr>
            <a:r>
              <a:rPr lang="en-US" altLang="fr-FR" sz="2400" noProof="0" dirty="0"/>
              <a:t>Demand curve represents at every price total quantity demanded at that price</a:t>
            </a:r>
          </a:p>
          <a:p>
            <a:pPr lvl="1"/>
            <a:r>
              <a:rPr lang="en-US" altLang="fr-FR" sz="2000" noProof="0" dirty="0"/>
              <a:t>Usually slope down</a:t>
            </a:r>
          </a:p>
          <a:p>
            <a:pPr>
              <a:lnSpc>
                <a:spcPct val="90000"/>
              </a:lnSpc>
            </a:pPr>
            <a:endParaRPr lang="en-US" altLang="fr-FR" sz="1600" noProof="0" dirty="0"/>
          </a:p>
          <a:p>
            <a:pPr>
              <a:lnSpc>
                <a:spcPct val="90000"/>
              </a:lnSpc>
            </a:pPr>
            <a:r>
              <a:rPr lang="en-US" altLang="fr-FR" sz="2400" noProof="0" dirty="0"/>
              <a:t>Supply curve represents at every price total quantity supplied at that price </a:t>
            </a:r>
          </a:p>
          <a:p>
            <a:pPr lvl="1"/>
            <a:r>
              <a:rPr lang="en-US" altLang="fr-FR" sz="2000" noProof="0" dirty="0"/>
              <a:t>Usually slope up</a:t>
            </a:r>
          </a:p>
          <a:p>
            <a:pPr>
              <a:lnSpc>
                <a:spcPct val="90000"/>
              </a:lnSpc>
            </a:pPr>
            <a:endParaRPr lang="en-US" altLang="fr-FR" sz="1600" noProof="0" dirty="0"/>
          </a:p>
          <a:p>
            <a:pPr>
              <a:lnSpc>
                <a:spcPct val="90000"/>
              </a:lnSpc>
            </a:pPr>
            <a:r>
              <a:rPr lang="en-US" altLang="fr-FR" sz="2400" noProof="0" dirty="0"/>
              <a:t>Market price is determined by the intersection of supply and demand curves</a:t>
            </a:r>
          </a:p>
          <a:p>
            <a:pPr lvl="1"/>
            <a:r>
              <a:rPr lang="en-US" altLang="fr-FR" sz="2100" noProof="0" dirty="0"/>
              <a:t>Individual firms and consumers have no influence on the price</a:t>
            </a:r>
          </a:p>
        </p:txBody>
      </p:sp>
      <p:sp>
        <p:nvSpPr>
          <p:cNvPr id="215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960213-5F4D-49C4-B9A8-86241DE3DF49}" type="slidenum">
              <a:rPr lang="en-US" altLang="fr-FR" sz="1500"/>
              <a:pPr/>
              <a:t>14</a:t>
            </a:fld>
            <a:endParaRPr lang="en-US" altLang="fr-FR" sz="1500" dirty="0"/>
          </a:p>
        </p:txBody>
      </p:sp>
      <p:sp>
        <p:nvSpPr>
          <p:cNvPr id="1139718" name="Line 6"/>
          <p:cNvSpPr>
            <a:spLocks noChangeShapeType="1"/>
          </p:cNvSpPr>
          <p:nvPr/>
        </p:nvSpPr>
        <p:spPr bwMode="auto">
          <a:xfrm>
            <a:off x="11101387" y="2316331"/>
            <a:ext cx="5048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39719" name="Line 7"/>
          <p:cNvSpPr>
            <a:spLocks noChangeShapeType="1"/>
          </p:cNvSpPr>
          <p:nvPr/>
        </p:nvSpPr>
        <p:spPr bwMode="auto">
          <a:xfrm flipV="1">
            <a:off x="10723383" y="3512581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71F15-95EA-9147-1D46-1D8F0A6C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Taking Stock</a:t>
            </a:r>
          </a:p>
        </p:txBody>
      </p:sp>
    </p:spTree>
    <p:extLst>
      <p:ext uri="{BB962C8B-B14F-4D97-AF65-F5344CB8AC3E}">
        <p14:creationId xmlns:p14="http://schemas.microsoft.com/office/powerpoint/2010/main" val="17874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5" grpId="0" build="p"/>
      <p:bldP spid="1139718" grpId="0" animBg="1"/>
      <p:bldP spid="11397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05F6-3561-490B-E60A-67836184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Analyzing the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FA86-D8A1-FD06-9F12-FE6040037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E0F49-D657-9937-1A40-F9C66BFD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E037D1-3642-3B38-BD08-A7C791C8C9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046375"/>
              </p:ext>
            </p:extLst>
          </p:nvPr>
        </p:nvGraphicFramePr>
        <p:xfrm>
          <a:off x="479376" y="1280174"/>
          <a:ext cx="5184576" cy="358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8629421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259581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94929774"/>
                    </a:ext>
                  </a:extLst>
                </a:gridCol>
              </a:tblGrid>
              <a:tr h="44862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Unit Cost/Value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31296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Buyer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09572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Buyer 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56913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Buyer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780636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Buyer 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16374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Seller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5653819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Seller 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682912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r>
                        <a:rPr lang="en-US" sz="2000" dirty="0"/>
                        <a:t>Seller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9320327"/>
                  </a:ext>
                </a:extLst>
              </a:tr>
            </a:tbl>
          </a:graphicData>
        </a:graphic>
      </p:graphicFrame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152BB-438F-4BBF-B53B-B954ACE2A96C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r-FR" sz="1500" dirty="0"/>
          </a:p>
        </p:txBody>
      </p:sp>
      <p:sp>
        <p:nvSpPr>
          <p:cNvPr id="50210" name="Rectangle 33"/>
          <p:cNvSpPr>
            <a:spLocks noChangeArrowheads="1"/>
          </p:cNvSpPr>
          <p:nvPr/>
        </p:nvSpPr>
        <p:spPr bwMode="auto">
          <a:xfrm>
            <a:off x="8077200" y="2286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fr-FR" sz="4400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D2E61F-A441-9F5D-7B2B-71313682E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4032" y="692696"/>
            <a:ext cx="5037584" cy="2127670"/>
          </a:xfrm>
        </p:spPr>
        <p:txBody>
          <a:bodyPr/>
          <a:lstStyle/>
          <a:p>
            <a:r>
              <a:rPr lang="en-US" noProof="0" dirty="0"/>
              <a:t>2 of each type: 8 market participants</a:t>
            </a:r>
          </a:p>
          <a:p>
            <a:r>
              <a:rPr lang="en-US" noProof="0" dirty="0"/>
              <a:t>Work out your guess of what the typical trading price was</a:t>
            </a:r>
          </a:p>
          <a:p>
            <a:pPr lvl="1"/>
            <a:r>
              <a:rPr lang="en-US" noProof="0" dirty="0"/>
              <a:t>You can construct supply/demand curves</a:t>
            </a:r>
          </a:p>
          <a:p>
            <a:pPr lvl="1"/>
            <a:r>
              <a:rPr lang="en-US" noProof="0" dirty="0"/>
              <a:t>Or use any other method you are willing to explain</a:t>
            </a:r>
          </a:p>
        </p:txBody>
      </p:sp>
    </p:spTree>
    <p:extLst>
      <p:ext uri="{BB962C8B-B14F-4D97-AF65-F5344CB8AC3E}">
        <p14:creationId xmlns:p14="http://schemas.microsoft.com/office/powerpoint/2010/main" val="228842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9591F-9238-4996-BDB0-5E8EA0445696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r-FR" sz="1500" dirty="0"/>
          </a:p>
        </p:txBody>
      </p:sp>
      <p:sp>
        <p:nvSpPr>
          <p:cNvPr id="53252" name="Line 3"/>
          <p:cNvSpPr>
            <a:spLocks noChangeShapeType="1"/>
          </p:cNvSpPr>
          <p:nvPr/>
        </p:nvSpPr>
        <p:spPr bwMode="auto">
          <a:xfrm flipV="1">
            <a:off x="2667000" y="1683546"/>
            <a:ext cx="0" cy="3650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9296401" y="5410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315200" cy="38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0        1         2          3         4          5   	        		</a:t>
            </a:r>
          </a:p>
        </p:txBody>
      </p:sp>
      <p:sp>
        <p:nvSpPr>
          <p:cNvPr id="1196040" name="Line 8"/>
          <p:cNvSpPr>
            <a:spLocks noChangeShapeType="1"/>
          </p:cNvSpPr>
          <p:nvPr/>
        </p:nvSpPr>
        <p:spPr bwMode="auto">
          <a:xfrm flipV="1">
            <a:off x="4800600" y="2414754"/>
            <a:ext cx="0" cy="2233446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1196041" name="Line 9"/>
          <p:cNvSpPr>
            <a:spLocks noChangeShapeType="1"/>
          </p:cNvSpPr>
          <p:nvPr/>
        </p:nvSpPr>
        <p:spPr bwMode="auto">
          <a:xfrm flipH="1" flipV="1">
            <a:off x="2667000" y="2414754"/>
            <a:ext cx="21336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2037488" y="2463736"/>
            <a:ext cx="629513" cy="282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 55</a:t>
            </a:r>
            <a:br>
              <a:rPr lang="en-GB" altLang="fr-FR" sz="1700" dirty="0"/>
            </a:br>
            <a:br>
              <a:rPr lang="en-GB" altLang="fr-FR" sz="1700" dirty="0"/>
            </a:br>
            <a:br>
              <a:rPr lang="en-GB" altLang="fr-FR" sz="1700" dirty="0"/>
            </a:b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10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sp>
        <p:nvSpPr>
          <p:cNvPr id="1196043" name="Line 11"/>
          <p:cNvSpPr>
            <a:spLocks noChangeShapeType="1"/>
          </p:cNvSpPr>
          <p:nvPr/>
        </p:nvSpPr>
        <p:spPr bwMode="auto">
          <a:xfrm flipH="1" flipV="1">
            <a:off x="4800600" y="4648200"/>
            <a:ext cx="12954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graphicFrame>
        <p:nvGraphicFramePr>
          <p:cNvPr id="119604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80271"/>
              </p:ext>
            </p:extLst>
          </p:nvPr>
        </p:nvGraphicFramePr>
        <p:xfrm>
          <a:off x="8172691" y="654072"/>
          <a:ext cx="3200101" cy="2206657"/>
        </p:xfrm>
        <a:graphic>
          <a:graphicData uri="http://schemas.openxmlformats.org/drawingml/2006/table">
            <a:tbl>
              <a:tblPr/>
              <a:tblGrid>
                <a:gridCol w="17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Valuation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 Chips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fr-FR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6062" name="Line 30"/>
          <p:cNvSpPr>
            <a:spLocks noChangeShapeType="1"/>
          </p:cNvSpPr>
          <p:nvPr/>
        </p:nvSpPr>
        <p:spPr bwMode="auto">
          <a:xfrm flipV="1">
            <a:off x="6096000" y="4648200"/>
            <a:ext cx="0" cy="685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1196063" name="Line 31"/>
          <p:cNvSpPr>
            <a:spLocks noChangeShapeType="1"/>
          </p:cNvSpPr>
          <p:nvPr/>
        </p:nvSpPr>
        <p:spPr bwMode="auto">
          <a:xfrm flipV="1">
            <a:off x="2667000" y="1844824"/>
            <a:ext cx="0" cy="56993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1196064" name="Line 32"/>
          <p:cNvSpPr>
            <a:spLocks noChangeShapeType="1"/>
          </p:cNvSpPr>
          <p:nvPr/>
        </p:nvSpPr>
        <p:spPr bwMode="auto">
          <a:xfrm flipH="1" flipV="1">
            <a:off x="6096000" y="5334000"/>
            <a:ext cx="2667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063D27-0421-6285-6D72-CC806E42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Demand of Buyer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307C0A-F38C-12E8-D3B7-175EE35F2329}"/>
                  </a:ext>
                </a:extLst>
              </p:cNvPr>
              <p:cNvSpPr txBox="1"/>
              <p:nvPr/>
            </p:nvSpPr>
            <p:spPr>
              <a:xfrm>
                <a:off x="5638800" y="2968752"/>
                <a:ext cx="628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307C0A-F38C-12E8-D3B7-175EE35F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68752"/>
                <a:ext cx="628634" cy="276999"/>
              </a:xfrm>
              <a:prstGeom prst="rect">
                <a:avLst/>
              </a:prstGeom>
              <a:blipFill>
                <a:blip r:embed="rId3"/>
                <a:stretch>
                  <a:fillRect l="-8738" t="-2222" r="-14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0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6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6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6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6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40" grpId="0" animBg="1"/>
      <p:bldP spid="1196041" grpId="0" animBg="1"/>
      <p:bldP spid="1196043" grpId="0" animBg="1"/>
      <p:bldP spid="1196062" grpId="0" animBg="1"/>
      <p:bldP spid="1196063" grpId="0" animBg="1"/>
      <p:bldP spid="11960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4C7E9-90F6-41E1-B474-C31BD8B389C6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r-FR" sz="1500" dirty="0"/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9296401" y="5410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315200" cy="38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0        1         2          3         4          5   	        		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226392" y="2895600"/>
            <a:ext cx="466008" cy="157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25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20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graphicFrame>
        <p:nvGraphicFramePr>
          <p:cNvPr id="1198089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36922"/>
              </p:ext>
            </p:extLst>
          </p:nvPr>
        </p:nvGraphicFramePr>
        <p:xfrm>
          <a:off x="8153699" y="654072"/>
          <a:ext cx="3200101" cy="2206657"/>
        </p:xfrm>
        <a:graphic>
          <a:graphicData uri="http://schemas.openxmlformats.org/drawingml/2006/table">
            <a:tbl>
              <a:tblPr/>
              <a:tblGrid>
                <a:gridCol w="17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Valuation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 Chips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fr-FR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1" marR="91431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300" name="Group 27"/>
          <p:cNvGrpSpPr>
            <a:grpSpLocks/>
          </p:cNvGrpSpPr>
          <p:nvPr/>
        </p:nvGrpSpPr>
        <p:grpSpPr bwMode="auto">
          <a:xfrm>
            <a:off x="2667000" y="2514600"/>
            <a:ext cx="6096000" cy="2819400"/>
            <a:chOff x="720" y="1584"/>
            <a:chExt cx="3840" cy="1776"/>
          </a:xfrm>
        </p:grpSpPr>
        <p:sp>
          <p:nvSpPr>
            <p:cNvPr id="54301" name="Line 28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4302" name="Line 29"/>
            <p:cNvSpPr>
              <a:spLocks noChangeShapeType="1"/>
            </p:cNvSpPr>
            <p:nvPr/>
          </p:nvSpPr>
          <p:spPr bwMode="auto">
            <a:xfrm flipH="1" flipV="1">
              <a:off x="720" y="2160"/>
              <a:ext cx="13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4303" name="Line 30"/>
            <p:cNvSpPr>
              <a:spLocks noChangeShapeType="1"/>
            </p:cNvSpPr>
            <p:nvPr/>
          </p:nvSpPr>
          <p:spPr bwMode="auto">
            <a:xfrm flipH="1" flipV="1">
              <a:off x="2064" y="2496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4304" name="Line 31"/>
            <p:cNvSpPr>
              <a:spLocks noChangeShapeType="1"/>
            </p:cNvSpPr>
            <p:nvPr/>
          </p:nvSpPr>
          <p:spPr bwMode="auto">
            <a:xfrm flipV="1">
              <a:off x="2880" y="2496"/>
              <a:ext cx="0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4305" name="Line 32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4306" name="Line 33"/>
            <p:cNvSpPr>
              <a:spLocks noChangeShapeType="1"/>
            </p:cNvSpPr>
            <p:nvPr/>
          </p:nvSpPr>
          <p:spPr bwMode="auto">
            <a:xfrm flipH="1" flipV="1">
              <a:off x="2880" y="3360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3A2762E-9D1D-BBFF-D005-8865E494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Demand of Buyer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F1201-40B3-AD0A-5F0B-AA860FBBF270}"/>
                  </a:ext>
                </a:extLst>
              </p:cNvPr>
              <p:cNvSpPr txBox="1"/>
              <p:nvPr/>
            </p:nvSpPr>
            <p:spPr>
              <a:xfrm>
                <a:off x="5638800" y="2968752"/>
                <a:ext cx="644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F1201-40B3-AD0A-5F0B-AA860FBB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68752"/>
                <a:ext cx="644535" cy="276999"/>
              </a:xfrm>
              <a:prstGeom prst="rect">
                <a:avLst/>
              </a:prstGeom>
              <a:blipFill>
                <a:blip r:embed="rId3"/>
                <a:stretch>
                  <a:fillRect l="-8491" t="-2222" r="-132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5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35FBD-E858-4C27-B277-7C96FA581FCA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r-FR" sz="1500" dirty="0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 flipV="1">
            <a:off x="2667000" y="1772819"/>
            <a:ext cx="0" cy="35611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9067801" y="5791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1415480" y="1556792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620000" cy="6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0        1         2          3         4         5          6          7          8          9       10 	    	        		</a:t>
            </a:r>
          </a:p>
        </p:txBody>
      </p:sp>
      <p:grpSp>
        <p:nvGrpSpPr>
          <p:cNvPr id="1200136" name="Group 8"/>
          <p:cNvGrpSpPr>
            <a:grpSpLocks/>
          </p:cNvGrpSpPr>
          <p:nvPr/>
        </p:nvGrpSpPr>
        <p:grpSpPr bwMode="auto">
          <a:xfrm>
            <a:off x="2590800" y="1962150"/>
            <a:ext cx="3505200" cy="3371850"/>
            <a:chOff x="672" y="1236"/>
            <a:chExt cx="2208" cy="2124"/>
          </a:xfrm>
        </p:grpSpPr>
        <p:sp>
          <p:nvSpPr>
            <p:cNvPr id="56352" name="Line 9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3" name="Line 10"/>
            <p:cNvSpPr>
              <a:spLocks noChangeShapeType="1"/>
            </p:cNvSpPr>
            <p:nvPr/>
          </p:nvSpPr>
          <p:spPr bwMode="auto">
            <a:xfrm flipH="1" flipV="1">
              <a:off x="672" y="1619"/>
              <a:ext cx="1344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4" name="Line 11"/>
            <p:cNvSpPr>
              <a:spLocks noChangeShapeType="1"/>
            </p:cNvSpPr>
            <p:nvPr/>
          </p:nvSpPr>
          <p:spPr bwMode="auto">
            <a:xfrm flipH="1" flipV="1">
              <a:off x="2064" y="2928"/>
              <a:ext cx="81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5" name="Line 12"/>
            <p:cNvSpPr>
              <a:spLocks noChangeShapeType="1"/>
            </p:cNvSpPr>
            <p:nvPr/>
          </p:nvSpPr>
          <p:spPr bwMode="auto">
            <a:xfrm flipV="1">
              <a:off x="2880" y="2928"/>
              <a:ext cx="0" cy="43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6" name="Line 13"/>
            <p:cNvSpPr>
              <a:spLocks noChangeShapeType="1"/>
            </p:cNvSpPr>
            <p:nvPr/>
          </p:nvSpPr>
          <p:spPr bwMode="auto">
            <a:xfrm flipH="1">
              <a:off x="2064" y="1619"/>
              <a:ext cx="0" cy="130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7" name="Rectangle 14"/>
            <p:cNvSpPr>
              <a:spLocks noChangeArrowheads="1"/>
            </p:cNvSpPr>
            <p:nvPr/>
          </p:nvSpPr>
          <p:spPr bwMode="auto">
            <a:xfrm>
              <a:off x="826" y="1236"/>
              <a:ext cx="101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Buyer A</a:t>
              </a:r>
            </a:p>
          </p:txBody>
        </p:sp>
      </p:grpSp>
      <p:grpSp>
        <p:nvGrpSpPr>
          <p:cNvPr id="1200143" name="Group 15"/>
          <p:cNvGrpSpPr>
            <a:grpSpLocks/>
          </p:cNvGrpSpPr>
          <p:nvPr/>
        </p:nvGrpSpPr>
        <p:grpSpPr bwMode="auto">
          <a:xfrm>
            <a:off x="8229601" y="3962400"/>
            <a:ext cx="1692275" cy="1371600"/>
            <a:chOff x="4224" y="2496"/>
            <a:chExt cx="1066" cy="864"/>
          </a:xfrm>
        </p:grpSpPr>
        <p:sp>
          <p:nvSpPr>
            <p:cNvPr id="56349" name="Line 16"/>
            <p:cNvSpPr>
              <a:spLocks noChangeShapeType="1"/>
            </p:cNvSpPr>
            <p:nvPr/>
          </p:nvSpPr>
          <p:spPr bwMode="auto">
            <a:xfrm flipH="1" flipV="1">
              <a:off x="4224" y="2928"/>
              <a:ext cx="81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0" name="Line 17"/>
            <p:cNvSpPr>
              <a:spLocks noChangeShapeType="1"/>
            </p:cNvSpPr>
            <p:nvPr/>
          </p:nvSpPr>
          <p:spPr bwMode="auto">
            <a:xfrm flipV="1">
              <a:off x="5040" y="2928"/>
              <a:ext cx="0" cy="43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51" name="Rectangle 18"/>
            <p:cNvSpPr>
              <a:spLocks noChangeArrowheads="1"/>
            </p:cNvSpPr>
            <p:nvPr/>
          </p:nvSpPr>
          <p:spPr bwMode="auto">
            <a:xfrm>
              <a:off x="4272" y="2496"/>
              <a:ext cx="101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Buyer A</a:t>
              </a:r>
            </a:p>
          </p:txBody>
        </p:sp>
      </p:grpSp>
      <p:grpSp>
        <p:nvGrpSpPr>
          <p:cNvPr id="1200147" name="Group 19"/>
          <p:cNvGrpSpPr>
            <a:grpSpLocks/>
          </p:cNvGrpSpPr>
          <p:nvPr/>
        </p:nvGrpSpPr>
        <p:grpSpPr bwMode="auto">
          <a:xfrm>
            <a:off x="4800601" y="2833688"/>
            <a:ext cx="3725863" cy="2500312"/>
            <a:chOff x="2064" y="1785"/>
            <a:chExt cx="2347" cy="1575"/>
          </a:xfrm>
        </p:grpSpPr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 flipV="1">
              <a:off x="3408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43" name="Rectangle 21"/>
            <p:cNvSpPr>
              <a:spLocks noChangeArrowheads="1"/>
            </p:cNvSpPr>
            <p:nvPr/>
          </p:nvSpPr>
          <p:spPr bwMode="auto">
            <a:xfrm>
              <a:off x="2160" y="1785"/>
              <a:ext cx="100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Buyer B</a:t>
              </a:r>
            </a:p>
          </p:txBody>
        </p:sp>
        <p:sp>
          <p:nvSpPr>
            <p:cNvPr id="56344" name="Rectangle 22"/>
            <p:cNvSpPr>
              <a:spLocks noChangeArrowheads="1"/>
            </p:cNvSpPr>
            <p:nvPr/>
          </p:nvSpPr>
          <p:spPr bwMode="auto">
            <a:xfrm>
              <a:off x="3408" y="2064"/>
              <a:ext cx="100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Buyer B</a:t>
              </a:r>
            </a:p>
          </p:txBody>
        </p:sp>
        <p:sp>
          <p:nvSpPr>
            <p:cNvPr id="56345" name="Line 23"/>
            <p:cNvSpPr>
              <a:spLocks noChangeShapeType="1"/>
            </p:cNvSpPr>
            <p:nvPr/>
          </p:nvSpPr>
          <p:spPr bwMode="auto">
            <a:xfrm flipH="1" flipV="1">
              <a:off x="2064" y="2160"/>
              <a:ext cx="13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46" name="Line 24"/>
            <p:cNvSpPr>
              <a:spLocks noChangeShapeType="1"/>
            </p:cNvSpPr>
            <p:nvPr/>
          </p:nvSpPr>
          <p:spPr bwMode="auto">
            <a:xfrm flipH="1" flipV="1">
              <a:off x="3408" y="2496"/>
              <a:ext cx="81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47" name="Line 25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6348" name="Line 26"/>
            <p:cNvSpPr>
              <a:spLocks noChangeShapeType="1"/>
            </p:cNvSpPr>
            <p:nvPr/>
          </p:nvSpPr>
          <p:spPr bwMode="auto">
            <a:xfrm flipV="1">
              <a:off x="4224" y="2928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  <p:sp>
        <p:nvSpPr>
          <p:cNvPr id="56332" name="Text Box 27"/>
          <p:cNvSpPr txBox="1">
            <a:spLocks noChangeArrowheads="1"/>
          </p:cNvSpPr>
          <p:nvPr/>
        </p:nvSpPr>
        <p:spPr bwMode="auto">
          <a:xfrm>
            <a:off x="2133600" y="2209801"/>
            <a:ext cx="444500" cy="287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55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</a:t>
            </a:r>
            <a:r>
              <a:rPr lang="en-GB" altLang="fr-FR" sz="1600" dirty="0"/>
              <a:t>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6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25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20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6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6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10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sp>
        <p:nvSpPr>
          <p:cNvPr id="1200156" name="Line 28"/>
          <p:cNvSpPr>
            <a:spLocks noChangeShapeType="1"/>
          </p:cNvSpPr>
          <p:nvPr/>
        </p:nvSpPr>
        <p:spPr bwMode="auto">
          <a:xfrm flipV="1">
            <a:off x="2667000" y="2013992"/>
            <a:ext cx="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1200157" name="Line 29"/>
          <p:cNvSpPr>
            <a:spLocks noChangeShapeType="1"/>
          </p:cNvSpPr>
          <p:nvPr/>
        </p:nvSpPr>
        <p:spPr bwMode="auto">
          <a:xfrm>
            <a:off x="2689225" y="2557463"/>
            <a:ext cx="208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58" name="Line 30"/>
          <p:cNvSpPr>
            <a:spLocks noChangeShapeType="1"/>
          </p:cNvSpPr>
          <p:nvPr/>
        </p:nvSpPr>
        <p:spPr bwMode="auto">
          <a:xfrm>
            <a:off x="4800600" y="2544766"/>
            <a:ext cx="0" cy="88423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59" name="Line 31"/>
          <p:cNvSpPr>
            <a:spLocks noChangeShapeType="1"/>
          </p:cNvSpPr>
          <p:nvPr/>
        </p:nvSpPr>
        <p:spPr bwMode="auto">
          <a:xfrm>
            <a:off x="4800600" y="3429000"/>
            <a:ext cx="215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60" name="Line 32"/>
          <p:cNvSpPr>
            <a:spLocks noChangeShapeType="1"/>
          </p:cNvSpPr>
          <p:nvPr/>
        </p:nvSpPr>
        <p:spPr bwMode="auto">
          <a:xfrm>
            <a:off x="6959600" y="3933825"/>
            <a:ext cx="1296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61" name="Line 33"/>
          <p:cNvSpPr>
            <a:spLocks noChangeShapeType="1"/>
          </p:cNvSpPr>
          <p:nvPr/>
        </p:nvSpPr>
        <p:spPr bwMode="auto">
          <a:xfrm>
            <a:off x="8256589" y="4652963"/>
            <a:ext cx="12969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62" name="Line 34"/>
          <p:cNvSpPr>
            <a:spLocks noChangeShapeType="1"/>
          </p:cNvSpPr>
          <p:nvPr/>
        </p:nvSpPr>
        <p:spPr bwMode="auto">
          <a:xfrm>
            <a:off x="6959600" y="3429001"/>
            <a:ext cx="0" cy="504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63" name="Line 35"/>
          <p:cNvSpPr>
            <a:spLocks noChangeShapeType="1"/>
          </p:cNvSpPr>
          <p:nvPr/>
        </p:nvSpPr>
        <p:spPr bwMode="auto">
          <a:xfrm>
            <a:off x="8256588" y="3933825"/>
            <a:ext cx="0" cy="7191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0164" name="Line 36"/>
          <p:cNvSpPr>
            <a:spLocks noChangeShapeType="1"/>
          </p:cNvSpPr>
          <p:nvPr/>
        </p:nvSpPr>
        <p:spPr bwMode="auto">
          <a:xfrm>
            <a:off x="9551988" y="4652963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8B1D9-A4F2-5C0C-9CF4-D5D4D30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Aggregating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C613F-0B91-ADC9-30E0-80DAD98D5A63}"/>
                  </a:ext>
                </a:extLst>
              </p:cNvPr>
              <p:cNvSpPr txBox="1"/>
              <p:nvPr/>
            </p:nvSpPr>
            <p:spPr>
              <a:xfrm>
                <a:off x="6429760" y="1209311"/>
                <a:ext cx="2292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C613F-0B91-ADC9-30E0-80DAD98D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60" y="1209311"/>
                <a:ext cx="2292679" cy="276999"/>
              </a:xfrm>
              <a:prstGeom prst="rect">
                <a:avLst/>
              </a:prstGeom>
              <a:blipFill>
                <a:blip r:embed="rId3"/>
                <a:stretch>
                  <a:fillRect l="-2128" t="-2174" r="-34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0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0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0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0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0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0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56" grpId="0" animBg="1"/>
      <p:bldP spid="1200157" grpId="0" animBg="1"/>
      <p:bldP spid="1200158" grpId="0" animBg="1"/>
      <p:bldP spid="1200159" grpId="0" animBg="1"/>
      <p:bldP spid="1200160" grpId="0" animBg="1"/>
      <p:bldP spid="1200161" grpId="0" animBg="1"/>
      <p:bldP spid="1200162" grpId="0" animBg="1"/>
      <p:bldP spid="1200163" grpId="0" animBg="1"/>
      <p:bldP spid="1200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6A82-699B-B748-4F0B-D06511EE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Prices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9BBF-2EF3-0D94-A9FC-852ED994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854"/>
            <a:ext cx="10658400" cy="494900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i="1" noProof="0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sz="2400" i="1" noProof="0" dirty="0">
                <a:solidFill>
                  <a:schemeClr val="accent1"/>
                </a:solidFill>
                <a:effectLst/>
                <a:latin typeface="+mn-lt"/>
              </a:rPr>
              <a:t>t is the rare thing, Euthydemus, which is the precious one, and water is cheapest, even though [...] it is the best.</a:t>
            </a:r>
          </a:p>
          <a:p>
            <a:pPr marL="0" indent="0" algn="r">
              <a:buNone/>
            </a:pPr>
            <a:r>
              <a:rPr lang="en-US" sz="1800" noProof="0" dirty="0">
                <a:solidFill>
                  <a:schemeClr val="accent1"/>
                </a:solidFill>
                <a:effectLst/>
                <a:latin typeface="+mn-lt"/>
              </a:rPr>
              <a:t>- Plato, Euthydemus</a:t>
            </a:r>
          </a:p>
          <a:p>
            <a:pPr marL="0" indent="0" algn="r">
              <a:buNone/>
            </a:pPr>
            <a:endParaRPr lang="en-US" sz="2400" noProof="0" dirty="0">
              <a:effectLst/>
            </a:endParaRPr>
          </a:p>
          <a:p>
            <a:r>
              <a:rPr lang="en-US" sz="2400" noProof="0" dirty="0">
                <a:effectLst/>
              </a:rPr>
              <a:t>Diamond-Water Paradox</a:t>
            </a:r>
          </a:p>
          <a:p>
            <a:pPr lvl="1"/>
            <a:r>
              <a:rPr lang="en-US" sz="2100" noProof="0" dirty="0"/>
              <a:t>Why are diamonds, which are useless, very valuable, but water, which is essential, cheap?</a:t>
            </a:r>
          </a:p>
          <a:p>
            <a:r>
              <a:rPr lang="en-US" sz="2400" noProof="0" dirty="0">
                <a:effectLst/>
              </a:rPr>
              <a:t>More generally, what are the forces determining the price of a product?</a:t>
            </a:r>
          </a:p>
          <a:p>
            <a:pPr marL="0" indent="0" algn="r">
              <a:buNone/>
            </a:pP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55449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BE2E9-A82A-78FB-9A27-875D050F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Supply of Seller C</a:t>
            </a:r>
          </a:p>
        </p:txBody>
      </p:sp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8C0C16-2E8F-4764-A6C2-9E409AECBF2D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r-FR" sz="1500" dirty="0"/>
          </a:p>
        </p:txBody>
      </p:sp>
      <p:graphicFrame>
        <p:nvGraphicFramePr>
          <p:cNvPr id="785449" name="Group 4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95242584"/>
              </p:ext>
            </p:extLst>
          </p:nvPr>
        </p:nvGraphicFramePr>
        <p:xfrm>
          <a:off x="9171841" y="1220745"/>
          <a:ext cx="2553990" cy="2130510"/>
        </p:xfrm>
        <a:graphic>
          <a:graphicData uri="http://schemas.openxmlformats.org/drawingml/2006/table">
            <a:tbl>
              <a:tblPr/>
              <a:tblGrid>
                <a:gridCol w="118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 Chips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fr-FR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0" marR="9143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372" name="Line 3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9296401" y="5410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315200" cy="6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0        1         2          3          4        5          6          7 	  	        		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2236444" y="2895600"/>
            <a:ext cx="411506" cy="204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15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 flipV="1">
            <a:off x="5410200" y="3581400"/>
            <a:ext cx="0" cy="838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 flipH="1" flipV="1">
            <a:off x="2667000" y="4419600"/>
            <a:ext cx="2743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V="1">
            <a:off x="2667000" y="4419600"/>
            <a:ext cx="0" cy="914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grpSp>
        <p:nvGrpSpPr>
          <p:cNvPr id="785420" name="Group 12"/>
          <p:cNvGrpSpPr>
            <a:grpSpLocks/>
          </p:cNvGrpSpPr>
          <p:nvPr/>
        </p:nvGrpSpPr>
        <p:grpSpPr bwMode="auto">
          <a:xfrm>
            <a:off x="4979624" y="1447801"/>
            <a:ext cx="2640377" cy="2652713"/>
            <a:chOff x="388" y="1440"/>
            <a:chExt cx="2060" cy="1671"/>
          </a:xfrm>
        </p:grpSpPr>
        <p:sp>
          <p:nvSpPr>
            <p:cNvPr id="58400" name="Line 13"/>
            <p:cNvSpPr>
              <a:spLocks noChangeShapeType="1"/>
            </p:cNvSpPr>
            <p:nvPr/>
          </p:nvSpPr>
          <p:spPr bwMode="auto">
            <a:xfrm flipV="1">
              <a:off x="2448" y="1440"/>
              <a:ext cx="0" cy="134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8401" name="Line 14"/>
            <p:cNvSpPr>
              <a:spLocks noChangeShapeType="1"/>
            </p:cNvSpPr>
            <p:nvPr/>
          </p:nvSpPr>
          <p:spPr bwMode="auto">
            <a:xfrm flipH="1" flipV="1">
              <a:off x="720" y="2784"/>
              <a:ext cx="1728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8402" name="Text Box 15"/>
            <p:cNvSpPr txBox="1">
              <a:spLocks noChangeArrowheads="1"/>
            </p:cNvSpPr>
            <p:nvPr/>
          </p:nvSpPr>
          <p:spPr bwMode="auto">
            <a:xfrm>
              <a:off x="388" y="1824"/>
              <a:ext cx="321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fr-FR" sz="1700" dirty="0"/>
                <a:t>    </a:t>
              </a:r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fr-FR" sz="1700" dirty="0"/>
                <a:t>25</a:t>
              </a:r>
            </a:p>
            <a:p>
              <a:pPr algn="r">
                <a:spcBef>
                  <a:spcPct val="20000"/>
                </a:spcBef>
              </a:pPr>
              <a:endParaRPr lang="en-GB" altLang="fr-FR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7" grpId="0" animBg="1"/>
      <p:bldP spid="7854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E9EBE-E01C-27AD-F0B3-21B88E6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Supply of Seller D</a:t>
            </a:r>
          </a:p>
        </p:txBody>
      </p:sp>
      <p:sp>
        <p:nvSpPr>
          <p:cNvPr id="573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99B2B3-AED0-4DFC-BD94-ABEF5D0EC5A3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r-FR" sz="1500" dirty="0"/>
          </a:p>
        </p:txBody>
      </p:sp>
      <p:graphicFrame>
        <p:nvGraphicFramePr>
          <p:cNvPr id="783426" name="Group 6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21013186"/>
              </p:ext>
            </p:extLst>
          </p:nvPr>
        </p:nvGraphicFramePr>
        <p:xfrm>
          <a:off x="8288784" y="1042455"/>
          <a:ext cx="2754015" cy="1597112"/>
        </p:xfrm>
        <a:graphic>
          <a:graphicData uri="http://schemas.openxmlformats.org/drawingml/2006/table">
            <a:tbl>
              <a:tblPr/>
              <a:tblGrid>
                <a:gridCol w="1314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Cost</a:t>
                      </a:r>
                    </a:p>
                  </a:txBody>
                  <a:tcPr marL="91430" marR="9143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 Chips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fr-FR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0" marR="9143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91430" marR="9143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0" marR="9143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48" name="Line 3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9296401" y="5410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315200" cy="38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	    	        		</a:t>
            </a:r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 flipV="1">
            <a:off x="4800600" y="2590800"/>
            <a:ext cx="0" cy="2133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 flipH="1" flipV="1">
            <a:off x="2716214" y="4724400"/>
            <a:ext cx="2084387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2280894" y="3200400"/>
            <a:ext cx="411506" cy="204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10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 flipV="1">
            <a:off x="2667000" y="4724400"/>
            <a:ext cx="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1" tIns="47891" rIns="95781" bIns="47891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8" grpId="0" animBg="1"/>
      <p:bldP spid="783369" grpId="0" animBg="1"/>
      <p:bldP spid="7833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E06DBF-70C8-446D-B48E-726D1C1A2D7C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r-FR" sz="1500" dirty="0"/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9296401" y="5410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2590800" y="5334001"/>
            <a:ext cx="7315200" cy="6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0        1         2          3         4         5          6          7          8          9         10 	    	        		</a:t>
            </a:r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87464" name="Group 8"/>
          <p:cNvGrpSpPr>
            <a:grpSpLocks/>
          </p:cNvGrpSpPr>
          <p:nvPr/>
        </p:nvGrpSpPr>
        <p:grpSpPr bwMode="auto">
          <a:xfrm>
            <a:off x="4338639" y="2209801"/>
            <a:ext cx="3173413" cy="2652713"/>
            <a:chOff x="1793" y="1392"/>
            <a:chExt cx="1999" cy="1671"/>
          </a:xfrm>
        </p:grpSpPr>
        <p:grpSp>
          <p:nvGrpSpPr>
            <p:cNvPr id="59422" name="Group 9"/>
            <p:cNvGrpSpPr>
              <a:grpSpLocks/>
            </p:cNvGrpSpPr>
            <p:nvPr/>
          </p:nvGrpSpPr>
          <p:grpSpPr bwMode="auto">
            <a:xfrm>
              <a:off x="1793" y="1392"/>
              <a:ext cx="1999" cy="1671"/>
              <a:chOff x="449" y="1440"/>
              <a:chExt cx="1999" cy="1671"/>
            </a:xfrm>
          </p:grpSpPr>
          <p:sp>
            <p:nvSpPr>
              <p:cNvPr id="59424" name="Line 10"/>
              <p:cNvSpPr>
                <a:spLocks noChangeShapeType="1"/>
              </p:cNvSpPr>
              <p:nvPr/>
            </p:nvSpPr>
            <p:spPr bwMode="auto">
              <a:xfrm flipV="1">
                <a:off x="2448" y="1440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 anchor="ctr"/>
              <a:lstStyle/>
              <a:p>
                <a:endParaRPr lang="en-US" dirty="0"/>
              </a:p>
            </p:txBody>
          </p:sp>
          <p:sp>
            <p:nvSpPr>
              <p:cNvPr id="59425" name="Line 11"/>
              <p:cNvSpPr>
                <a:spLocks noChangeShapeType="1"/>
              </p:cNvSpPr>
              <p:nvPr/>
            </p:nvSpPr>
            <p:spPr bwMode="auto">
              <a:xfrm flipH="1" flipV="1">
                <a:off x="720" y="2784"/>
                <a:ext cx="1728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 anchor="ctr"/>
              <a:lstStyle/>
              <a:p>
                <a:endParaRPr lang="en-US" dirty="0"/>
              </a:p>
            </p:txBody>
          </p:sp>
          <p:sp>
            <p:nvSpPr>
              <p:cNvPr id="59426" name="Text Box 12"/>
              <p:cNvSpPr txBox="1">
                <a:spLocks noChangeArrowheads="1"/>
              </p:cNvSpPr>
              <p:nvPr/>
            </p:nvSpPr>
            <p:spPr bwMode="auto">
              <a:xfrm>
                <a:off x="449" y="1824"/>
                <a:ext cx="259" cy="1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fr-FR" sz="1700" dirty="0"/>
                  <a:t>    </a:t>
                </a:r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fr-FR" sz="1700" dirty="0"/>
                  <a:t>15</a:t>
                </a:r>
              </a:p>
              <a:p>
                <a:pPr algn="r">
                  <a:spcBef>
                    <a:spcPct val="20000"/>
                  </a:spcBef>
                </a:pPr>
                <a:endParaRPr lang="en-GB" altLang="fr-FR" sz="1900" dirty="0"/>
              </a:p>
            </p:txBody>
          </p:sp>
        </p:grpSp>
        <p:sp>
          <p:nvSpPr>
            <p:cNvPr id="59423" name="Rectangle 13"/>
            <p:cNvSpPr>
              <a:spLocks noChangeArrowheads="1"/>
            </p:cNvSpPr>
            <p:nvPr/>
          </p:nvSpPr>
          <p:spPr bwMode="auto">
            <a:xfrm>
              <a:off x="2394" y="2361"/>
              <a:ext cx="97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Seller C</a:t>
              </a:r>
            </a:p>
          </p:txBody>
        </p: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2281239" y="2590800"/>
            <a:ext cx="2519363" cy="2743200"/>
            <a:chOff x="477" y="1632"/>
            <a:chExt cx="1587" cy="1728"/>
          </a:xfrm>
        </p:grpSpPr>
        <p:sp>
          <p:nvSpPr>
            <p:cNvPr id="59416" name="Rectangle 15"/>
            <p:cNvSpPr>
              <a:spLocks noChangeArrowheads="1"/>
            </p:cNvSpPr>
            <p:nvPr/>
          </p:nvSpPr>
          <p:spPr bwMode="auto">
            <a:xfrm>
              <a:off x="912" y="2640"/>
              <a:ext cx="98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Seller D</a:t>
              </a:r>
            </a:p>
          </p:txBody>
        </p:sp>
        <p:grpSp>
          <p:nvGrpSpPr>
            <p:cNvPr id="59417" name="Group 16"/>
            <p:cNvGrpSpPr>
              <a:grpSpLocks/>
            </p:cNvGrpSpPr>
            <p:nvPr/>
          </p:nvGrpSpPr>
          <p:grpSpPr bwMode="auto">
            <a:xfrm>
              <a:off x="477" y="1632"/>
              <a:ext cx="1587" cy="1671"/>
              <a:chOff x="477" y="1632"/>
              <a:chExt cx="1587" cy="1671"/>
            </a:xfrm>
          </p:grpSpPr>
          <p:sp>
            <p:nvSpPr>
              <p:cNvPr id="59419" name="Line 17"/>
              <p:cNvSpPr>
                <a:spLocks noChangeShapeType="1"/>
              </p:cNvSpPr>
              <p:nvPr/>
            </p:nvSpPr>
            <p:spPr bwMode="auto">
              <a:xfrm flipV="1">
                <a:off x="2064" y="1632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 anchor="ctr"/>
              <a:lstStyle/>
              <a:p>
                <a:endParaRPr lang="en-US" dirty="0"/>
              </a:p>
            </p:txBody>
          </p:sp>
          <p:sp>
            <p:nvSpPr>
              <p:cNvPr id="59420" name="Line 18"/>
              <p:cNvSpPr>
                <a:spLocks noChangeShapeType="1"/>
              </p:cNvSpPr>
              <p:nvPr/>
            </p:nvSpPr>
            <p:spPr bwMode="auto">
              <a:xfrm flipH="1" flipV="1">
                <a:off x="751" y="2976"/>
                <a:ext cx="1313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 anchor="ctr"/>
              <a:lstStyle/>
              <a:p>
                <a:endParaRPr lang="en-US" dirty="0"/>
              </a:p>
            </p:txBody>
          </p:sp>
          <p:sp>
            <p:nvSpPr>
              <p:cNvPr id="59421" name="Text Box 19"/>
              <p:cNvSpPr txBox="1">
                <a:spLocks noChangeArrowheads="1"/>
              </p:cNvSpPr>
              <p:nvPr/>
            </p:nvSpPr>
            <p:spPr bwMode="auto">
              <a:xfrm>
                <a:off x="477" y="2016"/>
                <a:ext cx="259" cy="1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81" tIns="47891" rIns="95781" bIns="4789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fr-FR" sz="1700" dirty="0"/>
                  <a:t>    </a:t>
                </a:r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endParaRPr lang="en-GB" altLang="fr-FR" sz="1700" dirty="0"/>
              </a:p>
              <a:p>
                <a:pPr algn="r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fr-FR" sz="1700" dirty="0"/>
                  <a:t>10</a:t>
                </a:r>
              </a:p>
              <a:p>
                <a:pPr algn="r">
                  <a:spcBef>
                    <a:spcPct val="20000"/>
                  </a:spcBef>
                </a:pPr>
                <a:endParaRPr lang="en-GB" altLang="fr-FR" sz="1900" dirty="0"/>
              </a:p>
            </p:txBody>
          </p:sp>
        </p:grpSp>
        <p:sp>
          <p:nvSpPr>
            <p:cNvPr id="59418" name="Line 2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3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  <p:grpSp>
        <p:nvGrpSpPr>
          <p:cNvPr id="787477" name="Group 21"/>
          <p:cNvGrpSpPr>
            <a:grpSpLocks/>
          </p:cNvGrpSpPr>
          <p:nvPr/>
        </p:nvGrpSpPr>
        <p:grpSpPr bwMode="auto">
          <a:xfrm>
            <a:off x="2667000" y="1371600"/>
            <a:ext cx="7086600" cy="3962400"/>
            <a:chOff x="720" y="1392"/>
            <a:chExt cx="4464" cy="2496"/>
          </a:xfrm>
        </p:grpSpPr>
        <p:sp>
          <p:nvSpPr>
            <p:cNvPr id="59409" name="Line 22"/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13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0" name="Line 23"/>
            <p:cNvSpPr>
              <a:spLocks noChangeShapeType="1"/>
            </p:cNvSpPr>
            <p:nvPr/>
          </p:nvSpPr>
          <p:spPr bwMode="auto">
            <a:xfrm flipV="1">
              <a:off x="2064" y="3264"/>
              <a:ext cx="0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1" name="Line 24"/>
            <p:cNvSpPr>
              <a:spLocks noChangeShapeType="1"/>
            </p:cNvSpPr>
            <p:nvPr/>
          </p:nvSpPr>
          <p:spPr bwMode="auto">
            <a:xfrm flipH="1" flipV="1">
              <a:off x="720" y="3504"/>
              <a:ext cx="13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2" name="Line 25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17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3" name="Line 26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5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4" name="Line 27"/>
            <p:cNvSpPr>
              <a:spLocks noChangeShapeType="1"/>
            </p:cNvSpPr>
            <p:nvPr/>
          </p:nvSpPr>
          <p:spPr bwMode="auto">
            <a:xfrm flipH="1">
              <a:off x="5184" y="1392"/>
              <a:ext cx="0" cy="13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15" name="Line 28"/>
            <p:cNvSpPr>
              <a:spLocks noChangeShapeType="1"/>
            </p:cNvSpPr>
            <p:nvPr/>
          </p:nvSpPr>
          <p:spPr bwMode="auto">
            <a:xfrm flipH="1">
              <a:off x="720" y="3504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  <p:grpSp>
        <p:nvGrpSpPr>
          <p:cNvPr id="787485" name="Group 29"/>
          <p:cNvGrpSpPr>
            <a:grpSpLocks/>
          </p:cNvGrpSpPr>
          <p:nvPr/>
        </p:nvGrpSpPr>
        <p:grpSpPr bwMode="auto">
          <a:xfrm>
            <a:off x="7113589" y="1406526"/>
            <a:ext cx="2644776" cy="2728913"/>
            <a:chOff x="3521" y="816"/>
            <a:chExt cx="1666" cy="1719"/>
          </a:xfrm>
        </p:grpSpPr>
        <p:sp>
          <p:nvSpPr>
            <p:cNvPr id="59405" name="Line 30"/>
            <p:cNvSpPr>
              <a:spLocks noChangeShapeType="1"/>
            </p:cNvSpPr>
            <p:nvPr/>
          </p:nvSpPr>
          <p:spPr bwMode="auto">
            <a:xfrm flipV="1">
              <a:off x="5184" y="816"/>
              <a:ext cx="0" cy="134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06" name="Line 31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1395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59407" name="Text Box 32"/>
            <p:cNvSpPr txBox="1">
              <a:spLocks noChangeArrowheads="1"/>
            </p:cNvSpPr>
            <p:nvPr/>
          </p:nvSpPr>
          <p:spPr bwMode="auto">
            <a:xfrm>
              <a:off x="3521" y="1248"/>
              <a:ext cx="259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fr-FR" sz="1700" dirty="0"/>
                <a:t>    </a:t>
              </a:r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endParaRPr lang="en-GB" altLang="fr-FR" sz="1700" dirty="0"/>
            </a:p>
            <a:p>
              <a:pPr algn="r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fr-FR" sz="1700" dirty="0"/>
                <a:t>25</a:t>
              </a:r>
            </a:p>
            <a:p>
              <a:pPr algn="r">
                <a:spcBef>
                  <a:spcPct val="20000"/>
                </a:spcBef>
              </a:pPr>
              <a:endParaRPr lang="en-GB" altLang="fr-FR" sz="1900" dirty="0"/>
            </a:p>
          </p:txBody>
        </p:sp>
        <p:sp>
          <p:nvSpPr>
            <p:cNvPr id="59408" name="Rectangle 33"/>
            <p:cNvSpPr>
              <a:spLocks noChangeArrowheads="1"/>
            </p:cNvSpPr>
            <p:nvPr/>
          </p:nvSpPr>
          <p:spPr bwMode="auto">
            <a:xfrm>
              <a:off x="4032" y="1785"/>
              <a:ext cx="97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Seller C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4139F07-2EF3-41A9-D1D4-7ECA1A2A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Aggregating Supply</a:t>
            </a:r>
          </a:p>
        </p:txBody>
      </p:sp>
    </p:spTree>
    <p:extLst>
      <p:ext uri="{BB962C8B-B14F-4D97-AF65-F5344CB8AC3E}">
        <p14:creationId xmlns:p14="http://schemas.microsoft.com/office/powerpoint/2010/main" val="28281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7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7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02A5E-F32F-AD7B-0523-544846C3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Excel Demo</a:t>
            </a:r>
          </a:p>
        </p:txBody>
      </p:sp>
    </p:spTree>
    <p:extLst>
      <p:ext uri="{BB962C8B-B14F-4D97-AF65-F5344CB8AC3E}">
        <p14:creationId xmlns:p14="http://schemas.microsoft.com/office/powerpoint/2010/main" val="300315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086600" cy="990600"/>
          </a:xfrm>
        </p:spPr>
        <p:txBody>
          <a:bodyPr/>
          <a:lstStyle/>
          <a:p>
            <a:r>
              <a:rPr lang="en-US" altLang="fr-FR" noProof="0" dirty="0"/>
              <a:t>Equilibrium</a:t>
            </a:r>
          </a:p>
        </p:txBody>
      </p:sp>
      <p:sp>
        <p:nvSpPr>
          <p:cNvPr id="604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810E3-6696-495D-A068-1E15F3256D38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r-FR" sz="1500" dirty="0"/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9067801" y="57912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Quantity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dirty="0"/>
              <a:t>Price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7620000" cy="6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fr-FR" sz="1900" dirty="0"/>
              <a:t>0        1         2          3         4         5          6          7          8          9       10 	    	        		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2133600" y="2209801"/>
            <a:ext cx="4445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</a:t>
            </a:r>
            <a:r>
              <a:rPr lang="en-GB" altLang="fr-FR" sz="1600" dirty="0"/>
              <a:t>30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6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25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20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6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15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600" dirty="0"/>
              <a:t>10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</p:txBody>
      </p:sp>
      <p:grpSp>
        <p:nvGrpSpPr>
          <p:cNvPr id="795657" name="Group 9"/>
          <p:cNvGrpSpPr>
            <a:grpSpLocks/>
          </p:cNvGrpSpPr>
          <p:nvPr/>
        </p:nvGrpSpPr>
        <p:grpSpPr bwMode="auto">
          <a:xfrm>
            <a:off x="2667000" y="1874839"/>
            <a:ext cx="6858000" cy="3444876"/>
            <a:chOff x="720" y="1181"/>
            <a:chExt cx="4320" cy="2170"/>
          </a:xfrm>
        </p:grpSpPr>
        <p:sp>
          <p:nvSpPr>
            <p:cNvPr id="60436" name="Line 10"/>
            <p:cNvSpPr>
              <a:spLocks noChangeShapeType="1"/>
            </p:cNvSpPr>
            <p:nvPr/>
          </p:nvSpPr>
          <p:spPr bwMode="auto">
            <a:xfrm flipV="1">
              <a:off x="2064" y="1911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7" name="Line 11"/>
            <p:cNvSpPr>
              <a:spLocks noChangeShapeType="1"/>
            </p:cNvSpPr>
            <p:nvPr/>
          </p:nvSpPr>
          <p:spPr bwMode="auto">
            <a:xfrm flipH="1" flipV="1">
              <a:off x="720" y="1911"/>
              <a:ext cx="1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8" name="Line 12"/>
            <p:cNvSpPr>
              <a:spLocks noChangeShapeType="1"/>
            </p:cNvSpPr>
            <p:nvPr/>
          </p:nvSpPr>
          <p:spPr bwMode="auto">
            <a:xfrm flipH="1" flipV="1">
              <a:off x="4224" y="2919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9" name="Line 13"/>
            <p:cNvSpPr>
              <a:spLocks noChangeShapeType="1"/>
            </p:cNvSpPr>
            <p:nvPr/>
          </p:nvSpPr>
          <p:spPr bwMode="auto">
            <a:xfrm flipV="1">
              <a:off x="5040" y="2919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40" name="Line 14"/>
            <p:cNvSpPr>
              <a:spLocks noChangeShapeType="1"/>
            </p:cNvSpPr>
            <p:nvPr/>
          </p:nvSpPr>
          <p:spPr bwMode="auto">
            <a:xfrm flipV="1">
              <a:off x="3408" y="2151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41" name="Line 15"/>
            <p:cNvSpPr>
              <a:spLocks noChangeShapeType="1"/>
            </p:cNvSpPr>
            <p:nvPr/>
          </p:nvSpPr>
          <p:spPr bwMode="auto">
            <a:xfrm flipH="1" flipV="1">
              <a:off x="2064" y="2151"/>
              <a:ext cx="13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42" name="Line 16"/>
            <p:cNvSpPr>
              <a:spLocks noChangeShapeType="1"/>
            </p:cNvSpPr>
            <p:nvPr/>
          </p:nvSpPr>
          <p:spPr bwMode="auto">
            <a:xfrm flipH="1" flipV="1">
              <a:off x="3408" y="2487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43" name="Line 17"/>
            <p:cNvSpPr>
              <a:spLocks noChangeShapeType="1"/>
            </p:cNvSpPr>
            <p:nvPr/>
          </p:nvSpPr>
          <p:spPr bwMode="auto">
            <a:xfrm flipV="1">
              <a:off x="4224" y="2487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44" name="Rectangle 18"/>
            <p:cNvSpPr>
              <a:spLocks noChangeArrowheads="1"/>
            </p:cNvSpPr>
            <p:nvPr/>
          </p:nvSpPr>
          <p:spPr bwMode="auto">
            <a:xfrm>
              <a:off x="1862" y="1181"/>
              <a:ext cx="95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fr-FR" sz="3300" dirty="0">
                  <a:solidFill>
                    <a:schemeClr val="tx2"/>
                  </a:solidFill>
                </a:rPr>
                <a:t>demand</a:t>
              </a:r>
            </a:p>
          </p:txBody>
        </p:sp>
        <p:sp>
          <p:nvSpPr>
            <p:cNvPr id="60445" name="Line 19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33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  <p:sp>
        <p:nvSpPr>
          <p:cNvPr id="60427" name="Rectangle 20"/>
          <p:cNvSpPr>
            <a:spLocks noChangeArrowheads="1"/>
          </p:cNvSpPr>
          <p:nvPr/>
        </p:nvSpPr>
        <p:spPr bwMode="auto">
          <a:xfrm>
            <a:off x="8153400" y="2833688"/>
            <a:ext cx="13017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fr-FR" sz="3300" dirty="0">
                <a:solidFill>
                  <a:schemeClr val="tx2"/>
                </a:solidFill>
              </a:rPr>
              <a:t>supply</a:t>
            </a:r>
          </a:p>
        </p:txBody>
      </p:sp>
      <p:grpSp>
        <p:nvGrpSpPr>
          <p:cNvPr id="60428" name="Group 21"/>
          <p:cNvGrpSpPr>
            <a:grpSpLocks/>
          </p:cNvGrpSpPr>
          <p:nvPr/>
        </p:nvGrpSpPr>
        <p:grpSpPr bwMode="auto">
          <a:xfrm>
            <a:off x="2667000" y="1219200"/>
            <a:ext cx="7086600" cy="4038600"/>
            <a:chOff x="720" y="1392"/>
            <a:chExt cx="4464" cy="2496"/>
          </a:xfrm>
        </p:grpSpPr>
        <p:sp>
          <p:nvSpPr>
            <p:cNvPr id="60429" name="Line 22"/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13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0" name="Line 23"/>
            <p:cNvSpPr>
              <a:spLocks noChangeShapeType="1"/>
            </p:cNvSpPr>
            <p:nvPr/>
          </p:nvSpPr>
          <p:spPr bwMode="auto">
            <a:xfrm flipV="1">
              <a:off x="2064" y="3264"/>
              <a:ext cx="0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1" name="Line 24"/>
            <p:cNvSpPr>
              <a:spLocks noChangeShapeType="1"/>
            </p:cNvSpPr>
            <p:nvPr/>
          </p:nvSpPr>
          <p:spPr bwMode="auto">
            <a:xfrm flipH="1" flipV="1">
              <a:off x="720" y="3504"/>
              <a:ext cx="13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2" name="Line 25"/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17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3" name="Line 26"/>
            <p:cNvSpPr>
              <a:spLocks noChangeShapeType="1"/>
            </p:cNvSpPr>
            <p:nvPr/>
          </p:nvSpPr>
          <p:spPr bwMode="auto">
            <a:xfrm flipV="1">
              <a:off x="3792" y="2736"/>
              <a:ext cx="0" cy="5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4" name="Line 27"/>
            <p:cNvSpPr>
              <a:spLocks noChangeShapeType="1"/>
            </p:cNvSpPr>
            <p:nvPr/>
          </p:nvSpPr>
          <p:spPr bwMode="auto">
            <a:xfrm flipH="1">
              <a:off x="5184" y="1392"/>
              <a:ext cx="0" cy="13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  <p:sp>
          <p:nvSpPr>
            <p:cNvPr id="60435" name="Line 28"/>
            <p:cNvSpPr>
              <a:spLocks noChangeShapeType="1"/>
            </p:cNvSpPr>
            <p:nvPr/>
          </p:nvSpPr>
          <p:spPr bwMode="auto">
            <a:xfrm flipH="1">
              <a:off x="720" y="3504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1" tIns="47891" rIns="95781" bIns="47891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7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Grp="1" noChangeArrowheads="1"/>
          </p:cNvSpPr>
          <p:nvPr>
            <p:ph idx="1"/>
          </p:nvPr>
        </p:nvSpPr>
        <p:spPr>
          <a:xfrm>
            <a:off x="1271463" y="1628776"/>
            <a:ext cx="10082337" cy="4418013"/>
          </a:xfrm>
        </p:spPr>
        <p:txBody>
          <a:bodyPr/>
          <a:lstStyle/>
          <a:p>
            <a:pPr marL="609600" indent="-609600" defTabSz="914400"/>
            <a:r>
              <a:rPr lang="en-US" altLang="fr-FR" sz="2900" noProof="0" dirty="0"/>
              <a:t>What prices emerged in the experiment?</a:t>
            </a:r>
          </a:p>
          <a:p>
            <a:pPr marL="609600" indent="-609600" defTabSz="914400"/>
            <a:r>
              <a:rPr lang="en-US" altLang="fr-FR" sz="2900" noProof="0" dirty="0"/>
              <a:t>Does it fit with the theory on supply and demand?</a:t>
            </a:r>
          </a:p>
          <a:p>
            <a:pPr marL="609600" indent="-609600" defTabSz="914400"/>
            <a:endParaRPr lang="en-US" altLang="fr-FR" sz="2900" noProof="0" dirty="0"/>
          </a:p>
          <a:p>
            <a:pPr marL="609600" indent="-609600" defTabSz="914400">
              <a:buNone/>
            </a:pPr>
            <a:r>
              <a:rPr lang="en-US" altLang="fr-FR" sz="2900" noProof="0" dirty="0"/>
              <a:t>Questions we will examine in the next lectures:</a:t>
            </a:r>
          </a:p>
          <a:p>
            <a:pPr marL="609600" indent="-609600" defTabSz="914400"/>
            <a:r>
              <a:rPr lang="en-US" altLang="fr-FR" sz="2900" noProof="0" dirty="0"/>
              <a:t>Is the outcome efficient? </a:t>
            </a:r>
          </a:p>
          <a:p>
            <a:pPr marL="609600" indent="-609600" defTabSz="914400"/>
            <a:r>
              <a:rPr lang="en-US" altLang="fr-FR" sz="2900" noProof="0" dirty="0"/>
              <a:t>Is the outcome fair? </a:t>
            </a:r>
          </a:p>
          <a:p>
            <a:pPr marL="609600" indent="-609600" defTabSz="914400"/>
            <a:r>
              <a:rPr lang="en-US" altLang="fr-FR" sz="2900" noProof="0" dirty="0"/>
              <a:t>What happens if participants collude or have market power?</a:t>
            </a:r>
          </a:p>
          <a:p>
            <a:pPr marL="609600" indent="-609600" defTabSz="914400"/>
            <a:endParaRPr lang="en-US" altLang="fr-FR" sz="2900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4CF8-8CAB-4C3B-9ADB-DE76EF24C574}" type="slidenum">
              <a:rPr lang="en-US" altLang="fr-FR"/>
              <a:pPr/>
              <a:t>25</a:t>
            </a:fld>
            <a:endParaRPr lang="en-US" alt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16259-FF90-73CC-B140-D296DAD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 about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41414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6793"/>
            <a:ext cx="10515600" cy="4751934"/>
          </a:xfrm>
        </p:spPr>
        <p:txBody>
          <a:bodyPr>
            <a:normAutofit/>
          </a:bodyPr>
          <a:lstStyle/>
          <a:p>
            <a:r>
              <a:rPr lang="en-US" altLang="fr-FR" sz="2400" noProof="0" dirty="0"/>
              <a:t>To construct aggregate market demand start with individual demands</a:t>
            </a:r>
          </a:p>
          <a:p>
            <a:pPr lvl="1"/>
            <a:r>
              <a:rPr lang="en-US" altLang="fr-FR" sz="2100" noProof="0" dirty="0"/>
              <a:t>For each price add up the individual demands to obtain the aggregate demand</a:t>
            </a:r>
          </a:p>
          <a:p>
            <a:pPr lvl="1"/>
            <a:r>
              <a:rPr lang="en-US" altLang="fr-FR" sz="2100" noProof="0" dirty="0"/>
              <a:t>Same procedure for supply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DEA4-5E8A-43AC-97CC-03A31B8FECFE}" type="slidenum">
              <a:rPr lang="en-US" altLang="fr-FR"/>
              <a:pPr/>
              <a:t>26</a:t>
            </a:fld>
            <a:endParaRPr lang="en-US" alt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0C9A4-37C6-A3D0-4B13-A19EA088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Taking Stock</a:t>
            </a:r>
          </a:p>
        </p:txBody>
      </p:sp>
    </p:spTree>
    <p:extLst>
      <p:ext uri="{BB962C8B-B14F-4D97-AF65-F5344CB8AC3E}">
        <p14:creationId xmlns:p14="http://schemas.microsoft.com/office/powerpoint/2010/main" val="1784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BCEE-1BCD-C4FD-79D3-1F1DBDC4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Digging Deeper: Shocks and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E7E5-2DC1-27E2-B190-E5EB63DB5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9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036587-E939-4E32-80AB-5CEA846C018A}" type="slidenum">
              <a:rPr lang="en-US" altLang="fr-FR" sz="1500"/>
              <a:pPr/>
              <a:t>28</a:t>
            </a:fld>
            <a:endParaRPr lang="en-US" altLang="fr-FR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8CC710-E8CF-FECF-A2D3-47D6674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Shocks and Policies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65AEB-BEF0-AC4B-1C1D-55CBB1E3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Supply and demand curves plot price-quantity relationship holding everything else constant</a:t>
            </a:r>
          </a:p>
          <a:p>
            <a:r>
              <a:rPr lang="en-US" sz="2400" noProof="0" dirty="0"/>
              <a:t>Changes in “everything else” </a:t>
            </a:r>
            <a:r>
              <a:rPr lang="en-US" sz="2400" b="1" noProof="0" dirty="0"/>
              <a:t>shift</a:t>
            </a:r>
            <a:r>
              <a:rPr lang="en-US" sz="2400" noProof="0" dirty="0"/>
              <a:t> the curves</a:t>
            </a:r>
          </a:p>
          <a:p>
            <a:r>
              <a:rPr lang="en-US" sz="2400" noProof="0" dirty="0"/>
              <a:t>Supply curve shifts because of changes in</a:t>
            </a:r>
          </a:p>
          <a:p>
            <a:pPr lvl="1"/>
            <a:r>
              <a:rPr lang="en-US" sz="2100" noProof="0" dirty="0"/>
              <a:t>Technology</a:t>
            </a:r>
          </a:p>
          <a:p>
            <a:pPr lvl="1"/>
            <a:r>
              <a:rPr lang="en-US" sz="2100" noProof="0" dirty="0"/>
              <a:t>Input prices</a:t>
            </a:r>
          </a:p>
          <a:p>
            <a:pPr lvl="1"/>
            <a:r>
              <a:rPr lang="en-US" sz="2100" noProof="0" dirty="0"/>
              <a:t>Policy</a:t>
            </a:r>
          </a:p>
          <a:p>
            <a:pPr lvl="1"/>
            <a:r>
              <a:rPr lang="en-US" sz="2100" noProof="0" dirty="0"/>
              <a:t>Expectations about the future</a:t>
            </a:r>
          </a:p>
          <a:p>
            <a:r>
              <a:rPr lang="en-US" sz="2400" noProof="0" dirty="0"/>
              <a:t>Demand curve shifts because of changes in</a:t>
            </a:r>
          </a:p>
          <a:p>
            <a:pPr lvl="1"/>
            <a:r>
              <a:rPr lang="en-US" sz="2100" noProof="0" dirty="0"/>
              <a:t>Income </a:t>
            </a:r>
          </a:p>
          <a:p>
            <a:pPr lvl="1"/>
            <a:r>
              <a:rPr lang="en-US" sz="2100" noProof="0" dirty="0"/>
              <a:t>Tastes</a:t>
            </a:r>
          </a:p>
          <a:p>
            <a:pPr lvl="1"/>
            <a:r>
              <a:rPr lang="en-US" sz="2100" noProof="0" dirty="0"/>
              <a:t>Price of substitute or complement goods</a:t>
            </a:r>
          </a:p>
          <a:p>
            <a:pPr lvl="1"/>
            <a:r>
              <a:rPr lang="en-US" sz="2100" noProof="0" dirty="0"/>
              <a:t>Expectations about the future</a:t>
            </a:r>
          </a:p>
        </p:txBody>
      </p:sp>
    </p:spTree>
    <p:extLst>
      <p:ext uri="{BB962C8B-B14F-4D97-AF65-F5344CB8AC3E}">
        <p14:creationId xmlns:p14="http://schemas.microsoft.com/office/powerpoint/2010/main" val="279019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A6859-CCA8-0925-568B-0EF9053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Wheat and War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D54DE-5FCD-65C5-6182-D1B3886757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In 2021, Ukraine </a:t>
            </a:r>
            <a:r>
              <a:rPr lang="en-US" i="1" noProof="0" dirty="0"/>
              <a:t>exported $5.87B in Wheat</a:t>
            </a:r>
            <a:r>
              <a:rPr lang="en-US" noProof="0" dirty="0"/>
              <a:t>, making it the 5th largest exporter of Wheat in the world.</a:t>
            </a:r>
          </a:p>
          <a:p>
            <a:r>
              <a:rPr lang="en-US" noProof="0" dirty="0"/>
              <a:t>Russia attacked Ukraine on Feb 24, 2022</a:t>
            </a:r>
          </a:p>
          <a:p>
            <a:r>
              <a:rPr lang="en-US" noProof="0" dirty="0"/>
              <a:t>What is the impact in the wheat market?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D6D-227C-70DB-6F85-B66754F55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Negative supply shock: curve shifts in</a:t>
            </a:r>
          </a:p>
          <a:p>
            <a:r>
              <a:rPr lang="en-US" noProof="0" dirty="0"/>
              <a:t>Increase in EQ price</a:t>
            </a:r>
          </a:p>
          <a:p>
            <a:r>
              <a:rPr lang="en-US" noProof="0" dirty="0"/>
              <a:t>Decrease in EQ quantity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61306A9D-8080-1DFA-C0AE-7FB7B3FC5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1704" y="4005064"/>
            <a:ext cx="0" cy="24334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3D4D7155-3B30-AD17-2A67-74C08D24A3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1704" y="6438528"/>
            <a:ext cx="489654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5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97A0-29B3-4357-B2C9-044C63E4FE0F}" type="slidenum">
              <a:rPr lang="en-US" altLang="fr-FR"/>
              <a:pPr/>
              <a:t>3</a:t>
            </a:fld>
            <a:endParaRPr lang="en-US" alt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AC4DB3-3573-7ADE-DD0B-A642C08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Lecture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C89BC-F8ED-D8D7-A8F2-60EB90E5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noProof="0" dirty="0"/>
              <a:t>Trading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noProof="0" dirty="0"/>
              <a:t>Markets: Supply and Demand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noProof="0" dirty="0"/>
              <a:t>Analyzing the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noProof="0" dirty="0"/>
              <a:t>Shocks and Policies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noProof="0" dirty="0"/>
              <a:t>Firms in Competitive Markets: Understanding Supply</a:t>
            </a:r>
          </a:p>
        </p:txBody>
      </p:sp>
    </p:spTree>
    <p:extLst>
      <p:ext uri="{BB962C8B-B14F-4D97-AF65-F5344CB8AC3E}">
        <p14:creationId xmlns:p14="http://schemas.microsoft.com/office/powerpoint/2010/main" val="31132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the Markets say?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81550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BD7C4-DFE0-AA47-AD41-B9C66F80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968304"/>
            <a:ext cx="11584232" cy="58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E160BF-6CDF-4CD2-9577-B11EA8375628}" type="slidenum">
              <a:rPr lang="en-US" altLang="fr-FR" sz="1500"/>
              <a:pPr/>
              <a:t>31</a:t>
            </a:fld>
            <a:endParaRPr lang="en-US" altLang="fr-FR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25C58-AF86-0806-6701-2018539D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Venezuela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23E54-2351-D2AE-9566-FAA1ABEE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Increase in oil revenue led to growth &gt;10% in 2006</a:t>
            </a:r>
          </a:p>
          <a:p>
            <a:r>
              <a:rPr lang="en-US" sz="2400" noProof="0" dirty="0"/>
              <a:t>Still, unprecedented shortages of basic food including chicken and other meat</a:t>
            </a:r>
          </a:p>
          <a:p>
            <a:r>
              <a:rPr lang="en-US" sz="2400" noProof="0" dirty="0"/>
              <a:t>How is that possible?</a:t>
            </a:r>
          </a:p>
        </p:txBody>
      </p:sp>
    </p:spTree>
    <p:extLst>
      <p:ext uri="{BB962C8B-B14F-4D97-AF65-F5344CB8AC3E}">
        <p14:creationId xmlns:p14="http://schemas.microsoft.com/office/powerpoint/2010/main" val="356437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74A036-7559-4D80-973A-CFC69AFF0015}" type="slidenum">
              <a:rPr lang="en-US" altLang="fr-FR" sz="1500"/>
              <a:pPr/>
              <a:t>32</a:t>
            </a:fld>
            <a:endParaRPr lang="en-US" altLang="fr-FR" sz="1500" dirty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 flipV="1">
            <a:off x="3352800" y="2133600"/>
            <a:ext cx="0" cy="3657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V="1">
            <a:off x="3352800" y="5791200"/>
            <a:ext cx="579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425575" y="2209800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latin typeface="Tahoma" pitchFamily="34" charset="0"/>
              </a:rPr>
              <a:t>Price of chicken 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9148764" y="5516563"/>
            <a:ext cx="1519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latin typeface="Tahoma" pitchFamily="34" charset="0"/>
              </a:rPr>
              <a:t>Quantity of chicken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432176" y="4502151"/>
            <a:ext cx="2251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latin typeface="Tahoma" pitchFamily="34" charset="0"/>
              </a:rPr>
              <a:t>Initial equilibrium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4079875" y="3141664"/>
            <a:ext cx="3671888" cy="2232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4727575" y="2420938"/>
            <a:ext cx="3600450" cy="20875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46" name="Line 10"/>
          <p:cNvSpPr>
            <a:spLocks noChangeShapeType="1"/>
          </p:cNvSpPr>
          <p:nvPr/>
        </p:nvSpPr>
        <p:spPr bwMode="auto">
          <a:xfrm flipH="1" flipV="1">
            <a:off x="5664200" y="1916113"/>
            <a:ext cx="3619500" cy="218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47" name="Line 11"/>
          <p:cNvSpPr>
            <a:spLocks noChangeShapeType="1"/>
          </p:cNvSpPr>
          <p:nvPr/>
        </p:nvSpPr>
        <p:spPr bwMode="auto">
          <a:xfrm flipV="1">
            <a:off x="5159376" y="26368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48" name="Line 12"/>
          <p:cNvSpPr>
            <a:spLocks noChangeShapeType="1"/>
          </p:cNvSpPr>
          <p:nvPr/>
        </p:nvSpPr>
        <p:spPr bwMode="auto">
          <a:xfrm>
            <a:off x="6456363" y="3573463"/>
            <a:ext cx="0" cy="2144712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49" name="Line 13"/>
          <p:cNvSpPr>
            <a:spLocks noChangeShapeType="1"/>
          </p:cNvSpPr>
          <p:nvPr/>
        </p:nvSpPr>
        <p:spPr bwMode="auto">
          <a:xfrm>
            <a:off x="8256588" y="3573464"/>
            <a:ext cx="0" cy="221773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50" name="AutoShape 14"/>
          <p:cNvSpPr>
            <a:spLocks/>
          </p:cNvSpPr>
          <p:nvPr/>
        </p:nvSpPr>
        <p:spPr bwMode="auto">
          <a:xfrm rot="5400000">
            <a:off x="7212014" y="2960689"/>
            <a:ext cx="358775" cy="1584325"/>
          </a:xfrm>
          <a:prstGeom prst="rightBrace">
            <a:avLst>
              <a:gd name="adj1" fmla="val 367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fr-FR" altLang="fr-FR" dirty="0"/>
          </a:p>
        </p:txBody>
      </p:sp>
      <p:sp>
        <p:nvSpPr>
          <p:cNvPr id="1268751" name="Line 15"/>
          <p:cNvSpPr>
            <a:spLocks noChangeShapeType="1"/>
          </p:cNvSpPr>
          <p:nvPr/>
        </p:nvSpPr>
        <p:spPr bwMode="auto">
          <a:xfrm>
            <a:off x="3359150" y="3500438"/>
            <a:ext cx="61928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268752" name="Text Box 16"/>
          <p:cNvSpPr txBox="1">
            <a:spLocks noChangeArrowheads="1"/>
          </p:cNvSpPr>
          <p:nvPr/>
        </p:nvSpPr>
        <p:spPr bwMode="auto">
          <a:xfrm>
            <a:off x="7104063" y="1628775"/>
            <a:ext cx="332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latin typeface="Tahoma" pitchFamily="34" charset="0"/>
              </a:rPr>
              <a:t>Final equilibrium without price control</a:t>
            </a:r>
          </a:p>
        </p:txBody>
      </p:sp>
      <p:sp>
        <p:nvSpPr>
          <p:cNvPr id="1268753" name="Text Box 17"/>
          <p:cNvSpPr txBox="1">
            <a:spLocks noChangeArrowheads="1"/>
          </p:cNvSpPr>
          <p:nvPr/>
        </p:nvSpPr>
        <p:spPr bwMode="auto">
          <a:xfrm>
            <a:off x="6813550" y="4076701"/>
            <a:ext cx="122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solidFill>
                  <a:srgbClr val="000000"/>
                </a:solidFill>
                <a:latin typeface="Tahoma" pitchFamily="34" charset="0"/>
              </a:rPr>
              <a:t>Shortage</a:t>
            </a:r>
          </a:p>
        </p:txBody>
      </p:sp>
      <p:sp>
        <p:nvSpPr>
          <p:cNvPr id="1268754" name="Text Box 18"/>
          <p:cNvSpPr txBox="1">
            <a:spLocks noChangeArrowheads="1"/>
          </p:cNvSpPr>
          <p:nvPr/>
        </p:nvSpPr>
        <p:spPr bwMode="auto">
          <a:xfrm>
            <a:off x="1416050" y="3349626"/>
            <a:ext cx="179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fr-FR" sz="1800" b="1" dirty="0">
                <a:solidFill>
                  <a:srgbClr val="000000"/>
                </a:solidFill>
                <a:latin typeface="Tahoma" pitchFamily="34" charset="0"/>
              </a:rPr>
              <a:t>Price cap</a:t>
            </a:r>
            <a:r>
              <a:rPr lang="en-US" altLang="fr-FR" sz="1800" b="1" dirty="0">
                <a:latin typeface="Tahoma" pitchFamily="34" charset="0"/>
              </a:rPr>
              <a:t> </a:t>
            </a:r>
          </a:p>
        </p:txBody>
      </p:sp>
      <p:sp>
        <p:nvSpPr>
          <p:cNvPr id="1268755" name="Rectangle 19"/>
          <p:cNvSpPr>
            <a:spLocks noChangeArrowheads="1"/>
          </p:cNvSpPr>
          <p:nvPr/>
        </p:nvSpPr>
        <p:spPr bwMode="auto">
          <a:xfrm>
            <a:off x="6238875" y="5876925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sz="2000" b="1" dirty="0">
                <a:solidFill>
                  <a:srgbClr val="000000"/>
                </a:solidFill>
                <a:latin typeface="Tahoma" pitchFamily="34" charset="0"/>
              </a:rPr>
              <a:t>Q</a:t>
            </a:r>
            <a:r>
              <a:rPr lang="en-US" altLang="fr-FR" sz="2000" b="1" baseline="-25000" dirty="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1268756" name="Rectangle 20"/>
          <p:cNvSpPr>
            <a:spLocks noChangeArrowheads="1"/>
          </p:cNvSpPr>
          <p:nvPr/>
        </p:nvSpPr>
        <p:spPr bwMode="auto">
          <a:xfrm>
            <a:off x="7967664" y="5876925"/>
            <a:ext cx="511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r-FR" sz="2000" b="1" dirty="0">
                <a:solidFill>
                  <a:srgbClr val="000000"/>
                </a:solidFill>
                <a:latin typeface="Tahoma" pitchFamily="34" charset="0"/>
              </a:rPr>
              <a:t>Q</a:t>
            </a:r>
            <a:r>
              <a:rPr lang="en-US" altLang="fr-FR" sz="2000" b="1" baseline="-25000" dirty="0">
                <a:solidFill>
                  <a:srgbClr val="000000"/>
                </a:solidFill>
                <a:latin typeface="Tahoma" pitchFamily="34" charset="0"/>
              </a:rPr>
              <a:t>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B375A-4B21-33DE-1EB9-C948F62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Effect of Price Controls</a:t>
            </a:r>
          </a:p>
        </p:txBody>
      </p:sp>
    </p:spTree>
    <p:extLst>
      <p:ext uri="{BB962C8B-B14F-4D97-AF65-F5344CB8AC3E}">
        <p14:creationId xmlns:p14="http://schemas.microsoft.com/office/powerpoint/2010/main" val="14337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6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6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6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6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6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6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6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6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46" grpId="0" animBg="1"/>
      <p:bldP spid="1268747" grpId="0" animBg="1"/>
      <p:bldP spid="1268748" grpId="0" animBg="1"/>
      <p:bldP spid="1268749" grpId="0" animBg="1"/>
      <p:bldP spid="1268750" grpId="0" animBg="1"/>
      <p:bldP spid="1268751" grpId="0" animBg="1"/>
      <p:bldP spid="1268752" grpId="0"/>
      <p:bldP spid="1268753" grpId="0"/>
      <p:bldP spid="1268754" grpId="0"/>
      <p:bldP spid="1268755" grpId="0"/>
      <p:bldP spid="12687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2CC2-978A-FFA9-CD51-36353E78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Firms in Competitive Equilibrium: Understanding Supply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F91AB-9FFD-83E9-BAAF-CA91BBB2F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9130-44D2-930E-C28D-E9D0332C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E8BB-7D42-4537-9A6C-DEF5229C2CB4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2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89F8C464-63FE-B9CF-D644-F490F70EF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5057"/>
            <a:ext cx="10515600" cy="494823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14400"/>
            <a:r>
              <a:rPr lang="en-US" altLang="fr-FR" sz="2400" noProof="0" dirty="0">
                <a:cs typeface="Source Sans Pro" panose="020B0503030403020204" pitchFamily="34" charset="0"/>
              </a:rPr>
              <a:t>What determines how much a competitive firm supplies?</a:t>
            </a:r>
          </a:p>
          <a:p>
            <a:pPr marL="342900" indent="-342900" defTabSz="914400"/>
            <a:r>
              <a:rPr lang="en-US" altLang="fr-FR" sz="2400" noProof="0" dirty="0">
                <a:cs typeface="Source Sans Pro" panose="020B0503030403020204" pitchFamily="34" charset="0"/>
              </a:rPr>
              <a:t>Recall: Price is determined by Demand and Supply</a:t>
            </a:r>
          </a:p>
          <a:p>
            <a:pPr marL="685800" lvl="1" indent="-342900" defTabSz="914400"/>
            <a:r>
              <a:rPr lang="en-US" altLang="fr-FR" sz="2000" noProof="0" dirty="0">
                <a:cs typeface="Source Sans Pro" panose="020B0503030403020204" pitchFamily="34" charset="0"/>
              </a:rPr>
              <a:t>Competitive firm is a price-taker.</a:t>
            </a:r>
          </a:p>
          <a:p>
            <a:pPr marL="342900" indent="-342900" defTabSz="914400"/>
            <a:endParaRPr lang="en-US" altLang="fr-FR" sz="2400" noProof="0" dirty="0">
              <a:cs typeface="Source Sans Pro" panose="020B0503030403020204" pitchFamily="34" charset="0"/>
            </a:endParaRPr>
          </a:p>
          <a:p>
            <a:pPr marL="0" indent="0" defTabSz="914400">
              <a:buNone/>
            </a:pPr>
            <a:r>
              <a:rPr lang="en-US" altLang="fr-FR" sz="2400" noProof="0" dirty="0">
                <a:cs typeface="Source Sans Pro" panose="020B0503030403020204" pitchFamily="34" charset="0"/>
              </a:rPr>
              <a:t>Question to be answered: Given a price, how much does a firm want to supply?</a:t>
            </a:r>
          </a:p>
        </p:txBody>
      </p:sp>
      <p:sp>
        <p:nvSpPr>
          <p:cNvPr id="12292" name="Espace réservé du numéro de diapositive 5">
            <a:extLst>
              <a:ext uri="{FF2B5EF4-FFF2-40B4-BE49-F238E27FC236}">
                <a16:creationId xmlns:a16="http://schemas.microsoft.com/office/drawing/2014/main" id="{F8382012-B9C5-9715-910C-6731D806B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A7A195-6C86-4201-8923-CD745AD5C71E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72130-96F8-454B-F59F-58174C1D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Supply Curve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9843-D30B-A84F-BD52-91D9D5BC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 of the 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2A87-070E-76AA-A086-DF31DC03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Supply curve corresponds to production/sale decision of firms</a:t>
            </a:r>
          </a:p>
          <a:p>
            <a:r>
              <a:rPr lang="en-US" sz="2400" noProof="0" dirty="0"/>
              <a:t>Need to understand the objective of firms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6EE0-6ABA-E7C9-93D6-50EA48A4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83BC3-E91D-4F97-8A40-16F5DEA9E76D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Wooclap - Make learning awesome">
                <a:extLst>
                  <a:ext uri="{FF2B5EF4-FFF2-40B4-BE49-F238E27FC236}">
                    <a16:creationId xmlns:a16="http://schemas.microsoft.com/office/drawing/2014/main" id="{B7ADFA34-2B8E-5E50-C680-7F98286352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258569"/>
              <a:ext cx="10515600" cy="39319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Wooclap - Make learning awesome">
                <a:extLst>
                  <a:ext uri="{FF2B5EF4-FFF2-40B4-BE49-F238E27FC236}">
                    <a16:creationId xmlns:a16="http://schemas.microsoft.com/office/drawing/2014/main" id="{B7ADFA34-2B8E-5E50-C680-7F98286352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258569"/>
                <a:ext cx="1051560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84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572E-BEFB-7CB6-86B1-2E8C4AD2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Profit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DBDB-CA1C-F329-6304-9896C4DD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Generally, assume profit maximization</a:t>
            </a:r>
          </a:p>
          <a:p>
            <a:r>
              <a:rPr lang="en-US" sz="2400" noProof="0" dirty="0"/>
              <a:t>Profit = Revenue – Cost</a:t>
            </a:r>
          </a:p>
          <a:p>
            <a:r>
              <a:rPr lang="en-US" sz="2400" noProof="0" dirty="0"/>
              <a:t>Economic Profit not necessarily equal to accounting profit</a:t>
            </a:r>
          </a:p>
          <a:p>
            <a:pPr lvl="1"/>
            <a:r>
              <a:rPr lang="en-US" sz="2000" noProof="0" dirty="0"/>
              <a:t>E.g. costs of fully depreciated capital</a:t>
            </a:r>
          </a:p>
          <a:p>
            <a:r>
              <a:rPr lang="en-US" sz="2400" noProof="0" dirty="0"/>
              <a:t>Principle of Optimality (equimarginal principle): at the optimal quantity Marginal Revenue = Marginal Cost</a:t>
            </a:r>
          </a:p>
        </p:txBody>
      </p:sp>
      <p:sp>
        <p:nvSpPr>
          <p:cNvPr id="14339" name="Espace réservé du numéro de diapositive 5">
            <a:extLst>
              <a:ext uri="{FF2B5EF4-FFF2-40B4-BE49-F238E27FC236}">
                <a16:creationId xmlns:a16="http://schemas.microsoft.com/office/drawing/2014/main" id="{FA634DCF-2D16-0186-3DF8-FE438743B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63D190-4A46-44AA-A553-9FCCE0FF6C4F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>
            <a:extLst>
              <a:ext uri="{FF2B5EF4-FFF2-40B4-BE49-F238E27FC236}">
                <a16:creationId xmlns:a16="http://schemas.microsoft.com/office/drawing/2014/main" id="{17363B1A-ED3E-4EA0-22C7-215838C58F6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99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r" eaLnBrk="1" hangingPunct="1"/>
            <a:fld id="{17EA3A8B-A69F-44A4-A68D-D263766B7678}" type="slidenum">
              <a:rPr lang="en-US" altLang="fr-FR" sz="1500">
                <a:latin typeface="Times New Roman" panose="02020603050405020304" pitchFamily="18" charset="0"/>
              </a:rPr>
              <a:pPr algn="r" eaLnBrk="1" hangingPunct="1"/>
              <a:t>37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33F4-4126-31F7-A16B-2886EA61A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Intuitively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ECA61-3124-ACA0-9CD9-ECBA14932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9144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fr-FR" sz="2400" noProof="0" dirty="0"/>
              <a:t>In a perfectly competitive market, firms are price takers</a:t>
            </a:r>
          </a:p>
          <a:p>
            <a:pPr lvl="1" defTabSz="9144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fr-FR" sz="2000" noProof="0" dirty="0"/>
              <a:t>Marginal Revenue = Price</a:t>
            </a:r>
            <a:endParaRPr lang="en-US" altLang="fr-FR" sz="1400" noProof="0" dirty="0"/>
          </a:p>
          <a:p>
            <a:pPr fontAlgn="auto">
              <a:spcAft>
                <a:spcPts val="0"/>
              </a:spcAft>
              <a:defRPr/>
            </a:pPr>
            <a:r>
              <a:rPr lang="en-US" altLang="fr-FR" sz="2400" noProof="0" dirty="0"/>
              <a:t>The optimal level of production is a quantity such that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fr-FR" sz="2000" noProof="0" dirty="0"/>
              <a:t>Marginal</a:t>
            </a:r>
            <a:r>
              <a:rPr lang="en-US" altLang="fr-FR" sz="2400" noProof="0" dirty="0"/>
              <a:t> Cost = Price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962B-B18B-58A4-1387-10B341F3B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061AB2-D64F-1936-E1D8-1280BA5B314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noProof="0" dirty="0"/>
                  <a:t>Cost as a function of quantity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noProof="0" dirty="0"/>
              </a:p>
              <a:p>
                <a:r>
                  <a:rPr lang="en-US" sz="2400" noProof="0" dirty="0"/>
                  <a:t>Firm maximizes: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noProof="0" smtClean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400" b="0" noProof="0" dirty="0"/>
              </a:p>
              <a:p>
                <a:r>
                  <a:rPr lang="en-US" sz="2400" noProof="0" dirty="0"/>
                  <a:t>First order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700" b="0" noProof="0" dirty="0"/>
              </a:p>
              <a:p>
                <a:pPr lvl="1"/>
                <a:r>
                  <a:rPr lang="en-US" sz="2000" noProof="0" dirty="0"/>
                  <a:t>Marginal cost is the derivate of cost</a:t>
                </a:r>
              </a:p>
              <a:p>
                <a:pPr lvl="1"/>
                <a:r>
                  <a:rPr lang="en-US" sz="2000" noProof="0" dirty="0"/>
                  <a:t>Optimal quantity is where price equals marginal cost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061AB2-D64F-1936-E1D8-1280BA5B3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647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1434B15B-8F07-CBB8-E2F8-D5794BEC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Firm’s Problem in a Competitive Market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>
            <a:extLst>
              <a:ext uri="{FF2B5EF4-FFF2-40B4-BE49-F238E27FC236}">
                <a16:creationId xmlns:a16="http://schemas.microsoft.com/office/drawing/2014/main" id="{0FB2179B-663A-C218-B909-4B52365E1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3733800"/>
            <a:ext cx="2011680" cy="499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buFont typeface="Arial" panose="020B0604020202020204" pitchFamily="34" charset="0"/>
              <a:buNone/>
            </a:pPr>
            <a:r>
              <a:rPr lang="en-US" altLang="fr-FR" sz="2400" noProof="0" dirty="0">
                <a:cs typeface="Source Sans Pro" panose="020B0503030403020204" pitchFamily="34" charset="0"/>
              </a:rPr>
              <a:t>Build factory?</a:t>
            </a:r>
          </a:p>
        </p:txBody>
      </p:sp>
      <p:sp>
        <p:nvSpPr>
          <p:cNvPr id="20484" name="Espace réservé du numéro de diapositive 5">
            <a:extLst>
              <a:ext uri="{FF2B5EF4-FFF2-40B4-BE49-F238E27FC236}">
                <a16:creationId xmlns:a16="http://schemas.microsoft.com/office/drawing/2014/main" id="{2647ABEF-1076-54FB-20D7-BB7CD5C6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C61264-4E2C-42BE-9DAD-CB3714B2961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1EEE1609-417F-8372-3939-AF6DA2DDA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3429000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6" name="Line 4">
            <a:extLst>
              <a:ext uri="{FF2B5EF4-FFF2-40B4-BE49-F238E27FC236}">
                <a16:creationId xmlns:a16="http://schemas.microsoft.com/office/drawing/2014/main" id="{1CFD9699-528B-8AD7-F645-80AD24E8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26BA0440-750A-5138-C054-9A4D8F372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458B5161-C516-FEB0-191C-44B469F7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733800"/>
            <a:ext cx="369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How much to produce?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8B200FD7-FEE4-0696-0324-B6C50A44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0" y="3390901"/>
            <a:ext cx="963168" cy="53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E727-5362-09CB-CDD0-91F1C66B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Timing of Production Decisions</a:t>
            </a:r>
          </a:p>
        </p:txBody>
      </p:sp>
    </p:spTree>
    <p:extLst>
      <p:ext uri="{BB962C8B-B14F-4D97-AF65-F5344CB8AC3E}">
        <p14:creationId xmlns:p14="http://schemas.microsoft.com/office/powerpoint/2010/main" val="67811894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>
            <a:extLst>
              <a:ext uri="{FF2B5EF4-FFF2-40B4-BE49-F238E27FC236}">
                <a16:creationId xmlns:a16="http://schemas.microsoft.com/office/drawing/2014/main" id="{0FB2179B-663A-C218-B909-4B52365E1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3733800"/>
            <a:ext cx="2011680" cy="499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buFont typeface="Arial" panose="020B0604020202020204" pitchFamily="34" charset="0"/>
              <a:buNone/>
            </a:pPr>
            <a:r>
              <a:rPr lang="en-US" altLang="fr-FR" sz="2400" noProof="0" dirty="0">
                <a:cs typeface="Source Sans Pro" panose="020B0503030403020204" pitchFamily="34" charset="0"/>
              </a:rPr>
              <a:t>Build factory?</a:t>
            </a:r>
          </a:p>
        </p:txBody>
      </p:sp>
      <p:sp>
        <p:nvSpPr>
          <p:cNvPr id="20484" name="Espace réservé du numéro de diapositive 5">
            <a:extLst>
              <a:ext uri="{FF2B5EF4-FFF2-40B4-BE49-F238E27FC236}">
                <a16:creationId xmlns:a16="http://schemas.microsoft.com/office/drawing/2014/main" id="{2647ABEF-1076-54FB-20D7-BB7CD5C6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C61264-4E2C-42BE-9DAD-CB3714B2961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1EEE1609-417F-8372-3939-AF6DA2DDA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3429000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6" name="Line 4">
            <a:extLst>
              <a:ext uri="{FF2B5EF4-FFF2-40B4-BE49-F238E27FC236}">
                <a16:creationId xmlns:a16="http://schemas.microsoft.com/office/drawing/2014/main" id="{1CFD9699-528B-8AD7-F645-80AD24E8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26BA0440-750A-5138-C054-9A4D8F372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458B5161-C516-FEB0-191C-44B469F7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733800"/>
            <a:ext cx="369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How much to produce?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8B200FD7-FEE4-0696-0324-B6C50A44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0" y="3390901"/>
            <a:ext cx="963168" cy="53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E727-5362-09CB-CDD0-91F1C66B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Timing of Production Decisions: Short Run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C1B47C-7BA6-A2C8-58D4-20B3899F7F94}"/>
              </a:ext>
            </a:extLst>
          </p:cNvPr>
          <p:cNvSpPr/>
          <p:nvPr/>
        </p:nvSpPr>
        <p:spPr>
          <a:xfrm>
            <a:off x="6015641" y="2505456"/>
            <a:ext cx="4363212" cy="1847087"/>
          </a:xfrm>
          <a:prstGeom prst="ellips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D6E51-65B5-3422-62C6-791DB854A106}"/>
              </a:ext>
            </a:extLst>
          </p:cNvPr>
          <p:cNvSpPr txBox="1"/>
          <p:nvPr/>
        </p:nvSpPr>
        <p:spPr>
          <a:xfrm>
            <a:off x="7464514" y="2017067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Short Run</a:t>
            </a:r>
            <a:endParaRPr lang="en-AT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C350-6843-B569-0A84-88AA5BDC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Trading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18C9D-1897-C990-A1E8-EF96C579A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75415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>
            <a:extLst>
              <a:ext uri="{FF2B5EF4-FFF2-40B4-BE49-F238E27FC236}">
                <a16:creationId xmlns:a16="http://schemas.microsoft.com/office/drawing/2014/main" id="{0FB2179B-663A-C218-B909-4B52365E1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3733800"/>
            <a:ext cx="2011680" cy="499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buFont typeface="Arial" panose="020B0604020202020204" pitchFamily="34" charset="0"/>
              <a:buNone/>
            </a:pPr>
            <a:r>
              <a:rPr lang="en-US" altLang="fr-FR" sz="2400" noProof="0" dirty="0">
                <a:cs typeface="Source Sans Pro" panose="020B0503030403020204" pitchFamily="34" charset="0"/>
              </a:rPr>
              <a:t>Build factory?</a:t>
            </a:r>
          </a:p>
        </p:txBody>
      </p:sp>
      <p:sp>
        <p:nvSpPr>
          <p:cNvPr id="20484" name="Espace réservé du numéro de diapositive 5">
            <a:extLst>
              <a:ext uri="{FF2B5EF4-FFF2-40B4-BE49-F238E27FC236}">
                <a16:creationId xmlns:a16="http://schemas.microsoft.com/office/drawing/2014/main" id="{2647ABEF-1076-54FB-20D7-BB7CD5C6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C61264-4E2C-42BE-9DAD-CB3714B2961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1EEE1609-417F-8372-3939-AF6DA2DDA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3429000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6" name="Line 4">
            <a:extLst>
              <a:ext uri="{FF2B5EF4-FFF2-40B4-BE49-F238E27FC236}">
                <a16:creationId xmlns:a16="http://schemas.microsoft.com/office/drawing/2014/main" id="{1CFD9699-528B-8AD7-F645-80AD24E8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26BA0440-750A-5138-C054-9A4D8F372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458B5161-C516-FEB0-191C-44B469F7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733800"/>
            <a:ext cx="369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How much to produce?</a:t>
            </a:r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8B200FD7-FEE4-0696-0324-B6C50A44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0" y="3390901"/>
            <a:ext cx="963168" cy="53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342900" indent="-3429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fr-FR" sz="2400" dirty="0">
                <a:latin typeface="+mn-lt"/>
              </a:rPr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E727-5362-09CB-CDD0-91F1C66B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Timing of Production Decisions: Long Run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F4E6B-C40D-7995-16BC-7ACF6313FC56}"/>
              </a:ext>
            </a:extLst>
          </p:cNvPr>
          <p:cNvSpPr/>
          <p:nvPr/>
        </p:nvSpPr>
        <p:spPr>
          <a:xfrm>
            <a:off x="2611438" y="2505456"/>
            <a:ext cx="7767416" cy="1847087"/>
          </a:xfrm>
          <a:prstGeom prst="ellips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14165-65F0-C4E7-58D2-64658BC76FBA}"/>
              </a:ext>
            </a:extLst>
          </p:cNvPr>
          <p:cNvSpPr txBox="1"/>
          <p:nvPr/>
        </p:nvSpPr>
        <p:spPr>
          <a:xfrm>
            <a:off x="5797679" y="190454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Long Run</a:t>
            </a:r>
            <a:endParaRPr lang="en-AT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92224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27E96BA-D941-17D7-C88E-B1898535B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noProof="0" dirty="0">
                <a:latin typeface="Source Sans Pro SemiBold" panose="020B0603030403020204" pitchFamily="34" charset="0"/>
              </a:rPr>
              <a:t>Short-Run vs Long-Run Perspectives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74BC-E2B9-109A-DD8C-047257D8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Short Run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BF9D692-C783-3350-8589-42282475AEA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628650" indent="-628650" defTabSz="914400">
              <a:buFont typeface="Arial" panose="020B0604020202020204" pitchFamily="34" charset="0"/>
              <a:buNone/>
            </a:pPr>
            <a:r>
              <a:rPr lang="en-US" altLang="fr-FR" sz="2000" noProof="0" dirty="0">
                <a:cs typeface="Times New Roman" panose="02020603050405020304" pitchFamily="18" charset="0"/>
              </a:rPr>
              <a:t>Typically, in the short run: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the plant has already been built (capital is fixed)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Material and energy costs variable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Labor? Depends on country and industry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The firm decides how much to produce</a:t>
            </a:r>
          </a:p>
          <a:p>
            <a:pPr marL="628650" indent="-628650" defTabSz="914400">
              <a:buFont typeface="Arial" panose="020B0604020202020204" pitchFamily="34" charset="0"/>
              <a:buNone/>
            </a:pPr>
            <a:endParaRPr lang="en-US" altLang="fr-FR" noProof="0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9824-DD00-CC45-46B0-255B643E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Long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CA7F5-752F-46D6-A023-4FB5A6B148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628650" indent="-628650" defTabSz="914400">
              <a:buFont typeface="Arial" panose="020B0604020202020204" pitchFamily="34" charset="0"/>
              <a:buNone/>
            </a:pPr>
            <a:r>
              <a:rPr lang="en-US" altLang="fr-FR" sz="2000" noProof="0" dirty="0">
                <a:cs typeface="Times New Roman" panose="02020603050405020304" pitchFamily="18" charset="0"/>
              </a:rPr>
              <a:t>Typically, in the long run: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All costs are variable</a:t>
            </a:r>
          </a:p>
          <a:p>
            <a:pPr marL="628650" indent="-628650" defTabSz="914400">
              <a:buFontTx/>
              <a:buAutoNum type="arabicPeriod"/>
            </a:pPr>
            <a:r>
              <a:rPr lang="en-US" altLang="fr-FR" sz="2000" noProof="0" dirty="0">
                <a:cs typeface="Times New Roman" panose="02020603050405020304" pitchFamily="18" charset="0"/>
              </a:rPr>
              <a:t>The firm decides whether to enter/exit the market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23556" name="Espace réservé du numéro de diapositive 5">
            <a:extLst>
              <a:ext uri="{FF2B5EF4-FFF2-40B4-BE49-F238E27FC236}">
                <a16:creationId xmlns:a16="http://schemas.microsoft.com/office/drawing/2014/main" id="{AAFDA7F1-D0D6-398F-25F5-CD3B6AB28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8C1D8-4EE8-4C34-BF72-B2CFA40ABC3F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F6CDE579-0F76-F74D-131B-0E92D347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1"/>
            <a:ext cx="10515600" cy="505663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fr-FR" sz="2400" noProof="0" dirty="0">
                <a:cs typeface="Source Sans Pro" panose="020B0503030403020204" pitchFamily="34" charset="0"/>
              </a:rPr>
              <a:t>Depends on your analysis</a:t>
            </a:r>
          </a:p>
          <a:p>
            <a:r>
              <a:rPr lang="en-US" altLang="fr-FR" sz="2400" noProof="0" dirty="0">
                <a:cs typeface="Source Sans Pro" panose="020B0503030403020204" pitchFamily="34" charset="0"/>
              </a:rPr>
              <a:t>Can be useful to define a new timeframe as soon as:</a:t>
            </a:r>
          </a:p>
          <a:p>
            <a:pPr>
              <a:buFontTx/>
              <a:buNone/>
            </a:pPr>
            <a:r>
              <a:rPr lang="en-US" altLang="fr-FR" sz="2400" noProof="0" dirty="0">
                <a:solidFill>
                  <a:srgbClr val="000000"/>
                </a:solidFill>
                <a:cs typeface="Source Sans Pro" panose="020B0503030403020204" pitchFamily="34" charset="0"/>
              </a:rPr>
              <a:t>		</a:t>
            </a:r>
            <a:r>
              <a:rPr lang="en-US" altLang="fr-FR" sz="2400" noProof="0" dirty="0">
                <a:cs typeface="Source Sans Pro" panose="020B0503030403020204" pitchFamily="34" charset="0"/>
              </a:rPr>
              <a:t>- A fixed cost becomes variable</a:t>
            </a:r>
          </a:p>
          <a:p>
            <a:pPr>
              <a:buFontTx/>
              <a:buNone/>
            </a:pPr>
            <a:r>
              <a:rPr lang="en-US" altLang="fr-FR" sz="2400" noProof="0" dirty="0">
                <a:cs typeface="Source Sans Pro" panose="020B0503030403020204" pitchFamily="34" charset="0"/>
              </a:rPr>
              <a:t>		- A new type of decision has to be made</a:t>
            </a:r>
          </a:p>
          <a:p>
            <a:r>
              <a:rPr lang="en-US" altLang="fr-FR" sz="2400" b="1" noProof="0" dirty="0">
                <a:solidFill>
                  <a:srgbClr val="000000"/>
                </a:solidFill>
                <a:cs typeface="Source Sans Pro" panose="020B0503030403020204" pitchFamily="34" charset="0"/>
              </a:rPr>
              <a:t>Guides the approach to the strategic decision</a:t>
            </a:r>
            <a:endParaRPr lang="en-US" altLang="fr-FR" sz="2400" noProof="0" dirty="0">
              <a:solidFill>
                <a:srgbClr val="000000"/>
              </a:solidFill>
              <a:cs typeface="Source Sans Pro" panose="020B0503030403020204" pitchFamily="34" charset="0"/>
            </a:endParaRPr>
          </a:p>
        </p:txBody>
      </p:sp>
      <p:sp>
        <p:nvSpPr>
          <p:cNvPr id="25604" name="Espace réservé du numéro de diapositive 5">
            <a:extLst>
              <a:ext uri="{FF2B5EF4-FFF2-40B4-BE49-F238E27FC236}">
                <a16:creationId xmlns:a16="http://schemas.microsoft.com/office/drawing/2014/main" id="{FAAD7F60-E821-4A4C-F0B5-A33054D21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61E264-3E8E-421E-AD2A-A37A61A9B065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4CA3-938C-0213-BA3F-0C85239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“long”? What is “short”?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37E0A-550F-227E-277D-1434AFFD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Cost Functions</a:t>
            </a:r>
          </a:p>
        </p:txBody>
      </p:sp>
      <p:sp>
        <p:nvSpPr>
          <p:cNvPr id="26629" name="Espace réservé du numéro de diapositive 7">
            <a:extLst>
              <a:ext uri="{FF2B5EF4-FFF2-40B4-BE49-F238E27FC236}">
                <a16:creationId xmlns:a16="http://schemas.microsoft.com/office/drawing/2014/main" id="{19BA487D-BC6D-A8E3-EF5F-8379ECE73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68A62A-90D4-4D5A-B86A-8281E5EB337D}" type="slidenum">
              <a:rPr lang="en-US" altLang="fr-FR" sz="15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cxnSp>
        <p:nvCxnSpPr>
          <p:cNvPr id="26631" name="AutoShape 9">
            <a:extLst>
              <a:ext uri="{FF2B5EF4-FFF2-40B4-BE49-F238E27FC236}">
                <a16:creationId xmlns:a16="http://schemas.microsoft.com/office/drawing/2014/main" id="{5DFE404E-46AE-67BF-414F-F45970A699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0" y="4364832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4670C6-EC99-F97B-F16A-F4EDEBC79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625"/>
                <a:ext cx="10515600" cy="4635119"/>
              </a:xfrm>
            </p:spPr>
            <p:txBody>
              <a:bodyPr/>
              <a:lstStyle/>
              <a:p>
                <a:r>
                  <a:rPr lang="en-US" b="1" noProof="0" dirty="0"/>
                  <a:t>Total cost </a:t>
                </a:r>
                <a:r>
                  <a:rPr lang="en-US" noProof="0" dirty="0"/>
                  <a:t>is the sum of </a:t>
                </a:r>
                <a:r>
                  <a:rPr lang="en-US" b="1" noProof="0" dirty="0"/>
                  <a:t>fixed cost</a:t>
                </a:r>
                <a:r>
                  <a:rPr lang="en-US" noProof="0" dirty="0"/>
                  <a:t> and </a:t>
                </a:r>
                <a:r>
                  <a:rPr lang="en-US" b="1" noProof="0" dirty="0"/>
                  <a:t>variable cost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𝑻𝑪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𝑽𝑪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b="1" noProof="0" dirty="0"/>
              </a:p>
              <a:p>
                <a:pPr lvl="1"/>
                <a:r>
                  <a:rPr lang="en-US" noProof="0" dirty="0"/>
                  <a:t>Average total cost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𝑨𝑻𝑪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noProof="0">
                              <a:latin typeface="Cambria Math" panose="02040503050406030204" pitchFamily="18" charset="0"/>
                            </a:rPr>
                            <m:t>𝑻𝑪</m:t>
                          </m:r>
                          <m:r>
                            <a:rPr lang="en-US" b="1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noProof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b="1" i="1" noProof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</m:oMath>
                  </m:oMathPara>
                </a14:m>
                <a:endParaRPr lang="en-US" b="1" noProof="0" dirty="0"/>
              </a:p>
              <a:p>
                <a:pPr lvl="1"/>
                <a:r>
                  <a:rPr lang="en-US" noProof="0" dirty="0"/>
                  <a:t>Average variable cost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𝑨𝑽𝑪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𝑽𝑪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</m:oMath>
                  </m:oMathPara>
                </a14:m>
                <a:endParaRPr lang="en-US" b="1" noProof="0" dirty="0"/>
              </a:p>
              <a:p>
                <a:r>
                  <a:rPr lang="en-US" b="1" noProof="0" dirty="0"/>
                  <a:t>Marginal cost</a:t>
                </a:r>
                <a:r>
                  <a:rPr lang="en-US" noProof="0" dirty="0"/>
                  <a:t>: Cost of “the last unit”</a:t>
                </a:r>
              </a:p>
              <a:p>
                <a:pPr lvl="1"/>
                <a:r>
                  <a:rPr lang="en-US" noProof="0" dirty="0"/>
                  <a:t>Cost(Q+1)-Cost(Q)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𝑉𝐶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noProof="0" dirty="0"/>
              </a:p>
              <a:p>
                <a:pPr lvl="1"/>
                <a:r>
                  <a:rPr lang="en-US" noProof="0" dirty="0"/>
                  <a:t>Formally: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𝑑𝑇𝐶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4670C6-EC99-F97B-F16A-F4EDEBC79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625"/>
                <a:ext cx="10515600" cy="4635119"/>
              </a:xfrm>
              <a:blipFill>
                <a:blip r:embed="rId3"/>
                <a:stretch>
                  <a:fillRect l="-580" t="-14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76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>
            <a:extLst>
              <a:ext uri="{FF2B5EF4-FFF2-40B4-BE49-F238E27FC236}">
                <a16:creationId xmlns:a16="http://schemas.microsoft.com/office/drawing/2014/main" id="{2086047C-6E69-3A3D-6809-DE4C867B2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-100013"/>
            <a:ext cx="8305800" cy="1143001"/>
          </a:xfrm>
        </p:spPr>
        <p:txBody>
          <a:bodyPr/>
          <a:lstStyle/>
          <a:p>
            <a:r>
              <a:rPr lang="en-US" altLang="fr-FR" noProof="0" dirty="0">
                <a:latin typeface="Source Sans Pro SemiBold" panose="020B0603030403020204" pitchFamily="34" charset="0"/>
              </a:rPr>
              <a:t>Curves</a:t>
            </a:r>
            <a:endParaRPr lang="en-US" altLang="fr-FR" sz="2000" noProof="0" dirty="0">
              <a:latin typeface="Source Sans Pro SemiBold" panose="020B0603030403020204" pitchFamily="34" charset="0"/>
            </a:endParaRPr>
          </a:p>
        </p:txBody>
      </p:sp>
      <p:sp>
        <p:nvSpPr>
          <p:cNvPr id="30723" name="Espace réservé du numéro de diapositive 5">
            <a:extLst>
              <a:ext uri="{FF2B5EF4-FFF2-40B4-BE49-F238E27FC236}">
                <a16:creationId xmlns:a16="http://schemas.microsoft.com/office/drawing/2014/main" id="{33AC5B96-5AC0-5BC8-99E6-F8889A26C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7C6362-019D-4F11-8574-E6A8065F28C7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30724" name="Line 2">
            <a:extLst>
              <a:ext uri="{FF2B5EF4-FFF2-40B4-BE49-F238E27FC236}">
                <a16:creationId xmlns:a16="http://schemas.microsoft.com/office/drawing/2014/main" id="{09C6291F-F7D5-D37B-D083-EDD14815C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8813" y="1654175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0725" name="Line 3">
            <a:extLst>
              <a:ext uri="{FF2B5EF4-FFF2-40B4-BE49-F238E27FC236}">
                <a16:creationId xmlns:a16="http://schemas.microsoft.com/office/drawing/2014/main" id="{28677581-2424-5143-182B-A6B2CD055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964113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36D382FD-2C05-2A9F-8831-8E42E631D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1196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4C8775DE-208E-B91D-6D5A-4174F92BE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908050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(€/unit)</a:t>
            </a:r>
          </a:p>
        </p:txBody>
      </p:sp>
      <p:sp>
        <p:nvSpPr>
          <p:cNvPr id="30728" name="Text Box 6">
            <a:extLst>
              <a:ext uri="{FF2B5EF4-FFF2-40B4-BE49-F238E27FC236}">
                <a16:creationId xmlns:a16="http://schemas.microsoft.com/office/drawing/2014/main" id="{38F6CAF4-F913-578A-14DB-5FCB1EF6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17002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0729" name="Text Box 7">
            <a:extLst>
              <a:ext uri="{FF2B5EF4-FFF2-40B4-BE49-F238E27FC236}">
                <a16:creationId xmlns:a16="http://schemas.microsoft.com/office/drawing/2014/main" id="{40A53981-541C-A56B-5AE0-405DEC720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984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0730" name="Text Box 8">
            <a:extLst>
              <a:ext uri="{FF2B5EF4-FFF2-40B4-BE49-F238E27FC236}">
                <a16:creationId xmlns:a16="http://schemas.microsoft.com/office/drawing/2014/main" id="{0351AA42-F19C-D35C-F2A6-CD156DDE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49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0731" name="Arc 10">
            <a:extLst>
              <a:ext uri="{FF2B5EF4-FFF2-40B4-BE49-F238E27FC236}">
                <a16:creationId xmlns:a16="http://schemas.microsoft.com/office/drawing/2014/main" id="{F2428384-D6ED-1F78-F8D3-8287787D89EE}"/>
              </a:ext>
            </a:extLst>
          </p:cNvPr>
          <p:cNvSpPr>
            <a:spLocks/>
          </p:cNvSpPr>
          <p:nvPr/>
        </p:nvSpPr>
        <p:spPr bwMode="auto">
          <a:xfrm flipV="1">
            <a:off x="4505325" y="2457450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0732" name="Arc 11">
            <a:extLst>
              <a:ext uri="{FF2B5EF4-FFF2-40B4-BE49-F238E27FC236}">
                <a16:creationId xmlns:a16="http://schemas.microsoft.com/office/drawing/2014/main" id="{F84B628D-FE1A-675D-423B-46F864EBE83E}"/>
              </a:ext>
            </a:extLst>
          </p:cNvPr>
          <p:cNvSpPr>
            <a:spLocks/>
          </p:cNvSpPr>
          <p:nvPr/>
        </p:nvSpPr>
        <p:spPr bwMode="auto">
          <a:xfrm flipH="1" flipV="1">
            <a:off x="5194300" y="2020888"/>
            <a:ext cx="4641850" cy="1314450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0733" name="Arc 12">
            <a:extLst>
              <a:ext uri="{FF2B5EF4-FFF2-40B4-BE49-F238E27FC236}">
                <a16:creationId xmlns:a16="http://schemas.microsoft.com/office/drawing/2014/main" id="{BEAB7A94-66A6-58AE-9014-7C6E232FF667}"/>
              </a:ext>
            </a:extLst>
          </p:cNvPr>
          <p:cNvSpPr>
            <a:spLocks/>
          </p:cNvSpPr>
          <p:nvPr/>
        </p:nvSpPr>
        <p:spPr bwMode="auto">
          <a:xfrm flipH="1" flipV="1">
            <a:off x="3532188" y="2471738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BD444D84-71E0-E94B-573A-D1973819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165417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ATC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B7AC23D5-FEB7-112E-5D20-E29A1025C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3089275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D4A60540-5888-A392-7220-AC8719CD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5657850"/>
            <a:ext cx="495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3200" dirty="0">
                <a:latin typeface="Times New Roman" panose="02020603050405020304" pitchFamily="18" charset="0"/>
              </a:rPr>
              <a:t>Properties of these curves?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7">
            <a:extLst>
              <a:ext uri="{FF2B5EF4-FFF2-40B4-BE49-F238E27FC236}">
                <a16:creationId xmlns:a16="http://schemas.microsoft.com/office/drawing/2014/main" id="{BC4DD1AB-3126-576E-70B9-569D92EF61B9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99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r" eaLnBrk="1" hangingPunct="1"/>
            <a:fld id="{2D8C8D7C-0C33-42AC-AF92-0BB9ADC29FA3}" type="slidenum">
              <a:rPr lang="en-US" altLang="fr-FR" sz="1500">
                <a:latin typeface="Times New Roman" panose="02020603050405020304" pitchFamily="18" charset="0"/>
              </a:rPr>
              <a:pPr algn="r" eaLnBrk="1" hangingPunct="1"/>
              <a:t>45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77082-2F56-DCF2-0CD9-57BF1E05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5C589-472C-907B-A8CD-B2614E5951C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9" y="2505075"/>
                <a:ext cx="5332412" cy="3684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𝐴𝑇𝐶</m:t>
                          </m:r>
                        </m:num>
                        <m:den>
                          <m:r>
                            <a:rPr lang="en-US" sz="24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aln/>
                        </m:rP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𝑉𝐶</m:t>
                              </m:r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400" b="0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3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𝑉𝐶</m:t>
                        </m:r>
                        <m:d>
                          <m:dPr>
                            <m:ctrlP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𝑉𝐶</m:t>
                          </m:r>
                          <m:d>
                            <m:dPr>
                              <m:ctrlP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𝑉𝐶</m:t>
                          </m:r>
                          <m:d>
                            <m:dPr>
                              <m:ctrlP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𝐴𝑇𝐶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5C589-472C-907B-A8CD-B2614E595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9" y="2505075"/>
                <a:ext cx="5332412" cy="36845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2D18-ABB6-ECD5-01EB-8036C2305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Intuitively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42C66A-3C52-AE0E-FD27-700946DA40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If the cost of the next unit is smaller than the average cost so far, adding it reduces the average.</a:t>
            </a:r>
          </a:p>
          <a:p>
            <a:r>
              <a:rPr lang="en-US" noProof="0" dirty="0"/>
              <a:t>If the cost of the next unity is greater than the average cost so far, adding it increases the average.</a:t>
            </a:r>
          </a:p>
          <a:p>
            <a:r>
              <a:rPr lang="en-US" noProof="0" dirty="0"/>
              <a:t>So, the average cost is flat (lowest) when it equals marginal cost</a:t>
            </a:r>
          </a:p>
        </p:txBody>
      </p:sp>
      <p:cxnSp>
        <p:nvCxnSpPr>
          <p:cNvPr id="32773" name="AutoShape 9">
            <a:extLst>
              <a:ext uri="{FF2B5EF4-FFF2-40B4-BE49-F238E27FC236}">
                <a16:creationId xmlns:a16="http://schemas.microsoft.com/office/drawing/2014/main" id="{D7F11F87-83E5-CFBB-4894-2F4FEBF29E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97576" y="2093119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132D5C-6A47-AC0B-6BA3-69E62CAC8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Formal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>
            <a:extLst>
              <a:ext uri="{FF2B5EF4-FFF2-40B4-BE49-F238E27FC236}">
                <a16:creationId xmlns:a16="http://schemas.microsoft.com/office/drawing/2014/main" id="{1A4F3FC1-473C-BA46-DA54-64B0C47BF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-100013"/>
            <a:ext cx="8305800" cy="1143001"/>
          </a:xfrm>
        </p:spPr>
        <p:txBody>
          <a:bodyPr/>
          <a:lstStyle/>
          <a:p>
            <a:r>
              <a:rPr lang="en-US" altLang="fr-FR" noProof="0" dirty="0">
                <a:latin typeface="Source Sans Pro SemiBold" panose="020B0603030403020204" pitchFamily="34" charset="0"/>
              </a:rPr>
              <a:t>Short Run Production at P</a:t>
            </a:r>
            <a:r>
              <a:rPr lang="en-US" altLang="fr-FR" baseline="30000" noProof="0" dirty="0">
                <a:latin typeface="Source Sans Pro SemiBold" panose="020B0603030403020204" pitchFamily="34" charset="0"/>
              </a:rPr>
              <a:t>HIGH</a:t>
            </a:r>
            <a:r>
              <a:rPr lang="en-US" altLang="fr-FR" noProof="0" dirty="0">
                <a:latin typeface="Source Sans Pro SemiBold" panose="020B0603030403020204" pitchFamily="34" charset="0"/>
              </a:rPr>
              <a:t>?</a:t>
            </a:r>
          </a:p>
        </p:txBody>
      </p:sp>
      <p:sp>
        <p:nvSpPr>
          <p:cNvPr id="36867" name="Espace réservé du numéro de diapositive 5">
            <a:extLst>
              <a:ext uri="{FF2B5EF4-FFF2-40B4-BE49-F238E27FC236}">
                <a16:creationId xmlns:a16="http://schemas.microsoft.com/office/drawing/2014/main" id="{956CC20B-16DA-C006-EECE-CE66E8339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AC8236-F2E5-431F-8E41-39B19A00FAC9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36868" name="Line 2">
            <a:extLst>
              <a:ext uri="{FF2B5EF4-FFF2-40B4-BE49-F238E27FC236}">
                <a16:creationId xmlns:a16="http://schemas.microsoft.com/office/drawing/2014/main" id="{249EFDBC-985D-1314-DDDA-345FC1DFAB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8488" y="1781175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69" name="Line 3">
            <a:extLst>
              <a:ext uri="{FF2B5EF4-FFF2-40B4-BE49-F238E27FC236}">
                <a16:creationId xmlns:a16="http://schemas.microsoft.com/office/drawing/2014/main" id="{842C4913-58C3-325C-C951-6AE5794EF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8488" y="5091113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B61977D0-B0A3-8C9A-FA59-8F86BA845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9300" y="5103813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36871" name="Text Box 5">
            <a:extLst>
              <a:ext uri="{FF2B5EF4-FFF2-40B4-BE49-F238E27FC236}">
                <a16:creationId xmlns:a16="http://schemas.microsoft.com/office/drawing/2014/main" id="{6BD8AE6E-0DDE-B38E-9842-F2B6C21C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456" y="922338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(€ /unit)</a:t>
            </a:r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4EA25352-B592-3DF7-59F0-3886B975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18272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6873" name="Text Box 7">
            <a:extLst>
              <a:ext uri="{FF2B5EF4-FFF2-40B4-BE49-F238E27FC236}">
                <a16:creationId xmlns:a16="http://schemas.microsoft.com/office/drawing/2014/main" id="{99BAC1B6-266A-5222-889D-52CA70986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74" name="Text Box 8">
            <a:extLst>
              <a:ext uri="{FF2B5EF4-FFF2-40B4-BE49-F238E27FC236}">
                <a16:creationId xmlns:a16="http://schemas.microsoft.com/office/drawing/2014/main" id="{0E107771-8E11-6F05-BC37-F672BE4B6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619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75" name="Arc 10">
            <a:extLst>
              <a:ext uri="{FF2B5EF4-FFF2-40B4-BE49-F238E27FC236}">
                <a16:creationId xmlns:a16="http://schemas.microsoft.com/office/drawing/2014/main" id="{B6E4D4DF-0E5C-BF3D-C420-986596E2B682}"/>
              </a:ext>
            </a:extLst>
          </p:cNvPr>
          <p:cNvSpPr>
            <a:spLocks/>
          </p:cNvSpPr>
          <p:nvPr/>
        </p:nvSpPr>
        <p:spPr bwMode="auto">
          <a:xfrm flipV="1">
            <a:off x="5715000" y="2584450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76" name="Arc 11">
            <a:extLst>
              <a:ext uri="{FF2B5EF4-FFF2-40B4-BE49-F238E27FC236}">
                <a16:creationId xmlns:a16="http://schemas.microsoft.com/office/drawing/2014/main" id="{8BF46063-CC88-163B-7D4C-6A34E411C942}"/>
              </a:ext>
            </a:extLst>
          </p:cNvPr>
          <p:cNvSpPr>
            <a:spLocks/>
          </p:cNvSpPr>
          <p:nvPr/>
        </p:nvSpPr>
        <p:spPr bwMode="auto">
          <a:xfrm flipH="1" flipV="1">
            <a:off x="6403975" y="2147888"/>
            <a:ext cx="4641850" cy="1314450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77" name="Arc 12">
            <a:extLst>
              <a:ext uri="{FF2B5EF4-FFF2-40B4-BE49-F238E27FC236}">
                <a16:creationId xmlns:a16="http://schemas.microsoft.com/office/drawing/2014/main" id="{5CBE83F8-6E48-8A5C-BA2C-1959431AF081}"/>
              </a:ext>
            </a:extLst>
          </p:cNvPr>
          <p:cNvSpPr>
            <a:spLocks/>
          </p:cNvSpPr>
          <p:nvPr/>
        </p:nvSpPr>
        <p:spPr bwMode="auto">
          <a:xfrm flipH="1" flipV="1">
            <a:off x="4741863" y="2598738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78" name="Text Box 13">
            <a:extLst>
              <a:ext uri="{FF2B5EF4-FFF2-40B4-BE49-F238E27FC236}">
                <a16:creationId xmlns:a16="http://schemas.microsoft.com/office/drawing/2014/main" id="{0872A4F6-7BF6-1C38-E86E-D10026A3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25" y="178117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ATC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6879" name="Text Box 14">
            <a:extLst>
              <a:ext uri="{FF2B5EF4-FFF2-40B4-BE49-F238E27FC236}">
                <a16:creationId xmlns:a16="http://schemas.microsoft.com/office/drawing/2014/main" id="{42567E87-943B-8BD3-3172-1C818FDB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825" y="3216275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19E3D92C-E33A-4676-5848-C0CDD3800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3028950"/>
            <a:ext cx="7315200" cy="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C78E59FE-C358-6A49-4DA3-E8E87257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782" y="2844800"/>
            <a:ext cx="755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fr-FR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HIGH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0F42B597-B1E6-A3C1-2B10-719F0B1BE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3028950"/>
            <a:ext cx="0" cy="2036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C5E23581-9691-C270-5429-DB404BF9B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3046413"/>
            <a:ext cx="0" cy="20367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0A765FCE-EB28-FE5D-EF91-687B04546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475" y="4048125"/>
            <a:ext cx="0" cy="10842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750A7D82-7ADB-1DD0-F25A-D0C451D86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3462338"/>
            <a:ext cx="0" cy="16668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86" name="Line 23">
            <a:extLst>
              <a:ext uri="{FF2B5EF4-FFF2-40B4-BE49-F238E27FC236}">
                <a16:creationId xmlns:a16="http://schemas.microsoft.com/office/drawing/2014/main" id="{5447C9E4-F0FE-6674-A9CA-2DB108FF1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750" y="3049588"/>
            <a:ext cx="0" cy="20367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87" name="Text Box 25">
            <a:extLst>
              <a:ext uri="{FF2B5EF4-FFF2-40B4-BE49-F238E27FC236}">
                <a16:creationId xmlns:a16="http://schemas.microsoft.com/office/drawing/2014/main" id="{0D1D4848-9ADA-455A-5369-0131162E3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5197475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1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88" name="Text Box 26">
            <a:extLst>
              <a:ext uri="{FF2B5EF4-FFF2-40B4-BE49-F238E27FC236}">
                <a16:creationId xmlns:a16="http://schemas.microsoft.com/office/drawing/2014/main" id="{022995D2-6412-A492-BB65-7AFBDD49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5246688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2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89" name="Text Box 27">
            <a:extLst>
              <a:ext uri="{FF2B5EF4-FFF2-40B4-BE49-F238E27FC236}">
                <a16:creationId xmlns:a16="http://schemas.microsoft.com/office/drawing/2014/main" id="{F173B34F-372A-6829-0D11-93095302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5203825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3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90" name="Text Box 28">
            <a:extLst>
              <a:ext uri="{FF2B5EF4-FFF2-40B4-BE49-F238E27FC236}">
                <a16:creationId xmlns:a16="http://schemas.microsoft.com/office/drawing/2014/main" id="{E1B3D43E-516B-388E-6ED7-46210417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3" y="5246688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4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91" name="Text Box 29">
            <a:extLst>
              <a:ext uri="{FF2B5EF4-FFF2-40B4-BE49-F238E27FC236}">
                <a16:creationId xmlns:a16="http://schemas.microsoft.com/office/drawing/2014/main" id="{51394438-74BC-911A-C667-0FEECECD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863" y="5218113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5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6892" name="Line 30">
            <a:extLst>
              <a:ext uri="{FF2B5EF4-FFF2-40B4-BE49-F238E27FC236}">
                <a16:creationId xmlns:a16="http://schemas.microsoft.com/office/drawing/2014/main" id="{58BDC19D-DA7F-F9A0-0AEB-C96C4DB89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7975" y="3071813"/>
            <a:ext cx="0" cy="20367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6893" name="Text Box 31">
            <a:extLst>
              <a:ext uri="{FF2B5EF4-FFF2-40B4-BE49-F238E27FC236}">
                <a16:creationId xmlns:a16="http://schemas.microsoft.com/office/drawing/2014/main" id="{30F11160-399F-0705-AAF9-DBDF72F0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1275" y="5230813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6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900D0A87-AFBF-F90F-9CF3-DDA0D5F7D3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298448"/>
              <a:ext cx="3710782" cy="55271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900D0A87-AFBF-F90F-9CF3-DDA0D5F7D3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298448"/>
                <a:ext cx="3710782" cy="552716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>
            <a:extLst>
              <a:ext uri="{FF2B5EF4-FFF2-40B4-BE49-F238E27FC236}">
                <a16:creationId xmlns:a16="http://schemas.microsoft.com/office/drawing/2014/main" id="{5DDB0F5C-FCF0-E739-B0AA-FA3BCB142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-100013"/>
            <a:ext cx="8305800" cy="1143001"/>
          </a:xfrm>
        </p:spPr>
        <p:txBody>
          <a:bodyPr/>
          <a:lstStyle/>
          <a:p>
            <a:r>
              <a:rPr lang="en-US" altLang="fr-FR" noProof="0" dirty="0">
                <a:latin typeface="Source Sans Pro SemiBold" panose="020B0603030403020204" pitchFamily="34" charset="0"/>
              </a:rPr>
              <a:t>Short Run Production at P</a:t>
            </a:r>
            <a:r>
              <a:rPr lang="en-US" altLang="fr-FR" baseline="30000" noProof="0" dirty="0">
                <a:latin typeface="Source Sans Pro SemiBold" panose="020B0603030403020204" pitchFamily="34" charset="0"/>
              </a:rPr>
              <a:t>MIDDLE</a:t>
            </a:r>
            <a:r>
              <a:rPr lang="en-US" altLang="fr-FR" noProof="0" dirty="0">
                <a:latin typeface="Source Sans Pro SemiBold" panose="020B0603030403020204" pitchFamily="34" charset="0"/>
              </a:rPr>
              <a:t>?</a:t>
            </a:r>
          </a:p>
        </p:txBody>
      </p:sp>
      <p:sp>
        <p:nvSpPr>
          <p:cNvPr id="38915" name="Espace réservé du numéro de diapositive 5">
            <a:extLst>
              <a:ext uri="{FF2B5EF4-FFF2-40B4-BE49-F238E27FC236}">
                <a16:creationId xmlns:a16="http://schemas.microsoft.com/office/drawing/2014/main" id="{ACDECBD6-D2F2-7AC9-FD96-C3DE8E10B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039796-5872-472D-8A6D-CA3FBD8D0426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38916" name="Line 2">
            <a:extLst>
              <a:ext uri="{FF2B5EF4-FFF2-40B4-BE49-F238E27FC236}">
                <a16:creationId xmlns:a16="http://schemas.microsoft.com/office/drawing/2014/main" id="{7019697A-3F9E-7527-5A86-1CF210C459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7413" y="1739900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17" name="Line 3">
            <a:extLst>
              <a:ext uri="{FF2B5EF4-FFF2-40B4-BE49-F238E27FC236}">
                <a16:creationId xmlns:a16="http://schemas.microsoft.com/office/drawing/2014/main" id="{EF23FF3C-DFE1-4B67-B4DA-E9F91D78C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7413" y="5049838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18" name="Text Box 4">
            <a:extLst>
              <a:ext uri="{FF2B5EF4-FFF2-40B4-BE49-F238E27FC236}">
                <a16:creationId xmlns:a16="http://schemas.microsoft.com/office/drawing/2014/main" id="{DDCA80F1-ED37-CD93-4597-63BBED3F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8225" y="506253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38919" name="Text Box 5">
            <a:extLst>
              <a:ext uri="{FF2B5EF4-FFF2-40B4-BE49-F238E27FC236}">
                <a16:creationId xmlns:a16="http://schemas.microsoft.com/office/drawing/2014/main" id="{AE59FC7D-2E9D-CA91-5505-69551BCA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381" y="1018922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(€ /unit)</a:t>
            </a:r>
          </a:p>
        </p:txBody>
      </p:sp>
      <p:sp>
        <p:nvSpPr>
          <p:cNvPr id="38920" name="Text Box 6">
            <a:extLst>
              <a:ext uri="{FF2B5EF4-FFF2-40B4-BE49-F238E27FC236}">
                <a16:creationId xmlns:a16="http://schemas.microsoft.com/office/drawing/2014/main" id="{8A402363-6758-256B-0DBA-2C868A74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525" y="17859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8921" name="Text Box 7">
            <a:extLst>
              <a:ext uri="{FF2B5EF4-FFF2-40B4-BE49-F238E27FC236}">
                <a16:creationId xmlns:a16="http://schemas.microsoft.com/office/drawing/2014/main" id="{B0D78B54-AE09-B6D0-AC28-51FA40C0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0703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22" name="Text Box 8">
            <a:extLst>
              <a:ext uri="{FF2B5EF4-FFF2-40B4-BE49-F238E27FC236}">
                <a16:creationId xmlns:a16="http://schemas.microsoft.com/office/drawing/2014/main" id="{DA8D90EF-729C-2CA3-F2FE-B7E0EE2CC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5783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23" name="Arc 10">
            <a:extLst>
              <a:ext uri="{FF2B5EF4-FFF2-40B4-BE49-F238E27FC236}">
                <a16:creationId xmlns:a16="http://schemas.microsoft.com/office/drawing/2014/main" id="{91688296-2F92-2576-36CB-F50A49526526}"/>
              </a:ext>
            </a:extLst>
          </p:cNvPr>
          <p:cNvSpPr>
            <a:spLocks/>
          </p:cNvSpPr>
          <p:nvPr/>
        </p:nvSpPr>
        <p:spPr bwMode="auto">
          <a:xfrm flipV="1">
            <a:off x="6003925" y="2543175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24" name="Arc 11">
            <a:extLst>
              <a:ext uri="{FF2B5EF4-FFF2-40B4-BE49-F238E27FC236}">
                <a16:creationId xmlns:a16="http://schemas.microsoft.com/office/drawing/2014/main" id="{649B08F7-E398-E65F-111B-D25ED1E4BFD9}"/>
              </a:ext>
            </a:extLst>
          </p:cNvPr>
          <p:cNvSpPr>
            <a:spLocks/>
          </p:cNvSpPr>
          <p:nvPr/>
        </p:nvSpPr>
        <p:spPr bwMode="auto">
          <a:xfrm flipH="1" flipV="1">
            <a:off x="6692900" y="2106613"/>
            <a:ext cx="4641850" cy="1314450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25" name="Arc 12">
            <a:extLst>
              <a:ext uri="{FF2B5EF4-FFF2-40B4-BE49-F238E27FC236}">
                <a16:creationId xmlns:a16="http://schemas.microsoft.com/office/drawing/2014/main" id="{436DFC93-68E0-33B8-B034-F53927136022}"/>
              </a:ext>
            </a:extLst>
          </p:cNvPr>
          <p:cNvSpPr>
            <a:spLocks/>
          </p:cNvSpPr>
          <p:nvPr/>
        </p:nvSpPr>
        <p:spPr bwMode="auto">
          <a:xfrm flipH="1" flipV="1">
            <a:off x="5030788" y="2557463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26" name="Text Box 13">
            <a:extLst>
              <a:ext uri="{FF2B5EF4-FFF2-40B4-BE49-F238E27FC236}">
                <a16:creationId xmlns:a16="http://schemas.microsoft.com/office/drawing/2014/main" id="{D7990598-12F1-2628-25DB-3AAA30FD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050" y="17399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ATC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8927" name="Text Box 14">
            <a:extLst>
              <a:ext uri="{FF2B5EF4-FFF2-40B4-BE49-F238E27FC236}">
                <a16:creationId xmlns:a16="http://schemas.microsoft.com/office/drawing/2014/main" id="{8FF84099-1AF9-1502-AB8D-A9AAA1E5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0" y="3175000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38928" name="Line 15">
            <a:extLst>
              <a:ext uri="{FF2B5EF4-FFF2-40B4-BE49-F238E27FC236}">
                <a16:creationId xmlns:a16="http://schemas.microsoft.com/office/drawing/2014/main" id="{E51B3D5C-E27B-4FCE-0FA9-3EE815FC0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3730625"/>
            <a:ext cx="7315200" cy="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38929" name="Text Box 16">
            <a:extLst>
              <a:ext uri="{FF2B5EF4-FFF2-40B4-BE49-F238E27FC236}">
                <a16:creationId xmlns:a16="http://schemas.microsoft.com/office/drawing/2014/main" id="{3DCE222A-FF6F-A039-44D5-C8E6ABA43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884" y="3497262"/>
            <a:ext cx="660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fr-FR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MID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0" name="Line 17">
            <a:extLst>
              <a:ext uri="{FF2B5EF4-FFF2-40B4-BE49-F238E27FC236}">
                <a16:creationId xmlns:a16="http://schemas.microsoft.com/office/drawing/2014/main" id="{7862F74E-F6E2-E952-0AF2-247436DE1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863" y="3730625"/>
            <a:ext cx="0" cy="13192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48B59ACE-75C6-ACE5-1939-E88059F7D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400" y="4006850"/>
            <a:ext cx="0" cy="10842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47FAAE4E-4191-AE22-DF94-41FC9154D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4925" y="3730625"/>
            <a:ext cx="0" cy="13573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CC43638C-5CD0-9ED7-C8E3-357695F7B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8938" y="3421063"/>
            <a:ext cx="0" cy="16668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8934" name="Text Box 23">
            <a:extLst>
              <a:ext uri="{FF2B5EF4-FFF2-40B4-BE49-F238E27FC236}">
                <a16:creationId xmlns:a16="http://schemas.microsoft.com/office/drawing/2014/main" id="{BF7858A9-5980-E55D-BECA-F214F350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5156200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1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35" name="Text Box 25">
            <a:extLst>
              <a:ext uri="{FF2B5EF4-FFF2-40B4-BE49-F238E27FC236}">
                <a16:creationId xmlns:a16="http://schemas.microsoft.com/office/drawing/2014/main" id="{2D1E638A-6165-C892-25BC-0C16811E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8" y="5162550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2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36" name="Text Box 26">
            <a:extLst>
              <a:ext uri="{FF2B5EF4-FFF2-40B4-BE49-F238E27FC236}">
                <a16:creationId xmlns:a16="http://schemas.microsoft.com/office/drawing/2014/main" id="{06B3A9D7-374B-2D1E-1B94-52E7C8C8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3" y="5119688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3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37" name="Text Box 27">
            <a:extLst>
              <a:ext uri="{FF2B5EF4-FFF2-40B4-BE49-F238E27FC236}">
                <a16:creationId xmlns:a16="http://schemas.microsoft.com/office/drawing/2014/main" id="{F6ED0BFC-F003-8100-90FF-2A6C8A73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025" y="5148263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4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38938" name="Line 28">
            <a:extLst>
              <a:ext uri="{FF2B5EF4-FFF2-40B4-BE49-F238E27FC236}">
                <a16:creationId xmlns:a16="http://schemas.microsoft.com/office/drawing/2014/main" id="{8443F216-9BDC-D769-E5A7-F5AB3A99E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71138" y="3730625"/>
            <a:ext cx="0" cy="13366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38939" name="Text Box 29">
            <a:extLst>
              <a:ext uri="{FF2B5EF4-FFF2-40B4-BE49-F238E27FC236}">
                <a16:creationId xmlns:a16="http://schemas.microsoft.com/office/drawing/2014/main" id="{3591C237-114E-6782-1CAA-717C781B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1575" y="5175250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5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74F97C7A-8DA5-E927-7A7E-CE0A5D58535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5" y="1353312"/>
              <a:ext cx="3945730" cy="55046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74F97C7A-8DA5-E927-7A7E-CE0A5D5853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" y="1353312"/>
                <a:ext cx="3945730" cy="55046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>
            <a:extLst>
              <a:ext uri="{FF2B5EF4-FFF2-40B4-BE49-F238E27FC236}">
                <a16:creationId xmlns:a16="http://schemas.microsoft.com/office/drawing/2014/main" id="{DCE47D08-D1C8-0FF5-F384-B7E1A5C32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-100013"/>
            <a:ext cx="8305800" cy="1143001"/>
          </a:xfrm>
        </p:spPr>
        <p:txBody>
          <a:bodyPr/>
          <a:lstStyle/>
          <a:p>
            <a:r>
              <a:rPr lang="en-US" altLang="fr-FR" noProof="0" dirty="0">
                <a:latin typeface="Source Sans Pro SemiBold" panose="020B0603030403020204" pitchFamily="34" charset="0"/>
              </a:rPr>
              <a:t>Short Run Production at P</a:t>
            </a:r>
            <a:r>
              <a:rPr lang="en-US" altLang="fr-FR" baseline="30000" noProof="0" dirty="0">
                <a:latin typeface="Source Sans Pro SemiBold" panose="020B0603030403020204" pitchFamily="34" charset="0"/>
              </a:rPr>
              <a:t>LOW</a:t>
            </a:r>
            <a:r>
              <a:rPr lang="en-US" altLang="fr-FR" noProof="0" dirty="0">
                <a:latin typeface="Source Sans Pro SemiBold" panose="020B0603030403020204" pitchFamily="34" charset="0"/>
              </a:rPr>
              <a:t>?</a:t>
            </a:r>
          </a:p>
        </p:txBody>
      </p:sp>
      <p:sp>
        <p:nvSpPr>
          <p:cNvPr id="40963" name="Espace réservé du numéro de diapositive 5">
            <a:extLst>
              <a:ext uri="{FF2B5EF4-FFF2-40B4-BE49-F238E27FC236}">
                <a16:creationId xmlns:a16="http://schemas.microsoft.com/office/drawing/2014/main" id="{32A7EFAB-F8B7-5899-E4F8-9CB411882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F3EFA3-2260-4A7E-87E0-25EA941A138C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40964" name="Line 2">
            <a:extLst>
              <a:ext uri="{FF2B5EF4-FFF2-40B4-BE49-F238E27FC236}">
                <a16:creationId xmlns:a16="http://schemas.microsoft.com/office/drawing/2014/main" id="{A5AE64CD-0E57-A40E-636E-128E1EEE4B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7580" y="1846262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65" name="Line 3">
            <a:extLst>
              <a:ext uri="{FF2B5EF4-FFF2-40B4-BE49-F238E27FC236}">
                <a16:creationId xmlns:a16="http://schemas.microsoft.com/office/drawing/2014/main" id="{F8423B2A-34EE-5171-C35B-63D8A0FA5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580" y="5156200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05D15D81-73B8-DCD3-EFD9-1B0AE595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392" y="516890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40967" name="Text Box 5">
            <a:extLst>
              <a:ext uri="{FF2B5EF4-FFF2-40B4-BE49-F238E27FC236}">
                <a16:creationId xmlns:a16="http://schemas.microsoft.com/office/drawing/2014/main" id="{657C1D73-1BA1-6DD3-2C5C-A1C50B3F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72" y="950913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(€ /unit)</a:t>
            </a:r>
          </a:p>
        </p:txBody>
      </p:sp>
      <p:sp>
        <p:nvSpPr>
          <p:cNvPr id="40968" name="Text Box 6">
            <a:extLst>
              <a:ext uri="{FF2B5EF4-FFF2-40B4-BE49-F238E27FC236}">
                <a16:creationId xmlns:a16="http://schemas.microsoft.com/office/drawing/2014/main" id="{F1E00B11-BF2D-906D-23FD-B9DBE2C9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692" y="1892300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40969" name="Text Box 7">
            <a:extLst>
              <a:ext uri="{FF2B5EF4-FFF2-40B4-BE49-F238E27FC236}">
                <a16:creationId xmlns:a16="http://schemas.microsoft.com/office/drawing/2014/main" id="{5676AD0B-08E5-B6D1-130F-2D1E1218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642" y="417671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70" name="Text Box 8">
            <a:extLst>
              <a:ext uri="{FF2B5EF4-FFF2-40B4-BE49-F238E27FC236}">
                <a16:creationId xmlns:a16="http://schemas.microsoft.com/office/drawing/2014/main" id="{20DEA81F-7DAA-6E4D-1A83-32763B59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642" y="468471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71" name="Arc 10">
            <a:extLst>
              <a:ext uri="{FF2B5EF4-FFF2-40B4-BE49-F238E27FC236}">
                <a16:creationId xmlns:a16="http://schemas.microsoft.com/office/drawing/2014/main" id="{A804EEA9-427A-21B6-CABA-58542F312CB8}"/>
              </a:ext>
            </a:extLst>
          </p:cNvPr>
          <p:cNvSpPr>
            <a:spLocks/>
          </p:cNvSpPr>
          <p:nvPr/>
        </p:nvSpPr>
        <p:spPr bwMode="auto">
          <a:xfrm flipV="1">
            <a:off x="6074092" y="2649537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72" name="Arc 11">
            <a:extLst>
              <a:ext uri="{FF2B5EF4-FFF2-40B4-BE49-F238E27FC236}">
                <a16:creationId xmlns:a16="http://schemas.microsoft.com/office/drawing/2014/main" id="{0E24308E-F0DB-2944-6516-05FB89D6B447}"/>
              </a:ext>
            </a:extLst>
          </p:cNvPr>
          <p:cNvSpPr>
            <a:spLocks/>
          </p:cNvSpPr>
          <p:nvPr/>
        </p:nvSpPr>
        <p:spPr bwMode="auto">
          <a:xfrm flipH="1" flipV="1">
            <a:off x="6763067" y="2212975"/>
            <a:ext cx="4641850" cy="1314450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73" name="Arc 12">
            <a:extLst>
              <a:ext uri="{FF2B5EF4-FFF2-40B4-BE49-F238E27FC236}">
                <a16:creationId xmlns:a16="http://schemas.microsoft.com/office/drawing/2014/main" id="{B03088C9-222C-EDD7-171C-A10D1139C413}"/>
              </a:ext>
            </a:extLst>
          </p:cNvPr>
          <p:cNvSpPr>
            <a:spLocks/>
          </p:cNvSpPr>
          <p:nvPr/>
        </p:nvSpPr>
        <p:spPr bwMode="auto">
          <a:xfrm flipH="1" flipV="1">
            <a:off x="5100955" y="2663825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7" y="-1"/>
                  <a:pt x="43197" y="9668"/>
                  <a:pt x="43199" y="21596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74" name="Text Box 13">
            <a:extLst>
              <a:ext uri="{FF2B5EF4-FFF2-40B4-BE49-F238E27FC236}">
                <a16:creationId xmlns:a16="http://schemas.microsoft.com/office/drawing/2014/main" id="{8B093169-9187-FCF2-9148-655920056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1217" y="1846262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ATC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40975" name="Text Box 14">
            <a:extLst>
              <a:ext uri="{FF2B5EF4-FFF2-40B4-BE49-F238E27FC236}">
                <a16:creationId xmlns:a16="http://schemas.microsoft.com/office/drawing/2014/main" id="{87F810C4-6B03-D76C-9472-1990163C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4917" y="3281362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39B05A55-236D-64E1-3584-584DECC61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5042" y="4365625"/>
            <a:ext cx="7315200" cy="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0977" name="Text Box 16">
            <a:extLst>
              <a:ext uri="{FF2B5EF4-FFF2-40B4-BE49-F238E27FC236}">
                <a16:creationId xmlns:a16="http://schemas.microsoft.com/office/drawing/2014/main" id="{52D34A53-3240-43C4-1954-DDD66E9F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830" y="4083684"/>
            <a:ext cx="717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fr-FR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LOW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8E8C1B68-8313-138F-09FF-6F0278F31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3980" y="4322762"/>
            <a:ext cx="0" cy="833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40979" name="Line 20">
            <a:extLst>
              <a:ext uri="{FF2B5EF4-FFF2-40B4-BE49-F238E27FC236}">
                <a16:creationId xmlns:a16="http://schemas.microsoft.com/office/drawing/2014/main" id="{B7052E6C-D7F5-C93C-7275-5D3110BE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9105" y="3527425"/>
            <a:ext cx="0" cy="16668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p:sp>
        <p:nvSpPr>
          <p:cNvPr id="40980" name="Text Box 22">
            <a:extLst>
              <a:ext uri="{FF2B5EF4-FFF2-40B4-BE49-F238E27FC236}">
                <a16:creationId xmlns:a16="http://schemas.microsoft.com/office/drawing/2014/main" id="{72B3D81B-B987-46C7-5EB1-1489188A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142" y="5262562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1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81" name="Text Box 23">
            <a:extLst>
              <a:ext uri="{FF2B5EF4-FFF2-40B4-BE49-F238E27FC236}">
                <a16:creationId xmlns:a16="http://schemas.microsoft.com/office/drawing/2014/main" id="{17E064F0-5E95-0D19-FADB-8BFA5E9B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330" y="5268912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2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82" name="Text Box 24">
            <a:extLst>
              <a:ext uri="{FF2B5EF4-FFF2-40B4-BE49-F238E27FC236}">
                <a16:creationId xmlns:a16="http://schemas.microsoft.com/office/drawing/2014/main" id="{8C8E1A01-9A84-82A1-12ED-C4C3D7D2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180" y="5297487"/>
            <a:ext cx="455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3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83" name="Text Box 25">
            <a:extLst>
              <a:ext uri="{FF2B5EF4-FFF2-40B4-BE49-F238E27FC236}">
                <a16:creationId xmlns:a16="http://schemas.microsoft.com/office/drawing/2014/main" id="{6344FC73-7C51-5480-90FA-A14553BE3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192" y="5254625"/>
            <a:ext cx="455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Q</a:t>
            </a:r>
            <a:r>
              <a:rPr lang="en-US" altLang="fr-FR" sz="2000" baseline="30000" dirty="0">
                <a:latin typeface="Times New Roman" panose="02020603050405020304" pitchFamily="18" charset="0"/>
              </a:rPr>
              <a:t>4</a:t>
            </a:r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0984" name="Line 28">
            <a:extLst>
              <a:ext uri="{FF2B5EF4-FFF2-40B4-BE49-F238E27FC236}">
                <a16:creationId xmlns:a16="http://schemas.microsoft.com/office/drawing/2014/main" id="{C543DB0E-08D1-E78C-389E-57EA60E9D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2480" y="4113212"/>
            <a:ext cx="0" cy="10556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T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E2BC8F16-411D-D7E3-DD13-FA1F3E75DB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" y="1042988"/>
              <a:ext cx="4083365" cy="58150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 title="Wooclap - Make learning awesome">
                <a:extLst>
                  <a:ext uri="{FF2B5EF4-FFF2-40B4-BE49-F238E27FC236}">
                    <a16:creationId xmlns:a16="http://schemas.microsoft.com/office/drawing/2014/main" id="{E2BC8F16-411D-D7E3-DD13-FA1F3E75DB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042988"/>
                <a:ext cx="4083365" cy="58150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Espace réservé du numéro de diapositive 5">
            <a:extLst>
              <a:ext uri="{FF2B5EF4-FFF2-40B4-BE49-F238E27FC236}">
                <a16:creationId xmlns:a16="http://schemas.microsoft.com/office/drawing/2014/main" id="{66FD1642-0E48-AA96-FC5D-6EE906196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385DBE-DF25-45FB-BB5B-B4788FBA053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43012" name="Line 2">
            <a:extLst>
              <a:ext uri="{FF2B5EF4-FFF2-40B4-BE49-F238E27FC236}">
                <a16:creationId xmlns:a16="http://schemas.microsoft.com/office/drawing/2014/main" id="{6B2325C0-12F3-C595-B894-BFDCB96FC5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8813" y="1654175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3013" name="Line 3">
            <a:extLst>
              <a:ext uri="{FF2B5EF4-FFF2-40B4-BE49-F238E27FC236}">
                <a16:creationId xmlns:a16="http://schemas.microsoft.com/office/drawing/2014/main" id="{75080CF3-3685-7EA8-E3CE-076AC33F6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964113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503394B9-403C-AAFA-53C9-5F63D310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1196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43015" name="Text Box 5">
            <a:extLst>
              <a:ext uri="{FF2B5EF4-FFF2-40B4-BE49-F238E27FC236}">
                <a16:creationId xmlns:a16="http://schemas.microsoft.com/office/drawing/2014/main" id="{A0076C7D-D478-11FC-87BE-E7650F14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908050"/>
            <a:ext cx="13516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(EUR/unit)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D02FCF70-52C9-5701-1E21-83C4596A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17002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9C292F3B-C126-733B-4052-E53A393A0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984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3018" name="Text Box 8">
            <a:extLst>
              <a:ext uri="{FF2B5EF4-FFF2-40B4-BE49-F238E27FC236}">
                <a16:creationId xmlns:a16="http://schemas.microsoft.com/office/drawing/2014/main" id="{82B587C2-0514-7286-BA8D-01ABC48D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49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43019" name="Arc 10">
            <a:extLst>
              <a:ext uri="{FF2B5EF4-FFF2-40B4-BE49-F238E27FC236}">
                <a16:creationId xmlns:a16="http://schemas.microsoft.com/office/drawing/2014/main" id="{C32F6E55-F382-BD4C-AE18-A0E7797576E8}"/>
              </a:ext>
            </a:extLst>
          </p:cNvPr>
          <p:cNvSpPr>
            <a:spLocks/>
          </p:cNvSpPr>
          <p:nvPr/>
        </p:nvSpPr>
        <p:spPr bwMode="auto">
          <a:xfrm flipV="1">
            <a:off x="4805363" y="2457450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3020" name="Arc 11">
            <a:extLst>
              <a:ext uri="{FF2B5EF4-FFF2-40B4-BE49-F238E27FC236}">
                <a16:creationId xmlns:a16="http://schemas.microsoft.com/office/drawing/2014/main" id="{E3CEF13B-D76A-91A0-0696-DD74886FBDC4}"/>
              </a:ext>
            </a:extLst>
          </p:cNvPr>
          <p:cNvSpPr>
            <a:spLocks/>
          </p:cNvSpPr>
          <p:nvPr/>
        </p:nvSpPr>
        <p:spPr bwMode="auto">
          <a:xfrm flipH="1" flipV="1">
            <a:off x="3532188" y="2471738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43021" name="Text Box 12">
            <a:extLst>
              <a:ext uri="{FF2B5EF4-FFF2-40B4-BE49-F238E27FC236}">
                <a16:creationId xmlns:a16="http://schemas.microsoft.com/office/drawing/2014/main" id="{A4519672-1E3A-3D5E-C4A6-CCCCF186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7588" y="3103563"/>
            <a:ext cx="695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3369AB51-7B53-2528-C71E-29A0A942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729288"/>
            <a:ext cx="7704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3200" dirty="0">
                <a:latin typeface="Times New Roman" panose="02020603050405020304" pitchFamily="18" charset="0"/>
              </a:rPr>
              <a:t>If P 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at Q such that MC(Q)=P</a:t>
            </a:r>
          </a:p>
        </p:txBody>
      </p:sp>
      <p:sp>
        <p:nvSpPr>
          <p:cNvPr id="1360910" name="Line 14">
            <a:extLst>
              <a:ext uri="{FF2B5EF4-FFF2-40B4-BE49-F238E27FC236}">
                <a16:creationId xmlns:a16="http://schemas.microsoft.com/office/drawing/2014/main" id="{649CED53-C12D-197F-76D9-934C09757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921125"/>
            <a:ext cx="0" cy="1092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60911" name="Line 15">
            <a:extLst>
              <a:ext uri="{FF2B5EF4-FFF2-40B4-BE49-F238E27FC236}">
                <a16:creationId xmlns:a16="http://schemas.microsoft.com/office/drawing/2014/main" id="{8E896C6B-70F5-840F-FCF0-0497374E5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3921125"/>
            <a:ext cx="388778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60912" name="Freeform 16">
            <a:extLst>
              <a:ext uri="{FF2B5EF4-FFF2-40B4-BE49-F238E27FC236}">
                <a16:creationId xmlns:a16="http://schemas.microsoft.com/office/drawing/2014/main" id="{870D26AD-43BB-41C7-8AE9-ADE56D93FFA9}"/>
              </a:ext>
            </a:extLst>
          </p:cNvPr>
          <p:cNvSpPr>
            <a:spLocks/>
          </p:cNvSpPr>
          <p:nvPr/>
        </p:nvSpPr>
        <p:spPr bwMode="auto">
          <a:xfrm>
            <a:off x="7175500" y="2397125"/>
            <a:ext cx="1320800" cy="1536700"/>
          </a:xfrm>
          <a:custGeom>
            <a:avLst/>
            <a:gdLst>
              <a:gd name="T0" fmla="*/ 0 w 832"/>
              <a:gd name="T1" fmla="*/ 2147483646 h 968"/>
              <a:gd name="T2" fmla="*/ 2147483646 w 832"/>
              <a:gd name="T3" fmla="*/ 2147483646 h 968"/>
              <a:gd name="T4" fmla="*/ 2147483646 w 832"/>
              <a:gd name="T5" fmla="*/ 2147483646 h 968"/>
              <a:gd name="T6" fmla="*/ 2147483646 w 832"/>
              <a:gd name="T7" fmla="*/ 2147483646 h 968"/>
              <a:gd name="T8" fmla="*/ 2147483646 w 832"/>
              <a:gd name="T9" fmla="*/ 2147483646 h 968"/>
              <a:gd name="T10" fmla="*/ 2147483646 w 832"/>
              <a:gd name="T11" fmla="*/ 2147483646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2" h="968">
                <a:moveTo>
                  <a:pt x="0" y="968"/>
                </a:moveTo>
                <a:cubicBezTo>
                  <a:pt x="110" y="911"/>
                  <a:pt x="220" y="854"/>
                  <a:pt x="318" y="786"/>
                </a:cubicBezTo>
                <a:cubicBezTo>
                  <a:pt x="416" y="718"/>
                  <a:pt x="522" y="627"/>
                  <a:pt x="590" y="559"/>
                </a:cubicBezTo>
                <a:cubicBezTo>
                  <a:pt x="658" y="491"/>
                  <a:pt x="688" y="461"/>
                  <a:pt x="726" y="378"/>
                </a:cubicBezTo>
                <a:cubicBezTo>
                  <a:pt x="764" y="295"/>
                  <a:pt x="802" y="120"/>
                  <a:pt x="817" y="60"/>
                </a:cubicBezTo>
                <a:cubicBezTo>
                  <a:pt x="832" y="0"/>
                  <a:pt x="817" y="22"/>
                  <a:pt x="817" y="15"/>
                </a:cubicBez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FB2A3-773B-75C7-29C2-C08D0C6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Short-Run Supply Curve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6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C7522-83A4-392B-5E04-622D54D2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Experiment: Setting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70E2-83E5-ABA2-F177-0E1C6A98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I need 8 volunteers</a:t>
            </a:r>
          </a:p>
          <a:p>
            <a:r>
              <a:rPr lang="en-US" sz="2400" noProof="0" dirty="0"/>
              <a:t>Some of you are sellers</a:t>
            </a:r>
          </a:p>
          <a:p>
            <a:pPr lvl="1"/>
            <a:r>
              <a:rPr lang="en-US" sz="2000" noProof="0" dirty="0"/>
              <a:t>unit production cost for a limited number of units</a:t>
            </a:r>
          </a:p>
          <a:p>
            <a:pPr lvl="1"/>
            <a:r>
              <a:rPr lang="en-US" sz="2000" noProof="0" dirty="0"/>
              <a:t>Trying to maximize your profit: price obtained – cost</a:t>
            </a:r>
          </a:p>
          <a:p>
            <a:r>
              <a:rPr lang="en-US" sz="2400" noProof="0" dirty="0"/>
              <a:t>Others are buyers</a:t>
            </a:r>
          </a:p>
          <a:p>
            <a:pPr lvl="1"/>
            <a:r>
              <a:rPr lang="en-US" sz="2000" noProof="0" dirty="0"/>
              <a:t>given valuation for some units</a:t>
            </a:r>
          </a:p>
          <a:p>
            <a:pPr lvl="1"/>
            <a:r>
              <a:rPr lang="en-US" sz="2000" noProof="0" dirty="0"/>
              <a:t>Trying to maximize surplus: valuation for unity – price paid</a:t>
            </a:r>
          </a:p>
          <a:p>
            <a:r>
              <a:rPr lang="en-US" sz="2400" noProof="0" dirty="0"/>
              <a:t>Don’t need to sell/buy all your units, but trade to maximize your total profits/surplus!</a:t>
            </a:r>
          </a:p>
          <a:p>
            <a:endParaRPr lang="en-US" sz="2400" noProof="0" dirty="0"/>
          </a:p>
        </p:txBody>
      </p:sp>
      <p:sp>
        <p:nvSpPr>
          <p:cNvPr id="450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5885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9C92E-A07A-4BA5-AB4B-847369F0F97C}" type="slidenum">
              <a:rPr lang="en-US" altLang="fr-FR" sz="15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r-FR" sz="1500" dirty="0"/>
          </a:p>
        </p:txBody>
      </p:sp>
    </p:spTree>
    <p:extLst>
      <p:ext uri="{BB962C8B-B14F-4D97-AF65-F5344CB8AC3E}">
        <p14:creationId xmlns:p14="http://schemas.microsoft.com/office/powerpoint/2010/main" val="4271933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5">
            <a:extLst>
              <a:ext uri="{FF2B5EF4-FFF2-40B4-BE49-F238E27FC236}">
                <a16:creationId xmlns:a16="http://schemas.microsoft.com/office/drawing/2014/main" id="{D4C78919-1E49-B40F-49A2-5D7F7E67237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99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r" eaLnBrk="1" hangingPunct="1"/>
            <a:fld id="{0EBCF258-818F-4D75-9052-A925596A166B}" type="slidenum">
              <a:rPr lang="en-US" altLang="fr-FR" sz="1500">
                <a:latin typeface="Times New Roman" panose="02020603050405020304" pitchFamily="18" charset="0"/>
              </a:rPr>
              <a:pPr algn="r" eaLnBrk="1" hangingPunct="1"/>
              <a:t>50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D15B-A1F4-F1C2-0BF7-E4F66751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Short-Run Supply Curve: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C1BC-0B66-BE4C-1447-D1826F122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5329"/>
                <a:ext cx="10515600" cy="4948238"/>
              </a:xfrm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400" noProof="0" dirty="0">
                    <a:latin typeface="+mn-lt"/>
                  </a:rPr>
                  <a:t>In the short run fixed cost do not matter: maximize</a:t>
                </a:r>
              </a:p>
              <a:p>
                <a:pPr marL="0" indent="0" eaLnBrk="1" hangingPunct="1">
                  <a:spcBef>
                    <a:spcPct val="20000"/>
                  </a:spcBef>
                  <a:buNone/>
                </a:pPr>
                <a:r>
                  <a:rPr lang="en-US" altLang="fr-FR" sz="2400" noProof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r-FR" sz="16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fr-FR" sz="16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lvl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100" noProof="0" dirty="0">
                    <a:latin typeface="+mn-lt"/>
                  </a:rPr>
                  <a:t>Marginal analysis: choose quantity Q such that</a:t>
                </a:r>
              </a:p>
              <a:p>
                <a:pPr marL="342900" lvl="1" indent="0">
                  <a:spcBef>
                    <a:spcPct val="20000"/>
                  </a:spcBef>
                  <a:buNone/>
                </a:pPr>
                <a:r>
                  <a:rPr lang="en-US" altLang="fr-FR" sz="2100" noProof="0" dirty="0">
                    <a:latin typeface="+mn-lt"/>
                  </a:rPr>
                  <a:t>                           </a:t>
                </a:r>
                <a:r>
                  <a:rPr lang="en-US" altLang="fr-FR" sz="2400" noProof="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r-FR" sz="24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en-US" altLang="fr-FR" sz="24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lvl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100" noProof="0" dirty="0">
                    <a:latin typeface="+mn-lt"/>
                  </a:rPr>
                  <a:t>But I should at least make positive profits:	</a:t>
                </a:r>
              </a:p>
              <a:p>
                <a:pPr marL="0" indent="0" eaLnBrk="1" hangingPunct="1">
                  <a:spcBef>
                    <a:spcPct val="20000"/>
                  </a:spcBef>
                  <a:buNone/>
                </a:pPr>
                <a:r>
                  <a:rPr lang="en-US" altLang="fr-FR" sz="2400" noProof="0" dirty="0">
                    <a:latin typeface="+mn-lt"/>
                  </a:rPr>
                  <a:t>		         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≥ 0</m:t>
                    </m:r>
                  </m:oMath>
                </a14:m>
                <a:endParaRPr lang="en-US" altLang="fr-FR" sz="2400" noProof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altLang="fr-FR" sz="2100" noProof="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	</a:t>
                </a:r>
                <a:r>
                  <a:rPr lang="en-US" altLang="fr-FR" sz="2100" noProof="0" dirty="0">
                    <a:latin typeface="+mn-lt"/>
                    <a:cs typeface="Times New Roman" panose="02020603050405020304" pitchFamily="18" charset="0"/>
                  </a:rPr>
                  <a:t>This means</a:t>
                </a:r>
                <a:r>
                  <a:rPr lang="en-US" altLang="fr-FR" sz="2100" noProof="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≥ </m:t>
                    </m:r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𝐴𝑉𝐶</m:t>
                    </m:r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fr-FR" sz="21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fr-FR" sz="2100" noProof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fr-FR" sz="2400" noProof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fr-FR" sz="2400" noProof="0" dirty="0">
                  <a:latin typeface="Times New Roman" panose="02020603050405020304" pitchFamily="18" charset="0"/>
                </a:endParaRPr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C1BC-0B66-BE4C-1447-D1826F122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5329"/>
                <a:ext cx="10515600" cy="4948238"/>
              </a:xfrm>
              <a:blipFill>
                <a:blip r:embed="rId3"/>
                <a:stretch>
                  <a:fillRect l="-986" t="-2096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5">
            <a:extLst>
              <a:ext uri="{FF2B5EF4-FFF2-40B4-BE49-F238E27FC236}">
                <a16:creationId xmlns:a16="http://schemas.microsoft.com/office/drawing/2014/main" id="{D4C78919-1E49-B40F-49A2-5D7F7E67237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99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r" eaLnBrk="1" hangingPunct="1"/>
            <a:fld id="{0EBCF258-818F-4D75-9052-A925596A166B}" type="slidenum">
              <a:rPr lang="en-US" altLang="fr-FR" sz="1500">
                <a:latin typeface="Times New Roman" panose="02020603050405020304" pitchFamily="18" charset="0"/>
              </a:rPr>
              <a:pPr algn="r" eaLnBrk="1" hangingPunct="1"/>
              <a:t>51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D15B-A1F4-F1C2-0BF7-E4F66751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Long-Run Supply Curve: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C1BC-0B66-BE4C-1447-D1826F122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5329"/>
                <a:ext cx="10515600" cy="4948238"/>
              </a:xfrm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400" noProof="0" dirty="0">
                    <a:latin typeface="+mn-lt"/>
                  </a:rPr>
                  <a:t>In the long run fixed cost </a:t>
                </a:r>
                <a:r>
                  <a:rPr lang="en-US" altLang="fr-FR" sz="2400" b="1" noProof="0" dirty="0">
                    <a:latin typeface="+mn-lt"/>
                  </a:rPr>
                  <a:t>do</a:t>
                </a:r>
                <a:r>
                  <a:rPr lang="en-US" altLang="fr-FR" sz="2400" noProof="0" dirty="0">
                    <a:latin typeface="+mn-lt"/>
                  </a:rPr>
                  <a:t> matter: maximize</a:t>
                </a:r>
              </a:p>
              <a:p>
                <a:pPr marL="0" indent="0" eaLnBrk="1" hangingPunct="1">
                  <a:spcBef>
                    <a:spcPct val="20000"/>
                  </a:spcBef>
                  <a:buNone/>
                </a:pPr>
                <a:r>
                  <a:rPr lang="en-US" altLang="fr-FR" sz="2400" noProof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altLang="fr-FR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r-FR" sz="16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fr-FR" sz="16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lvl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100" noProof="0" dirty="0">
                    <a:latin typeface="+mn-lt"/>
                  </a:rPr>
                  <a:t>Marginal analysis: choose quantity Q such that</a:t>
                </a:r>
              </a:p>
              <a:p>
                <a:pPr marL="342900" lvl="1" indent="0">
                  <a:spcBef>
                    <a:spcPct val="20000"/>
                  </a:spcBef>
                  <a:buNone/>
                </a:pPr>
                <a:r>
                  <a:rPr lang="en-US" altLang="fr-FR" sz="2100" noProof="0" dirty="0">
                    <a:latin typeface="+mn-lt"/>
                  </a:rPr>
                  <a:t>                           </a:t>
                </a:r>
                <a:r>
                  <a:rPr lang="en-US" altLang="fr-FR" sz="2400" noProof="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r-FR" sz="24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endParaRPr lang="en-US" altLang="fr-FR" sz="24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lvl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100" noProof="0" dirty="0">
                    <a:latin typeface="+mn-lt"/>
                  </a:rPr>
                  <a:t>But I should at least make positive profits:	</a:t>
                </a:r>
              </a:p>
              <a:p>
                <a:pPr marL="0" indent="0" eaLnBrk="1" hangingPunct="1">
                  <a:spcBef>
                    <a:spcPct val="20000"/>
                  </a:spcBef>
                  <a:buNone/>
                </a:pPr>
                <a:r>
                  <a:rPr lang="en-US" altLang="fr-FR" sz="2400" noProof="0" dirty="0">
                    <a:latin typeface="+mn-lt"/>
                  </a:rPr>
                  <a:t>		         	</a:t>
                </a:r>
                <a14:m>
                  <m:oMath xmlns:m="http://schemas.openxmlformats.org/officeDocument/2006/math"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US" altLang="fr-FR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fr-FR" sz="240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sz="240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fr-FR" sz="240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endParaRPr lang="en-US" altLang="fr-FR" sz="2400" noProof="0" dirty="0">
                  <a:solidFill>
                    <a:srgbClr val="000000"/>
                  </a:solidFill>
                  <a:latin typeface="+mn-lt"/>
                </a:endParaRPr>
              </a:p>
              <a:p>
                <a:pPr lvl="1">
                  <a:spcBef>
                    <a:spcPct val="20000"/>
                  </a:spcBef>
                  <a:buFontTx/>
                  <a:buChar char="•"/>
                </a:pPr>
                <a:r>
                  <a:rPr lang="en-US" altLang="fr-FR" sz="2100" noProof="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This means:</a:t>
                </a:r>
                <a:endParaRPr lang="en-US" altLang="fr-FR" sz="2100" noProof="0" dirty="0"/>
              </a:p>
              <a:p>
                <a:pPr marL="0" indent="0">
                  <a:spcBef>
                    <a:spcPct val="20000"/>
                  </a:spcBef>
                  <a:buNone/>
                </a:pPr>
                <a:r>
                  <a:rPr lang="en-US" altLang="fr-FR" sz="2400" noProof="0" dirty="0"/>
                  <a:t>		         	</a:t>
                </a:r>
                <a14:m>
                  <m:oMath xmlns:m="http://schemas.openxmlformats.org/officeDocument/2006/math">
                    <m:r>
                      <a:rPr lang="en-US" altLang="fr-FR" sz="2400" i="1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r-FR" sz="2400" i="1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fr-FR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r-FR" sz="2400" i="1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fr-FR" sz="2400" i="1" noProof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fr-FR" sz="2400" i="1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r-FR" sz="2400" i="1" noProof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fr-FR" sz="2400" noProof="0" dirty="0">
                  <a:solidFill>
                    <a:srgbClr val="000000"/>
                  </a:solidFill>
                </a:endParaRPr>
              </a:p>
              <a:p>
                <a:pPr marL="0" indent="0" eaLnBrk="1" hangingPunct="1">
                  <a:spcBef>
                    <a:spcPct val="20000"/>
                  </a:spcBef>
                  <a:buNone/>
                </a:pPr>
                <a:endParaRPr lang="en-US" altLang="fr-FR" sz="2400" noProof="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</a:pPr>
                <a:endParaRPr lang="en-US" altLang="fr-FR" sz="2400" noProof="0" dirty="0">
                  <a:latin typeface="Times New Roman" panose="02020603050405020304" pitchFamily="18" charset="0"/>
                </a:endParaRPr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C1BC-0B66-BE4C-1447-D1826F122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5329"/>
                <a:ext cx="10515600" cy="4948238"/>
              </a:xfrm>
              <a:blipFill>
                <a:blip r:embed="rId3"/>
                <a:stretch>
                  <a:fillRect l="-986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72379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ce réservé du numéro de diapositive 5">
            <a:extLst>
              <a:ext uri="{FF2B5EF4-FFF2-40B4-BE49-F238E27FC236}">
                <a16:creationId xmlns:a16="http://schemas.microsoft.com/office/drawing/2014/main" id="{47B034E8-BAED-5671-EFED-02FCD7B72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CCE53A-DC59-4367-A89A-A43C47396B5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53252" name="Line 2">
            <a:extLst>
              <a:ext uri="{FF2B5EF4-FFF2-40B4-BE49-F238E27FC236}">
                <a16:creationId xmlns:a16="http://schemas.microsoft.com/office/drawing/2014/main" id="{574DE56C-BAA5-A563-07C0-A0ED4EDE1C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8813" y="1654175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3253" name="Line 3">
            <a:extLst>
              <a:ext uri="{FF2B5EF4-FFF2-40B4-BE49-F238E27FC236}">
                <a16:creationId xmlns:a16="http://schemas.microsoft.com/office/drawing/2014/main" id="{63AF5190-70C0-5295-9AC5-86EFE9197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964113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5A44E8D1-715B-2B2D-9C9F-7618C1FF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1196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6A468EA9-CE0E-1C60-CCC2-5EB89EE8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908050"/>
            <a:ext cx="13372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(EUR/unit)</a:t>
            </a:r>
          </a:p>
        </p:txBody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8787DF95-417F-F565-1F7B-7FF2F5782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16224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7">
            <a:extLst>
              <a:ext uri="{FF2B5EF4-FFF2-40B4-BE49-F238E27FC236}">
                <a16:creationId xmlns:a16="http://schemas.microsoft.com/office/drawing/2014/main" id="{50325D25-52DB-F4AB-2A73-C35DB509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984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53258" name="Text Box 8">
            <a:extLst>
              <a:ext uri="{FF2B5EF4-FFF2-40B4-BE49-F238E27FC236}">
                <a16:creationId xmlns:a16="http://schemas.microsoft.com/office/drawing/2014/main" id="{7D199985-28AE-54BA-9D14-5FA1809A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49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53259" name="Arc 10">
            <a:extLst>
              <a:ext uri="{FF2B5EF4-FFF2-40B4-BE49-F238E27FC236}">
                <a16:creationId xmlns:a16="http://schemas.microsoft.com/office/drawing/2014/main" id="{22C43D44-61F4-D697-8134-8F6686D6C86B}"/>
              </a:ext>
            </a:extLst>
          </p:cNvPr>
          <p:cNvSpPr>
            <a:spLocks/>
          </p:cNvSpPr>
          <p:nvPr/>
        </p:nvSpPr>
        <p:spPr bwMode="auto">
          <a:xfrm flipV="1">
            <a:off x="4805363" y="2457450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1367053" name="Line 13">
            <a:extLst>
              <a:ext uri="{FF2B5EF4-FFF2-40B4-BE49-F238E27FC236}">
                <a16:creationId xmlns:a16="http://schemas.microsoft.com/office/drawing/2014/main" id="{FB6B505A-C384-4886-581E-84E20ADC4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284538"/>
            <a:ext cx="17462" cy="17287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67054" name="Line 14">
            <a:extLst>
              <a:ext uri="{FF2B5EF4-FFF2-40B4-BE49-F238E27FC236}">
                <a16:creationId xmlns:a16="http://schemas.microsoft.com/office/drawing/2014/main" id="{71FDE936-5209-1B19-5F4A-581C40D4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3284538"/>
            <a:ext cx="48958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67055" name="Freeform 15">
            <a:extLst>
              <a:ext uri="{FF2B5EF4-FFF2-40B4-BE49-F238E27FC236}">
                <a16:creationId xmlns:a16="http://schemas.microsoft.com/office/drawing/2014/main" id="{E071A4C0-B3DF-78DB-D116-38512EA3F64D}"/>
              </a:ext>
            </a:extLst>
          </p:cNvPr>
          <p:cNvSpPr>
            <a:spLocks/>
          </p:cNvSpPr>
          <p:nvPr/>
        </p:nvSpPr>
        <p:spPr bwMode="auto">
          <a:xfrm>
            <a:off x="8112125" y="2397125"/>
            <a:ext cx="384175" cy="887413"/>
          </a:xfrm>
          <a:custGeom>
            <a:avLst/>
            <a:gdLst>
              <a:gd name="T0" fmla="*/ 0 w 832"/>
              <a:gd name="T1" fmla="*/ 2147483646 h 968"/>
              <a:gd name="T2" fmla="*/ 2147483646 w 832"/>
              <a:gd name="T3" fmla="*/ 2147483646 h 968"/>
              <a:gd name="T4" fmla="*/ 2147483646 w 832"/>
              <a:gd name="T5" fmla="*/ 2147483646 h 968"/>
              <a:gd name="T6" fmla="*/ 2147483646 w 832"/>
              <a:gd name="T7" fmla="*/ 2147483646 h 968"/>
              <a:gd name="T8" fmla="*/ 2147483646 w 832"/>
              <a:gd name="T9" fmla="*/ 2147483646 h 968"/>
              <a:gd name="T10" fmla="*/ 2147483646 w 832"/>
              <a:gd name="T11" fmla="*/ 2147483646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2" h="968">
                <a:moveTo>
                  <a:pt x="0" y="968"/>
                </a:moveTo>
                <a:cubicBezTo>
                  <a:pt x="110" y="911"/>
                  <a:pt x="220" y="854"/>
                  <a:pt x="318" y="786"/>
                </a:cubicBezTo>
                <a:cubicBezTo>
                  <a:pt x="416" y="718"/>
                  <a:pt x="522" y="627"/>
                  <a:pt x="590" y="559"/>
                </a:cubicBezTo>
                <a:cubicBezTo>
                  <a:pt x="658" y="491"/>
                  <a:pt x="688" y="461"/>
                  <a:pt x="726" y="378"/>
                </a:cubicBezTo>
                <a:cubicBezTo>
                  <a:pt x="764" y="295"/>
                  <a:pt x="802" y="120"/>
                  <a:pt x="817" y="60"/>
                </a:cubicBezTo>
                <a:cubicBezTo>
                  <a:pt x="832" y="0"/>
                  <a:pt x="817" y="22"/>
                  <a:pt x="817" y="15"/>
                </a:cubicBez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53263" name="Arc 16">
            <a:extLst>
              <a:ext uri="{FF2B5EF4-FFF2-40B4-BE49-F238E27FC236}">
                <a16:creationId xmlns:a16="http://schemas.microsoft.com/office/drawing/2014/main" id="{73746A25-8EF4-5547-9140-3F6D33E5A3E6}"/>
              </a:ext>
            </a:extLst>
          </p:cNvPr>
          <p:cNvSpPr>
            <a:spLocks/>
          </p:cNvSpPr>
          <p:nvPr/>
        </p:nvSpPr>
        <p:spPr bwMode="auto">
          <a:xfrm flipH="1" flipV="1">
            <a:off x="5519738" y="1989138"/>
            <a:ext cx="4641850" cy="1314450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3264" name="Text Box 17">
            <a:extLst>
              <a:ext uri="{FF2B5EF4-FFF2-40B4-BE49-F238E27FC236}">
                <a16:creationId xmlns:a16="http://schemas.microsoft.com/office/drawing/2014/main" id="{054BE216-3F97-23E5-3736-4E6485837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1557338"/>
            <a:ext cx="695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ATC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53265" name="Text Box 18">
            <a:extLst>
              <a:ext uri="{FF2B5EF4-FFF2-40B4-BE49-F238E27FC236}">
                <a16:creationId xmlns:a16="http://schemas.microsoft.com/office/drawing/2014/main" id="{E75549FA-B7EC-8610-B9D0-8B0A6F11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805488"/>
            <a:ext cx="7704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3200" dirty="0">
                <a:latin typeface="Times New Roman" panose="02020603050405020304" pitchFamily="18" charset="0"/>
              </a:rPr>
              <a:t>If P 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at Q such that MC(Q)=P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0C460-D5DF-F572-27C9-34A7C9D5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Long-Run Supply Curve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6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Espace réservé du numéro de diapositive 5">
            <a:extLst>
              <a:ext uri="{FF2B5EF4-FFF2-40B4-BE49-F238E27FC236}">
                <a16:creationId xmlns:a16="http://schemas.microsoft.com/office/drawing/2014/main" id="{A88C7796-F98A-30D1-57DD-D3D12B233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8BA3A0-B68B-4421-8DB5-EB3FB0D864BC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55300" name="Line 2">
            <a:extLst>
              <a:ext uri="{FF2B5EF4-FFF2-40B4-BE49-F238E27FC236}">
                <a16:creationId xmlns:a16="http://schemas.microsoft.com/office/drawing/2014/main" id="{F7C6EB08-9EBD-76BF-4EF8-FBBB97C291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8813" y="1654175"/>
            <a:ext cx="17462" cy="328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5301" name="Line 3">
            <a:extLst>
              <a:ext uri="{FF2B5EF4-FFF2-40B4-BE49-F238E27FC236}">
                <a16:creationId xmlns:a16="http://schemas.microsoft.com/office/drawing/2014/main" id="{5B990F4B-28EB-0E53-14C9-69F89CDC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964113"/>
            <a:ext cx="6869112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76297C01-40B4-1E36-383A-F0DE1099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119688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36AAFB4C-EAD4-E8BD-27A5-D32A9E5D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908050"/>
            <a:ext cx="13372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Price, Cost</a:t>
            </a:r>
          </a:p>
          <a:p>
            <a:pPr eaLnBrk="1" hangingPunct="1"/>
            <a:r>
              <a:rPr lang="en-US" altLang="fr-FR" sz="2000" dirty="0">
                <a:latin typeface="Times New Roman" panose="02020603050405020304" pitchFamily="18" charset="0"/>
              </a:rPr>
              <a:t>(EUR/unit)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F1981D8B-7023-CB38-461E-58BC56E0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17002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MC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55305" name="Text Box 7">
            <a:extLst>
              <a:ext uri="{FF2B5EF4-FFF2-40B4-BE49-F238E27FC236}">
                <a16:creationId xmlns:a16="http://schemas.microsoft.com/office/drawing/2014/main" id="{2A426895-95A4-4E05-34B8-D5793A5C2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984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55306" name="Text Box 8">
            <a:extLst>
              <a:ext uri="{FF2B5EF4-FFF2-40B4-BE49-F238E27FC236}">
                <a16:creationId xmlns:a16="http://schemas.microsoft.com/office/drawing/2014/main" id="{8DBB38E3-62C5-5193-D6C8-B21E6ED8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492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endParaRPr lang="en-US" altLang="fr-FR" sz="2000" dirty="0">
              <a:latin typeface="Times New Roman" panose="02020603050405020304" pitchFamily="18" charset="0"/>
            </a:endParaRPr>
          </a:p>
        </p:txBody>
      </p:sp>
      <p:sp>
        <p:nvSpPr>
          <p:cNvPr id="55307" name="Arc 10">
            <a:extLst>
              <a:ext uri="{FF2B5EF4-FFF2-40B4-BE49-F238E27FC236}">
                <a16:creationId xmlns:a16="http://schemas.microsoft.com/office/drawing/2014/main" id="{94B4E531-5F2F-F390-4D82-C07890672855}"/>
              </a:ext>
            </a:extLst>
          </p:cNvPr>
          <p:cNvSpPr>
            <a:spLocks/>
          </p:cNvSpPr>
          <p:nvPr/>
        </p:nvSpPr>
        <p:spPr bwMode="auto">
          <a:xfrm flipV="1">
            <a:off x="4805363" y="2457450"/>
            <a:ext cx="3667125" cy="19081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5308" name="Arc 11">
            <a:extLst>
              <a:ext uri="{FF2B5EF4-FFF2-40B4-BE49-F238E27FC236}">
                <a16:creationId xmlns:a16="http://schemas.microsoft.com/office/drawing/2014/main" id="{BC2E1AA4-1CA8-6E51-DA09-A56DCB6964F0}"/>
              </a:ext>
            </a:extLst>
          </p:cNvPr>
          <p:cNvSpPr>
            <a:spLocks/>
          </p:cNvSpPr>
          <p:nvPr/>
        </p:nvSpPr>
        <p:spPr bwMode="auto">
          <a:xfrm flipH="1" flipV="1">
            <a:off x="3532188" y="2471738"/>
            <a:ext cx="6716712" cy="1449387"/>
          </a:xfrm>
          <a:custGeom>
            <a:avLst/>
            <a:gdLst>
              <a:gd name="T0" fmla="*/ 2147483646 w 43200"/>
              <a:gd name="T1" fmla="*/ 2147483646 h 23417"/>
              <a:gd name="T2" fmla="*/ 2147483646 w 43200"/>
              <a:gd name="T3" fmla="*/ 2147483646 h 23417"/>
              <a:gd name="T4" fmla="*/ 2147483646 w 43200"/>
              <a:gd name="T5" fmla="*/ 2147483646 h 234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417" fill="none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417" stroke="0" extrusionOk="0">
                <a:moveTo>
                  <a:pt x="76" y="23417"/>
                </a:moveTo>
                <a:cubicBezTo>
                  <a:pt x="25" y="22812"/>
                  <a:pt x="0" y="222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6" y="2341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T" dirty="0"/>
          </a:p>
        </p:txBody>
      </p:sp>
      <p:sp>
        <p:nvSpPr>
          <p:cNvPr id="55309" name="Text Box 12">
            <a:extLst>
              <a:ext uri="{FF2B5EF4-FFF2-40B4-BE49-F238E27FC236}">
                <a16:creationId xmlns:a16="http://schemas.microsoft.com/office/drawing/2014/main" id="{68F2CE5D-2E2B-2A12-8A44-1E9254CE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7588" y="3103563"/>
            <a:ext cx="695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dirty="0">
                <a:latin typeface="Times New Roman" panose="02020603050405020304" pitchFamily="18" charset="0"/>
              </a:rPr>
              <a:t>AVC</a:t>
            </a:r>
            <a:endParaRPr lang="en-US" altLang="fr-FR" sz="2400" dirty="0">
              <a:latin typeface="Times New Roman" panose="02020603050405020304" pitchFamily="18" charset="0"/>
            </a:endParaRPr>
          </a:p>
        </p:txBody>
      </p:sp>
      <p:sp>
        <p:nvSpPr>
          <p:cNvPr id="55310" name="Text Box 13">
            <a:extLst>
              <a:ext uri="{FF2B5EF4-FFF2-40B4-BE49-F238E27FC236}">
                <a16:creationId xmlns:a16="http://schemas.microsoft.com/office/drawing/2014/main" id="{AE305A82-8BD4-54C0-CBD2-2DBF2033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729288"/>
            <a:ext cx="7704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eaLnBrk="1" hangingPunct="1"/>
            <a:r>
              <a:rPr lang="en-US" altLang="fr-FR" sz="3200" dirty="0">
                <a:latin typeface="Times New Roman" panose="02020603050405020304" pitchFamily="18" charset="0"/>
              </a:rPr>
              <a:t>If P 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alt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at Q such that MC(Q)=P</a:t>
            </a:r>
          </a:p>
        </p:txBody>
      </p:sp>
      <p:sp>
        <p:nvSpPr>
          <p:cNvPr id="1371150" name="Line 14">
            <a:extLst>
              <a:ext uri="{FF2B5EF4-FFF2-40B4-BE49-F238E27FC236}">
                <a16:creationId xmlns:a16="http://schemas.microsoft.com/office/drawing/2014/main" id="{4B402AB7-2D00-4D7D-0DA3-E9D8C8BD2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921125"/>
            <a:ext cx="0" cy="1092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71151" name="Line 15">
            <a:extLst>
              <a:ext uri="{FF2B5EF4-FFF2-40B4-BE49-F238E27FC236}">
                <a16:creationId xmlns:a16="http://schemas.microsoft.com/office/drawing/2014/main" id="{1F8A5B93-4407-DFE1-E10E-2494CB2B1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3921125"/>
            <a:ext cx="388778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1371152" name="Freeform 16">
            <a:extLst>
              <a:ext uri="{FF2B5EF4-FFF2-40B4-BE49-F238E27FC236}">
                <a16:creationId xmlns:a16="http://schemas.microsoft.com/office/drawing/2014/main" id="{A5FC5F4C-F02C-A2B5-2507-56CC3827BD9F}"/>
              </a:ext>
            </a:extLst>
          </p:cNvPr>
          <p:cNvSpPr>
            <a:spLocks/>
          </p:cNvSpPr>
          <p:nvPr/>
        </p:nvSpPr>
        <p:spPr bwMode="auto">
          <a:xfrm>
            <a:off x="7175500" y="2397125"/>
            <a:ext cx="1320800" cy="1536700"/>
          </a:xfrm>
          <a:custGeom>
            <a:avLst/>
            <a:gdLst>
              <a:gd name="T0" fmla="*/ 0 w 832"/>
              <a:gd name="T1" fmla="*/ 2147483646 h 968"/>
              <a:gd name="T2" fmla="*/ 2147483646 w 832"/>
              <a:gd name="T3" fmla="*/ 2147483646 h 968"/>
              <a:gd name="T4" fmla="*/ 2147483646 w 832"/>
              <a:gd name="T5" fmla="*/ 2147483646 h 968"/>
              <a:gd name="T6" fmla="*/ 2147483646 w 832"/>
              <a:gd name="T7" fmla="*/ 2147483646 h 968"/>
              <a:gd name="T8" fmla="*/ 2147483646 w 832"/>
              <a:gd name="T9" fmla="*/ 2147483646 h 968"/>
              <a:gd name="T10" fmla="*/ 2147483646 w 832"/>
              <a:gd name="T11" fmla="*/ 2147483646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2" h="968">
                <a:moveTo>
                  <a:pt x="0" y="968"/>
                </a:moveTo>
                <a:cubicBezTo>
                  <a:pt x="110" y="911"/>
                  <a:pt x="220" y="854"/>
                  <a:pt x="318" y="786"/>
                </a:cubicBezTo>
                <a:cubicBezTo>
                  <a:pt x="416" y="718"/>
                  <a:pt x="522" y="627"/>
                  <a:pt x="590" y="559"/>
                </a:cubicBezTo>
                <a:cubicBezTo>
                  <a:pt x="658" y="491"/>
                  <a:pt x="688" y="461"/>
                  <a:pt x="726" y="378"/>
                </a:cubicBezTo>
                <a:cubicBezTo>
                  <a:pt x="764" y="295"/>
                  <a:pt x="802" y="120"/>
                  <a:pt x="817" y="60"/>
                </a:cubicBezTo>
                <a:cubicBezTo>
                  <a:pt x="832" y="0"/>
                  <a:pt x="817" y="22"/>
                  <a:pt x="817" y="15"/>
                </a:cubicBez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/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10738-95C2-A439-0B5D-7FEE8E7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Recall: Short-Run Supply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7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7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ce réservé du numéro de diapositive 5">
            <a:extLst>
              <a:ext uri="{FF2B5EF4-FFF2-40B4-BE49-F238E27FC236}">
                <a16:creationId xmlns:a16="http://schemas.microsoft.com/office/drawing/2014/main" id="{01C76706-9B9B-E822-5CF0-24847993D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7FB0BD-E8CA-4942-BDE7-AF0E79D26674}" type="slidenum">
              <a:rPr lang="en-US" altLang="fr-FR" sz="150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fr-FR" sz="1500" dirty="0">
              <a:latin typeface="Times New Roman" panose="02020603050405020304" pitchFamily="18" charset="0"/>
            </a:endParaRPr>
          </a:p>
        </p:txBody>
      </p:sp>
      <p:sp>
        <p:nvSpPr>
          <p:cNvPr id="1182723" name="Rectangle 3">
            <a:extLst>
              <a:ext uri="{FF2B5EF4-FFF2-40B4-BE49-F238E27FC236}">
                <a16:creationId xmlns:a16="http://schemas.microsoft.com/office/drawing/2014/main" id="{7252D594-43C1-7CC0-6DAA-F99CA4B6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08481"/>
            <a:ext cx="10515600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/>
          <a:lstStyle>
            <a:lvl1pPr marL="628650" indent="-6286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fr-FR" sz="2800" dirty="0">
                <a:latin typeface="+mn-lt"/>
              </a:rPr>
              <a:t>How to construct short-run and long-run supply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2800" dirty="0">
                <a:latin typeface="+mn-lt"/>
              </a:rPr>
              <a:t>In the short run produce if P </a:t>
            </a:r>
            <a:r>
              <a:rPr lang="en-US" altLang="fr-FR" sz="2800" dirty="0">
                <a:latin typeface="+mn-lt"/>
                <a:cs typeface="Times New Roman" panose="02020603050405020304" pitchFamily="18" charset="0"/>
              </a:rPr>
              <a:t>≥ AVC and then produce at quantity Q such that MC(Q) = P.</a:t>
            </a:r>
            <a:endParaRPr lang="en-US" altLang="fr-FR" sz="28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2400" dirty="0">
                <a:latin typeface="+mn-lt"/>
              </a:rPr>
              <a:t>Firms should sometimes produce even if the price they obtain is lower than their average total cost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fr-FR" sz="2400" dirty="0">
                <a:latin typeface="+mn-lt"/>
              </a:rPr>
              <a:t>They lose money overall but start reimbursing their fixed cost</a:t>
            </a:r>
            <a:endParaRPr lang="en-US" altLang="fr-FR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2800" dirty="0">
                <a:latin typeface="+mn-lt"/>
              </a:rPr>
              <a:t>In the long run produce if P </a:t>
            </a:r>
            <a:r>
              <a:rPr lang="en-US" altLang="fr-FR" sz="2800" dirty="0">
                <a:latin typeface="+mn-lt"/>
                <a:cs typeface="Times New Roman" panose="02020603050405020304" pitchFamily="18" charset="0"/>
              </a:rPr>
              <a:t>≥ ATC and then produce at quantity Q such that MC(Q) = P.</a:t>
            </a:r>
            <a:endParaRPr lang="en-US" altLang="fr-FR" sz="28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fr-FR" sz="24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F349C-03F1-7A5D-C8E3-F6B1ADF6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370"/>
            <a:ext cx="10515600" cy="1325563"/>
          </a:xfrm>
        </p:spPr>
        <p:txBody>
          <a:bodyPr/>
          <a:lstStyle/>
          <a:p>
            <a:r>
              <a:rPr lang="en-US" noProof="0" dirty="0"/>
              <a:t>Taking Stock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27A7-A2FB-DB73-F985-F29784B0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Experiment: Instructions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978C39-4997-63C0-78BF-8B9EE15F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6B45-CB06-80EB-3B5C-825F4491C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6192315" cy="3684588"/>
          </a:xfrm>
        </p:spPr>
        <p:txBody>
          <a:bodyPr/>
          <a:lstStyle/>
          <a:p>
            <a:r>
              <a:rPr lang="en-US" sz="2300" noProof="0" dirty="0"/>
              <a:t>Forbidden to buy &amp; then resell!</a:t>
            </a:r>
          </a:p>
          <a:p>
            <a:r>
              <a:rPr lang="en-US" sz="2300" noProof="0" dirty="0"/>
              <a:t>I will record trading prices.</a:t>
            </a:r>
            <a:endParaRPr lang="en-US" sz="1900" noProof="0" dirty="0"/>
          </a:p>
          <a:p>
            <a:r>
              <a:rPr lang="en-US" sz="2300" noProof="0" dirty="0"/>
              <a:t>You’ll have 5 minutes to trade; free-form!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4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13AA-CAB0-2435-A898-4370D98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Markets: Supply and Demand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3EC0-545F-FF10-0096-A82AEB325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4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5A9BE-AEFC-D881-314F-0CAFD7FD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Demand Curve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AD5A-DA19-4E2D-8D71-3EEF53E1FDD0}" type="slidenum">
              <a:rPr lang="en-US" altLang="fr-FR"/>
              <a:pPr/>
              <a:t>8</a:t>
            </a:fld>
            <a:endParaRPr lang="en-US" altLang="fr-FR" dirty="0"/>
          </a:p>
        </p:txBody>
      </p:sp>
      <p:grpSp>
        <p:nvGrpSpPr>
          <p:cNvPr id="760836" name="Group 1028"/>
          <p:cNvGrpSpPr>
            <a:grpSpLocks/>
          </p:cNvGrpSpPr>
          <p:nvPr/>
        </p:nvGrpSpPr>
        <p:grpSpPr bwMode="auto">
          <a:xfrm>
            <a:off x="6206347" y="1669950"/>
            <a:ext cx="5627992" cy="4351338"/>
            <a:chOff x="758" y="2352"/>
            <a:chExt cx="3199" cy="1882"/>
          </a:xfrm>
        </p:grpSpPr>
        <p:sp>
          <p:nvSpPr>
            <p:cNvPr id="760837" name="Line 1029"/>
            <p:cNvSpPr>
              <a:spLocks noChangeShapeType="1"/>
            </p:cNvSpPr>
            <p:nvPr/>
          </p:nvSpPr>
          <p:spPr bwMode="auto">
            <a:xfrm>
              <a:off x="1392" y="2400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0838" name="Line 1030"/>
            <p:cNvSpPr>
              <a:spLocks noChangeShapeType="1"/>
            </p:cNvSpPr>
            <p:nvPr/>
          </p:nvSpPr>
          <p:spPr bwMode="auto">
            <a:xfrm flipH="1">
              <a:off x="1392" y="3840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0839" name="Arc 1031"/>
            <p:cNvSpPr>
              <a:spLocks/>
            </p:cNvSpPr>
            <p:nvPr/>
          </p:nvSpPr>
          <p:spPr bwMode="auto">
            <a:xfrm>
              <a:off x="1729" y="2400"/>
              <a:ext cx="1632" cy="1091"/>
            </a:xfrm>
            <a:custGeom>
              <a:avLst/>
              <a:gdLst>
                <a:gd name="G0" fmla="+- 21302 0 0"/>
                <a:gd name="G1" fmla="+- 0 0 0"/>
                <a:gd name="G2" fmla="+- 21600 0 0"/>
                <a:gd name="T0" fmla="*/ 17533 w 21302"/>
                <a:gd name="T1" fmla="*/ 21269 h 21269"/>
                <a:gd name="T2" fmla="*/ 0 w 21302"/>
                <a:gd name="T3" fmla="*/ 3576 h 21269"/>
                <a:gd name="T4" fmla="*/ 21302 w 21302"/>
                <a:gd name="T5" fmla="*/ 0 h 2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02" h="21269" fill="none" extrusionOk="0">
                  <a:moveTo>
                    <a:pt x="17533" y="21268"/>
                  </a:moveTo>
                  <a:cubicBezTo>
                    <a:pt x="8534" y="19674"/>
                    <a:pt x="1513" y="12588"/>
                    <a:pt x="0" y="3575"/>
                  </a:cubicBezTo>
                </a:path>
                <a:path w="21302" h="21269" stroke="0" extrusionOk="0">
                  <a:moveTo>
                    <a:pt x="17533" y="21268"/>
                  </a:moveTo>
                  <a:cubicBezTo>
                    <a:pt x="8534" y="19674"/>
                    <a:pt x="1513" y="12588"/>
                    <a:pt x="0" y="3575"/>
                  </a:cubicBezTo>
                  <a:lnTo>
                    <a:pt x="21302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760840" name="Text Box 1032"/>
            <p:cNvSpPr txBox="1">
              <a:spLocks noChangeArrowheads="1"/>
            </p:cNvSpPr>
            <p:nvPr/>
          </p:nvSpPr>
          <p:spPr bwMode="auto">
            <a:xfrm>
              <a:off x="3072" y="3120"/>
              <a:ext cx="7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fr-FR" sz="2000" b="1" dirty="0">
                  <a:latin typeface="Tahoma" pitchFamily="34" charset="0"/>
                </a:rPr>
                <a:t>Demand</a:t>
              </a:r>
            </a:p>
          </p:txBody>
        </p:sp>
        <p:sp>
          <p:nvSpPr>
            <p:cNvPr id="760841" name="Text Box 1033"/>
            <p:cNvSpPr txBox="1">
              <a:spLocks noChangeArrowheads="1"/>
            </p:cNvSpPr>
            <p:nvPr/>
          </p:nvSpPr>
          <p:spPr bwMode="auto">
            <a:xfrm>
              <a:off x="3168" y="3984"/>
              <a:ext cx="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fr-FR" sz="2000" b="1" dirty="0">
                  <a:latin typeface="Tahoma" pitchFamily="34" charset="0"/>
                </a:rPr>
                <a:t>quantity</a:t>
              </a:r>
            </a:p>
          </p:txBody>
        </p:sp>
        <p:sp>
          <p:nvSpPr>
            <p:cNvPr id="760842" name="Text Box 1034"/>
            <p:cNvSpPr txBox="1">
              <a:spLocks noChangeArrowheads="1"/>
            </p:cNvSpPr>
            <p:nvPr/>
          </p:nvSpPr>
          <p:spPr bwMode="auto">
            <a:xfrm>
              <a:off x="758" y="2352"/>
              <a:ext cx="5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fr-FR" sz="2000" b="1" dirty="0">
                  <a:latin typeface="Tahoma" pitchFamily="34" charset="0"/>
                </a:rPr>
                <a:t>Price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6D754-ACC4-1FB8-BC7A-7053ADE0D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67632" cy="4351338"/>
          </a:xfrm>
        </p:spPr>
        <p:txBody>
          <a:bodyPr>
            <a:normAutofit/>
          </a:bodyPr>
          <a:lstStyle/>
          <a:p>
            <a:r>
              <a:rPr lang="en-US" sz="2400" noProof="0" dirty="0"/>
              <a:t>Total quantity demanded at a given price</a:t>
            </a:r>
          </a:p>
          <a:p>
            <a:pPr lvl="1"/>
            <a:r>
              <a:rPr lang="en-US" sz="2100" noProof="0" dirty="0"/>
              <a:t>Everything else held constant</a:t>
            </a:r>
          </a:p>
          <a:p>
            <a:r>
              <a:rPr lang="en-US" sz="2400" noProof="0" dirty="0"/>
              <a:t>If the price decreases:</a:t>
            </a:r>
          </a:p>
          <a:p>
            <a:pPr lvl="1"/>
            <a:r>
              <a:rPr lang="en-US" sz="2100" noProof="0" dirty="0"/>
              <a:t>Current purchasers may buy more</a:t>
            </a:r>
          </a:p>
          <a:p>
            <a:pPr lvl="1"/>
            <a:r>
              <a:rPr lang="en-US" sz="2100" noProof="0" dirty="0"/>
              <a:t>New purchasers may enter the market</a:t>
            </a:r>
          </a:p>
        </p:txBody>
      </p:sp>
    </p:spTree>
    <p:extLst>
      <p:ext uri="{BB962C8B-B14F-4D97-AF65-F5344CB8AC3E}">
        <p14:creationId xmlns:p14="http://schemas.microsoft.com/office/powerpoint/2010/main" val="235726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C36-220E-41A7-B56B-4CBE7D6B30D3}" type="slidenum">
              <a:rPr lang="en-US" altLang="fr-FR"/>
              <a:pPr/>
              <a:t>9</a:t>
            </a:fld>
            <a:endParaRPr lang="en-US" altLang="fr-FR" dirty="0"/>
          </a:p>
        </p:txBody>
      </p:sp>
      <p:sp>
        <p:nvSpPr>
          <p:cNvPr id="1169411" name="Line 3"/>
          <p:cNvSpPr>
            <a:spLocks noChangeShapeType="1"/>
          </p:cNvSpPr>
          <p:nvPr/>
        </p:nvSpPr>
        <p:spPr bwMode="auto">
          <a:xfrm flipV="1">
            <a:off x="2667000" y="2362200"/>
            <a:ext cx="1588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169412" name="Line 4"/>
          <p:cNvSpPr>
            <a:spLocks noChangeShapeType="1"/>
          </p:cNvSpPr>
          <p:nvPr/>
        </p:nvSpPr>
        <p:spPr bwMode="auto">
          <a:xfrm>
            <a:off x="2667000" y="53340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169413" name="Text Box 5"/>
          <p:cNvSpPr txBox="1">
            <a:spLocks noChangeArrowheads="1"/>
          </p:cNvSpPr>
          <p:nvPr/>
        </p:nvSpPr>
        <p:spPr bwMode="auto">
          <a:xfrm>
            <a:off x="9296401" y="5410200"/>
            <a:ext cx="1027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dirty="0"/>
              <a:t>Quantity</a:t>
            </a:r>
          </a:p>
        </p:txBody>
      </p:sp>
      <p:sp>
        <p:nvSpPr>
          <p:cNvPr id="1169414" name="Text Box 6"/>
          <p:cNvSpPr txBox="1">
            <a:spLocks noChangeArrowheads="1"/>
          </p:cNvSpPr>
          <p:nvPr/>
        </p:nvSpPr>
        <p:spPr bwMode="auto">
          <a:xfrm>
            <a:off x="1752601" y="20574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dirty="0"/>
              <a:t>Price</a:t>
            </a:r>
          </a:p>
        </p:txBody>
      </p:sp>
      <p:sp>
        <p:nvSpPr>
          <p:cNvPr id="1169415" name="Text Box 7"/>
          <p:cNvSpPr txBox="1">
            <a:spLocks noChangeArrowheads="1"/>
          </p:cNvSpPr>
          <p:nvPr/>
        </p:nvSpPr>
        <p:spPr bwMode="auto">
          <a:xfrm>
            <a:off x="2590800" y="5334001"/>
            <a:ext cx="4153272" cy="6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781" tIns="47891" rIns="95781" bIns="47891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sz="1900" dirty="0"/>
              <a:t>0              5                10               15             20	        		</a:t>
            </a:r>
          </a:p>
        </p:txBody>
      </p:sp>
      <p:sp>
        <p:nvSpPr>
          <p:cNvPr id="1169416" name="Text Box 8"/>
          <p:cNvSpPr txBox="1">
            <a:spLocks noChangeArrowheads="1"/>
          </p:cNvSpPr>
          <p:nvPr/>
        </p:nvSpPr>
        <p:spPr bwMode="auto">
          <a:xfrm>
            <a:off x="2232026" y="2565401"/>
            <a:ext cx="460375" cy="239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1" tIns="47891" rIns="95781" bIns="47891">
            <a:spAutoFit/>
          </a:bodyPr>
          <a:lstStyle/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 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 16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endParaRPr lang="en-GB" altLang="fr-FR" sz="1700" dirty="0"/>
          </a:p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en-GB" altLang="fr-FR" sz="1700" dirty="0"/>
              <a:t>8</a:t>
            </a:r>
          </a:p>
          <a:p>
            <a:pPr algn="r">
              <a:spcBef>
                <a:spcPct val="20000"/>
              </a:spcBef>
            </a:pPr>
            <a:endParaRPr lang="en-GB" altLang="fr-FR" sz="1900" dirty="0"/>
          </a:p>
          <a:p>
            <a:pPr algn="r">
              <a:spcBef>
                <a:spcPct val="20000"/>
              </a:spcBef>
            </a:pPr>
            <a:r>
              <a:rPr lang="en-GB" altLang="fr-FR" sz="1900" dirty="0"/>
              <a:t>4</a:t>
            </a:r>
          </a:p>
        </p:txBody>
      </p:sp>
      <p:graphicFrame>
        <p:nvGraphicFramePr>
          <p:cNvPr id="116946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54720"/>
              </p:ext>
            </p:extLst>
          </p:nvPr>
        </p:nvGraphicFramePr>
        <p:xfrm>
          <a:off x="7321550" y="1524000"/>
          <a:ext cx="2336800" cy="2496312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9469" name="Line 61"/>
          <p:cNvSpPr>
            <a:spLocks noChangeShapeType="1"/>
          </p:cNvSpPr>
          <p:nvPr/>
        </p:nvSpPr>
        <p:spPr bwMode="auto">
          <a:xfrm flipV="1">
            <a:off x="3575050" y="3068639"/>
            <a:ext cx="0" cy="22320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0" name="Line 62"/>
          <p:cNvSpPr>
            <a:spLocks noChangeShapeType="1"/>
          </p:cNvSpPr>
          <p:nvPr/>
        </p:nvSpPr>
        <p:spPr bwMode="auto">
          <a:xfrm flipH="1">
            <a:off x="2711450" y="3068638"/>
            <a:ext cx="863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1" name="Line 63"/>
          <p:cNvSpPr>
            <a:spLocks noChangeShapeType="1"/>
          </p:cNvSpPr>
          <p:nvPr/>
        </p:nvSpPr>
        <p:spPr bwMode="auto">
          <a:xfrm flipV="1">
            <a:off x="4440238" y="4149725"/>
            <a:ext cx="0" cy="115093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2" name="Line 64"/>
          <p:cNvSpPr>
            <a:spLocks noChangeShapeType="1"/>
          </p:cNvSpPr>
          <p:nvPr/>
        </p:nvSpPr>
        <p:spPr bwMode="auto">
          <a:xfrm flipH="1">
            <a:off x="2640014" y="4149725"/>
            <a:ext cx="18002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3" name="Line 65"/>
          <p:cNvSpPr>
            <a:spLocks noChangeShapeType="1"/>
          </p:cNvSpPr>
          <p:nvPr/>
        </p:nvSpPr>
        <p:spPr bwMode="auto">
          <a:xfrm flipV="1">
            <a:off x="6311900" y="4797425"/>
            <a:ext cx="0" cy="50323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4" name="Line 66"/>
          <p:cNvSpPr>
            <a:spLocks noChangeShapeType="1"/>
          </p:cNvSpPr>
          <p:nvPr/>
        </p:nvSpPr>
        <p:spPr bwMode="auto">
          <a:xfrm flipH="1">
            <a:off x="2711450" y="4797425"/>
            <a:ext cx="36004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1169475" name="Arc 67"/>
          <p:cNvSpPr>
            <a:spLocks/>
          </p:cNvSpPr>
          <p:nvPr/>
        </p:nvSpPr>
        <p:spPr bwMode="auto">
          <a:xfrm rot="10800000">
            <a:off x="3503613" y="2667000"/>
            <a:ext cx="3529012" cy="2128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813"/>
              <a:gd name="T2" fmla="*/ 21566 w 21600"/>
              <a:gd name="T3" fmla="*/ 22813 h 22813"/>
              <a:gd name="T4" fmla="*/ 0 w 21600"/>
              <a:gd name="T5" fmla="*/ 21600 h 2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1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4"/>
                  <a:pt x="21588" y="22409"/>
                  <a:pt x="21565" y="22812"/>
                </a:cubicBezTo>
              </a:path>
              <a:path w="21600" h="2281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004"/>
                  <a:pt x="21588" y="22409"/>
                  <a:pt x="21565" y="22812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FEFDF-8758-F26E-BF24-0E280816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Demand Curve</a:t>
            </a:r>
          </a:p>
        </p:txBody>
      </p:sp>
    </p:spTree>
    <p:extLst>
      <p:ext uri="{BB962C8B-B14F-4D97-AF65-F5344CB8AC3E}">
        <p14:creationId xmlns:p14="http://schemas.microsoft.com/office/powerpoint/2010/main" val="12548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6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6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6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6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6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6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69" grpId="0" animBg="1"/>
      <p:bldP spid="1169470" grpId="0" animBg="1"/>
      <p:bldP spid="1169471" grpId="0" animBg="1"/>
      <p:bldP spid="1169472" grpId="0" animBg="1"/>
      <p:bldP spid="1169473" grpId="0" animBg="1"/>
      <p:bldP spid="1169474" grpId="0" animBg="1"/>
      <p:bldP spid="1169475" grpId="0" animBg="1"/>
    </p:bldLst>
  </p:timing>
</p:sld>
</file>

<file path=ppt/theme/theme1.xml><?xml version="1.0" encoding="utf-8"?>
<a:theme xmlns:a="http://schemas.openxmlformats.org/drawingml/2006/main" name="SciPo-1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6142D"/>
      </a:lt2>
      <a:accent1>
        <a:srgbClr val="7F7F7F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7F7F7F"/>
      </a:hlink>
      <a:folHlink>
        <a:srgbClr val="7F7F7F"/>
      </a:folHlink>
    </a:clrScheme>
    <a:fontScheme name="Source Sans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Po-1.potx" id="{63F1DE91-0F3E-4E7C-B48A-BD51ED528F16}" vid="{01E25C92-CF4A-4882-85C6-EDAD52B1CC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556D86A4-8630-4BA9-866B-1D32A9447672}">
  <we:reference id="wa104381682" version="1.0.0.4" store="en-US" storeType="OMEX"/>
  <we:alternateReferences>
    <we:reference id="wa104381682" version="1.0.0.4" store="wa104381682" storeType="OMEX"/>
  </we:alternateReferences>
  <we:properties>
    <we:property name="addinSlideId" value="1051"/>
    <we:property name="selectedSlug" value="&quot;RIGNMU&quot;"/>
    <we:property name="selectedQuestionId" value="&quot;6310b5d12916bc8fa2b4d7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1186413-31FF-4B4E-B6BC-49123838D08A}">
  <we:reference id="wa104381682" version="1.0.0.4" store="en-US" storeType="OMEX"/>
  <we:alternateReferences>
    <we:reference id="wa104381682" version="1.0.0.4" store="wa104381682" storeType="OMEX"/>
  </we:alternateReferences>
  <we:properties>
    <we:property name="addinSlideId" value="822"/>
    <we:property name="selectedSlug" value="&quot;RIGNMU&quot;"/>
    <we:property name="selectedQuestionId" value="&quot;6310ccad767110ea6ec2e8e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62994D0-D5A3-4A9E-A737-BEF8BAA3F712}">
  <we:reference id="wa104381682" version="1.0.0.4" store="en-US" storeType="OMEX"/>
  <we:alternateReferences>
    <we:reference id="wa104381682" version="1.0.0.4" store="wa104381682" storeType="OMEX"/>
  </we:alternateReferences>
  <we:properties>
    <we:property name="addinSlideId" value="823"/>
    <we:property name="selectedSlug" value="&quot;RIGNMU&quot;"/>
    <we:property name="selectedQuestionId" value="&quot;6310ccb3308e90c0af1380b6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7220F9B-AD75-4264-8CCD-CDDD2564B517}">
  <we:reference id="wa104381682" version="1.0.0.4" store="en-US" storeType="OMEX"/>
  <we:alternateReferences>
    <we:reference id="wa104381682" version="1.0.0.4" store="wa104381682" storeType="OMEX"/>
  </we:alternateReferences>
  <we:properties>
    <we:property name="addinSlideId" value="824"/>
    <we:property name="selectedSlug" value="&quot;RIGNMU&quot;"/>
    <we:property name="selectedQuestionId" value="&quot;6310ccb1f71bb9655e3ba43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SciPo-1</Template>
  <TotalTime>19092</TotalTime>
  <Words>2348</Words>
  <Application>Microsoft Office PowerPoint</Application>
  <PresentationFormat>Widescreen</PresentationFormat>
  <Paragraphs>597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Source Sans Pro</vt:lpstr>
      <vt:lpstr>Source Sans Pro SemiBold</vt:lpstr>
      <vt:lpstr>Tahoma</vt:lpstr>
      <vt:lpstr>Times New Roman</vt:lpstr>
      <vt:lpstr>SciPo-1</vt:lpstr>
      <vt:lpstr>Managerial Economics Competitive Markets: Supply and Demand</vt:lpstr>
      <vt:lpstr>Where do Prices come from?</vt:lpstr>
      <vt:lpstr>Lecture Plan</vt:lpstr>
      <vt:lpstr>Trading Experiment</vt:lpstr>
      <vt:lpstr>Experiment: Setting</vt:lpstr>
      <vt:lpstr>Experiment: Instructions</vt:lpstr>
      <vt:lpstr>Markets: Supply and Demand</vt:lpstr>
      <vt:lpstr>Demand Curve</vt:lpstr>
      <vt:lpstr>Demand Curve</vt:lpstr>
      <vt:lpstr>Supply Curve</vt:lpstr>
      <vt:lpstr>Market Equilibrium</vt:lpstr>
      <vt:lpstr>Finding Equilibrium</vt:lpstr>
      <vt:lpstr>Finding Equilibrium</vt:lpstr>
      <vt:lpstr>Taking Stock</vt:lpstr>
      <vt:lpstr>Analyzing the Experiment</vt:lpstr>
      <vt:lpstr>Data</vt:lpstr>
      <vt:lpstr>Demand of Buyer A</vt:lpstr>
      <vt:lpstr>Demand of Buyer B</vt:lpstr>
      <vt:lpstr>Aggregating Demand</vt:lpstr>
      <vt:lpstr>Supply of Seller C</vt:lpstr>
      <vt:lpstr>Supply of Seller D</vt:lpstr>
      <vt:lpstr>Aggregating Supply</vt:lpstr>
      <vt:lpstr>Excel Demo</vt:lpstr>
      <vt:lpstr>Equilibrium</vt:lpstr>
      <vt:lpstr>Questions about the Experiment</vt:lpstr>
      <vt:lpstr>Taking Stock</vt:lpstr>
      <vt:lpstr>Digging Deeper: Shocks and Policies</vt:lpstr>
      <vt:lpstr>Shocks and Policies</vt:lpstr>
      <vt:lpstr>Example: Wheat and War</vt:lpstr>
      <vt:lpstr>What do the Markets say?</vt:lpstr>
      <vt:lpstr>Venezuela</vt:lpstr>
      <vt:lpstr>The Effect of Price Controls</vt:lpstr>
      <vt:lpstr>Firms in Competitive Equilibrium: Understanding Supply</vt:lpstr>
      <vt:lpstr>Supply Curve</vt:lpstr>
      <vt:lpstr>Objective of the Firm</vt:lpstr>
      <vt:lpstr>Profit Maximization</vt:lpstr>
      <vt:lpstr>The Firm’s Problem in a Competitive Market</vt:lpstr>
      <vt:lpstr>Timing of Production Decisions</vt:lpstr>
      <vt:lpstr>Timing of Production Decisions: Short Run</vt:lpstr>
      <vt:lpstr>Timing of Production Decisions: Long Run</vt:lpstr>
      <vt:lpstr>Short-Run vs Long-Run Perspectives</vt:lpstr>
      <vt:lpstr>What is “long”? What is “short”?</vt:lpstr>
      <vt:lpstr>Cost Functions</vt:lpstr>
      <vt:lpstr>Curves</vt:lpstr>
      <vt:lpstr>Proof</vt:lpstr>
      <vt:lpstr>Short Run Production at PHIGH?</vt:lpstr>
      <vt:lpstr>Short Run Production at PMIDDLE?</vt:lpstr>
      <vt:lpstr>Short Run Production at PLOW?</vt:lpstr>
      <vt:lpstr>The Short-Run Supply Curve</vt:lpstr>
      <vt:lpstr>The Short-Run Supply Curve: Formally</vt:lpstr>
      <vt:lpstr>The Long-Run Supply Curve: Formally</vt:lpstr>
      <vt:lpstr>The Long-Run Supply Curve</vt:lpstr>
      <vt:lpstr>Recall: Short-Run Supply</vt:lpstr>
      <vt:lpstr>Taking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Managerial Econ - PPT1</dc:title>
  <dc:creator/>
  <cp:lastModifiedBy>Franz</cp:lastModifiedBy>
  <cp:revision>86</cp:revision>
  <cp:lastPrinted>2020-09-15T12:38:46Z</cp:lastPrinted>
  <dcterms:created xsi:type="dcterms:W3CDTF">2016-08-16T18:53:47Z</dcterms:created>
  <dcterms:modified xsi:type="dcterms:W3CDTF">2023-09-02T15:59:26Z</dcterms:modified>
</cp:coreProperties>
</file>