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28" r:id="rId3"/>
    <p:sldId id="270" r:id="rId4"/>
    <p:sldId id="329" r:id="rId5"/>
    <p:sldId id="299" r:id="rId6"/>
    <p:sldId id="301" r:id="rId7"/>
    <p:sldId id="302" r:id="rId8"/>
    <p:sldId id="312" r:id="rId9"/>
    <p:sldId id="314" r:id="rId10"/>
    <p:sldId id="290" r:id="rId11"/>
    <p:sldId id="339" r:id="rId12"/>
    <p:sldId id="315" r:id="rId13"/>
    <p:sldId id="330" r:id="rId14"/>
    <p:sldId id="331" r:id="rId15"/>
    <p:sldId id="332" r:id="rId16"/>
    <p:sldId id="333" r:id="rId17"/>
    <p:sldId id="334" r:id="rId18"/>
    <p:sldId id="335" r:id="rId19"/>
    <p:sldId id="340" r:id="rId20"/>
    <p:sldId id="324" r:id="rId21"/>
    <p:sldId id="325" r:id="rId22"/>
    <p:sldId id="336" r:id="rId23"/>
    <p:sldId id="284" r:id="rId24"/>
    <p:sldId id="337" r:id="rId25"/>
    <p:sldId id="338" r:id="rId26"/>
    <p:sldId id="341" r:id="rId27"/>
    <p:sldId id="342" r:id="rId28"/>
    <p:sldId id="343" r:id="rId29"/>
    <p:sldId id="344" r:id="rId30"/>
    <p:sldId id="346" r:id="rId31"/>
    <p:sldId id="345" r:id="rId32"/>
    <p:sldId id="320" r:id="rId33"/>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07A"/>
    <a:srgbClr val="2C5884"/>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1CAF0-3A7B-4EAD-95F4-0D54261D6906}" v="2195" dt="2021-10-25T12:08:20.23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85464" autoAdjust="0"/>
  </p:normalViewPr>
  <p:slideViewPr>
    <p:cSldViewPr>
      <p:cViewPr>
        <p:scale>
          <a:sx n="59" d="100"/>
          <a:sy n="59" d="100"/>
        </p:scale>
        <p:origin x="1632"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z Prücklmair" userId="9f24990c6f7e59d0" providerId="LiveId" clId="{D5B1CAF0-3A7B-4EAD-95F4-0D54261D6906}"/>
    <pc:docChg chg="undo redo custSel addSld delSld modSld sldOrd modMainMaster">
      <pc:chgData name="Franz Prücklmair" userId="9f24990c6f7e59d0" providerId="LiveId" clId="{D5B1CAF0-3A7B-4EAD-95F4-0D54261D6906}" dt="2021-10-25T12:08:20.231" v="7539" actId="14100"/>
      <pc:docMkLst>
        <pc:docMk/>
      </pc:docMkLst>
      <pc:sldChg chg="modSp mod">
        <pc:chgData name="Franz Prücklmair" userId="9f24990c6f7e59d0" providerId="LiveId" clId="{D5B1CAF0-3A7B-4EAD-95F4-0D54261D6906}" dt="2021-10-22T09:03:49.447" v="7217" actId="1076"/>
        <pc:sldMkLst>
          <pc:docMk/>
          <pc:sldMk cId="0" sldId="256"/>
        </pc:sldMkLst>
        <pc:spChg chg="mod">
          <ac:chgData name="Franz Prücklmair" userId="9f24990c6f7e59d0" providerId="LiveId" clId="{D5B1CAF0-3A7B-4EAD-95F4-0D54261D6906}" dt="2021-10-22T08:47:42.788" v="7098" actId="20577"/>
          <ac:spMkLst>
            <pc:docMk/>
            <pc:sldMk cId="0" sldId="256"/>
            <ac:spMk id="2052" creationId="{DA47777B-4479-4877-B19C-1BF49FFD153C}"/>
          </ac:spMkLst>
        </pc:spChg>
        <pc:spChg chg="mod">
          <ac:chgData name="Franz Prücklmair" userId="9f24990c6f7e59d0" providerId="LiveId" clId="{D5B1CAF0-3A7B-4EAD-95F4-0D54261D6906}" dt="2021-10-22T09:03:48.653" v="7216" actId="20577"/>
          <ac:spMkLst>
            <pc:docMk/>
            <pc:sldMk cId="0" sldId="256"/>
            <ac:spMk id="2053" creationId="{43AF45BF-EE1C-49EB-A55C-6DCEB4AD3BBF}"/>
          </ac:spMkLst>
        </pc:spChg>
        <pc:picChg chg="mod">
          <ac:chgData name="Franz Prücklmair" userId="9f24990c6f7e59d0" providerId="LiveId" clId="{D5B1CAF0-3A7B-4EAD-95F4-0D54261D6906}" dt="2021-10-22T09:03:49.447" v="7217" actId="1076"/>
          <ac:picMkLst>
            <pc:docMk/>
            <pc:sldMk cId="0" sldId="256"/>
            <ac:picMk id="2051" creationId="{1AB09A6C-B3F5-4E99-858A-AAAFBB29E669}"/>
          </ac:picMkLst>
        </pc:picChg>
      </pc:sldChg>
      <pc:sldChg chg="modSp mod">
        <pc:chgData name="Franz Prücklmair" userId="9f24990c6f7e59d0" providerId="LiveId" clId="{D5B1CAF0-3A7B-4EAD-95F4-0D54261D6906}" dt="2021-10-22T13:48:40.023" v="7409" actId="20577"/>
        <pc:sldMkLst>
          <pc:docMk/>
          <pc:sldMk cId="1568273672" sldId="257"/>
        </pc:sldMkLst>
        <pc:spChg chg="mod">
          <ac:chgData name="Franz Prücklmair" userId="9f24990c6f7e59d0" providerId="LiveId" clId="{D5B1CAF0-3A7B-4EAD-95F4-0D54261D6906}" dt="2021-10-22T09:04:34.178" v="7218"/>
          <ac:spMkLst>
            <pc:docMk/>
            <pc:sldMk cId="1568273672" sldId="257"/>
            <ac:spMk id="2" creationId="{08AF8353-5549-492D-812C-1084901AF48D}"/>
          </ac:spMkLst>
        </pc:spChg>
        <pc:spChg chg="mod">
          <ac:chgData name="Franz Prücklmair" userId="9f24990c6f7e59d0" providerId="LiveId" clId="{D5B1CAF0-3A7B-4EAD-95F4-0D54261D6906}" dt="2021-10-22T13:48:40.023" v="7409" actId="20577"/>
          <ac:spMkLst>
            <pc:docMk/>
            <pc:sldMk cId="1568273672" sldId="257"/>
            <ac:spMk id="3" creationId="{DB89CF7E-2B38-4103-A63A-915C47CFACF9}"/>
          </ac:spMkLst>
        </pc:spChg>
      </pc:sldChg>
      <pc:sldChg chg="addSp delSp modSp mod ord">
        <pc:chgData name="Franz Prücklmair" userId="9f24990c6f7e59d0" providerId="LiveId" clId="{D5B1CAF0-3A7B-4EAD-95F4-0D54261D6906}" dt="2021-10-22T13:42:38.288" v="7406" actId="20577"/>
        <pc:sldMkLst>
          <pc:docMk/>
          <pc:sldMk cId="4205060465" sldId="258"/>
        </pc:sldMkLst>
        <pc:spChg chg="mod">
          <ac:chgData name="Franz Prücklmair" userId="9f24990c6f7e59d0" providerId="LiveId" clId="{D5B1CAF0-3A7B-4EAD-95F4-0D54261D6906}" dt="2021-10-22T13:09:00.978" v="7341" actId="20577"/>
          <ac:spMkLst>
            <pc:docMk/>
            <pc:sldMk cId="4205060465" sldId="258"/>
            <ac:spMk id="2" creationId="{8570101E-1910-4E3E-A083-F7B1E3499E7D}"/>
          </ac:spMkLst>
        </pc:spChg>
        <pc:spChg chg="mod">
          <ac:chgData name="Franz Prücklmair" userId="9f24990c6f7e59d0" providerId="LiveId" clId="{D5B1CAF0-3A7B-4EAD-95F4-0D54261D6906}" dt="2021-10-18T10:45:07.167" v="4472" actId="20577"/>
          <ac:spMkLst>
            <pc:docMk/>
            <pc:sldMk cId="4205060465" sldId="258"/>
            <ac:spMk id="3" creationId="{3DCB90EB-748D-4588-9F7C-6342CC372CFA}"/>
          </ac:spMkLst>
        </pc:spChg>
        <pc:spChg chg="add del">
          <ac:chgData name="Franz Prücklmair" userId="9f24990c6f7e59d0" providerId="LiveId" clId="{D5B1CAF0-3A7B-4EAD-95F4-0D54261D6906}" dt="2021-10-18T11:05:03.122" v="5077" actId="478"/>
          <ac:spMkLst>
            <pc:docMk/>
            <pc:sldMk cId="4205060465" sldId="258"/>
            <ac:spMk id="4" creationId="{5DDD3158-A48B-4AB5-B55C-B229D236D6AA}"/>
          </ac:spMkLst>
        </pc:spChg>
        <pc:spChg chg="add del mod">
          <ac:chgData name="Franz Prücklmair" userId="9f24990c6f7e59d0" providerId="LiveId" clId="{D5B1CAF0-3A7B-4EAD-95F4-0D54261D6906}" dt="2021-10-18T13:14:02.591" v="5574"/>
          <ac:spMkLst>
            <pc:docMk/>
            <pc:sldMk cId="4205060465" sldId="258"/>
            <ac:spMk id="9" creationId="{7CBC037F-87DD-4034-94AA-089D8D362053}"/>
          </ac:spMkLst>
        </pc:spChg>
        <pc:graphicFrameChg chg="add del mod modGraphic">
          <ac:chgData name="Franz Prücklmair" userId="9f24990c6f7e59d0" providerId="LiveId" clId="{D5B1CAF0-3A7B-4EAD-95F4-0D54261D6906}" dt="2021-10-18T11:07:09.235" v="5101" actId="478"/>
          <ac:graphicFrameMkLst>
            <pc:docMk/>
            <pc:sldMk cId="4205060465" sldId="258"/>
            <ac:graphicFrameMk id="7" creationId="{B869BB07-39FE-498A-ABB2-5F78AA7F7842}"/>
          </ac:graphicFrameMkLst>
        </pc:graphicFrameChg>
        <pc:graphicFrameChg chg="add mod modGraphic">
          <ac:chgData name="Franz Prücklmair" userId="9f24990c6f7e59d0" providerId="LiveId" clId="{D5B1CAF0-3A7B-4EAD-95F4-0D54261D6906}" dt="2021-10-22T13:42:38.288" v="7406" actId="20577"/>
          <ac:graphicFrameMkLst>
            <pc:docMk/>
            <pc:sldMk cId="4205060465" sldId="258"/>
            <ac:graphicFrameMk id="8" creationId="{95BE6996-3415-4A61-87D7-0ECAE5135532}"/>
          </ac:graphicFrameMkLst>
        </pc:graphicFrameChg>
      </pc:sldChg>
      <pc:sldChg chg="modSp del mod ord">
        <pc:chgData name="Franz Prücklmair" userId="9f24990c6f7e59d0" providerId="LiveId" clId="{D5B1CAF0-3A7B-4EAD-95F4-0D54261D6906}" dt="2021-10-15T12:16:23.219" v="3345" actId="2696"/>
        <pc:sldMkLst>
          <pc:docMk/>
          <pc:sldMk cId="2413410074" sldId="259"/>
        </pc:sldMkLst>
        <pc:spChg chg="mod">
          <ac:chgData name="Franz Prücklmair" userId="9f24990c6f7e59d0" providerId="LiveId" clId="{D5B1CAF0-3A7B-4EAD-95F4-0D54261D6906}" dt="2021-10-14T13:15:01.837" v="172" actId="20577"/>
          <ac:spMkLst>
            <pc:docMk/>
            <pc:sldMk cId="2413410074" sldId="259"/>
            <ac:spMk id="2" creationId="{4E9D1601-A208-40BB-A7BC-C9D1567C5047}"/>
          </ac:spMkLst>
        </pc:spChg>
        <pc:spChg chg="mod">
          <ac:chgData name="Franz Prücklmair" userId="9f24990c6f7e59d0" providerId="LiveId" clId="{D5B1CAF0-3A7B-4EAD-95F4-0D54261D6906}" dt="2021-10-14T13:15:34.566" v="175" actId="20577"/>
          <ac:spMkLst>
            <pc:docMk/>
            <pc:sldMk cId="2413410074" sldId="259"/>
            <ac:spMk id="3" creationId="{33B3F1FA-5AAE-4120-8437-8A0E9B488C5D}"/>
          </ac:spMkLst>
        </pc:spChg>
      </pc:sldChg>
      <pc:sldChg chg="addSp delSp modSp del mod">
        <pc:chgData name="Franz Prücklmair" userId="9f24990c6f7e59d0" providerId="LiveId" clId="{D5B1CAF0-3A7B-4EAD-95F4-0D54261D6906}" dt="2021-10-13T12:49:17.934" v="43" actId="2696"/>
        <pc:sldMkLst>
          <pc:docMk/>
          <pc:sldMk cId="1877533702" sldId="260"/>
        </pc:sldMkLst>
        <pc:spChg chg="del">
          <ac:chgData name="Franz Prücklmair" userId="9f24990c6f7e59d0" providerId="LiveId" clId="{D5B1CAF0-3A7B-4EAD-95F4-0D54261D6906}" dt="2021-10-13T12:45:35.744" v="0" actId="478"/>
          <ac:spMkLst>
            <pc:docMk/>
            <pc:sldMk cId="1877533702" sldId="260"/>
            <ac:spMk id="2" creationId="{DF3A988F-98A7-4D4F-A328-8FEE4AD39C4C}"/>
          </ac:spMkLst>
        </pc:spChg>
        <pc:spChg chg="del mod">
          <ac:chgData name="Franz Prücklmair" userId="9f24990c6f7e59d0" providerId="LiveId" clId="{D5B1CAF0-3A7B-4EAD-95F4-0D54261D6906}" dt="2021-10-13T12:46:06.108" v="7" actId="478"/>
          <ac:spMkLst>
            <pc:docMk/>
            <pc:sldMk cId="1877533702" sldId="260"/>
            <ac:spMk id="3" creationId="{DF60886B-4E18-4858-B463-F66566DB5187}"/>
          </ac:spMkLst>
        </pc:spChg>
        <pc:spChg chg="add del mod">
          <ac:chgData name="Franz Prücklmair" userId="9f24990c6f7e59d0" providerId="LiveId" clId="{D5B1CAF0-3A7B-4EAD-95F4-0D54261D6906}" dt="2021-10-13T12:46:49.708" v="8" actId="1032"/>
          <ac:spMkLst>
            <pc:docMk/>
            <pc:sldMk cId="1877533702" sldId="260"/>
            <ac:spMk id="4" creationId="{BE2B3934-0111-4EBF-8C43-9957FCC7F49C}"/>
          </ac:spMkLst>
        </pc:spChg>
        <pc:graphicFrameChg chg="add mod modGraphic">
          <ac:chgData name="Franz Prücklmair" userId="9f24990c6f7e59d0" providerId="LiveId" clId="{D5B1CAF0-3A7B-4EAD-95F4-0D54261D6906}" dt="2021-10-13T12:49:07.410" v="42" actId="20577"/>
          <ac:graphicFrameMkLst>
            <pc:docMk/>
            <pc:sldMk cId="1877533702" sldId="260"/>
            <ac:graphicFrameMk id="5" creationId="{5D291382-1397-4983-9936-C513FD45AEA9}"/>
          </ac:graphicFrameMkLst>
        </pc:graphicFrameChg>
      </pc:sldChg>
      <pc:sldChg chg="addSp delSp modSp new del mod modClrScheme chgLayout">
        <pc:chgData name="Franz Prücklmair" userId="9f24990c6f7e59d0" providerId="LiveId" clId="{D5B1CAF0-3A7B-4EAD-95F4-0D54261D6906}" dt="2021-10-15T12:16:19.804" v="3344" actId="2696"/>
        <pc:sldMkLst>
          <pc:docMk/>
          <pc:sldMk cId="2352932628" sldId="260"/>
        </pc:sldMkLst>
        <pc:spChg chg="del">
          <ac:chgData name="Franz Prücklmair" userId="9f24990c6f7e59d0" providerId="LiveId" clId="{D5B1CAF0-3A7B-4EAD-95F4-0D54261D6906}" dt="2021-10-13T12:49:29.699" v="46" actId="478"/>
          <ac:spMkLst>
            <pc:docMk/>
            <pc:sldMk cId="2352932628" sldId="260"/>
            <ac:spMk id="2" creationId="{E1ACFAF5-1676-4268-A17F-111219B1DD6B}"/>
          </ac:spMkLst>
        </pc:spChg>
        <pc:spChg chg="del">
          <ac:chgData name="Franz Prücklmair" userId="9f24990c6f7e59d0" providerId="LiveId" clId="{D5B1CAF0-3A7B-4EAD-95F4-0D54261D6906}" dt="2021-10-13T12:49:28.355" v="45" actId="478"/>
          <ac:spMkLst>
            <pc:docMk/>
            <pc:sldMk cId="2352932628" sldId="260"/>
            <ac:spMk id="3" creationId="{4F8E3AFE-5904-4187-A34D-7124D7D8DB0A}"/>
          </ac:spMkLst>
        </pc:spChg>
        <pc:spChg chg="add del mod">
          <ac:chgData name="Franz Prücklmair" userId="9f24990c6f7e59d0" providerId="LiveId" clId="{D5B1CAF0-3A7B-4EAD-95F4-0D54261D6906}" dt="2021-10-13T12:50:09.907" v="51"/>
          <ac:spMkLst>
            <pc:docMk/>
            <pc:sldMk cId="2352932628" sldId="260"/>
            <ac:spMk id="4" creationId="{D07EE021-7A5E-4389-9AAA-B4CB5A2B4767}"/>
          </ac:spMkLst>
        </pc:spChg>
        <pc:spChg chg="add del mod">
          <ac:chgData name="Franz Prücklmair" userId="9f24990c6f7e59d0" providerId="LiveId" clId="{D5B1CAF0-3A7B-4EAD-95F4-0D54261D6906}" dt="2021-10-13T12:58:47.011" v="53" actId="478"/>
          <ac:spMkLst>
            <pc:docMk/>
            <pc:sldMk cId="2352932628" sldId="260"/>
            <ac:spMk id="5" creationId="{CCDCFAEF-17B7-4B1B-A79C-C2290E47C65E}"/>
          </ac:spMkLst>
        </pc:spChg>
        <pc:spChg chg="add mod">
          <ac:chgData name="Franz Prücklmair" userId="9f24990c6f7e59d0" providerId="LiveId" clId="{D5B1CAF0-3A7B-4EAD-95F4-0D54261D6906}" dt="2021-10-13T13:00:33.908" v="119" actId="20577"/>
          <ac:spMkLst>
            <pc:docMk/>
            <pc:sldMk cId="2352932628" sldId="260"/>
            <ac:spMk id="6" creationId="{C4D2158F-DBE1-4E06-B40D-EC1FF8874A50}"/>
          </ac:spMkLst>
        </pc:spChg>
        <pc:spChg chg="add mod">
          <ac:chgData name="Franz Prücklmair" userId="9f24990c6f7e59d0" providerId="LiveId" clId="{D5B1CAF0-3A7B-4EAD-95F4-0D54261D6906}" dt="2021-10-13T13:00:03.335" v="72" actId="14100"/>
          <ac:spMkLst>
            <pc:docMk/>
            <pc:sldMk cId="2352932628" sldId="260"/>
            <ac:spMk id="7" creationId="{9C5E17E6-78D7-4FC4-A593-B3A36159E203}"/>
          </ac:spMkLst>
        </pc:spChg>
        <pc:spChg chg="add mod">
          <ac:chgData name="Franz Prücklmair" userId="9f24990c6f7e59d0" providerId="LiveId" clId="{D5B1CAF0-3A7B-4EAD-95F4-0D54261D6906}" dt="2021-10-13T13:00:30.787" v="118" actId="20577"/>
          <ac:spMkLst>
            <pc:docMk/>
            <pc:sldMk cId="2352932628" sldId="260"/>
            <ac:spMk id="8" creationId="{10A851CD-6C29-4C77-BDA8-A4786387703D}"/>
          </ac:spMkLst>
        </pc:spChg>
        <pc:spChg chg="add mod">
          <ac:chgData name="Franz Prücklmair" userId="9f24990c6f7e59d0" providerId="LiveId" clId="{D5B1CAF0-3A7B-4EAD-95F4-0D54261D6906}" dt="2021-10-13T13:00:06.584" v="73" actId="14100"/>
          <ac:spMkLst>
            <pc:docMk/>
            <pc:sldMk cId="2352932628" sldId="260"/>
            <ac:spMk id="9" creationId="{71152A76-C455-4711-A998-7D8F211227F6}"/>
          </ac:spMkLst>
        </pc:spChg>
      </pc:sldChg>
      <pc:sldChg chg="addSp delSp modSp new mod modAnim">
        <pc:chgData name="Franz Prücklmair" userId="9f24990c6f7e59d0" providerId="LiveId" clId="{D5B1CAF0-3A7B-4EAD-95F4-0D54261D6906}" dt="2021-10-22T13:48:49.438" v="7413" actId="20577"/>
        <pc:sldMkLst>
          <pc:docMk/>
          <pc:sldMk cId="1139299345" sldId="261"/>
        </pc:sldMkLst>
        <pc:spChg chg="del mod">
          <ac:chgData name="Franz Prücklmair" userId="9f24990c6f7e59d0" providerId="LiveId" clId="{D5B1CAF0-3A7B-4EAD-95F4-0D54261D6906}" dt="2021-10-15T08:57:32.007" v="1022" actId="478"/>
          <ac:spMkLst>
            <pc:docMk/>
            <pc:sldMk cId="1139299345" sldId="261"/>
            <ac:spMk id="2" creationId="{ECAC9299-51B6-4049-AA29-28580676CB09}"/>
          </ac:spMkLst>
        </pc:spChg>
        <pc:spChg chg="del">
          <ac:chgData name="Franz Prücklmair" userId="9f24990c6f7e59d0" providerId="LiveId" clId="{D5B1CAF0-3A7B-4EAD-95F4-0D54261D6906}" dt="2021-10-15T07:35:48.456" v="187" actId="1032"/>
          <ac:spMkLst>
            <pc:docMk/>
            <pc:sldMk cId="1139299345" sldId="261"/>
            <ac:spMk id="3" creationId="{36BEB776-DD70-48CB-9CBF-FF0739D71F3A}"/>
          </ac:spMkLst>
        </pc:spChg>
        <pc:spChg chg="add del mod">
          <ac:chgData name="Franz Prücklmair" userId="9f24990c6f7e59d0" providerId="LiveId" clId="{D5B1CAF0-3A7B-4EAD-95F4-0D54261D6906}" dt="2021-10-15T07:37:52.703" v="189" actId="1032"/>
          <ac:spMkLst>
            <pc:docMk/>
            <pc:sldMk cId="1139299345" sldId="261"/>
            <ac:spMk id="6" creationId="{E2EAE56D-CE1B-4319-A9EC-BC6FD04FE9B7}"/>
          </ac:spMkLst>
        </pc:spChg>
        <pc:spChg chg="add mod">
          <ac:chgData name="Franz Prücklmair" userId="9f24990c6f7e59d0" providerId="LiveId" clId="{D5B1CAF0-3A7B-4EAD-95F4-0D54261D6906}" dt="2021-10-22T09:05:42.060" v="7227" actId="1076"/>
          <ac:spMkLst>
            <pc:docMk/>
            <pc:sldMk cId="1139299345" sldId="261"/>
            <ac:spMk id="8" creationId="{BDD8E8A2-29B0-4037-B3DC-C4B3AFF69E63}"/>
          </ac:spMkLst>
        </pc:spChg>
        <pc:spChg chg="add del mod">
          <ac:chgData name="Franz Prücklmair" userId="9f24990c6f7e59d0" providerId="LiveId" clId="{D5B1CAF0-3A7B-4EAD-95F4-0D54261D6906}" dt="2021-10-15T08:26:16.811" v="932" actId="478"/>
          <ac:spMkLst>
            <pc:docMk/>
            <pc:sldMk cId="1139299345" sldId="261"/>
            <ac:spMk id="9" creationId="{BC152EBF-8B90-469F-8206-F8E7394D20AC}"/>
          </ac:spMkLst>
        </pc:spChg>
        <pc:spChg chg="add mod">
          <ac:chgData name="Franz Prücklmair" userId="9f24990c6f7e59d0" providerId="LiveId" clId="{D5B1CAF0-3A7B-4EAD-95F4-0D54261D6906}" dt="2021-10-22T09:05:03.992" v="7219" actId="1076"/>
          <ac:spMkLst>
            <pc:docMk/>
            <pc:sldMk cId="1139299345" sldId="261"/>
            <ac:spMk id="10" creationId="{1F902EDD-854C-44F2-AED4-5F08D7377BAF}"/>
          </ac:spMkLst>
        </pc:spChg>
        <pc:spChg chg="add mod">
          <ac:chgData name="Franz Prücklmair" userId="9f24990c6f7e59d0" providerId="LiveId" clId="{D5B1CAF0-3A7B-4EAD-95F4-0D54261D6906}" dt="2021-10-22T13:48:49.438" v="7413" actId="20577"/>
          <ac:spMkLst>
            <pc:docMk/>
            <pc:sldMk cId="1139299345" sldId="261"/>
            <ac:spMk id="11" creationId="{5C775188-AE8C-4F7F-B852-7F1166178412}"/>
          </ac:spMkLst>
        </pc:spChg>
        <pc:spChg chg="add mod">
          <ac:chgData name="Franz Prücklmair" userId="9f24990c6f7e59d0" providerId="LiveId" clId="{D5B1CAF0-3A7B-4EAD-95F4-0D54261D6906}" dt="2021-10-22T09:05:03.992" v="7219" actId="1076"/>
          <ac:spMkLst>
            <pc:docMk/>
            <pc:sldMk cId="1139299345" sldId="261"/>
            <ac:spMk id="12" creationId="{5AC1FD46-9247-4F3B-B851-1234C0799008}"/>
          </ac:spMkLst>
        </pc:spChg>
        <pc:spChg chg="add mod">
          <ac:chgData name="Franz Prücklmair" userId="9f24990c6f7e59d0" providerId="LiveId" clId="{D5B1CAF0-3A7B-4EAD-95F4-0D54261D6906}" dt="2021-10-22T09:05:03.992" v="7219" actId="1076"/>
          <ac:spMkLst>
            <pc:docMk/>
            <pc:sldMk cId="1139299345" sldId="261"/>
            <ac:spMk id="13" creationId="{31D4D503-9061-4131-A25E-6400E0DA021F}"/>
          </ac:spMkLst>
        </pc:spChg>
        <pc:spChg chg="add mod">
          <ac:chgData name="Franz Prücklmair" userId="9f24990c6f7e59d0" providerId="LiveId" clId="{D5B1CAF0-3A7B-4EAD-95F4-0D54261D6906}" dt="2021-10-22T09:05:03.992" v="7219" actId="1076"/>
          <ac:spMkLst>
            <pc:docMk/>
            <pc:sldMk cId="1139299345" sldId="261"/>
            <ac:spMk id="14" creationId="{F8CC9FE1-5F74-403D-ACDE-238399E4A663}"/>
          </ac:spMkLst>
        </pc:spChg>
        <pc:spChg chg="add del mod">
          <ac:chgData name="Franz Prücklmair" userId="9f24990c6f7e59d0" providerId="LiveId" clId="{D5B1CAF0-3A7B-4EAD-95F4-0D54261D6906}" dt="2021-10-22T09:05:03.992" v="7219" actId="1076"/>
          <ac:spMkLst>
            <pc:docMk/>
            <pc:sldMk cId="1139299345" sldId="261"/>
            <ac:spMk id="15" creationId="{66C0E2BB-E8DB-462C-A731-1FB136C4EA68}"/>
          </ac:spMkLst>
        </pc:spChg>
        <pc:spChg chg="add mod">
          <ac:chgData name="Franz Prücklmair" userId="9f24990c6f7e59d0" providerId="LiveId" clId="{D5B1CAF0-3A7B-4EAD-95F4-0D54261D6906}" dt="2021-10-22T09:05:28.309" v="7226"/>
          <ac:spMkLst>
            <pc:docMk/>
            <pc:sldMk cId="1139299345" sldId="261"/>
            <ac:spMk id="16" creationId="{2912A967-50A9-4E74-B3C4-89CD39183EC1}"/>
          </ac:spMkLst>
        </pc:spChg>
        <pc:graphicFrameChg chg="add del modGraphic">
          <ac:chgData name="Franz Prücklmair" userId="9f24990c6f7e59d0" providerId="LiveId" clId="{D5B1CAF0-3A7B-4EAD-95F4-0D54261D6906}" dt="2021-10-15T07:36:05.347" v="188" actId="478"/>
          <ac:graphicFrameMkLst>
            <pc:docMk/>
            <pc:sldMk cId="1139299345" sldId="261"/>
            <ac:graphicFrameMk id="4" creationId="{8523921D-DF54-4223-8AB0-00BE83BB1838}"/>
          </ac:graphicFrameMkLst>
        </pc:graphicFrameChg>
        <pc:graphicFrameChg chg="add mod modGraphic">
          <ac:chgData name="Franz Prücklmair" userId="9f24990c6f7e59d0" providerId="LiveId" clId="{D5B1CAF0-3A7B-4EAD-95F4-0D54261D6906}" dt="2021-10-22T09:05:03.992" v="7219" actId="1076"/>
          <ac:graphicFrameMkLst>
            <pc:docMk/>
            <pc:sldMk cId="1139299345" sldId="261"/>
            <ac:graphicFrameMk id="7" creationId="{560F141B-1B28-4ACF-8B7D-173C6AD2285C}"/>
          </ac:graphicFrameMkLst>
        </pc:graphicFrameChg>
      </pc:sldChg>
      <pc:sldChg chg="addSp delSp modSp new mod">
        <pc:chgData name="Franz Prücklmair" userId="9f24990c6f7e59d0" providerId="LiveId" clId="{D5B1CAF0-3A7B-4EAD-95F4-0D54261D6906}" dt="2021-10-25T12:08:20.231" v="7539" actId="14100"/>
        <pc:sldMkLst>
          <pc:docMk/>
          <pc:sldMk cId="1021434087" sldId="262"/>
        </pc:sldMkLst>
        <pc:spChg chg="mod">
          <ac:chgData name="Franz Prücklmair" userId="9f24990c6f7e59d0" providerId="LiveId" clId="{D5B1CAF0-3A7B-4EAD-95F4-0D54261D6906}" dt="2021-10-15T07:58:40.627" v="723" actId="20577"/>
          <ac:spMkLst>
            <pc:docMk/>
            <pc:sldMk cId="1021434087" sldId="262"/>
            <ac:spMk id="2" creationId="{204896DA-62F0-4272-BE31-2CF4BAE1A85B}"/>
          </ac:spMkLst>
        </pc:spChg>
        <pc:spChg chg="add del mod">
          <ac:chgData name="Franz Prücklmair" userId="9f24990c6f7e59d0" providerId="LiveId" clId="{D5B1CAF0-3A7B-4EAD-95F4-0D54261D6906}" dt="2021-10-25T12:08:20.231" v="7539" actId="14100"/>
          <ac:spMkLst>
            <pc:docMk/>
            <pc:sldMk cId="1021434087" sldId="262"/>
            <ac:spMk id="3" creationId="{0D321A02-646F-4C8C-970A-D2C92FA29DE9}"/>
          </ac:spMkLst>
        </pc:spChg>
        <pc:graphicFrameChg chg="add del mod">
          <ac:chgData name="Franz Prücklmair" userId="9f24990c6f7e59d0" providerId="LiveId" clId="{D5B1CAF0-3A7B-4EAD-95F4-0D54261D6906}" dt="2021-10-18T10:04:40.563" v="4129"/>
          <ac:graphicFrameMkLst>
            <pc:docMk/>
            <pc:sldMk cId="1021434087" sldId="262"/>
            <ac:graphicFrameMk id="4" creationId="{AC583E34-EE8D-4C84-970C-C5BCD8B41DD8}"/>
          </ac:graphicFrameMkLst>
        </pc:graphicFrameChg>
        <pc:graphicFrameChg chg="add del mod">
          <ac:chgData name="Franz Prücklmair" userId="9f24990c6f7e59d0" providerId="LiveId" clId="{D5B1CAF0-3A7B-4EAD-95F4-0D54261D6906}" dt="2021-10-18T10:05:16.027" v="4151" actId="478"/>
          <ac:graphicFrameMkLst>
            <pc:docMk/>
            <pc:sldMk cId="1021434087" sldId="262"/>
            <ac:graphicFrameMk id="5" creationId="{F85BA543-6E90-4903-BBF2-949515F54590}"/>
          </ac:graphicFrameMkLst>
        </pc:graphicFrameChg>
        <pc:graphicFrameChg chg="add del mod">
          <ac:chgData name="Franz Prücklmair" userId="9f24990c6f7e59d0" providerId="LiveId" clId="{D5B1CAF0-3A7B-4EAD-95F4-0D54261D6906}" dt="2021-10-18T10:05:12.004" v="4148"/>
          <ac:graphicFrameMkLst>
            <pc:docMk/>
            <pc:sldMk cId="1021434087" sldId="262"/>
            <ac:graphicFrameMk id="6" creationId="{9D3A0F4D-63D8-49DB-93A6-C67AD8119C9D}"/>
          </ac:graphicFrameMkLst>
        </pc:graphicFrameChg>
      </pc:sldChg>
      <pc:sldChg chg="modSp new del mod">
        <pc:chgData name="Franz Prücklmair" userId="9f24990c6f7e59d0" providerId="LiveId" clId="{D5B1CAF0-3A7B-4EAD-95F4-0D54261D6906}" dt="2021-10-14T13:14:49.757" v="154" actId="47"/>
        <pc:sldMkLst>
          <pc:docMk/>
          <pc:sldMk cId="3375229223" sldId="262"/>
        </pc:sldMkLst>
        <pc:spChg chg="mod">
          <ac:chgData name="Franz Prücklmair" userId="9f24990c6f7e59d0" providerId="LiveId" clId="{D5B1CAF0-3A7B-4EAD-95F4-0D54261D6906}" dt="2021-10-14T13:14:36.438" v="151" actId="20577"/>
          <ac:spMkLst>
            <pc:docMk/>
            <pc:sldMk cId="3375229223" sldId="262"/>
            <ac:spMk id="2" creationId="{874B3351-9BFF-4DA9-A01A-530D575F30B6}"/>
          </ac:spMkLst>
        </pc:spChg>
      </pc:sldChg>
      <pc:sldChg chg="new del">
        <pc:chgData name="Franz Prücklmair" userId="9f24990c6f7e59d0" providerId="LiveId" clId="{D5B1CAF0-3A7B-4EAD-95F4-0D54261D6906}" dt="2021-10-15T11:10:45.901" v="2445" actId="2696"/>
        <pc:sldMkLst>
          <pc:docMk/>
          <pc:sldMk cId="2606107324" sldId="263"/>
        </pc:sldMkLst>
      </pc:sldChg>
      <pc:sldChg chg="new del">
        <pc:chgData name="Franz Prücklmair" userId="9f24990c6f7e59d0" providerId="LiveId" clId="{D5B1CAF0-3A7B-4EAD-95F4-0D54261D6906}" dt="2021-10-15T11:10:45.901" v="2445" actId="2696"/>
        <pc:sldMkLst>
          <pc:docMk/>
          <pc:sldMk cId="1994263892" sldId="264"/>
        </pc:sldMkLst>
      </pc:sldChg>
      <pc:sldChg chg="new del">
        <pc:chgData name="Franz Prücklmair" userId="9f24990c6f7e59d0" providerId="LiveId" clId="{D5B1CAF0-3A7B-4EAD-95F4-0D54261D6906}" dt="2021-10-15T11:10:45.901" v="2445" actId="2696"/>
        <pc:sldMkLst>
          <pc:docMk/>
          <pc:sldMk cId="106906972" sldId="265"/>
        </pc:sldMkLst>
      </pc:sldChg>
      <pc:sldChg chg="new del">
        <pc:chgData name="Franz Prücklmair" userId="9f24990c6f7e59d0" providerId="LiveId" clId="{D5B1CAF0-3A7B-4EAD-95F4-0D54261D6906}" dt="2021-10-15T11:10:45.901" v="2445" actId="2696"/>
        <pc:sldMkLst>
          <pc:docMk/>
          <pc:sldMk cId="2913607980" sldId="266"/>
        </pc:sldMkLst>
      </pc:sldChg>
      <pc:sldChg chg="delSp modSp new mod">
        <pc:chgData name="Franz Prücklmair" userId="9f24990c6f7e59d0" providerId="LiveId" clId="{D5B1CAF0-3A7B-4EAD-95F4-0D54261D6906}" dt="2021-10-22T13:11:18.171" v="7379" actId="20577"/>
        <pc:sldMkLst>
          <pc:docMk/>
          <pc:sldMk cId="736998438" sldId="267"/>
        </pc:sldMkLst>
        <pc:spChg chg="del">
          <ac:chgData name="Franz Prücklmair" userId="9f24990c6f7e59d0" providerId="LiveId" clId="{D5B1CAF0-3A7B-4EAD-95F4-0D54261D6906}" dt="2021-10-15T09:45:59.945" v="1966" actId="478"/>
          <ac:spMkLst>
            <pc:docMk/>
            <pc:sldMk cId="736998438" sldId="267"/>
            <ac:spMk id="2" creationId="{D3FE408C-0AC9-48DE-9018-CF9987C94FC4}"/>
          </ac:spMkLst>
        </pc:spChg>
        <pc:spChg chg="mod">
          <ac:chgData name="Franz Prücklmair" userId="9f24990c6f7e59d0" providerId="LiveId" clId="{D5B1CAF0-3A7B-4EAD-95F4-0D54261D6906}" dt="2021-10-22T13:11:18.171" v="7379" actId="20577"/>
          <ac:spMkLst>
            <pc:docMk/>
            <pc:sldMk cId="736998438" sldId="267"/>
            <ac:spMk id="3" creationId="{515030CC-55C7-43E6-B6E1-178060C2DEE9}"/>
          </ac:spMkLst>
        </pc:spChg>
      </pc:sldChg>
      <pc:sldChg chg="modSp new mod">
        <pc:chgData name="Franz Prücklmair" userId="9f24990c6f7e59d0" providerId="LiveId" clId="{D5B1CAF0-3A7B-4EAD-95F4-0D54261D6906}" dt="2021-10-22T13:49:09.168" v="7415" actId="20577"/>
        <pc:sldMkLst>
          <pc:docMk/>
          <pc:sldMk cId="3342178162" sldId="268"/>
        </pc:sldMkLst>
        <pc:spChg chg="mod">
          <ac:chgData name="Franz Prücklmair" userId="9f24990c6f7e59d0" providerId="LiveId" clId="{D5B1CAF0-3A7B-4EAD-95F4-0D54261D6906}" dt="2021-10-22T08:52:22.067" v="7151" actId="20577"/>
          <ac:spMkLst>
            <pc:docMk/>
            <pc:sldMk cId="3342178162" sldId="268"/>
            <ac:spMk id="2" creationId="{C92079BA-4DFF-4875-AE9A-4EA3C67CBCCB}"/>
          </ac:spMkLst>
        </pc:spChg>
        <pc:spChg chg="mod">
          <ac:chgData name="Franz Prücklmair" userId="9f24990c6f7e59d0" providerId="LiveId" clId="{D5B1CAF0-3A7B-4EAD-95F4-0D54261D6906}" dt="2021-10-22T13:49:09.168" v="7415" actId="20577"/>
          <ac:spMkLst>
            <pc:docMk/>
            <pc:sldMk cId="3342178162" sldId="268"/>
            <ac:spMk id="3" creationId="{2A0D7FC6-70BC-4957-A110-0FCD31C427B0}"/>
          </ac:spMkLst>
        </pc:spChg>
      </pc:sldChg>
      <pc:sldChg chg="addSp delSp modSp new mod modAnim">
        <pc:chgData name="Franz Prücklmair" userId="9f24990c6f7e59d0" providerId="LiveId" clId="{D5B1CAF0-3A7B-4EAD-95F4-0D54261D6906}" dt="2021-10-22T13:08:22.346" v="7334" actId="5793"/>
        <pc:sldMkLst>
          <pc:docMk/>
          <pc:sldMk cId="2101787648" sldId="269"/>
        </pc:sldMkLst>
        <pc:spChg chg="del">
          <ac:chgData name="Franz Prücklmair" userId="9f24990c6f7e59d0" providerId="LiveId" clId="{D5B1CAF0-3A7B-4EAD-95F4-0D54261D6906}" dt="2021-10-15T11:53:54.453" v="2731" actId="478"/>
          <ac:spMkLst>
            <pc:docMk/>
            <pc:sldMk cId="2101787648" sldId="269"/>
            <ac:spMk id="2" creationId="{8A8754E7-856D-4DAA-A0F2-E7772B62D8EA}"/>
          </ac:spMkLst>
        </pc:spChg>
        <pc:spChg chg="add del">
          <ac:chgData name="Franz Prücklmair" userId="9f24990c6f7e59d0" providerId="LiveId" clId="{D5B1CAF0-3A7B-4EAD-95F4-0D54261D6906}" dt="2021-10-22T08:11:07.336" v="6241" actId="11529"/>
          <ac:spMkLst>
            <pc:docMk/>
            <pc:sldMk cId="2101787648" sldId="269"/>
            <ac:spMk id="2" creationId="{C6BC3242-B6DE-4B60-9A80-9B744B7D1E99}"/>
          </ac:spMkLst>
        </pc:spChg>
        <pc:spChg chg="mod">
          <ac:chgData name="Franz Prücklmair" userId="9f24990c6f7e59d0" providerId="LiveId" clId="{D5B1CAF0-3A7B-4EAD-95F4-0D54261D6906}" dt="2021-10-22T09:06:49.874" v="7229" actId="20577"/>
          <ac:spMkLst>
            <pc:docMk/>
            <pc:sldMk cId="2101787648" sldId="269"/>
            <ac:spMk id="3" creationId="{C895D8A3-B66A-4E0B-87F3-D7A38F2ACAE9}"/>
          </ac:spMkLst>
        </pc:spChg>
        <pc:spChg chg="add mod">
          <ac:chgData name="Franz Prücklmair" userId="9f24990c6f7e59d0" providerId="LiveId" clId="{D5B1CAF0-3A7B-4EAD-95F4-0D54261D6906}" dt="2021-10-22T08:29:23.477" v="6910" actId="1076"/>
          <ac:spMkLst>
            <pc:docMk/>
            <pc:sldMk cId="2101787648" sldId="269"/>
            <ac:spMk id="4" creationId="{9D562C04-C5FB-4CF3-9295-DA3E27AA0C12}"/>
          </ac:spMkLst>
        </pc:spChg>
        <pc:spChg chg="add del mod">
          <ac:chgData name="Franz Prücklmair" userId="9f24990c6f7e59d0" providerId="LiveId" clId="{D5B1CAF0-3A7B-4EAD-95F4-0D54261D6906}" dt="2021-10-22T08:28:22.679" v="6903" actId="478"/>
          <ac:spMkLst>
            <pc:docMk/>
            <pc:sldMk cId="2101787648" sldId="269"/>
            <ac:spMk id="10" creationId="{8F4CFB80-963C-4662-980F-2F6EDEC78B35}"/>
          </ac:spMkLst>
        </pc:spChg>
        <pc:spChg chg="add mod">
          <ac:chgData name="Franz Prücklmair" userId="9f24990c6f7e59d0" providerId="LiveId" clId="{D5B1CAF0-3A7B-4EAD-95F4-0D54261D6906}" dt="2021-10-22T13:02:33.691" v="7269" actId="20577"/>
          <ac:spMkLst>
            <pc:docMk/>
            <pc:sldMk cId="2101787648" sldId="269"/>
            <ac:spMk id="11" creationId="{C57C7D32-7DE0-431A-BB61-46633DA052BC}"/>
          </ac:spMkLst>
        </pc:spChg>
        <pc:spChg chg="add del mod">
          <ac:chgData name="Franz Prücklmair" userId="9f24990c6f7e59d0" providerId="LiveId" clId="{D5B1CAF0-3A7B-4EAD-95F4-0D54261D6906}" dt="2021-10-22T08:26:11.149" v="6876" actId="478"/>
          <ac:spMkLst>
            <pc:docMk/>
            <pc:sldMk cId="2101787648" sldId="269"/>
            <ac:spMk id="12" creationId="{56088BD9-53F5-4F6C-BE1D-BF35DC85EDF2}"/>
          </ac:spMkLst>
        </pc:spChg>
        <pc:spChg chg="add mod">
          <ac:chgData name="Franz Prücklmair" userId="9f24990c6f7e59d0" providerId="LiveId" clId="{D5B1CAF0-3A7B-4EAD-95F4-0D54261D6906}" dt="2021-10-22T08:49:04.927" v="7100" actId="14100"/>
          <ac:spMkLst>
            <pc:docMk/>
            <pc:sldMk cId="2101787648" sldId="269"/>
            <ac:spMk id="13" creationId="{83398ECE-05F0-4B32-8840-60146ED512BC}"/>
          </ac:spMkLst>
        </pc:spChg>
        <pc:spChg chg="add mod">
          <ac:chgData name="Franz Prücklmair" userId="9f24990c6f7e59d0" providerId="LiveId" clId="{D5B1CAF0-3A7B-4EAD-95F4-0D54261D6906}" dt="2021-10-22T08:49:13.323" v="7106" actId="20577"/>
          <ac:spMkLst>
            <pc:docMk/>
            <pc:sldMk cId="2101787648" sldId="269"/>
            <ac:spMk id="14" creationId="{1327608C-BB76-4408-B8C1-3983C5CC2110}"/>
          </ac:spMkLst>
        </pc:spChg>
        <pc:spChg chg="add del mod">
          <ac:chgData name="Franz Prücklmair" userId="9f24990c6f7e59d0" providerId="LiveId" clId="{D5B1CAF0-3A7B-4EAD-95F4-0D54261D6906}" dt="2021-10-15T11:55:15.205" v="2758" actId="478"/>
          <ac:spMkLst>
            <pc:docMk/>
            <pc:sldMk cId="2101787648" sldId="269"/>
            <ac:spMk id="14" creationId="{E627C6D6-86B7-4124-92EE-3FA82A970974}"/>
          </ac:spMkLst>
        </pc:spChg>
        <pc:spChg chg="add mod">
          <ac:chgData name="Franz Prücklmair" userId="9f24990c6f7e59d0" providerId="LiveId" clId="{D5B1CAF0-3A7B-4EAD-95F4-0D54261D6906}" dt="2021-10-22T08:29:19.969" v="6908" actId="1076"/>
          <ac:spMkLst>
            <pc:docMk/>
            <pc:sldMk cId="2101787648" sldId="269"/>
            <ac:spMk id="15" creationId="{6091F96B-8C85-4DE4-8462-29166172CF76}"/>
          </ac:spMkLst>
        </pc:spChg>
        <pc:spChg chg="add del mod">
          <ac:chgData name="Franz Prücklmair" userId="9f24990c6f7e59d0" providerId="LiveId" clId="{D5B1CAF0-3A7B-4EAD-95F4-0D54261D6906}" dt="2021-10-15T11:55:15.645" v="2759" actId="478"/>
          <ac:spMkLst>
            <pc:docMk/>
            <pc:sldMk cId="2101787648" sldId="269"/>
            <ac:spMk id="15" creationId="{D4B7AB07-F6C3-40C4-BC50-309CC0BA0F9E}"/>
          </ac:spMkLst>
        </pc:spChg>
        <pc:spChg chg="add mod">
          <ac:chgData name="Franz Prücklmair" userId="9f24990c6f7e59d0" providerId="LiveId" clId="{D5B1CAF0-3A7B-4EAD-95F4-0D54261D6906}" dt="2021-10-22T08:29:19.969" v="6908" actId="1076"/>
          <ac:spMkLst>
            <pc:docMk/>
            <pc:sldMk cId="2101787648" sldId="269"/>
            <ac:spMk id="16" creationId="{D54C6B2C-B81D-408C-8398-FDDA3ABBB655}"/>
          </ac:spMkLst>
        </pc:spChg>
        <pc:spChg chg="add mod">
          <ac:chgData name="Franz Prücklmair" userId="9f24990c6f7e59d0" providerId="LiveId" clId="{D5B1CAF0-3A7B-4EAD-95F4-0D54261D6906}" dt="2021-10-22T13:02:51.539" v="7274" actId="20577"/>
          <ac:spMkLst>
            <pc:docMk/>
            <pc:sldMk cId="2101787648" sldId="269"/>
            <ac:spMk id="17" creationId="{9148FCB8-802C-41A5-A24B-F29A4F174911}"/>
          </ac:spMkLst>
        </pc:spChg>
        <pc:spChg chg="add mod">
          <ac:chgData name="Franz Prücklmair" userId="9f24990c6f7e59d0" providerId="LiveId" clId="{D5B1CAF0-3A7B-4EAD-95F4-0D54261D6906}" dt="2021-10-22T13:06:21.835" v="7326" actId="20577"/>
          <ac:spMkLst>
            <pc:docMk/>
            <pc:sldMk cId="2101787648" sldId="269"/>
            <ac:spMk id="18" creationId="{BA775461-765D-4407-8149-45B4A5112624}"/>
          </ac:spMkLst>
        </pc:spChg>
        <pc:spChg chg="add mod">
          <ac:chgData name="Franz Prücklmair" userId="9f24990c6f7e59d0" providerId="LiveId" clId="{D5B1CAF0-3A7B-4EAD-95F4-0D54261D6906}" dt="2021-10-22T13:08:22.346" v="7334" actId="5793"/>
          <ac:spMkLst>
            <pc:docMk/>
            <pc:sldMk cId="2101787648" sldId="269"/>
            <ac:spMk id="19" creationId="{76D00892-8E5B-42D3-B0FA-930B5C2827E1}"/>
          </ac:spMkLst>
        </pc:spChg>
        <pc:spChg chg="add mod">
          <ac:chgData name="Franz Prücklmair" userId="9f24990c6f7e59d0" providerId="LiveId" clId="{D5B1CAF0-3A7B-4EAD-95F4-0D54261D6906}" dt="2021-10-22T09:07:07.409" v="7248" actId="20577"/>
          <ac:spMkLst>
            <pc:docMk/>
            <pc:sldMk cId="2101787648" sldId="269"/>
            <ac:spMk id="20" creationId="{DD9872EA-A38D-4EEE-AD02-1929DD662E65}"/>
          </ac:spMkLst>
        </pc:spChg>
        <pc:graphicFrameChg chg="add del mod modGraphic">
          <ac:chgData name="Franz Prücklmair" userId="9f24990c6f7e59d0" providerId="LiveId" clId="{D5B1CAF0-3A7B-4EAD-95F4-0D54261D6906}" dt="2021-10-15T11:48:13.486" v="2633" actId="478"/>
          <ac:graphicFrameMkLst>
            <pc:docMk/>
            <pc:sldMk cId="2101787648" sldId="269"/>
            <ac:graphicFrameMk id="4" creationId="{12FA50F2-DEDB-4BE5-9BC3-ACB8FF6F7A2A}"/>
          </ac:graphicFrameMkLst>
        </pc:graphicFrameChg>
        <pc:graphicFrameChg chg="add del mod modGraphic">
          <ac:chgData name="Franz Prücklmair" userId="9f24990c6f7e59d0" providerId="LiveId" clId="{D5B1CAF0-3A7B-4EAD-95F4-0D54261D6906}" dt="2021-10-15T11:48:59.878" v="2641" actId="478"/>
          <ac:graphicFrameMkLst>
            <pc:docMk/>
            <pc:sldMk cId="2101787648" sldId="269"/>
            <ac:graphicFrameMk id="5" creationId="{69A1EE63-BE57-45A2-A4A5-4EDE4497F5D4}"/>
          </ac:graphicFrameMkLst>
        </pc:graphicFrameChg>
        <pc:graphicFrameChg chg="add del mod modGraphic">
          <ac:chgData name="Franz Prücklmair" userId="9f24990c6f7e59d0" providerId="LiveId" clId="{D5B1CAF0-3A7B-4EAD-95F4-0D54261D6906}" dt="2021-10-15T11:49:49.166" v="2647" actId="478"/>
          <ac:graphicFrameMkLst>
            <pc:docMk/>
            <pc:sldMk cId="2101787648" sldId="269"/>
            <ac:graphicFrameMk id="6" creationId="{90FDBB9A-2F8B-4BB6-8E25-731F5C96F52C}"/>
          </ac:graphicFrameMkLst>
        </pc:graphicFrameChg>
        <pc:graphicFrameChg chg="add del mod modGraphic">
          <ac:chgData name="Franz Prücklmair" userId="9f24990c6f7e59d0" providerId="LiveId" clId="{D5B1CAF0-3A7B-4EAD-95F4-0D54261D6906}" dt="2021-10-15T11:50:59.551" v="2658" actId="478"/>
          <ac:graphicFrameMkLst>
            <pc:docMk/>
            <pc:sldMk cId="2101787648" sldId="269"/>
            <ac:graphicFrameMk id="9" creationId="{439B4DBB-D71C-42DF-963A-7DDF273D6725}"/>
          </ac:graphicFrameMkLst>
        </pc:graphicFrameChg>
      </pc:sldChg>
      <pc:sldMasterChg chg="modSp mod">
        <pc:chgData name="Franz Prücklmair" userId="9f24990c6f7e59d0" providerId="LiveId" clId="{D5B1CAF0-3A7B-4EAD-95F4-0D54261D6906}" dt="2021-10-22T08:47:01.417" v="7084" actId="14100"/>
        <pc:sldMasterMkLst>
          <pc:docMk/>
          <pc:sldMasterMk cId="0" sldId="2147483648"/>
        </pc:sldMasterMkLst>
        <pc:spChg chg="mod">
          <ac:chgData name="Franz Prücklmair" userId="9f24990c6f7e59d0" providerId="LiveId" clId="{D5B1CAF0-3A7B-4EAD-95F4-0D54261D6906}" dt="2021-10-22T08:46:55.724" v="7083" actId="20577"/>
          <ac:spMkLst>
            <pc:docMk/>
            <pc:sldMasterMk cId="0" sldId="2147483648"/>
            <ac:spMk id="1031" creationId="{6AAAD644-19FD-45A6-9B92-8B32C3A7046B}"/>
          </ac:spMkLst>
        </pc:spChg>
        <pc:picChg chg="mod">
          <ac:chgData name="Franz Prücklmair" userId="9f24990c6f7e59d0" providerId="LiveId" clId="{D5B1CAF0-3A7B-4EAD-95F4-0D54261D6906}" dt="2021-10-22T08:47:01.417" v="7084" actId="14100"/>
          <ac:picMkLst>
            <pc:docMk/>
            <pc:sldMasterMk cId="0" sldId="2147483648"/>
            <ac:picMk id="1027" creationId="{960AD19D-B32B-48F9-88C1-D0BF927FE45F}"/>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6CCBA71-9579-408E-B9B3-3B53F22A9F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charset="0"/>
              </a:defRPr>
            </a:lvl1pPr>
          </a:lstStyle>
          <a:p>
            <a:pPr>
              <a:defRPr/>
            </a:pPr>
            <a:endParaRPr lang="de-DE"/>
          </a:p>
        </p:txBody>
      </p:sp>
      <p:sp>
        <p:nvSpPr>
          <p:cNvPr id="3" name="Datumsplatzhalter 2">
            <a:extLst>
              <a:ext uri="{FF2B5EF4-FFF2-40B4-BE49-F238E27FC236}">
                <a16:creationId xmlns:a16="http://schemas.microsoft.com/office/drawing/2014/main" id="{905625BA-3FEE-42FD-B052-577CDE214EE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Arial" charset="0"/>
              </a:defRPr>
            </a:lvl1pPr>
          </a:lstStyle>
          <a:p>
            <a:pPr>
              <a:defRPr/>
            </a:pPr>
            <a:fld id="{69332255-3B17-451A-A7A6-59E362096FC2}" type="datetimeFigureOut">
              <a:rPr lang="de-DE"/>
              <a:pPr>
                <a:defRPr/>
              </a:pPr>
              <a:t>02.05.2022</a:t>
            </a:fld>
            <a:endParaRPr lang="de-DE"/>
          </a:p>
        </p:txBody>
      </p:sp>
      <p:sp>
        <p:nvSpPr>
          <p:cNvPr id="4" name="Folienbildplatzhalter 3">
            <a:extLst>
              <a:ext uri="{FF2B5EF4-FFF2-40B4-BE49-F238E27FC236}">
                <a16:creationId xmlns:a16="http://schemas.microsoft.com/office/drawing/2014/main" id="{92D0C133-A1CA-491F-9D9D-906614E4346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F181B69E-F727-4257-9CE5-126C9A5ABDE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C2441ECF-A54F-47DE-95BC-F3C89C9093E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Arial" charset="0"/>
              </a:defRPr>
            </a:lvl1pPr>
          </a:lstStyle>
          <a:p>
            <a:pPr>
              <a:defRPr/>
            </a:pPr>
            <a:endParaRPr lang="de-DE"/>
          </a:p>
        </p:txBody>
      </p:sp>
      <p:sp>
        <p:nvSpPr>
          <p:cNvPr id="7" name="Foliennummernplatzhalter 6">
            <a:extLst>
              <a:ext uri="{FF2B5EF4-FFF2-40B4-BE49-F238E27FC236}">
                <a16:creationId xmlns:a16="http://schemas.microsoft.com/office/drawing/2014/main" id="{70285C16-31CE-44E3-BF44-BE2846DAF6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5B4246-99ED-494C-A8AC-3962F0532F4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lienbildplatzhalter 1">
            <a:extLst>
              <a:ext uri="{FF2B5EF4-FFF2-40B4-BE49-F238E27FC236}">
                <a16:creationId xmlns:a16="http://schemas.microsoft.com/office/drawing/2014/main" id="{DA452F80-DDFE-4C78-8EED-FA3E79D2A1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izenplatzhalter 2">
            <a:extLst>
              <a:ext uri="{FF2B5EF4-FFF2-40B4-BE49-F238E27FC236}">
                <a16:creationId xmlns:a16="http://schemas.microsoft.com/office/drawing/2014/main" id="{1506B6AB-86A1-4CBE-9C23-9CF25953BB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sz="1600" dirty="0">
                <a:solidFill>
                  <a:srgbClr val="000000"/>
                </a:solidFill>
                <a:latin typeface="UB Scala Sans" pitchFamily="2" charset="0"/>
              </a:rPr>
              <a:t>Hinweis:</a:t>
            </a:r>
          </a:p>
          <a:p>
            <a:pPr>
              <a:spcBef>
                <a:spcPct val="0"/>
              </a:spcBef>
            </a:pPr>
            <a:r>
              <a:rPr lang="de-DE" altLang="de-DE" sz="1600" dirty="0">
                <a:solidFill>
                  <a:srgbClr val="000000"/>
                </a:solidFill>
                <a:latin typeface="UB Scala Sans" pitchFamily="2" charset="0"/>
              </a:rPr>
              <a:t> </a:t>
            </a:r>
          </a:p>
          <a:p>
            <a:pPr>
              <a:spcBef>
                <a:spcPct val="0"/>
              </a:spcBef>
            </a:pPr>
            <a:r>
              <a:rPr lang="de-DE" altLang="de-DE" b="1" dirty="0">
                <a:solidFill>
                  <a:srgbClr val="000000"/>
                </a:solidFill>
                <a:latin typeface="UB Scala Sans" pitchFamily="2" charset="0"/>
              </a:rPr>
              <a:t>Anpassen der Fußzeile:</a:t>
            </a:r>
            <a:r>
              <a:rPr lang="de-DE" altLang="de-DE" dirty="0">
                <a:solidFill>
                  <a:srgbClr val="000000"/>
                </a:solidFill>
                <a:latin typeface="UB Scala Sans" pitchFamily="2" charset="0"/>
              </a:rPr>
              <a:t> Die PowerPoint-Vorlagen weisen alle eine Fußzeile auf, die sich natürlich individuell anpassen lässt. Um z.B. den Titel des Vortrages und den Namen des Referenten einzutragen muss dazu der Hauptfolienmaster geändert werden. In PowerPoint 2007/2010 muss man dazu unter dem Menü-Punkt "Ansicht" den Button "Folienmaster" anklicken. Am linken Bildschirmrand wird dann die Liste der Masterfolien angezeigt. Der oberste ist der Hauptmaster in dem sich die Textfelder der Fußzeile problemlos ändern lassen.</a:t>
            </a:r>
          </a:p>
          <a:p>
            <a:pPr>
              <a:spcBef>
                <a:spcPct val="0"/>
              </a:spcBef>
            </a:pPr>
            <a:endParaRPr lang="de-DE" altLang="de-DE" dirty="0"/>
          </a:p>
        </p:txBody>
      </p:sp>
      <p:sp>
        <p:nvSpPr>
          <p:cNvPr id="4100" name="Foliennummernplatzhalter 3">
            <a:extLst>
              <a:ext uri="{FF2B5EF4-FFF2-40B4-BE49-F238E27FC236}">
                <a16:creationId xmlns:a16="http://schemas.microsoft.com/office/drawing/2014/main" id="{4B2F6736-DC37-4E28-ADCC-280AE1C98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CC8864C-1993-42E6-8785-6C80CD45FDD0}" type="slidenum">
              <a:rPr lang="de-DE" altLang="de-DE" sz="1200"/>
              <a:pPr eaLnBrk="1" hangingPunct="1"/>
              <a:t>1</a:t>
            </a:fld>
            <a:endParaRPr lang="de-DE" altLang="de-DE"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16</a:t>
            </a:fld>
            <a:endParaRPr lang="de-DE" altLang="de-DE"/>
          </a:p>
        </p:txBody>
      </p:sp>
    </p:spTree>
    <p:extLst>
      <p:ext uri="{BB962C8B-B14F-4D97-AF65-F5344CB8AC3E}">
        <p14:creationId xmlns:p14="http://schemas.microsoft.com/office/powerpoint/2010/main" val="241873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17</a:t>
            </a:fld>
            <a:endParaRPr lang="de-DE" altLang="de-DE"/>
          </a:p>
        </p:txBody>
      </p:sp>
    </p:spTree>
    <p:extLst>
      <p:ext uri="{BB962C8B-B14F-4D97-AF65-F5344CB8AC3E}">
        <p14:creationId xmlns:p14="http://schemas.microsoft.com/office/powerpoint/2010/main" val="413304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5B4246-99ED-494C-A8AC-3962F0532F45}" type="slidenum">
              <a:rPr kumimoji="0" lang="de-DE" altLang="de-DE"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de-DE" altLang="de-DE"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3956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21</a:t>
            </a:fld>
            <a:endParaRPr lang="de-DE" altLang="de-DE"/>
          </a:p>
        </p:txBody>
      </p:sp>
    </p:spTree>
    <p:extLst>
      <p:ext uri="{BB962C8B-B14F-4D97-AF65-F5344CB8AC3E}">
        <p14:creationId xmlns:p14="http://schemas.microsoft.com/office/powerpoint/2010/main" val="4089123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23</a:t>
            </a:fld>
            <a:endParaRPr lang="de-DE" altLang="de-DE"/>
          </a:p>
        </p:txBody>
      </p:sp>
    </p:spTree>
    <p:extLst>
      <p:ext uri="{BB962C8B-B14F-4D97-AF65-F5344CB8AC3E}">
        <p14:creationId xmlns:p14="http://schemas.microsoft.com/office/powerpoint/2010/main" val="8665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28</a:t>
            </a:fld>
            <a:endParaRPr lang="de-DE" altLang="de-DE"/>
          </a:p>
        </p:txBody>
      </p:sp>
    </p:spTree>
    <p:extLst>
      <p:ext uri="{BB962C8B-B14F-4D97-AF65-F5344CB8AC3E}">
        <p14:creationId xmlns:p14="http://schemas.microsoft.com/office/powerpoint/2010/main" val="120339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a:t>Mastertitelformat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143451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1834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98814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5642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8820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08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64581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Inhaltsplatzhalter 4"/>
          <p:cNvSpPr>
            <a:spLocks noGrp="1"/>
          </p:cNvSpPr>
          <p:nvPr>
            <p:ph idx="1"/>
          </p:nvPr>
        </p:nvSpPr>
        <p:spPr>
          <a:xfrm>
            <a:off x="838200" y="2590800"/>
            <a:ext cx="7467600" cy="3552825"/>
          </a:xfrm>
        </p:spPr>
        <p:txBody>
          <a:bodyPr/>
          <a:lstStyle/>
          <a:p>
            <a:pPr lvl="0"/>
            <a:r>
              <a:rPr lang="de-DE"/>
              <a:t>Mastertextformat bearbeiten</a:t>
            </a:r>
          </a:p>
        </p:txBody>
      </p:sp>
    </p:spTree>
    <p:extLst>
      <p:ext uri="{BB962C8B-B14F-4D97-AF65-F5344CB8AC3E}">
        <p14:creationId xmlns:p14="http://schemas.microsoft.com/office/powerpoint/2010/main" val="151662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49753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6" descr="ub-cd-ppt-back02-5_grau.gif">
            <a:extLst>
              <a:ext uri="{FF2B5EF4-FFF2-40B4-BE49-F238E27FC236}">
                <a16:creationId xmlns:a16="http://schemas.microsoft.com/office/drawing/2014/main" id="{67FD656E-172E-4D63-9983-50D47EAFB5D1}"/>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7" descr="ub-cd-ppt-back02-5.gif">
            <a:extLst>
              <a:ext uri="{FF2B5EF4-FFF2-40B4-BE49-F238E27FC236}">
                <a16:creationId xmlns:a16="http://schemas.microsoft.com/office/drawing/2014/main" id="{960AD19D-B32B-48F9-88C1-D0BF927FE45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629A3FBF-2EE2-4412-B32D-0AC9E5DCB1F2}"/>
              </a:ext>
            </a:extLst>
          </p:cNvPr>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a:t>
            </a:r>
            <a:br>
              <a:rPr lang="de-DE" altLang="de-DE"/>
            </a:br>
            <a:r>
              <a:rPr lang="de-DE" altLang="de-DE"/>
              <a:t>zu bearbeiten</a:t>
            </a:r>
          </a:p>
        </p:txBody>
      </p:sp>
      <p:sp>
        <p:nvSpPr>
          <p:cNvPr id="1029" name="Rectangle 3">
            <a:extLst>
              <a:ext uri="{FF2B5EF4-FFF2-40B4-BE49-F238E27FC236}">
                <a16:creationId xmlns:a16="http://schemas.microsoft.com/office/drawing/2014/main" id="{E0DA75DD-156A-40D9-8271-5C1743001CDB}"/>
              </a:ext>
            </a:extLst>
          </p:cNvPr>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23">
            <a:extLst>
              <a:ext uri="{FF2B5EF4-FFF2-40B4-BE49-F238E27FC236}">
                <a16:creationId xmlns:a16="http://schemas.microsoft.com/office/drawing/2014/main" id="{EDC8942C-1AD3-439E-A599-49609DA4902B}"/>
              </a:ext>
            </a:extLst>
          </p:cNvPr>
          <p:cNvSpPr>
            <a:spLocks noChangeArrowheads="1"/>
          </p:cNvSpPr>
          <p:nvPr/>
        </p:nvSpPr>
        <p:spPr bwMode="auto">
          <a:xfrm>
            <a:off x="7924800" y="6557963"/>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a:solidFill>
                  <a:srgbClr val="00407A"/>
                </a:solidFill>
                <a:latin typeface="Arial" panose="020B0604020202020204" pitchFamily="34" charset="0"/>
              </a:rPr>
              <a:t>S. </a:t>
            </a:r>
            <a:fld id="{B4CC6C67-3C50-4EA4-A0B6-6540C44EF55D}" type="slidenum">
              <a:rPr lang="de-DE" altLang="de-DE" sz="900">
                <a:solidFill>
                  <a:srgbClr val="00407A"/>
                </a:solidFill>
                <a:latin typeface="Arial" panose="020B0604020202020204" pitchFamily="34" charset="0"/>
              </a:rPr>
              <a:pPr algn="r" eaLnBrk="1" hangingPunct="1"/>
              <a:t>‹Nr.›</a:t>
            </a:fld>
            <a:endParaRPr lang="de-DE" altLang="de-DE" sz="900">
              <a:solidFill>
                <a:srgbClr val="00407A"/>
              </a:solidFill>
              <a:latin typeface="Arial" panose="020B0604020202020204" pitchFamily="34" charset="0"/>
            </a:endParaRPr>
          </a:p>
        </p:txBody>
      </p:sp>
      <p:sp>
        <p:nvSpPr>
          <p:cNvPr id="1031" name="Rectangle 23">
            <a:extLst>
              <a:ext uri="{FF2B5EF4-FFF2-40B4-BE49-F238E27FC236}">
                <a16:creationId xmlns:a16="http://schemas.microsoft.com/office/drawing/2014/main" id="{6AAAD644-19FD-45A6-9B92-8B32C3A7046B}"/>
              </a:ext>
            </a:extLst>
          </p:cNvPr>
          <p:cNvSpPr>
            <a:spLocks noChangeArrowheads="1"/>
          </p:cNvSpPr>
          <p:nvPr/>
        </p:nvSpPr>
        <p:spPr bwMode="auto">
          <a:xfrm>
            <a:off x="152400" y="6557963"/>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900" dirty="0" err="1">
                <a:solidFill>
                  <a:srgbClr val="00407A"/>
                </a:solidFill>
                <a:latin typeface="Arial" panose="020B0604020202020204" pitchFamily="34" charset="0"/>
              </a:rPr>
              <a:t>Inference</a:t>
            </a:r>
            <a:r>
              <a:rPr lang="de-DE" altLang="de-DE" sz="900" dirty="0">
                <a:solidFill>
                  <a:srgbClr val="00407A"/>
                </a:solidFill>
                <a:latin typeface="Arial" panose="020B0604020202020204" pitchFamily="34" charset="0"/>
              </a:rPr>
              <a:t> </a:t>
            </a:r>
            <a:r>
              <a:rPr lang="de-DE" altLang="de-DE" sz="900" dirty="0" err="1">
                <a:solidFill>
                  <a:srgbClr val="00407A"/>
                </a:solidFill>
                <a:latin typeface="Arial" panose="020B0604020202020204" pitchFamily="34" charset="0"/>
              </a:rPr>
              <a:t>based</a:t>
            </a:r>
            <a:r>
              <a:rPr lang="de-DE" altLang="de-DE" sz="900" dirty="0">
                <a:solidFill>
                  <a:srgbClr val="00407A"/>
                </a:solidFill>
                <a:latin typeface="Arial" panose="020B0604020202020204" pitchFamily="34" charset="0"/>
              </a:rPr>
              <a:t> on </a:t>
            </a:r>
            <a:r>
              <a:rPr lang="de-DE" altLang="de-DE" sz="900" dirty="0" err="1">
                <a:solidFill>
                  <a:srgbClr val="00407A"/>
                </a:solidFill>
                <a:latin typeface="Arial" panose="020B0604020202020204" pitchFamily="34" charset="0"/>
              </a:rPr>
              <a:t>nonprobability</a:t>
            </a:r>
            <a:r>
              <a:rPr lang="de-DE" altLang="de-DE" sz="900" dirty="0">
                <a:solidFill>
                  <a:srgbClr val="00407A"/>
                </a:solidFill>
                <a:latin typeface="Arial" panose="020B0604020202020204" pitchFamily="34" charset="0"/>
              </a:rPr>
              <a:t> Sampling | Franz Prücklmair | Lehrstuhl für Statistik und Ökonometrie | Otto-Friedrich-Universität Bamberg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anose="05000000000000000000"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urveyinsights.org/?p=11203" TargetMode="External"/><Relationship Id="rId2" Type="http://schemas.openxmlformats.org/officeDocument/2006/relationships/hyperlink" Target="https://www.aapor.org/AAPOR_Main/media/MainSiteFiles/NPS_TF_Report_Final_7_revised_FNL_6_22_1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4" descr="ub-cd-ppt-back02-5-g_grau.gif">
            <a:extLst>
              <a:ext uri="{FF2B5EF4-FFF2-40B4-BE49-F238E27FC236}">
                <a16:creationId xmlns:a16="http://schemas.microsoft.com/office/drawing/2014/main" id="{85061837-6ABB-4AB9-B038-6BAE2F30E2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4" descr="ub-cd-ppt-back02-1-2.gif">
            <a:extLst>
              <a:ext uri="{FF2B5EF4-FFF2-40B4-BE49-F238E27FC236}">
                <a16:creationId xmlns:a16="http://schemas.microsoft.com/office/drawing/2014/main" id="{1AB09A6C-B3F5-4E99-858A-AAAFBB29E6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hidden">
          <a:xfrm>
            <a:off x="0"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a:extLst>
              <a:ext uri="{FF2B5EF4-FFF2-40B4-BE49-F238E27FC236}">
                <a16:creationId xmlns:a16="http://schemas.microsoft.com/office/drawing/2014/main" id="{DA47777B-4479-4877-B19C-1BF49FFD153C}"/>
              </a:ext>
            </a:extLst>
          </p:cNvPr>
          <p:cNvSpPr>
            <a:spLocks noGrp="1" noChangeArrowheads="1"/>
          </p:cNvSpPr>
          <p:nvPr>
            <p:ph type="ctrTitle"/>
          </p:nvPr>
        </p:nvSpPr>
        <p:spPr>
          <a:xfrm>
            <a:off x="647564" y="2780928"/>
            <a:ext cx="7848872" cy="2232248"/>
          </a:xfrm>
        </p:spPr>
        <p:txBody>
          <a:bodyPr/>
          <a:lstStyle/>
          <a:p>
            <a:pPr algn="ctr"/>
            <a:r>
              <a:rPr lang="de-DE" altLang="de-DE" sz="3200" dirty="0" smtClean="0">
                <a:latin typeface="Arial" panose="020B0604020202020204" pitchFamily="34" charset="0"/>
                <a:cs typeface="Arial" panose="020B0604020202020204" pitchFamily="34" charset="0"/>
              </a:rPr>
              <a:t/>
            </a:r>
            <a:br>
              <a:rPr lang="de-DE" altLang="de-DE" sz="3200" dirty="0" smtClean="0">
                <a:latin typeface="Arial" panose="020B0604020202020204" pitchFamily="34" charset="0"/>
                <a:cs typeface="Arial" panose="020B0604020202020204" pitchFamily="34" charset="0"/>
              </a:rPr>
            </a:br>
            <a:r>
              <a:rPr lang="de-DE" altLang="de-DE" sz="3200" dirty="0" smtClean="0">
                <a:latin typeface="Arial" panose="020B0604020202020204" pitchFamily="34" charset="0"/>
                <a:cs typeface="Arial" panose="020B0604020202020204" pitchFamily="34" charset="0"/>
              </a:rPr>
              <a:t>Anwendung </a:t>
            </a:r>
            <a:r>
              <a:rPr lang="de-DE" altLang="de-DE" sz="3200" dirty="0" smtClean="0">
                <a:latin typeface="Arial" panose="020B0604020202020204" pitchFamily="34" charset="0"/>
                <a:cs typeface="Arial" panose="020B0604020202020204" pitchFamily="34" charset="0"/>
              </a:rPr>
              <a:t>des </a:t>
            </a:r>
            <a:r>
              <a:rPr lang="de-DE" altLang="de-DE" sz="3200" dirty="0" smtClean="0">
                <a:latin typeface="Arial" panose="020B0604020202020204" pitchFamily="34" charset="0"/>
                <a:cs typeface="Arial" panose="020B0604020202020204" pitchFamily="34" charset="0"/>
              </a:rPr>
              <a:t/>
            </a:r>
            <a:br>
              <a:rPr lang="de-DE" altLang="de-DE" sz="3200" dirty="0" smtClean="0">
                <a:latin typeface="Arial" panose="020B0604020202020204" pitchFamily="34" charset="0"/>
                <a:cs typeface="Arial" panose="020B0604020202020204" pitchFamily="34" charset="0"/>
              </a:rPr>
            </a:br>
            <a:r>
              <a:rPr lang="de-DE" altLang="de-DE" sz="3200" dirty="0" smtClean="0">
                <a:latin typeface="Arial" panose="020B0604020202020204" pitchFamily="34" charset="0"/>
                <a:cs typeface="Arial" panose="020B0604020202020204" pitchFamily="34" charset="0"/>
              </a:rPr>
              <a:t>Quasi-</a:t>
            </a:r>
            <a:r>
              <a:rPr lang="de-DE" altLang="de-DE" sz="3200" dirty="0" err="1" smtClean="0">
                <a:latin typeface="Arial" panose="020B0604020202020204" pitchFamily="34" charset="0"/>
                <a:cs typeface="Arial" panose="020B0604020202020204" pitchFamily="34" charset="0"/>
              </a:rPr>
              <a:t>Randomisierungsansatzes</a:t>
            </a:r>
            <a:r>
              <a:rPr lang="de-DE" altLang="de-DE" sz="3200" dirty="0" smtClean="0">
                <a:latin typeface="Arial" panose="020B0604020202020204" pitchFamily="34" charset="0"/>
                <a:cs typeface="Arial" panose="020B0604020202020204" pitchFamily="34" charset="0"/>
              </a:rPr>
              <a:t> </a:t>
            </a:r>
            <a:br>
              <a:rPr lang="de-DE" altLang="de-DE" sz="3200" dirty="0" smtClean="0">
                <a:latin typeface="Arial" panose="020B0604020202020204" pitchFamily="34" charset="0"/>
                <a:cs typeface="Arial" panose="020B0604020202020204" pitchFamily="34" charset="0"/>
              </a:rPr>
            </a:br>
            <a:r>
              <a:rPr lang="de-DE" altLang="de-DE" sz="3200" dirty="0" smtClean="0">
                <a:latin typeface="Arial" panose="020B0604020202020204" pitchFamily="34" charset="0"/>
                <a:cs typeface="Arial" panose="020B0604020202020204" pitchFamily="34" charset="0"/>
              </a:rPr>
              <a:t>auf </a:t>
            </a:r>
            <a:r>
              <a:rPr lang="de-DE" altLang="de-DE" sz="3200" dirty="0" smtClean="0">
                <a:latin typeface="Arial" panose="020B0604020202020204" pitchFamily="34" charset="0"/>
                <a:cs typeface="Arial" panose="020B0604020202020204" pitchFamily="34" charset="0"/>
              </a:rPr>
              <a:t>Non-</a:t>
            </a:r>
            <a:r>
              <a:rPr lang="de-DE" altLang="de-DE" sz="3200" dirty="0">
                <a:latin typeface="Arial" panose="020B0604020202020204" pitchFamily="34" charset="0"/>
                <a:cs typeface="Arial" panose="020B0604020202020204" pitchFamily="34" charset="0"/>
              </a:rPr>
              <a:t>R</a:t>
            </a:r>
            <a:r>
              <a:rPr lang="de-DE" altLang="de-DE" sz="3200" dirty="0" smtClean="0">
                <a:latin typeface="Arial" panose="020B0604020202020204" pitchFamily="34" charset="0"/>
                <a:cs typeface="Arial" panose="020B0604020202020204" pitchFamily="34" charset="0"/>
              </a:rPr>
              <a:t>andom Samples</a:t>
            </a:r>
            <a:r>
              <a:rPr lang="de-DE" altLang="de-DE" sz="3200" dirty="0" smtClean="0">
                <a:latin typeface="Arial" panose="020B0604020202020204" pitchFamily="34" charset="0"/>
                <a:cs typeface="Arial" panose="020B0604020202020204" pitchFamily="34" charset="0"/>
              </a:rPr>
              <a:t>:</a:t>
            </a:r>
            <a:br>
              <a:rPr lang="de-DE" altLang="de-DE" sz="3200" dirty="0" smtClean="0">
                <a:latin typeface="Arial" panose="020B0604020202020204" pitchFamily="34" charset="0"/>
                <a:cs typeface="Arial" panose="020B0604020202020204" pitchFamily="34" charset="0"/>
              </a:rPr>
            </a:br>
            <a:r>
              <a:rPr lang="de-DE" altLang="de-DE" sz="3200" dirty="0" smtClean="0">
                <a:latin typeface="Arial" panose="020B0604020202020204" pitchFamily="34" charset="0"/>
                <a:cs typeface="Arial" panose="020B0604020202020204" pitchFamily="34" charset="0"/>
              </a:rPr>
              <a:t>Neue </a:t>
            </a:r>
            <a:r>
              <a:rPr lang="de-DE" altLang="de-DE" sz="3200" dirty="0" smtClean="0">
                <a:latin typeface="Arial" panose="020B0604020202020204" pitchFamily="34" charset="0"/>
                <a:cs typeface="Arial" panose="020B0604020202020204" pitchFamily="34" charset="0"/>
              </a:rPr>
              <a:t>Selektionsmechanismen</a:t>
            </a:r>
            <a:r>
              <a:rPr lang="de-DE" altLang="de-DE" dirty="0">
                <a:latin typeface="Arial" panose="020B0604020202020204" pitchFamily="34" charset="0"/>
                <a:cs typeface="Arial" panose="020B0604020202020204" pitchFamily="34" charset="0"/>
              </a:rPr>
              <a:t/>
            </a:r>
            <a:br>
              <a:rPr lang="de-DE" altLang="de-DE" dirty="0">
                <a:latin typeface="Arial" panose="020B0604020202020204" pitchFamily="34" charset="0"/>
                <a:cs typeface="Arial" panose="020B0604020202020204" pitchFamily="34" charset="0"/>
              </a:rPr>
            </a:br>
            <a:r>
              <a:rPr lang="de-DE" altLang="de-DE" dirty="0">
                <a:latin typeface="Arial" panose="020B0604020202020204" pitchFamily="34" charset="0"/>
                <a:cs typeface="Arial" panose="020B0604020202020204" pitchFamily="34" charset="0"/>
              </a:rPr>
              <a:t>  </a:t>
            </a:r>
            <a:br>
              <a:rPr lang="de-DE" altLang="de-DE" dirty="0">
                <a:latin typeface="Arial" panose="020B0604020202020204" pitchFamily="34" charset="0"/>
                <a:cs typeface="Arial" panose="020B0604020202020204" pitchFamily="34" charset="0"/>
              </a:rPr>
            </a:br>
            <a:endParaRPr lang="de-DE" altLang="de-DE" dirty="0">
              <a:latin typeface="Arial" panose="020B0604020202020204" pitchFamily="34" charset="0"/>
              <a:cs typeface="Arial" panose="020B0604020202020204" pitchFamily="34" charset="0"/>
            </a:endParaRPr>
          </a:p>
        </p:txBody>
      </p:sp>
      <p:sp>
        <p:nvSpPr>
          <p:cNvPr id="2053" name="Rectangle 3">
            <a:extLst>
              <a:ext uri="{FF2B5EF4-FFF2-40B4-BE49-F238E27FC236}">
                <a16:creationId xmlns:a16="http://schemas.microsoft.com/office/drawing/2014/main" id="{43AF45BF-EE1C-49EB-A55C-6DCEB4AD3BBF}"/>
              </a:ext>
            </a:extLst>
          </p:cNvPr>
          <p:cNvSpPr>
            <a:spLocks noGrp="1" noChangeArrowheads="1"/>
          </p:cNvSpPr>
          <p:nvPr>
            <p:ph type="subTitle" idx="1"/>
          </p:nvPr>
        </p:nvSpPr>
        <p:spPr>
          <a:xfrm>
            <a:off x="179512" y="6309320"/>
            <a:ext cx="5748338" cy="428625"/>
          </a:xfrm>
        </p:spPr>
        <p:txBody>
          <a:bodyPr anchor="ctr"/>
          <a:lstStyle/>
          <a:p>
            <a:pPr algn="l"/>
            <a:r>
              <a:rPr lang="de-DE" altLang="de-DE" sz="1400" dirty="0">
                <a:solidFill>
                  <a:srgbClr val="00407A"/>
                </a:solidFill>
                <a:latin typeface="Arial" panose="020B0604020202020204" pitchFamily="34" charset="0"/>
                <a:cs typeface="Arial" panose="020B0604020202020204" pitchFamily="34" charset="0"/>
              </a:rPr>
              <a:t>Jour </a:t>
            </a:r>
            <a:r>
              <a:rPr lang="de-DE" altLang="de-DE" sz="1400" dirty="0" smtClean="0">
                <a:solidFill>
                  <a:srgbClr val="00407A"/>
                </a:solidFill>
                <a:latin typeface="Arial" panose="020B0604020202020204" pitchFamily="34" charset="0"/>
                <a:cs typeface="Arial" panose="020B0604020202020204" pitchFamily="34" charset="0"/>
              </a:rPr>
              <a:t>Fixe 03.05.2022</a:t>
            </a:r>
            <a:endParaRPr lang="de-DE" altLang="de-DE" sz="1400" dirty="0">
              <a:solidFill>
                <a:srgbClr val="00407A"/>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80728"/>
            <a:ext cx="7467600" cy="1143000"/>
          </a:xfrm>
        </p:spPr>
        <p:txBody>
          <a:bodyPr/>
          <a:lstStyle/>
          <a:p>
            <a:r>
              <a:rPr lang="de-DE" dirty="0" smtClean="0"/>
              <a:t>Vorgehen </a:t>
            </a:r>
            <a:r>
              <a:rPr lang="de-DE" dirty="0"/>
              <a:t>K</a:t>
            </a:r>
            <a:r>
              <a:rPr lang="de-DE" dirty="0" smtClean="0"/>
              <a:t>urzusammenfassung </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916832"/>
                <a:ext cx="8305800" cy="3552844"/>
              </a:xfrm>
            </p:spPr>
            <p:txBody>
              <a:bodyPr/>
              <a:lstStyle/>
              <a:p>
                <a:r>
                  <a:rPr lang="en-US" dirty="0" smtClean="0"/>
                  <a:t>Nutze Information des ESS (</a:t>
                </a:r>
                <a:r>
                  <a:rPr lang="en-US" i="1" dirty="0" smtClean="0"/>
                  <a:t>reference sample</a:t>
                </a:r>
                <a:r>
                  <a:rPr lang="en-US" dirty="0" smtClean="0"/>
                  <a:t>) </a:t>
                </a:r>
                <a:r>
                  <a:rPr lang="en-US" dirty="0" err="1" smtClean="0"/>
                  <a:t>für</a:t>
                </a:r>
                <a:r>
                  <a:rPr lang="en-US" dirty="0" smtClean="0"/>
                  <a:t> die </a:t>
                </a:r>
                <a:r>
                  <a:rPr lang="en-US" dirty="0" err="1"/>
                  <a:t>K</a:t>
                </a:r>
                <a:r>
                  <a:rPr lang="en-US" dirty="0" err="1" smtClean="0"/>
                  <a:t>onstruktion</a:t>
                </a:r>
                <a:r>
                  <a:rPr lang="en-US" dirty="0" smtClean="0"/>
                  <a:t> </a:t>
                </a:r>
                <a:r>
                  <a:rPr lang="en-US" dirty="0" smtClean="0"/>
                  <a:t>von </a:t>
                </a:r>
                <a:r>
                  <a:rPr lang="en-US" dirty="0" smtClean="0"/>
                  <a:t>Pseudo- </a:t>
                </a:r>
                <a:r>
                  <a:rPr lang="en-US" dirty="0" err="1" smtClean="0"/>
                  <a:t>Gewichten</a:t>
                </a:r>
                <a:r>
                  <a:rPr lang="en-US" dirty="0" smtClean="0"/>
                  <a:t> </a:t>
                </a:r>
                <a:endParaRPr lang="en-US" dirty="0" smtClean="0"/>
              </a:p>
              <a:p>
                <a:r>
                  <a:rPr lang="en-US" dirty="0" err="1" smtClean="0"/>
                  <a:t>Berechne</a:t>
                </a:r>
                <a:r>
                  <a:rPr lang="en-US" dirty="0" smtClean="0"/>
                  <a:t>:</a:t>
                </a:r>
              </a:p>
              <a:p>
                <a:pPr marL="0" indent="0">
                  <a:buNone/>
                </a:pPr>
                <a:r>
                  <a:rPr lang="en-US" dirty="0"/>
                  <a:t> </a:t>
                </a:r>
                <a:r>
                  <a:rPr lang="en-US" dirty="0" smtClean="0"/>
                  <a:t>        </a:t>
                </a:r>
                <a:r>
                  <a:rPr lang="en-US" dirty="0" smtClean="0">
                    <a:latin typeface="Cambria Math" panose="02040503050406030204" pitchFamily="18" charset="0"/>
                    <a:ea typeface="Cambria Math" panose="02040503050406030204" pitchFamily="18" charset="0"/>
                  </a:rPr>
                  <a:t>(4)</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𝑖</m:t>
                        </m:r>
                      </m:sub>
                    </m:sSub>
                    <m:r>
                      <a:rPr lang="de-DE" i="1">
                        <a:latin typeface="Cambria Math" panose="02040503050406030204" pitchFamily="18" charset="0"/>
                      </a:rPr>
                      <m:t>=</m:t>
                    </m:r>
                    <m:r>
                      <a:rPr lang="de-DE" b="0" i="1" smtClean="0">
                        <a:latin typeface="Cambria Math" panose="02040503050406030204" pitchFamily="18" charset="0"/>
                      </a:rPr>
                      <m:t>1/</m:t>
                    </m:r>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𝑃</m:t>
                        </m:r>
                      </m:e>
                    </m:acc>
                    <m:d>
                      <m:dPr>
                        <m:ctrlPr>
                          <a:rPr lang="de-DE" i="1">
                            <a:latin typeface="Cambria Math" panose="02040503050406030204" pitchFamily="18" charset="0"/>
                          </a:rPr>
                        </m:ctrlPr>
                      </m:dPr>
                      <m:e>
                        <m:sSubSup>
                          <m:sSubSupPr>
                            <m:ctrlPr>
                              <a:rPr lang="de-DE" i="1">
                                <a:latin typeface="Cambria Math" panose="02040503050406030204" pitchFamily="18" charset="0"/>
                              </a:rPr>
                            </m:ctrlPr>
                          </m:sSubSupPr>
                          <m:e>
                            <m:r>
                              <a:rPr lang="de-DE" i="1">
                                <a:latin typeface="Cambria Math" panose="02040503050406030204" pitchFamily="18" charset="0"/>
                              </a:rPr>
                              <m:t>𝑆</m:t>
                            </m:r>
                          </m:e>
                          <m:sub>
                            <m:r>
                              <a:rPr lang="de-DE" i="1">
                                <a:latin typeface="Cambria Math" panose="02040503050406030204" pitchFamily="18" charset="0"/>
                              </a:rPr>
                              <m:t>𝑖</m:t>
                            </m:r>
                          </m:sub>
                          <m:sup>
                            <m:r>
                              <a:rPr lang="de-DE" i="1">
                                <a:latin typeface="Cambria Math" panose="02040503050406030204" pitchFamily="18" charset="0"/>
                              </a:rPr>
                              <m:t>∗</m:t>
                            </m:r>
                          </m:sup>
                        </m:sSubSup>
                        <m:r>
                          <a:rPr lang="de-DE" b="0" i="1" smtClean="0">
                            <a:latin typeface="Cambria Math" panose="02040503050406030204" pitchFamily="18" charset="0"/>
                          </a:rPr>
                          <m:t>=1</m:t>
                        </m:r>
                      </m:e>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𝑖</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e>
                    </m:d>
                  </m:oMath>
                </a14:m>
                <a:endParaRPr lang="de-DE" b="0" i="1" dirty="0" smtClean="0">
                  <a:latin typeface="Cambria Math" panose="02040503050406030204" pitchFamily="18" charset="0"/>
                </a:endParaRPr>
              </a:p>
              <a:p>
                <a:pPr marL="0" indent="0">
                  <a:buNone/>
                </a:pPr>
                <a:endParaRPr lang="de-DE"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∝1/</m:t>
                      </m:r>
                      <m:acc>
                        <m:accPr>
                          <m:chr m:val="̂"/>
                          <m:ctrlPr>
                            <a:rPr lang="de-DE" i="1">
                              <a:latin typeface="Cambria Math" panose="02040503050406030204" pitchFamily="18" charset="0"/>
                            </a:rPr>
                          </m:ctrlPr>
                        </m:accPr>
                        <m:e>
                          <m:r>
                            <a:rPr lang="de-DE" i="1">
                              <a:latin typeface="Cambria Math" panose="02040503050406030204" pitchFamily="18" charset="0"/>
                            </a:rPr>
                            <m:t>𝑃</m:t>
                          </m:r>
                        </m:e>
                      </m:acc>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𝑆</m:t>
                          </m:r>
                        </m:e>
                        <m:sub>
                          <m:r>
                            <a:rPr lang="de-DE" b="0" i="1" smtClean="0">
                              <a:latin typeface="Cambria Math" panose="02040503050406030204" pitchFamily="18" charset="0"/>
                              <a:ea typeface="Cambria Math" panose="02040503050406030204" pitchFamily="18" charset="0"/>
                            </a:rPr>
                            <m:t>𝑖</m:t>
                          </m:r>
                        </m:sub>
                      </m:sSub>
                      <m:r>
                        <a:rPr lang="de-DE" b="0" i="1" smtClean="0">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𝑖</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𝑃</m:t>
                          </m:r>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𝑍</m:t>
                              </m:r>
                            </m:e>
                            <m:sub>
                              <m:r>
                                <a:rPr lang="de-DE" i="1">
                                  <a:latin typeface="Cambria Math" panose="02040503050406030204" pitchFamily="18" charset="0"/>
                                  <a:ea typeface="Cambria Math" panose="02040503050406030204" pitchFamily="18" charset="0"/>
                                </a:rPr>
                                <m:t>𝑖</m:t>
                              </m:r>
                            </m:sub>
                          </m:sSub>
                          <m:r>
                            <a:rPr lang="de-DE" b="0" i="1" smtClean="0">
                              <a:latin typeface="Cambria Math" panose="02040503050406030204" pitchFamily="18" charset="0"/>
                              <a:ea typeface="Cambria Math" panose="02040503050406030204" pitchFamily="18" charset="0"/>
                            </a:rPr>
                            <m:t>=0</m:t>
                          </m:r>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𝑖</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r>
                            <a:rPr lang="de-DE" i="1">
                              <a:latin typeface="Cambria Math" panose="02040503050406030204" pitchFamily="18" charset="0"/>
                              <a:ea typeface="Cambria Math" panose="02040503050406030204" pitchFamily="18" charset="0"/>
                            </a:rPr>
                            <m:t>)</m:t>
                          </m:r>
                        </m:num>
                        <m:den>
                          <m:r>
                            <a:rPr lang="de-DE" i="1">
                              <a:latin typeface="Cambria Math" panose="02040503050406030204" pitchFamily="18" charset="0"/>
                              <a:ea typeface="Cambria Math" panose="02040503050406030204" pitchFamily="18" charset="0"/>
                            </a:rPr>
                            <m:t>𝑃</m:t>
                          </m:r>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𝑍</m:t>
                              </m:r>
                            </m:e>
                            <m:sub>
                              <m:r>
                                <a:rPr lang="de-DE" i="1">
                                  <a:latin typeface="Cambria Math" panose="02040503050406030204" pitchFamily="18" charset="0"/>
                                  <a:ea typeface="Cambria Math" panose="02040503050406030204" pitchFamily="18" charset="0"/>
                                </a:rPr>
                                <m:t>𝑖</m:t>
                              </m:r>
                            </m:sub>
                          </m:sSub>
                          <m:r>
                            <a:rPr lang="de-DE" b="0" i="1" smtClean="0">
                              <a:latin typeface="Cambria Math" panose="02040503050406030204" pitchFamily="18" charset="0"/>
                              <a:ea typeface="Cambria Math" panose="02040503050406030204" pitchFamily="18" charset="0"/>
                            </a:rPr>
                            <m:t>=1</m:t>
                          </m:r>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𝑖</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r>
                            <a:rPr lang="de-DE" i="1">
                              <a:latin typeface="Cambria Math" panose="02040503050406030204" pitchFamily="18" charset="0"/>
                              <a:ea typeface="Cambria Math" panose="02040503050406030204" pitchFamily="18" charset="0"/>
                            </a:rPr>
                            <m:t>)</m:t>
                          </m:r>
                        </m:den>
                      </m:f>
                    </m:oMath>
                  </m:oMathPara>
                </a14:m>
                <a:endParaRPr lang="en-US" dirty="0" smtClean="0"/>
              </a:p>
              <a:p>
                <a:pPr marL="0" indent="0">
                  <a:buNone/>
                </a:pPr>
                <a:endParaRPr lang="en-US" sz="1000" dirty="0" smtClean="0"/>
              </a:p>
              <a:p>
                <a:r>
                  <a:rPr lang="en-US" dirty="0" err="1" smtClean="0"/>
                  <a:t>Vergleiche</a:t>
                </a:r>
                <a:r>
                  <a:rPr lang="en-US" dirty="0" smtClean="0"/>
                  <a:t> die </a:t>
                </a:r>
                <a:r>
                  <a:rPr lang="en-US" dirty="0" err="1" smtClean="0"/>
                  <a:t>gewichtete</a:t>
                </a:r>
                <a:r>
                  <a:rPr lang="en-US" dirty="0" smtClean="0"/>
                  <a:t> </a:t>
                </a:r>
                <a:r>
                  <a:rPr lang="en-US" dirty="0" err="1"/>
                  <a:t>R</a:t>
                </a:r>
                <a:r>
                  <a:rPr lang="en-US" dirty="0" err="1" smtClean="0"/>
                  <a:t>esultate</a:t>
                </a:r>
                <a:r>
                  <a:rPr lang="en-US" dirty="0" smtClean="0"/>
                  <a:t> </a:t>
                </a:r>
                <a:r>
                  <a:rPr lang="en-US" dirty="0" err="1" smtClean="0"/>
                  <a:t>mit</a:t>
                </a:r>
                <a:r>
                  <a:rPr lang="en-US" dirty="0" smtClean="0"/>
                  <a:t> den </a:t>
                </a:r>
                <a:r>
                  <a:rPr lang="en-US" dirty="0" err="1" smtClean="0"/>
                  <a:t>tatsächlichen</a:t>
                </a:r>
                <a:r>
                  <a:rPr lang="en-US" dirty="0" smtClean="0"/>
                  <a:t> </a:t>
                </a:r>
                <a:r>
                  <a:rPr lang="en-US" dirty="0" err="1" smtClean="0"/>
                  <a:t>Wahlergebnissen</a:t>
                </a:r>
                <a:r>
                  <a:rPr lang="en-US" dirty="0" smtClean="0"/>
                  <a:t> (Bundestag 2017) und </a:t>
                </a:r>
                <a:r>
                  <a:rPr lang="en-US" dirty="0" err="1" smtClean="0"/>
                  <a:t>dem</a:t>
                </a:r>
                <a:r>
                  <a:rPr lang="en-US" dirty="0" smtClean="0"/>
                  <a:t> ESS</a:t>
                </a:r>
              </a:p>
              <a:p>
                <a:r>
                  <a:rPr lang="en-US" dirty="0" err="1" smtClean="0"/>
                  <a:t>Vergleiche</a:t>
                </a:r>
                <a:r>
                  <a:rPr lang="en-US" dirty="0" smtClean="0"/>
                  <a:t> die </a:t>
                </a:r>
                <a:r>
                  <a:rPr lang="en-US" dirty="0" err="1" smtClean="0"/>
                  <a:t>Ergebnisse</a:t>
                </a:r>
                <a:r>
                  <a:rPr lang="en-US" dirty="0" smtClean="0"/>
                  <a:t> </a:t>
                </a:r>
                <a:r>
                  <a:rPr lang="en-US" dirty="0" err="1" smtClean="0"/>
                  <a:t>mit</a:t>
                </a:r>
                <a:r>
                  <a:rPr lang="en-US" dirty="0" smtClean="0"/>
                  <a:t> der </a:t>
                </a:r>
                <a:r>
                  <a:rPr lang="en-US" dirty="0" err="1" smtClean="0"/>
                  <a:t>klassischen</a:t>
                </a:r>
                <a:r>
                  <a:rPr lang="en-US" dirty="0" smtClean="0"/>
                  <a:t> Raking-</a:t>
                </a:r>
                <a:r>
                  <a:rPr lang="en-US" dirty="0" err="1" smtClean="0"/>
                  <a:t>Methode</a:t>
                </a:r>
                <a:endParaRPr lang="en-US" dirty="0" smtClean="0"/>
              </a:p>
              <a:p>
                <a:pPr marL="0" indent="0">
                  <a:buNone/>
                </a:pPr>
                <a:endParaRPr lang="en-US" dirty="0" smtClean="0"/>
              </a:p>
              <a:p>
                <a:pPr marL="0" indent="0">
                  <a:buNone/>
                </a:pPr>
                <a:endParaRPr lang="en-US" dirty="0"/>
              </a:p>
              <a:p>
                <a:pPr marL="0" indent="0">
                  <a:buNone/>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916832"/>
                <a:ext cx="8305800" cy="3552844"/>
              </a:xfrm>
              <a:blipFill>
                <a:blip r:embed="rId2"/>
                <a:stretch>
                  <a:fillRect l="-881" t="-858" b="-25901"/>
                </a:stretch>
              </a:blipFill>
            </p:spPr>
            <p:txBody>
              <a:bodyPr/>
              <a:lstStyle/>
              <a:p>
                <a:r>
                  <a:rPr lang="de-DE">
                    <a:noFill/>
                  </a:rPr>
                  <a:t> </a:t>
                </a:r>
              </a:p>
            </p:txBody>
          </p:sp>
        </mc:Fallback>
      </mc:AlternateContent>
    </p:spTree>
    <p:extLst>
      <p:ext uri="{BB962C8B-B14F-4D97-AF65-F5344CB8AC3E}">
        <p14:creationId xmlns:p14="http://schemas.microsoft.com/office/powerpoint/2010/main" val="2644228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a:xfrm>
            <a:off x="836644" y="2132856"/>
            <a:ext cx="7767803" cy="3552844"/>
          </a:xfrm>
        </p:spPr>
        <p:txBody>
          <a:bodyPr/>
          <a:lstStyle/>
          <a:p>
            <a:r>
              <a:rPr lang="de-DE" dirty="0"/>
              <a:t>Simulation eines Universe auf Basis des </a:t>
            </a:r>
            <a:r>
              <a:rPr lang="de-DE" dirty="0" smtClean="0"/>
              <a:t>ESS</a:t>
            </a:r>
            <a:endParaRPr lang="de-DE" dirty="0"/>
          </a:p>
          <a:p>
            <a:pPr>
              <a:buFont typeface="Wingdings" panose="05000000000000000000" pitchFamily="2" charset="2"/>
              <a:buChar char="Ø"/>
            </a:pPr>
            <a:r>
              <a:rPr lang="de-DE" dirty="0"/>
              <a:t> Ziehung </a:t>
            </a:r>
            <a:r>
              <a:rPr lang="de-DE" dirty="0" smtClean="0"/>
              <a:t>von 100.000 Units mit zurücklegen</a:t>
            </a:r>
          </a:p>
          <a:p>
            <a:pPr marL="0" indent="0">
              <a:buNone/>
            </a:pPr>
            <a:endParaRPr lang="de-DE" sz="1200" dirty="0"/>
          </a:p>
          <a:p>
            <a:r>
              <a:rPr lang="de-DE" dirty="0" smtClean="0"/>
              <a:t>Ziehe auf Basis des Selektionsmechanismus das Online-Sample n= 2500 aus dem Universe</a:t>
            </a:r>
          </a:p>
          <a:p>
            <a:r>
              <a:rPr lang="de-DE" dirty="0"/>
              <a:t>Schätzung des Z Indikators </a:t>
            </a:r>
            <a:r>
              <a:rPr lang="de-DE" dirty="0" smtClean="0"/>
              <a:t>                                          (</a:t>
            </a:r>
            <a:r>
              <a:rPr lang="de-DE" dirty="0"/>
              <a:t>Z=1 </a:t>
            </a:r>
            <a:r>
              <a:rPr lang="de-DE" dirty="0" smtClean="0"/>
              <a:t>Beobachtung liegt im Online-Sample vor, </a:t>
            </a:r>
            <a:r>
              <a:rPr lang="de-DE" dirty="0" smtClean="0"/>
              <a:t>            Z=0 </a:t>
            </a:r>
            <a:r>
              <a:rPr lang="de-DE" dirty="0" smtClean="0"/>
              <a:t>liegt im Reference Sample) </a:t>
            </a:r>
            <a:r>
              <a:rPr lang="de-DE" dirty="0"/>
              <a:t>mithilfe eines logistischen Modells von Z auf die Hilfsvariablen regressiert</a:t>
            </a:r>
          </a:p>
          <a:p>
            <a:endParaRPr lang="de-DE" dirty="0" smtClean="0"/>
          </a:p>
          <a:p>
            <a:endParaRPr lang="de-DE" dirty="0"/>
          </a:p>
        </p:txBody>
      </p:sp>
    </p:spTree>
    <p:extLst>
      <p:ext uri="{BB962C8B-B14F-4D97-AF65-F5344CB8AC3E}">
        <p14:creationId xmlns:p14="http://schemas.microsoft.com/office/powerpoint/2010/main" val="868554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Kurzzusammenfassung</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52466" y="2060848"/>
                <a:ext cx="7467600" cy="3552844"/>
              </a:xfrm>
            </p:spPr>
            <p:txBody>
              <a:bodyPr/>
              <a:lstStyle/>
              <a:p>
                <a:r>
                  <a:rPr lang="de-DE" dirty="0" smtClean="0"/>
                  <a:t>Pseudogewichte werden durch die gefitteten </a:t>
                </a:r>
                <a:r>
                  <a:rPr lang="de-DE" dirty="0" err="1"/>
                  <a:t>L</a:t>
                </a:r>
                <a:r>
                  <a:rPr lang="de-DE" dirty="0" err="1" smtClean="0"/>
                  <a:t>ogits</a:t>
                </a:r>
                <a:r>
                  <a:rPr lang="de-DE" dirty="0" smtClean="0"/>
                  <a:t> berechnet </a:t>
                </a:r>
                <a14:m>
                  <m:oMath xmlns:m="http://schemas.openxmlformats.org/officeDocument/2006/math">
                    <m:f>
                      <m:fPr>
                        <m:ctrlPr>
                          <a:rPr lang="de-DE" sz="2800" i="1">
                            <a:latin typeface="Cambria Math" panose="02040503050406030204" pitchFamily="18" charset="0"/>
                            <a:ea typeface="Cambria Math" panose="02040503050406030204" pitchFamily="18" charset="0"/>
                          </a:rPr>
                        </m:ctrlPr>
                      </m:fPr>
                      <m:num>
                        <m:r>
                          <a:rPr lang="de-DE" sz="2800" i="1">
                            <a:latin typeface="Cambria Math" panose="02040503050406030204" pitchFamily="18" charset="0"/>
                            <a:ea typeface="Cambria Math" panose="02040503050406030204" pitchFamily="18" charset="0"/>
                          </a:rPr>
                          <m:t>𝑃</m:t>
                        </m:r>
                        <m:r>
                          <a:rPr lang="de-DE" sz="2800" i="1">
                            <a:latin typeface="Cambria Math" panose="02040503050406030204" pitchFamily="18" charset="0"/>
                            <a:ea typeface="Cambria Math" panose="02040503050406030204" pitchFamily="18" charset="0"/>
                          </a:rPr>
                          <m:t>(</m:t>
                        </m:r>
                        <m:sSub>
                          <m:sSubPr>
                            <m:ctrlPr>
                              <a:rPr lang="de-DE" sz="2800" i="1">
                                <a:latin typeface="Cambria Math" panose="02040503050406030204" pitchFamily="18" charset="0"/>
                                <a:ea typeface="Cambria Math" panose="02040503050406030204" pitchFamily="18" charset="0"/>
                              </a:rPr>
                            </m:ctrlPr>
                          </m:sSubPr>
                          <m:e>
                            <m:r>
                              <a:rPr lang="de-DE" sz="2800" i="1">
                                <a:latin typeface="Cambria Math" panose="02040503050406030204" pitchFamily="18" charset="0"/>
                                <a:ea typeface="Cambria Math" panose="02040503050406030204" pitchFamily="18" charset="0"/>
                              </a:rPr>
                              <m:t>𝑍</m:t>
                            </m:r>
                          </m:e>
                          <m:sub>
                            <m:r>
                              <a:rPr lang="de-DE" sz="2800" i="1">
                                <a:latin typeface="Cambria Math" panose="02040503050406030204" pitchFamily="18" charset="0"/>
                                <a:ea typeface="Cambria Math" panose="02040503050406030204" pitchFamily="18" charset="0"/>
                              </a:rPr>
                              <m:t>𝑖</m:t>
                            </m:r>
                          </m:sub>
                        </m:sSub>
                        <m:r>
                          <a:rPr lang="de-DE" sz="2800" i="1">
                            <a:latin typeface="Cambria Math" panose="02040503050406030204" pitchFamily="18" charset="0"/>
                            <a:ea typeface="Cambria Math" panose="02040503050406030204" pitchFamily="18" charset="0"/>
                          </a:rPr>
                          <m:t>=0|</m:t>
                        </m:r>
                        <m:sSub>
                          <m:sSubPr>
                            <m:ctrlPr>
                              <a:rPr lang="de-DE" sz="2800" i="1">
                                <a:latin typeface="Cambria Math" panose="02040503050406030204" pitchFamily="18" charset="0"/>
                              </a:rPr>
                            </m:ctrlPr>
                          </m:sSubPr>
                          <m:e>
                            <m:r>
                              <a:rPr lang="de-DE" sz="2800" i="1">
                                <a:latin typeface="Cambria Math" panose="02040503050406030204" pitchFamily="18" charset="0"/>
                              </a:rPr>
                              <m:t>𝑥</m:t>
                            </m:r>
                          </m:e>
                          <m:sub>
                            <m:r>
                              <a:rPr lang="de-DE" sz="2800" i="1">
                                <a:latin typeface="Cambria Math" panose="02040503050406030204" pitchFamily="18" charset="0"/>
                              </a:rPr>
                              <m:t>𝑖</m:t>
                            </m:r>
                          </m:sub>
                        </m:sSub>
                        <m:r>
                          <a:rPr lang="de-DE" sz="2800" i="1">
                            <a:latin typeface="Cambria Math" panose="02040503050406030204" pitchFamily="18" charset="0"/>
                          </a:rPr>
                          <m:t>=</m:t>
                        </m:r>
                        <m:sSub>
                          <m:sSubPr>
                            <m:ctrlPr>
                              <a:rPr lang="de-DE" sz="2800" i="1">
                                <a:latin typeface="Cambria Math" panose="02040503050406030204" pitchFamily="18" charset="0"/>
                              </a:rPr>
                            </m:ctrlPr>
                          </m:sSubPr>
                          <m:e>
                            <m:r>
                              <a:rPr lang="de-DE" sz="2800" i="1">
                                <a:latin typeface="Cambria Math" panose="02040503050406030204" pitchFamily="18" charset="0"/>
                              </a:rPr>
                              <m:t>𝑥</m:t>
                            </m:r>
                          </m:e>
                          <m:sub>
                            <m:r>
                              <a:rPr lang="de-DE" sz="2800" i="1">
                                <a:latin typeface="Cambria Math" panose="02040503050406030204" pitchFamily="18" charset="0"/>
                              </a:rPr>
                              <m:t>0</m:t>
                            </m:r>
                          </m:sub>
                        </m:sSub>
                        <m:r>
                          <a:rPr lang="de-DE" sz="2800" i="1">
                            <a:latin typeface="Cambria Math" panose="02040503050406030204" pitchFamily="18" charset="0"/>
                            <a:ea typeface="Cambria Math" panose="02040503050406030204" pitchFamily="18" charset="0"/>
                          </a:rPr>
                          <m:t>)</m:t>
                        </m:r>
                      </m:num>
                      <m:den>
                        <m:r>
                          <a:rPr lang="de-DE" sz="2800" i="1">
                            <a:latin typeface="Cambria Math" panose="02040503050406030204" pitchFamily="18" charset="0"/>
                            <a:ea typeface="Cambria Math" panose="02040503050406030204" pitchFamily="18" charset="0"/>
                          </a:rPr>
                          <m:t>𝑃</m:t>
                        </m:r>
                        <m:r>
                          <a:rPr lang="de-DE" sz="2800" i="1">
                            <a:latin typeface="Cambria Math" panose="02040503050406030204" pitchFamily="18" charset="0"/>
                            <a:ea typeface="Cambria Math" panose="02040503050406030204" pitchFamily="18" charset="0"/>
                          </a:rPr>
                          <m:t>(</m:t>
                        </m:r>
                        <m:sSub>
                          <m:sSubPr>
                            <m:ctrlPr>
                              <a:rPr lang="de-DE" sz="2800" i="1">
                                <a:latin typeface="Cambria Math" panose="02040503050406030204" pitchFamily="18" charset="0"/>
                                <a:ea typeface="Cambria Math" panose="02040503050406030204" pitchFamily="18" charset="0"/>
                              </a:rPr>
                            </m:ctrlPr>
                          </m:sSubPr>
                          <m:e>
                            <m:r>
                              <a:rPr lang="de-DE" sz="2800" i="1">
                                <a:latin typeface="Cambria Math" panose="02040503050406030204" pitchFamily="18" charset="0"/>
                                <a:ea typeface="Cambria Math" panose="02040503050406030204" pitchFamily="18" charset="0"/>
                              </a:rPr>
                              <m:t>𝑍</m:t>
                            </m:r>
                          </m:e>
                          <m:sub>
                            <m:r>
                              <a:rPr lang="de-DE" sz="2800" i="1">
                                <a:latin typeface="Cambria Math" panose="02040503050406030204" pitchFamily="18" charset="0"/>
                                <a:ea typeface="Cambria Math" panose="02040503050406030204" pitchFamily="18" charset="0"/>
                              </a:rPr>
                              <m:t>𝑖</m:t>
                            </m:r>
                          </m:sub>
                        </m:sSub>
                        <m:r>
                          <a:rPr lang="de-DE" sz="2800" i="1">
                            <a:latin typeface="Cambria Math" panose="02040503050406030204" pitchFamily="18" charset="0"/>
                            <a:ea typeface="Cambria Math" panose="02040503050406030204" pitchFamily="18" charset="0"/>
                          </a:rPr>
                          <m:t>=1|</m:t>
                        </m:r>
                        <m:sSub>
                          <m:sSubPr>
                            <m:ctrlPr>
                              <a:rPr lang="de-DE" sz="2800" i="1">
                                <a:latin typeface="Cambria Math" panose="02040503050406030204" pitchFamily="18" charset="0"/>
                              </a:rPr>
                            </m:ctrlPr>
                          </m:sSubPr>
                          <m:e>
                            <m:r>
                              <a:rPr lang="de-DE" sz="2800" i="1">
                                <a:latin typeface="Cambria Math" panose="02040503050406030204" pitchFamily="18" charset="0"/>
                              </a:rPr>
                              <m:t>𝑥</m:t>
                            </m:r>
                          </m:e>
                          <m:sub>
                            <m:r>
                              <a:rPr lang="de-DE" sz="2800" i="1">
                                <a:latin typeface="Cambria Math" panose="02040503050406030204" pitchFamily="18" charset="0"/>
                              </a:rPr>
                              <m:t>𝑖</m:t>
                            </m:r>
                          </m:sub>
                        </m:sSub>
                        <m:r>
                          <a:rPr lang="de-DE" sz="2800" i="1">
                            <a:latin typeface="Cambria Math" panose="02040503050406030204" pitchFamily="18" charset="0"/>
                          </a:rPr>
                          <m:t>=</m:t>
                        </m:r>
                        <m:sSub>
                          <m:sSubPr>
                            <m:ctrlPr>
                              <a:rPr lang="de-DE" sz="2800" i="1">
                                <a:latin typeface="Cambria Math" panose="02040503050406030204" pitchFamily="18" charset="0"/>
                              </a:rPr>
                            </m:ctrlPr>
                          </m:sSubPr>
                          <m:e>
                            <m:r>
                              <a:rPr lang="de-DE" sz="2800" i="1">
                                <a:latin typeface="Cambria Math" panose="02040503050406030204" pitchFamily="18" charset="0"/>
                              </a:rPr>
                              <m:t>𝑥</m:t>
                            </m:r>
                          </m:e>
                          <m:sub>
                            <m:r>
                              <a:rPr lang="de-DE" sz="2800" i="1">
                                <a:latin typeface="Cambria Math" panose="02040503050406030204" pitchFamily="18" charset="0"/>
                              </a:rPr>
                              <m:t>0</m:t>
                            </m:r>
                          </m:sub>
                        </m:sSub>
                        <m:r>
                          <a:rPr lang="de-DE" sz="2800" i="1">
                            <a:latin typeface="Cambria Math" panose="02040503050406030204" pitchFamily="18" charset="0"/>
                            <a:ea typeface="Cambria Math" panose="02040503050406030204" pitchFamily="18" charset="0"/>
                          </a:rPr>
                          <m:t>)</m:t>
                        </m:r>
                      </m:den>
                    </m:f>
                  </m:oMath>
                </a14:m>
                <a:endParaRPr lang="en-US" dirty="0" smtClean="0"/>
              </a:p>
              <a:p>
                <a:pPr marL="0" indent="0">
                  <a:buNone/>
                </a:pPr>
                <a:endParaRPr lang="en-US" sz="1000" dirty="0" smtClean="0"/>
              </a:p>
              <a:p>
                <a:r>
                  <a:rPr lang="en-US" dirty="0" smtClean="0"/>
                  <a:t>Da Reference Sample = Universe gilt:</a:t>
                </a:r>
              </a:p>
              <a:p>
                <a:pPr>
                  <a:buFont typeface="Wingdings" panose="05000000000000000000" pitchFamily="2" charset="2"/>
                  <a:buChar char="Ø"/>
                </a:pPr>
                <a:r>
                  <a:rPr lang="en-US"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de-DE" i="1">
                            <a:latin typeface="Cambria Math" panose="02040503050406030204" pitchFamily="18" charset="0"/>
                            <a:ea typeface="Cambria Math" panose="02040503050406030204" pitchFamily="18" charset="0"/>
                          </a:rPr>
                        </m:ctrlPr>
                      </m:accPr>
                      <m:e>
                        <m:r>
                          <a:rPr lang="de-DE" i="1">
                            <a:latin typeface="Cambria Math" panose="02040503050406030204" pitchFamily="18" charset="0"/>
                            <a:ea typeface="Cambria Math" panose="02040503050406030204" pitchFamily="18" charset="0"/>
                          </a:rPr>
                          <m:t>𝑃</m:t>
                        </m:r>
                      </m:e>
                    </m:acc>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𝑆</m:t>
                        </m:r>
                      </m:e>
                      <m:sub>
                        <m:r>
                          <a:rPr lang="de-DE" i="1">
                            <a:latin typeface="Cambria Math" panose="02040503050406030204" pitchFamily="18" charset="0"/>
                            <a:ea typeface="Cambria Math" panose="02040503050406030204" pitchFamily="18" charset="0"/>
                          </a:rPr>
                          <m:t>𝑖</m:t>
                        </m:r>
                      </m:sub>
                    </m:sSub>
                    <m:r>
                      <a:rPr lang="de-DE" i="1">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i="1">
                            <a:latin typeface="Cambria Math" panose="02040503050406030204" pitchFamily="18" charset="0"/>
                            <a:ea typeface="Cambria Math" panose="02040503050406030204" pitchFamily="18" charset="0"/>
                          </a:rPr>
                          <m:t>𝑖</m:t>
                        </m:r>
                      </m:sub>
                    </m:sSub>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i="1">
                            <a:latin typeface="Cambria Math" panose="02040503050406030204" pitchFamily="18" charset="0"/>
                            <a:ea typeface="Cambria Math" panose="02040503050406030204" pitchFamily="18" charset="0"/>
                          </a:rPr>
                          <m:t>0</m:t>
                        </m:r>
                      </m:sub>
                    </m:sSub>
                    <m:r>
                      <a:rPr lang="de-DE" i="1">
                        <a:latin typeface="Cambria Math" panose="02040503050406030204" pitchFamily="18" charset="0"/>
                        <a:ea typeface="Cambria Math" panose="02040503050406030204" pitchFamily="18" charset="0"/>
                      </a:rPr>
                      <m:t>)</m:t>
                    </m:r>
                  </m:oMath>
                </a14:m>
                <a:r>
                  <a:rPr lang="en-US" dirty="0" smtClean="0">
                    <a:latin typeface="Cambria Math" panose="02040503050406030204" pitchFamily="18" charset="0"/>
                    <a:ea typeface="Cambria Math" panose="02040503050406030204" pitchFamily="18" charset="0"/>
                  </a:rPr>
                  <a:t>=</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P</m:t>
                    </m:r>
                    <m:d>
                      <m:dPr>
                        <m:ctrlPr>
                          <a:rPr lang="de-DE" i="1">
                            <a:latin typeface="Cambria Math" panose="02040503050406030204" pitchFamily="18" charset="0"/>
                            <a:ea typeface="Cambria Math" panose="02040503050406030204" pitchFamily="18" charset="0"/>
                          </a:rPr>
                        </m:ctrlPr>
                      </m:dPr>
                      <m:e>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𝑆</m:t>
                            </m:r>
                          </m:e>
                          <m:sub>
                            <m:r>
                              <a:rPr lang="de-DE" i="1">
                                <a:latin typeface="Cambria Math" panose="02040503050406030204" pitchFamily="18" charset="0"/>
                                <a:ea typeface="Cambria Math" panose="02040503050406030204" pitchFamily="18" charset="0"/>
                              </a:rPr>
                              <m:t>𝑖</m:t>
                            </m:r>
                          </m:sub>
                        </m:sSub>
                        <m:r>
                          <a:rPr lang="de-DE" i="1">
                            <a:latin typeface="Cambria Math" panose="02040503050406030204" pitchFamily="18" charset="0"/>
                            <a:ea typeface="Cambria Math" panose="02040503050406030204" pitchFamily="18" charset="0"/>
                          </a:rPr>
                          <m:t>=1</m:t>
                        </m:r>
                      </m:e>
                      <m:e>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i="1">
                                <a:latin typeface="Cambria Math" panose="02040503050406030204" pitchFamily="18" charset="0"/>
                                <a:ea typeface="Cambria Math" panose="02040503050406030204" pitchFamily="18" charset="0"/>
                              </a:rPr>
                              <m:t>𝑖</m:t>
                            </m:r>
                          </m:sub>
                        </m:sSub>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i="1">
                                <a:latin typeface="Cambria Math" panose="02040503050406030204" pitchFamily="18" charset="0"/>
                                <a:ea typeface="Cambria Math" panose="02040503050406030204" pitchFamily="18" charset="0"/>
                              </a:rPr>
                              <m:t>0</m:t>
                            </m:r>
                          </m:sub>
                        </m:sSub>
                      </m:e>
                    </m:d>
                    <m:r>
                      <a:rPr lang="de-DE" b="0" i="0" smtClean="0">
                        <a:latin typeface="Cambria Math" panose="02040503050406030204" pitchFamily="18" charset="0"/>
                        <a:ea typeface="Cambria Math" panose="02040503050406030204" pitchFamily="18" charset="0"/>
                      </a:rPr>
                      <m:t>=1</m:t>
                    </m:r>
                  </m:oMath>
                </a14:m>
                <a:endParaRPr lang="en-US" dirty="0" smtClean="0">
                  <a:latin typeface="Cambria Math" panose="02040503050406030204" pitchFamily="18" charset="0"/>
                  <a:ea typeface="Cambria Math" panose="02040503050406030204" pitchFamily="18" charset="0"/>
                </a:endParaRPr>
              </a:p>
              <a:p>
                <a:pPr marL="0" indent="0">
                  <a:buNone/>
                </a:pPr>
                <a:endParaRPr lang="en-US" sz="1000" dirty="0" smtClean="0"/>
              </a:p>
              <a:p>
                <a:r>
                  <a:rPr lang="en-US" dirty="0" err="1" smtClean="0"/>
                  <a:t>Ziehung</a:t>
                </a:r>
                <a:r>
                  <a:rPr lang="en-US" dirty="0" smtClean="0"/>
                  <a:t> der </a:t>
                </a:r>
                <a:r>
                  <a:rPr lang="en-US" dirty="0" err="1" smtClean="0"/>
                  <a:t>marginalen</a:t>
                </a:r>
                <a:r>
                  <a:rPr lang="en-US" dirty="0" smtClean="0"/>
                  <a:t> </a:t>
                </a:r>
                <a:r>
                  <a:rPr lang="en-US" dirty="0" err="1" smtClean="0"/>
                  <a:t>Verteilung</a:t>
                </a:r>
                <a:r>
                  <a:rPr lang="en-US" dirty="0" smtClean="0"/>
                  <a:t> </a:t>
                </a:r>
                <a:r>
                  <a:rPr lang="en-US" dirty="0" err="1" smtClean="0"/>
                  <a:t>für</a:t>
                </a:r>
                <a:r>
                  <a:rPr lang="en-US" dirty="0" smtClean="0"/>
                  <a:t> Raking </a:t>
                </a:r>
                <a:r>
                  <a:rPr lang="en-US" dirty="0" err="1" smtClean="0"/>
                  <a:t>aus</a:t>
                </a:r>
                <a:r>
                  <a:rPr lang="en-US" dirty="0" smtClean="0"/>
                  <a:t> </a:t>
                </a:r>
                <a:r>
                  <a:rPr lang="en-US" dirty="0" err="1" smtClean="0"/>
                  <a:t>dem</a:t>
                </a:r>
                <a:r>
                  <a:rPr lang="en-US" dirty="0" smtClean="0"/>
                  <a:t> </a:t>
                </a:r>
                <a:r>
                  <a:rPr lang="en-US" dirty="0" err="1" smtClean="0"/>
                  <a:t>künstlichen</a:t>
                </a:r>
                <a:r>
                  <a:rPr lang="en-US" dirty="0" smtClean="0"/>
                  <a:t> </a:t>
                </a:r>
                <a:r>
                  <a:rPr lang="en-US" dirty="0" smtClean="0"/>
                  <a:t>Universe</a:t>
                </a:r>
                <a:endParaRPr lang="en-US" dirty="0" smtClean="0"/>
              </a:p>
              <a:p>
                <a:r>
                  <a:rPr lang="en-US" dirty="0" err="1" smtClean="0"/>
                  <a:t>Wiederholung</a:t>
                </a:r>
                <a:r>
                  <a:rPr lang="en-US" dirty="0" smtClean="0"/>
                  <a:t> des </a:t>
                </a:r>
                <a:r>
                  <a:rPr lang="en-US" dirty="0" err="1" smtClean="0"/>
                  <a:t>Prozesses</a:t>
                </a:r>
                <a:r>
                  <a:rPr lang="en-US" dirty="0" smtClean="0"/>
                  <a:t> (</a:t>
                </a:r>
                <a:r>
                  <a:rPr lang="en-US" dirty="0" err="1" smtClean="0"/>
                  <a:t>hier</a:t>
                </a:r>
                <a:r>
                  <a:rPr lang="en-US" dirty="0" smtClean="0"/>
                  <a:t> 100 </a:t>
                </a:r>
                <a:r>
                  <a:rPr lang="en-US" dirty="0" err="1" smtClean="0"/>
                  <a:t>Iterationen</a:t>
                </a:r>
                <a:r>
                  <a:rPr lang="en-US" dirty="0" smtClean="0"/>
                  <a:t>)</a:t>
                </a:r>
              </a:p>
              <a:p>
                <a:pPr marL="0" indent="0">
                  <a:buNone/>
                </a:pPr>
                <a:endParaRPr lang="en-US" dirty="0"/>
              </a:p>
              <a:p>
                <a:pPr marL="0" indent="0">
                  <a:buNone/>
                </a:pPr>
                <a:endParaRPr lang="en-US"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52466" y="2060848"/>
                <a:ext cx="7467600" cy="3552844"/>
              </a:xfrm>
              <a:blipFill>
                <a:blip r:embed="rId2"/>
                <a:stretch>
                  <a:fillRect l="-980" t="-1029" b="-172"/>
                </a:stretch>
              </a:blipFill>
            </p:spPr>
            <p:txBody>
              <a:bodyPr/>
              <a:lstStyle/>
              <a:p>
                <a:r>
                  <a:rPr lang="de-DE">
                    <a:noFill/>
                  </a:rPr>
                  <a:t> </a:t>
                </a:r>
              </a:p>
            </p:txBody>
          </p:sp>
        </mc:Fallback>
      </mc:AlternateContent>
    </p:spTree>
    <p:extLst>
      <p:ext uri="{BB962C8B-B14F-4D97-AF65-F5344CB8AC3E}">
        <p14:creationId xmlns:p14="http://schemas.microsoft.com/office/powerpoint/2010/main" val="388086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678173946"/>
              </p:ext>
            </p:extLst>
          </p:nvPr>
        </p:nvGraphicFramePr>
        <p:xfrm>
          <a:off x="0" y="0"/>
          <a:ext cx="9144000" cy="6910225"/>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900685568"/>
                    </a:ext>
                  </a:extLst>
                </a:gridCol>
                <a:gridCol w="1828800">
                  <a:extLst>
                    <a:ext uri="{9D8B030D-6E8A-4147-A177-3AD203B41FA5}">
                      <a16:colId xmlns:a16="http://schemas.microsoft.com/office/drawing/2014/main" val="1513994199"/>
                    </a:ext>
                  </a:extLst>
                </a:gridCol>
                <a:gridCol w="1828800">
                  <a:extLst>
                    <a:ext uri="{9D8B030D-6E8A-4147-A177-3AD203B41FA5}">
                      <a16:colId xmlns:a16="http://schemas.microsoft.com/office/drawing/2014/main" val="245047649"/>
                    </a:ext>
                  </a:extLst>
                </a:gridCol>
                <a:gridCol w="1828800">
                  <a:extLst>
                    <a:ext uri="{9D8B030D-6E8A-4147-A177-3AD203B41FA5}">
                      <a16:colId xmlns:a16="http://schemas.microsoft.com/office/drawing/2014/main" val="2466361617"/>
                    </a:ext>
                  </a:extLst>
                </a:gridCol>
                <a:gridCol w="1828800">
                  <a:extLst>
                    <a:ext uri="{9D8B030D-6E8A-4147-A177-3AD203B41FA5}">
                      <a16:colId xmlns:a16="http://schemas.microsoft.com/office/drawing/2014/main" val="1818546439"/>
                    </a:ext>
                  </a:extLst>
                </a:gridCol>
              </a:tblGrid>
              <a:tr h="188640">
                <a:tc gridSpan="5">
                  <a:txBody>
                    <a:bodyPr/>
                    <a:lstStyle/>
                    <a:p>
                      <a:pPr algn="ctr">
                        <a:lnSpc>
                          <a:spcPct val="107000"/>
                        </a:lnSpc>
                        <a:spcAft>
                          <a:spcPts val="0"/>
                        </a:spcAft>
                      </a:pPr>
                      <a:r>
                        <a:rPr lang="de-DE" sz="1000" dirty="0" smtClean="0">
                          <a:effectLst/>
                        </a:rPr>
                        <a:t>SAR-Annahme für Onlinezugang und Internetdauer</a:t>
                      </a:r>
                      <a:endParaRPr lang="de-DE" sz="1000" dirty="0">
                        <a:effectLst/>
                      </a:endParaRPr>
                    </a:p>
                  </a:txBody>
                  <a:tcPr marL="4377" marR="4377" marT="4377" marB="4377"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537367353"/>
                  </a:ext>
                </a:extLst>
              </a:tr>
              <a:tr h="167610">
                <a:tc gridSpan="5">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295920638"/>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gridSpan="4">
                  <a:txBody>
                    <a:bodyPr/>
                    <a:lstStyle/>
                    <a:p>
                      <a:pPr algn="ctr">
                        <a:lnSpc>
                          <a:spcPct val="107000"/>
                        </a:lnSpc>
                        <a:spcAft>
                          <a:spcPts val="0"/>
                        </a:spcAft>
                      </a:pPr>
                      <a:r>
                        <a:rPr lang="de-DE" sz="1000" dirty="0" err="1">
                          <a:effectLst/>
                        </a:rPr>
                        <a:t>Dependent</a:t>
                      </a:r>
                      <a:r>
                        <a:rPr lang="de-DE" sz="1000" dirty="0">
                          <a:effectLst/>
                        </a:rPr>
                        <a:t> variable: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548373424"/>
                  </a:ext>
                </a:extLst>
              </a:tr>
              <a:tr h="167610">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281300104"/>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Internetzugang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Internetdauer3h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Internetdauer4h</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Internetdauer5h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494112085"/>
                  </a:ext>
                </a:extLst>
              </a:tr>
              <a:tr h="186957">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919736419"/>
                  </a:ext>
                </a:extLst>
              </a:tr>
              <a:tr h="167610">
                <a:tc gridSpan="5">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36377731"/>
                  </a:ext>
                </a:extLst>
              </a:tr>
              <a:tr h="186957">
                <a:tc>
                  <a:txBody>
                    <a:bodyPr/>
                    <a:lstStyle/>
                    <a:p>
                      <a:pPr>
                        <a:lnSpc>
                          <a:spcPct val="107000"/>
                        </a:lnSpc>
                        <a:spcAft>
                          <a:spcPts val="0"/>
                        </a:spcAft>
                      </a:pPr>
                      <a:r>
                        <a:rPr lang="de-DE" sz="1000">
                          <a:effectLst/>
                        </a:rPr>
                        <a:t>Männlich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-0,299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0,310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0,325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0,298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337633597"/>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(0,209)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(0,129)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(0,139)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(0,153)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102776564"/>
                  </a:ext>
                </a:extLst>
              </a:tr>
              <a:tr h="167610">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148834497"/>
                  </a:ext>
                </a:extLst>
              </a:tr>
              <a:tr h="186957">
                <a:tc>
                  <a:txBody>
                    <a:bodyPr/>
                    <a:lstStyle/>
                    <a:p>
                      <a:pPr>
                        <a:lnSpc>
                          <a:spcPct val="107000"/>
                        </a:lnSpc>
                        <a:spcAft>
                          <a:spcPts val="0"/>
                        </a:spcAft>
                      </a:pPr>
                      <a:r>
                        <a:rPr lang="de-DE" sz="1000">
                          <a:effectLst/>
                        </a:rPr>
                        <a:t>Alter&lt;20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14,206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1,638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1,641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1,340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405294917"/>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(633,246)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(0,426)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(0,376)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(0,379)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550379199"/>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4090222584"/>
                  </a:ext>
                </a:extLst>
              </a:tr>
              <a:tr h="186957">
                <a:tc>
                  <a:txBody>
                    <a:bodyPr/>
                    <a:lstStyle/>
                    <a:p>
                      <a:pPr>
                        <a:lnSpc>
                          <a:spcPct val="107000"/>
                        </a:lnSpc>
                        <a:spcAft>
                          <a:spcPts val="0"/>
                        </a:spcAft>
                      </a:pPr>
                      <a:r>
                        <a:rPr lang="de-DE" sz="1000">
                          <a:effectLst/>
                        </a:rPr>
                        <a:t>20-40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1,291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0,926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0,999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0,980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657090647"/>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(0,648)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(0,158)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(0,165)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(0,182)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184492399"/>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452592420"/>
                  </a:ext>
                </a:extLst>
              </a:tr>
              <a:tr h="186957">
                <a:tc>
                  <a:txBody>
                    <a:bodyPr/>
                    <a:lstStyle/>
                    <a:p>
                      <a:pPr>
                        <a:lnSpc>
                          <a:spcPct val="107000"/>
                        </a:lnSpc>
                        <a:spcAft>
                          <a:spcPts val="0"/>
                        </a:spcAft>
                      </a:pPr>
                      <a:r>
                        <a:rPr lang="de-DE" sz="1000">
                          <a:effectLst/>
                        </a:rPr>
                        <a:t>60-70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-1,377</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-0,614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-0,509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-0,429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833980688"/>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(0,323)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(0,189)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(0,220)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(0,253)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973228479"/>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003460659"/>
                  </a:ext>
                </a:extLst>
              </a:tr>
              <a:tr h="186957">
                <a:tc>
                  <a:txBody>
                    <a:bodyPr/>
                    <a:lstStyle/>
                    <a:p>
                      <a:pPr>
                        <a:lnSpc>
                          <a:spcPct val="107000"/>
                        </a:lnSpc>
                        <a:spcAft>
                          <a:spcPts val="0"/>
                        </a:spcAft>
                      </a:pPr>
                      <a:r>
                        <a:rPr lang="de-DE" sz="1000">
                          <a:effectLst/>
                        </a:rPr>
                        <a:t>Alter&gt;70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-2,735</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-0,947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-1,196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-1,628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482592742"/>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(0,308)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(0,281)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(0,374)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(0,531)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880796710"/>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749986077"/>
                  </a:ext>
                </a:extLst>
              </a:tr>
              <a:tr h="366812">
                <a:tc>
                  <a:txBody>
                    <a:bodyPr/>
                    <a:lstStyle/>
                    <a:p>
                      <a:pPr>
                        <a:lnSpc>
                          <a:spcPct val="107000"/>
                        </a:lnSpc>
                        <a:spcAft>
                          <a:spcPts val="0"/>
                        </a:spcAft>
                      </a:pPr>
                      <a:r>
                        <a:rPr lang="de-DE" sz="1000">
                          <a:effectLst/>
                        </a:rPr>
                        <a:t>Bildung Niedrig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-1,677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-0,419</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-0,425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-0,281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4103746337"/>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(0,269)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(0,218)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(0,253)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(0,288)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510335229"/>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08887121"/>
                  </a:ext>
                </a:extLst>
              </a:tr>
              <a:tr h="366812">
                <a:tc>
                  <a:txBody>
                    <a:bodyPr/>
                    <a:lstStyle/>
                    <a:p>
                      <a:pPr>
                        <a:lnSpc>
                          <a:spcPct val="107000"/>
                        </a:lnSpc>
                        <a:spcAft>
                          <a:spcPts val="0"/>
                        </a:spcAft>
                      </a:pPr>
                      <a:r>
                        <a:rPr lang="de-DE" sz="1000">
                          <a:effectLst/>
                        </a:rPr>
                        <a:t>Bildung Mitte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-0,524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-0,172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-0,172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926512703"/>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(0,298)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(0,145)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(0,158)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(0,176)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519648043"/>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208942769"/>
                  </a:ext>
                </a:extLst>
              </a:tr>
              <a:tr h="186957">
                <a:tc>
                  <a:txBody>
                    <a:bodyPr/>
                    <a:lstStyle/>
                    <a:p>
                      <a:pPr>
                        <a:lnSpc>
                          <a:spcPct val="107000"/>
                        </a:lnSpc>
                        <a:spcAft>
                          <a:spcPts val="0"/>
                        </a:spcAft>
                      </a:pPr>
                      <a:r>
                        <a:rPr lang="de-DE" sz="1000">
                          <a:effectLst/>
                        </a:rPr>
                        <a:t>Verheiratet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0,974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-0,452</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-0,294</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-0,194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839618914"/>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(0,217)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(0,143)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(0,154)</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(0,171)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006447843"/>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384006333"/>
                  </a:ext>
                </a:extLst>
              </a:tr>
              <a:tr h="186957">
                <a:tc>
                  <a:txBody>
                    <a:bodyPr/>
                    <a:lstStyle/>
                    <a:p>
                      <a:pPr>
                        <a:lnSpc>
                          <a:spcPct val="107000"/>
                        </a:lnSpc>
                        <a:spcAft>
                          <a:spcPts val="0"/>
                        </a:spcAft>
                      </a:pPr>
                      <a:r>
                        <a:rPr lang="de-DE" sz="1000">
                          <a:effectLst/>
                        </a:rPr>
                        <a:t>Großstadt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0,555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0,555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0,720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0,696</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3892215270"/>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(0,165)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(0,176)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(0,193)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629884659"/>
                  </a:ext>
                </a:extLst>
              </a:tr>
              <a:tr h="16761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501947087"/>
                  </a:ext>
                </a:extLst>
              </a:tr>
              <a:tr h="186957">
                <a:tc>
                  <a:txBody>
                    <a:bodyPr/>
                    <a:lstStyle/>
                    <a:p>
                      <a:pPr>
                        <a:lnSpc>
                          <a:spcPct val="107000"/>
                        </a:lnSpc>
                        <a:spcAft>
                          <a:spcPts val="0"/>
                        </a:spcAft>
                      </a:pPr>
                      <a:r>
                        <a:rPr lang="de-DE" sz="1000">
                          <a:effectLst/>
                        </a:rPr>
                        <a:t>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0,276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0,278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0,187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0,105</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1040405734"/>
                  </a:ext>
                </a:extLst>
              </a:tr>
              <a:tr h="186957">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(0,157)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a:effectLst/>
                        </a:rPr>
                        <a:t>(0,174)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tc>
                  <a:txBody>
                    <a:bodyPr/>
                    <a:lstStyle/>
                    <a:p>
                      <a:pPr algn="ctr">
                        <a:lnSpc>
                          <a:spcPct val="107000"/>
                        </a:lnSpc>
                        <a:spcAft>
                          <a:spcPts val="0"/>
                        </a:spcAft>
                      </a:pPr>
                      <a:r>
                        <a:rPr lang="de-DE" sz="1000" dirty="0">
                          <a:effectLst/>
                        </a:rPr>
                        <a:t>(0,195)</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77" marR="4377" marT="4377" marB="4377" anchor="ctr"/>
                </a:tc>
                <a:extLst>
                  <a:ext uri="{0D108BD9-81ED-4DB2-BD59-A6C34878D82A}">
                    <a16:rowId xmlns:a16="http://schemas.microsoft.com/office/drawing/2014/main" val="2635612236"/>
                  </a:ext>
                </a:extLst>
              </a:tr>
            </a:tbl>
          </a:graphicData>
        </a:graphic>
      </p:graphicFrame>
    </p:spTree>
    <p:extLst>
      <p:ext uri="{BB962C8B-B14F-4D97-AF65-F5344CB8AC3E}">
        <p14:creationId xmlns:p14="http://schemas.microsoft.com/office/powerpoint/2010/main" val="394346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028454278"/>
              </p:ext>
            </p:extLst>
          </p:nvPr>
        </p:nvGraphicFramePr>
        <p:xfrm>
          <a:off x="-9128" y="0"/>
          <a:ext cx="9153130" cy="6857990"/>
        </p:xfrm>
        <a:graphic>
          <a:graphicData uri="http://schemas.openxmlformats.org/drawingml/2006/table">
            <a:tbl>
              <a:tblPr firstRow="1" firstCol="1" bandRow="1">
                <a:tableStyleId>{5C22544A-7EE6-4342-B048-85BDC9FD1C3A}</a:tableStyleId>
              </a:tblPr>
              <a:tblGrid>
                <a:gridCol w="1830626">
                  <a:extLst>
                    <a:ext uri="{9D8B030D-6E8A-4147-A177-3AD203B41FA5}">
                      <a16:colId xmlns:a16="http://schemas.microsoft.com/office/drawing/2014/main" val="3327513526"/>
                    </a:ext>
                  </a:extLst>
                </a:gridCol>
                <a:gridCol w="1830626">
                  <a:extLst>
                    <a:ext uri="{9D8B030D-6E8A-4147-A177-3AD203B41FA5}">
                      <a16:colId xmlns:a16="http://schemas.microsoft.com/office/drawing/2014/main" val="4105481169"/>
                    </a:ext>
                  </a:extLst>
                </a:gridCol>
                <a:gridCol w="1830626">
                  <a:extLst>
                    <a:ext uri="{9D8B030D-6E8A-4147-A177-3AD203B41FA5}">
                      <a16:colId xmlns:a16="http://schemas.microsoft.com/office/drawing/2014/main" val="2905763755"/>
                    </a:ext>
                  </a:extLst>
                </a:gridCol>
                <a:gridCol w="1830626">
                  <a:extLst>
                    <a:ext uri="{9D8B030D-6E8A-4147-A177-3AD203B41FA5}">
                      <a16:colId xmlns:a16="http://schemas.microsoft.com/office/drawing/2014/main" val="2336838846"/>
                    </a:ext>
                  </a:extLst>
                </a:gridCol>
                <a:gridCol w="1830626">
                  <a:extLst>
                    <a:ext uri="{9D8B030D-6E8A-4147-A177-3AD203B41FA5}">
                      <a16:colId xmlns:a16="http://schemas.microsoft.com/office/drawing/2014/main" val="1550272575"/>
                    </a:ext>
                  </a:extLst>
                </a:gridCol>
              </a:tblGrid>
              <a:tr h="198040">
                <a:tc gridSpan="5">
                  <a:txBody>
                    <a:bodyPr/>
                    <a:lstStyle/>
                    <a:p>
                      <a:pPr algn="ctr">
                        <a:lnSpc>
                          <a:spcPct val="107000"/>
                        </a:lnSpc>
                        <a:spcAft>
                          <a:spcPts val="0"/>
                        </a:spcAft>
                      </a:pPr>
                      <a:r>
                        <a:rPr lang="de-DE" sz="1000" dirty="0" smtClean="0">
                          <a:effectLst/>
                        </a:rPr>
                        <a:t>SAR-Annahme für Onlinezugang und Internetdauer</a:t>
                      </a:r>
                      <a:endParaRPr lang="de-DE" sz="1000" dirty="0">
                        <a:effectLst/>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892480841"/>
                  </a:ext>
                </a:extLst>
              </a:tr>
              <a:tr h="207432">
                <a:tc gridSpan="5">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03879"/>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gridSpan="4">
                  <a:txBody>
                    <a:bodyPr/>
                    <a:lstStyle/>
                    <a:p>
                      <a:pPr algn="ctr">
                        <a:lnSpc>
                          <a:spcPct val="107000"/>
                        </a:lnSpc>
                        <a:spcAft>
                          <a:spcPts val="0"/>
                        </a:spcAft>
                      </a:pPr>
                      <a:r>
                        <a:rPr lang="de-DE" sz="1000">
                          <a:effectLst/>
                        </a:rPr>
                        <a:t>Dependent variable: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866504243"/>
                  </a:ext>
                </a:extLst>
              </a:tr>
              <a:tr h="20743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689351309"/>
                  </a:ext>
                </a:extLst>
              </a:tr>
              <a:tr h="219514">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Internetzugang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Internetdauer3h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Internetdauer4h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Internetdauer5h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637282363"/>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548476468"/>
                  </a:ext>
                </a:extLst>
              </a:tr>
              <a:tr h="207432">
                <a:tc gridSpan="5">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777613313"/>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597500918"/>
                  </a:ext>
                </a:extLst>
              </a:tr>
              <a:tr h="219514">
                <a:tc>
                  <a:txBody>
                    <a:bodyPr/>
                    <a:lstStyle/>
                    <a:p>
                      <a:pPr>
                        <a:lnSpc>
                          <a:spcPct val="107000"/>
                        </a:lnSpc>
                        <a:spcAft>
                          <a:spcPts val="0"/>
                        </a:spcAft>
                      </a:pPr>
                      <a:r>
                        <a:rPr lang="de-DE" sz="1000">
                          <a:effectLst/>
                        </a:rPr>
                        <a:t>SPD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-0,001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0,040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0,200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-0,087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2269925000"/>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(0,239)</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(0,181)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(0,195)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(0,218)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3255025475"/>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606281301"/>
                  </a:ext>
                </a:extLst>
              </a:tr>
              <a:tr h="219514">
                <a:tc>
                  <a:txBody>
                    <a:bodyPr/>
                    <a:lstStyle/>
                    <a:p>
                      <a:pPr>
                        <a:lnSpc>
                          <a:spcPct val="107000"/>
                        </a:lnSpc>
                        <a:spcAft>
                          <a:spcPts val="0"/>
                        </a:spcAft>
                      </a:pPr>
                      <a:r>
                        <a:rPr lang="de-DE" sz="1000">
                          <a:effectLst/>
                        </a:rPr>
                        <a:t>Linke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-0,410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-0,407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-0,396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-0,833</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2298384188"/>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(0,384)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(0,280)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(0,331)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3057740809"/>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3379034542"/>
                  </a:ext>
                </a:extLst>
              </a:tr>
              <a:tr h="219514">
                <a:tc>
                  <a:txBody>
                    <a:bodyPr/>
                    <a:lstStyle/>
                    <a:p>
                      <a:pPr>
                        <a:lnSpc>
                          <a:spcPct val="107000"/>
                        </a:lnSpc>
                        <a:spcAft>
                          <a:spcPts val="0"/>
                        </a:spcAft>
                      </a:pPr>
                      <a:r>
                        <a:rPr lang="de-DE" sz="1000">
                          <a:effectLst/>
                        </a:rPr>
                        <a:t>Grüne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0,537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0,012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0,021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256511899"/>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(0,401)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(0,178)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(0,189)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(0,205)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4162857084"/>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859487207"/>
                  </a:ext>
                </a:extLst>
              </a:tr>
              <a:tr h="219514">
                <a:tc>
                  <a:txBody>
                    <a:bodyPr/>
                    <a:lstStyle/>
                    <a:p>
                      <a:pPr>
                        <a:lnSpc>
                          <a:spcPct val="107000"/>
                        </a:lnSpc>
                        <a:spcAft>
                          <a:spcPts val="0"/>
                        </a:spcAft>
                      </a:pPr>
                      <a:r>
                        <a:rPr lang="de-DE" sz="1000">
                          <a:effectLst/>
                        </a:rPr>
                        <a:t>FDP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0,404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0,362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0,165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0,266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569588504"/>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(0,400)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(0,247)</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472103077"/>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2178965365"/>
                  </a:ext>
                </a:extLst>
              </a:tr>
              <a:tr h="219514">
                <a:tc>
                  <a:txBody>
                    <a:bodyPr/>
                    <a:lstStyle/>
                    <a:p>
                      <a:pPr>
                        <a:lnSpc>
                          <a:spcPct val="107000"/>
                        </a:lnSpc>
                        <a:spcAft>
                          <a:spcPts val="0"/>
                        </a:spcAft>
                      </a:pPr>
                      <a:r>
                        <a:rPr lang="de-DE" sz="1000">
                          <a:effectLst/>
                        </a:rPr>
                        <a:t>AFD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0,285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0,008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-0,088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-0,132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605827349"/>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(0,259)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(0,293)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(0,327)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108440515"/>
                  </a:ext>
                </a:extLst>
              </a:tr>
              <a:tr h="20743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992497369"/>
                  </a:ext>
                </a:extLst>
              </a:tr>
              <a:tr h="219514">
                <a:tc>
                  <a:txBody>
                    <a:bodyPr/>
                    <a:lstStyle/>
                    <a:p>
                      <a:pPr>
                        <a:lnSpc>
                          <a:spcPct val="107000"/>
                        </a:lnSpc>
                        <a:spcAft>
                          <a:spcPts val="0"/>
                        </a:spcAft>
                      </a:pPr>
                      <a:r>
                        <a:rPr lang="de-DE" sz="1000">
                          <a:effectLst/>
                        </a:rPr>
                        <a:t>(Intercept)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3,407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-0,560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-1,398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-1,832</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1312797454"/>
                  </a:ext>
                </a:extLst>
              </a:tr>
              <a:tr h="21951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(0,402)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(0,214)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(0,237)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(0,263)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702246812"/>
                  </a:ext>
                </a:extLst>
              </a:tr>
              <a:tr h="20743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2553567650"/>
                  </a:ext>
                </a:extLst>
              </a:tr>
              <a:tr h="207432">
                <a:tc gridSpan="5">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83931724"/>
                  </a:ext>
                </a:extLst>
              </a:tr>
              <a:tr h="219514">
                <a:tc>
                  <a:txBody>
                    <a:bodyPr/>
                    <a:lstStyle/>
                    <a:p>
                      <a:pPr>
                        <a:lnSpc>
                          <a:spcPct val="107000"/>
                        </a:lnSpc>
                        <a:spcAft>
                          <a:spcPts val="0"/>
                        </a:spcAft>
                      </a:pPr>
                      <a:r>
                        <a:rPr lang="de-DE" sz="1000">
                          <a:effectLst/>
                        </a:rPr>
                        <a:t>Observations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1,569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1,215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1,215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1,215</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2240588390"/>
                  </a:ext>
                </a:extLst>
              </a:tr>
              <a:tr h="219514">
                <a:tc>
                  <a:txBody>
                    <a:bodyPr/>
                    <a:lstStyle/>
                    <a:p>
                      <a:pPr>
                        <a:lnSpc>
                          <a:spcPct val="107000"/>
                        </a:lnSpc>
                        <a:spcAft>
                          <a:spcPts val="0"/>
                        </a:spcAft>
                      </a:pPr>
                      <a:r>
                        <a:rPr lang="de-DE" sz="1000">
                          <a:effectLst/>
                        </a:rPr>
                        <a:t>Log Likelihood</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-350,749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-726,496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-647,547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-554,243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4079254880"/>
                  </a:ext>
                </a:extLst>
              </a:tr>
              <a:tr h="219514">
                <a:tc>
                  <a:txBody>
                    <a:bodyPr/>
                    <a:lstStyle/>
                    <a:p>
                      <a:pPr>
                        <a:lnSpc>
                          <a:spcPct val="107000"/>
                        </a:lnSpc>
                        <a:spcAft>
                          <a:spcPts val="0"/>
                        </a:spcAft>
                      </a:pPr>
                      <a:r>
                        <a:rPr lang="de-DE" sz="1000">
                          <a:effectLst/>
                        </a:rPr>
                        <a:t>Akaike Inf. Crit.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733,499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1,484,993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a:effectLst/>
                        </a:rPr>
                        <a:t>1,327,093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gn="ctr">
                        <a:lnSpc>
                          <a:spcPct val="107000"/>
                        </a:lnSpc>
                        <a:spcAft>
                          <a:spcPts val="0"/>
                        </a:spcAft>
                      </a:pPr>
                      <a:r>
                        <a:rPr lang="de-DE" sz="1000" dirty="0">
                          <a:effectLst/>
                        </a:rPr>
                        <a:t>1,140,485</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extLst>
                  <a:ext uri="{0D108BD9-81ED-4DB2-BD59-A6C34878D82A}">
                    <a16:rowId xmlns:a16="http://schemas.microsoft.com/office/drawing/2014/main" val="3525444899"/>
                  </a:ext>
                </a:extLst>
              </a:tr>
              <a:tr h="207432">
                <a:tc gridSpan="5">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887257806"/>
                  </a:ext>
                </a:extLst>
              </a:tr>
              <a:tr h="219514">
                <a:tc>
                  <a:txBody>
                    <a:bodyPr/>
                    <a:lstStyle/>
                    <a:p>
                      <a:pPr>
                        <a:lnSpc>
                          <a:spcPct val="107000"/>
                        </a:lnSpc>
                        <a:spcAft>
                          <a:spcPts val="0"/>
                        </a:spcAft>
                      </a:pPr>
                      <a:r>
                        <a:rPr lang="de-DE" sz="1000">
                          <a:effectLst/>
                        </a:rPr>
                        <a:t>Note: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gridSpan="4">
                  <a:txBody>
                    <a:bodyPr/>
                    <a:lstStyle/>
                    <a:p>
                      <a:pPr algn="r">
                        <a:lnSpc>
                          <a:spcPct val="107000"/>
                        </a:lnSpc>
                        <a:spcAft>
                          <a:spcPts val="0"/>
                        </a:spcAft>
                      </a:pPr>
                      <a:r>
                        <a:rPr lang="de-DE" sz="1000" baseline="30000" dirty="0">
                          <a:effectLst/>
                        </a:rPr>
                        <a:t>*</a:t>
                      </a:r>
                      <a:r>
                        <a:rPr lang="de-DE" sz="1000" dirty="0">
                          <a:effectLst/>
                        </a:rPr>
                        <a:t>p&lt;0,1; </a:t>
                      </a:r>
                      <a:r>
                        <a:rPr lang="de-DE" sz="1000" baseline="30000" dirty="0">
                          <a:effectLst/>
                        </a:rPr>
                        <a:t>**</a:t>
                      </a:r>
                      <a:r>
                        <a:rPr lang="de-DE" sz="1000" dirty="0">
                          <a:effectLst/>
                        </a:rPr>
                        <a:t>p&lt;0,05; </a:t>
                      </a:r>
                      <a:r>
                        <a:rPr lang="de-DE" sz="1000" baseline="30000" dirty="0">
                          <a:effectLst/>
                        </a:rPr>
                        <a:t>***</a:t>
                      </a:r>
                      <a:r>
                        <a:rPr lang="de-DE" sz="1000" dirty="0">
                          <a:effectLst/>
                        </a:rPr>
                        <a:t>p&lt;0,01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27581207"/>
                  </a:ext>
                </a:extLst>
              </a:tr>
            </a:tbl>
          </a:graphicData>
        </a:graphic>
      </p:graphicFrame>
    </p:spTree>
    <p:extLst>
      <p:ext uri="{BB962C8B-B14F-4D97-AF65-F5344CB8AC3E}">
        <p14:creationId xmlns:p14="http://schemas.microsoft.com/office/powerpoint/2010/main" val="4030747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p:sp>
        <p:nvSpPr>
          <p:cNvPr id="3" name="Inhaltsplatzhalter 2"/>
          <p:cNvSpPr>
            <a:spLocks noGrp="1"/>
          </p:cNvSpPr>
          <p:nvPr>
            <p:ph idx="1"/>
          </p:nvPr>
        </p:nvSpPr>
        <p:spPr/>
        <p:txBody>
          <a:bodyPr/>
          <a:lstStyle/>
          <a:p>
            <a:r>
              <a:rPr lang="de-DE" dirty="0" smtClean="0"/>
              <a:t>Hilfsvariablen nehmen Einfluss auf den Online-Zugang</a:t>
            </a:r>
            <a:endParaRPr lang="de-DE" dirty="0"/>
          </a:p>
          <a:p>
            <a:pPr>
              <a:buFont typeface="Wingdings" panose="05000000000000000000" pitchFamily="2" charset="2"/>
              <a:buChar char="Ø"/>
            </a:pPr>
            <a:r>
              <a:rPr lang="de-DE" dirty="0" smtClean="0"/>
              <a:t>Personen mit gewisser Zeit </a:t>
            </a:r>
            <a:r>
              <a:rPr lang="de-DE" dirty="0" smtClean="0"/>
              <a:t>im Internet </a:t>
            </a:r>
            <a:r>
              <a:rPr lang="de-DE" dirty="0" smtClean="0"/>
              <a:t>sind eher </a:t>
            </a:r>
            <a:r>
              <a:rPr lang="de-DE" dirty="0" smtClean="0"/>
              <a:t>männlich, jünger</a:t>
            </a:r>
            <a:r>
              <a:rPr lang="de-DE" dirty="0" smtClean="0"/>
              <a:t>, höher </a:t>
            </a:r>
            <a:r>
              <a:rPr lang="de-DE" dirty="0" smtClean="0"/>
              <a:t>gebildet </a:t>
            </a:r>
            <a:r>
              <a:rPr lang="de-DE" dirty="0" smtClean="0"/>
              <a:t>und kommen aus der Großstadt</a:t>
            </a:r>
          </a:p>
          <a:p>
            <a:r>
              <a:rPr lang="de-DE" dirty="0" smtClean="0"/>
              <a:t>Für die Mechanismen gilt die SAR-Annahme</a:t>
            </a:r>
          </a:p>
          <a:p>
            <a:pPr>
              <a:buFont typeface="Wingdings" panose="05000000000000000000" pitchFamily="2" charset="2"/>
              <a:buChar char="Ø"/>
            </a:pPr>
            <a:r>
              <a:rPr lang="de-DE" b="1" dirty="0" smtClean="0"/>
              <a:t>Ausnahme! </a:t>
            </a:r>
            <a:r>
              <a:rPr lang="de-DE" dirty="0" smtClean="0"/>
              <a:t>Log-odds der Linken im </a:t>
            </a:r>
            <a:r>
              <a:rPr lang="de-DE" dirty="0"/>
              <a:t>V</a:t>
            </a:r>
            <a:r>
              <a:rPr lang="de-DE" dirty="0" smtClean="0"/>
              <a:t>ergleich zu Unionswählern signifikant geringer bei Internetdauer von mehr als 5h</a:t>
            </a:r>
          </a:p>
        </p:txBody>
      </p:sp>
    </p:spTree>
    <p:extLst>
      <p:ext uri="{BB962C8B-B14F-4D97-AF65-F5344CB8AC3E}">
        <p14:creationId xmlns:p14="http://schemas.microsoft.com/office/powerpoint/2010/main" val="1667664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334978109"/>
              </p:ext>
            </p:extLst>
          </p:nvPr>
        </p:nvGraphicFramePr>
        <p:xfrm>
          <a:off x="107504" y="1052736"/>
          <a:ext cx="8928991" cy="5414304"/>
        </p:xfrm>
        <a:graphic>
          <a:graphicData uri="http://schemas.openxmlformats.org/drawingml/2006/table">
            <a:tbl>
              <a:tblPr/>
              <a:tblGrid>
                <a:gridCol w="2520280">
                  <a:extLst>
                    <a:ext uri="{9D8B030D-6E8A-4147-A177-3AD203B41FA5}">
                      <a16:colId xmlns:a16="http://schemas.microsoft.com/office/drawing/2014/main" val="823444496"/>
                    </a:ext>
                  </a:extLst>
                </a:gridCol>
                <a:gridCol w="819019">
                  <a:extLst>
                    <a:ext uri="{9D8B030D-6E8A-4147-A177-3AD203B41FA5}">
                      <a16:colId xmlns:a16="http://schemas.microsoft.com/office/drawing/2014/main" val="1972037157"/>
                    </a:ext>
                  </a:extLst>
                </a:gridCol>
                <a:gridCol w="943715">
                  <a:extLst>
                    <a:ext uri="{9D8B030D-6E8A-4147-A177-3AD203B41FA5}">
                      <a16:colId xmlns:a16="http://schemas.microsoft.com/office/drawing/2014/main" val="2365398221"/>
                    </a:ext>
                  </a:extLst>
                </a:gridCol>
                <a:gridCol w="1161495">
                  <a:extLst>
                    <a:ext uri="{9D8B030D-6E8A-4147-A177-3AD203B41FA5}">
                      <a16:colId xmlns:a16="http://schemas.microsoft.com/office/drawing/2014/main" val="977268350"/>
                    </a:ext>
                  </a:extLst>
                </a:gridCol>
                <a:gridCol w="1306682">
                  <a:extLst>
                    <a:ext uri="{9D8B030D-6E8A-4147-A177-3AD203B41FA5}">
                      <a16:colId xmlns:a16="http://schemas.microsoft.com/office/drawing/2014/main" val="2337216524"/>
                    </a:ext>
                  </a:extLst>
                </a:gridCol>
                <a:gridCol w="1161495">
                  <a:extLst>
                    <a:ext uri="{9D8B030D-6E8A-4147-A177-3AD203B41FA5}">
                      <a16:colId xmlns:a16="http://schemas.microsoft.com/office/drawing/2014/main" val="3853146034"/>
                    </a:ext>
                  </a:extLst>
                </a:gridCol>
                <a:gridCol w="1016305">
                  <a:extLst>
                    <a:ext uri="{9D8B030D-6E8A-4147-A177-3AD203B41FA5}">
                      <a16:colId xmlns:a16="http://schemas.microsoft.com/office/drawing/2014/main" val="1557552193"/>
                    </a:ext>
                  </a:extLst>
                </a:gridCol>
              </a:tblGrid>
              <a:tr h="251525">
                <a:tc>
                  <a:txBody>
                    <a:bodyPr/>
                    <a:lstStyle/>
                    <a:p>
                      <a:pPr algn="l" fontAlgn="b"/>
                      <a:r>
                        <a:rPr lang="de-DE" sz="1600" b="0" i="0" u="none" strike="noStrike" dirty="0">
                          <a:solidFill>
                            <a:srgbClr val="000000"/>
                          </a:solidFill>
                          <a:effectLst/>
                          <a:latin typeface="Calibri" panose="020F0502020204030204" pitchFamily="34" charset="0"/>
                        </a:rPr>
                        <a:t> </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Union</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SPD</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Linke</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Grüne</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FDP</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600" b="0" i="0" u="none" strike="noStrike">
                          <a:solidFill>
                            <a:srgbClr val="000000"/>
                          </a:solidFill>
                          <a:effectLst/>
                          <a:latin typeface="Calibri" panose="020F0502020204030204" pitchFamily="34" charset="0"/>
                        </a:rPr>
                        <a:t>AFD</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540495"/>
                  </a:ext>
                </a:extLst>
              </a:tr>
              <a:tr h="275335">
                <a:tc>
                  <a:txBody>
                    <a:bodyPr/>
                    <a:lstStyle/>
                    <a:p>
                      <a:pPr algn="l" fontAlgn="b"/>
                      <a:r>
                        <a:rPr lang="de-DE" sz="1600" b="0" i="0" u="none" strike="noStrike" dirty="0">
                          <a:solidFill>
                            <a:srgbClr val="000000"/>
                          </a:solidFill>
                          <a:effectLst/>
                          <a:latin typeface="Calibri" panose="020F0502020204030204" pitchFamily="34" charset="0"/>
                        </a:rPr>
                        <a:t>Ergebnis 2017</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34,7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21,6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9,7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9,4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11,3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600" b="0" i="0" u="none" strike="noStrike">
                          <a:solidFill>
                            <a:srgbClr val="000000"/>
                          </a:solidFill>
                          <a:effectLst/>
                          <a:latin typeface="Calibri" panose="020F0502020204030204" pitchFamily="34" charset="0"/>
                        </a:rPr>
                        <a:t>13,3</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695657"/>
                  </a:ext>
                </a:extLst>
              </a:tr>
              <a:tr h="265228">
                <a:tc>
                  <a:txBody>
                    <a:bodyPr/>
                    <a:lstStyle/>
                    <a:p>
                      <a:pPr algn="l" fontAlgn="b"/>
                      <a:r>
                        <a:rPr lang="de-DE" sz="1600" b="0" i="0" u="none" strike="noStrike" dirty="0">
                          <a:solidFill>
                            <a:srgbClr val="000000"/>
                          </a:solidFill>
                          <a:effectLst/>
                          <a:latin typeface="Calibri" panose="020F0502020204030204" pitchFamily="34" charset="0"/>
                        </a:rPr>
                        <a:t>ESS</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35,1</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22,6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7,6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17,7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9,2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DE" sz="1600" b="1" i="0" u="none" strike="noStrike" dirty="0">
                          <a:solidFill>
                            <a:srgbClr val="000000"/>
                          </a:solidFill>
                          <a:effectLst/>
                          <a:latin typeface="Calibri" panose="020F0502020204030204" pitchFamily="34" charset="0"/>
                        </a:rPr>
                        <a:t>7,8</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071895"/>
                  </a:ext>
                </a:extLst>
              </a:tr>
              <a:tr h="380751">
                <a:tc>
                  <a:txBody>
                    <a:bodyPr/>
                    <a:lstStyle/>
                    <a:p>
                      <a:pPr algn="l" fontAlgn="b"/>
                      <a:r>
                        <a:rPr lang="de-DE" sz="1600" b="0" i="0" u="none" strike="noStrike" dirty="0">
                          <a:solidFill>
                            <a:srgbClr val="000000"/>
                          </a:solidFill>
                          <a:effectLst/>
                          <a:latin typeface="Calibri" panose="020F0502020204030204" pitchFamily="34" charset="0"/>
                        </a:rPr>
                        <a:t>Internetzugang </a:t>
                      </a:r>
                      <a:r>
                        <a:rPr lang="de-DE" sz="1600" b="0" i="0" u="none" strike="noStrike" dirty="0" err="1">
                          <a:solidFill>
                            <a:srgbClr val="000000"/>
                          </a:solidFill>
                          <a:effectLst/>
                          <a:latin typeface="Calibri" panose="020F0502020204030204" pitchFamily="34" charset="0"/>
                        </a:rPr>
                        <a:t>ungewichtet</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33,6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21,4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19,4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9,6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8</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668500378"/>
                  </a:ext>
                </a:extLst>
              </a:tr>
              <a:tr h="410614">
                <a:tc>
                  <a:txBody>
                    <a:bodyPr/>
                    <a:lstStyle/>
                    <a:p>
                      <a:pPr algn="l" fontAlgn="b"/>
                      <a:r>
                        <a:rPr lang="de-DE" sz="1600" b="0" i="0" u="none" strike="noStrike" dirty="0">
                          <a:solidFill>
                            <a:srgbClr val="000000"/>
                          </a:solidFill>
                          <a:effectLst/>
                          <a:latin typeface="Calibri" panose="020F0502020204030204" pitchFamily="34" charset="0"/>
                        </a:rPr>
                        <a:t>Internetzugang gewichtet</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34,966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22,193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7,577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a:solidFill>
                            <a:srgbClr val="000000"/>
                          </a:solidFill>
                          <a:effectLst/>
                          <a:latin typeface="Calibri" panose="020F0502020204030204" pitchFamily="34" charset="0"/>
                        </a:rPr>
                        <a:t>18,356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a:solidFill>
                            <a:srgbClr val="000000"/>
                          </a:solidFill>
                          <a:effectLst/>
                          <a:latin typeface="Calibri" panose="020F0502020204030204" pitchFamily="34" charset="0"/>
                        </a:rPr>
                        <a:t>9,713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7,195</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803351106"/>
                  </a:ext>
                </a:extLst>
              </a:tr>
              <a:tr h="275335">
                <a:tc>
                  <a:txBody>
                    <a:bodyPr/>
                    <a:lstStyle/>
                    <a:p>
                      <a:pPr algn="l" fontAlgn="b"/>
                      <a:r>
                        <a:rPr lang="de-DE" sz="1600" b="0" i="0" u="none" strike="noStrike" dirty="0">
                          <a:solidFill>
                            <a:srgbClr val="000000"/>
                          </a:solidFill>
                          <a:effectLst/>
                          <a:latin typeface="Calibri" panose="020F0502020204030204" pitchFamily="34" charset="0"/>
                        </a:rPr>
                        <a:t>Internetzugang </a:t>
                      </a:r>
                      <a:r>
                        <a:rPr lang="de-DE" sz="1600" b="0" i="0" u="none" strike="noStrike" dirty="0" err="1">
                          <a:solidFill>
                            <a:srgbClr val="000000"/>
                          </a:solidFill>
                          <a:effectLst/>
                          <a:latin typeface="Calibri" panose="020F0502020204030204" pitchFamily="34" charset="0"/>
                        </a:rPr>
                        <a:t>raking</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34,674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22,265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7,585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18,105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9,714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7,651</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201952459"/>
                  </a:ext>
                </a:extLst>
              </a:tr>
              <a:tr h="499223">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3h </a:t>
                      </a:r>
                      <a:r>
                        <a:rPr lang="de-DE" sz="1600" b="0" i="0" u="none" strike="noStrike" dirty="0" err="1">
                          <a:solidFill>
                            <a:srgbClr val="000000"/>
                          </a:solidFill>
                          <a:effectLst/>
                          <a:latin typeface="Calibri" panose="020F0502020204030204" pitchFamily="34" charset="0"/>
                        </a:rPr>
                        <a:t>ungewichtet</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30,6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8,6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22,5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11,1</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8,2</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7194567"/>
                  </a:ext>
                </a:extLst>
              </a:tr>
              <a:tr h="410614">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3h gewichtet</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36,412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21,902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4,768</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a:solidFill>
                            <a:srgbClr val="000000"/>
                          </a:solidFill>
                          <a:effectLst/>
                          <a:latin typeface="Calibri" panose="020F0502020204030204" pitchFamily="34" charset="0"/>
                        </a:rPr>
                        <a:t>16,856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a:solidFill>
                            <a:srgbClr val="000000"/>
                          </a:solidFill>
                          <a:effectLst/>
                          <a:latin typeface="Calibri" panose="020F0502020204030204" pitchFamily="34" charset="0"/>
                        </a:rPr>
                        <a:t>12,006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8,046</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75744782"/>
                  </a:ext>
                </a:extLst>
              </a:tr>
              <a:tr h="275335">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3h </a:t>
                      </a:r>
                      <a:r>
                        <a:rPr lang="de-DE" sz="1600" b="0" i="0" u="none" strike="noStrike" dirty="0" err="1">
                          <a:solidFill>
                            <a:srgbClr val="000000"/>
                          </a:solidFill>
                          <a:effectLst/>
                          <a:latin typeface="Calibri" panose="020F0502020204030204" pitchFamily="34" charset="0"/>
                        </a:rPr>
                        <a:t>raking</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35,588</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21,727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5,143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16,846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12,09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8,606</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43382431"/>
                  </a:ext>
                </a:extLst>
              </a:tr>
              <a:tr h="499223">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4h </a:t>
                      </a:r>
                      <a:r>
                        <a:rPr lang="de-DE" sz="1600" b="0" i="0" u="none" strike="noStrike" dirty="0" err="1">
                          <a:solidFill>
                            <a:srgbClr val="000000"/>
                          </a:solidFill>
                          <a:effectLst/>
                          <a:latin typeface="Calibri" panose="020F0502020204030204" pitchFamily="34" charset="0"/>
                        </a:rPr>
                        <a:t>ungewichtet</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29,4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20,4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24,5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10,4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7,3</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540374213"/>
                  </a:ext>
                </a:extLst>
              </a:tr>
              <a:tr h="410614">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4h gewichtet</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35,716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26,514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3,679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18,294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9,843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5,947</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23575231"/>
                  </a:ext>
                </a:extLst>
              </a:tr>
              <a:tr h="275335">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4h </a:t>
                      </a:r>
                      <a:r>
                        <a:rPr lang="de-DE" sz="1600" b="0" i="0" u="none" strike="noStrike" dirty="0" err="1">
                          <a:solidFill>
                            <a:srgbClr val="000000"/>
                          </a:solidFill>
                          <a:effectLst/>
                          <a:latin typeface="Calibri" panose="020F0502020204030204" pitchFamily="34" charset="0"/>
                        </a:rPr>
                        <a:t>raking</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33,839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26,212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3,94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19,071</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a:solidFill>
                            <a:srgbClr val="000000"/>
                          </a:solidFill>
                          <a:effectLst/>
                          <a:latin typeface="Calibri" panose="020F0502020204030204" pitchFamily="34" charset="0"/>
                        </a:rPr>
                        <a:t>10,132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6,806</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477291121"/>
                  </a:ext>
                </a:extLst>
              </a:tr>
              <a:tr h="499223">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5h </a:t>
                      </a:r>
                      <a:r>
                        <a:rPr lang="de-DE" sz="1600" b="0" i="0" u="none" strike="noStrike" dirty="0" err="1">
                          <a:solidFill>
                            <a:srgbClr val="000000"/>
                          </a:solidFill>
                          <a:effectLst/>
                          <a:latin typeface="Calibri" panose="020F0502020204030204" pitchFamily="34" charset="0"/>
                        </a:rPr>
                        <a:t>ungewichtet</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a:solidFill>
                            <a:srgbClr val="000000"/>
                          </a:solidFill>
                          <a:effectLst/>
                          <a:latin typeface="Calibri" panose="020F0502020204030204" pitchFamily="34" charset="0"/>
                        </a:rPr>
                        <a:t>31,8</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a:solidFill>
                            <a:srgbClr val="000000"/>
                          </a:solidFill>
                          <a:effectLst/>
                          <a:latin typeface="Calibri" panose="020F0502020204030204" pitchFamily="34" charset="0"/>
                        </a:rPr>
                        <a:t>18,6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6,1</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24,5</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11,9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7</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146378024"/>
                  </a:ext>
                </a:extLst>
              </a:tr>
              <a:tr h="410614">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5h gewichtet</a:t>
                      </a: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39,893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23,773</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3,116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16,662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11,047</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5,515</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149709512"/>
                  </a:ext>
                </a:extLst>
              </a:tr>
              <a:tr h="275335">
                <a:tc>
                  <a:txBody>
                    <a:bodyPr/>
                    <a:lstStyle/>
                    <a:p>
                      <a:pPr algn="l" fontAlgn="b"/>
                      <a:r>
                        <a:rPr lang="de-DE" sz="1600" b="0" i="0" u="none" strike="noStrike" dirty="0">
                          <a:solidFill>
                            <a:srgbClr val="000000"/>
                          </a:solidFill>
                          <a:effectLst/>
                          <a:latin typeface="Calibri" panose="020F0502020204030204" pitchFamily="34" charset="0"/>
                        </a:rPr>
                        <a:t>I</a:t>
                      </a:r>
                      <a:r>
                        <a:rPr lang="de-DE" sz="1600" b="0" i="0" u="none" strike="noStrike" dirty="0" smtClean="0">
                          <a:solidFill>
                            <a:srgbClr val="000000"/>
                          </a:solidFill>
                          <a:effectLst/>
                          <a:latin typeface="Calibri" panose="020F0502020204030204" pitchFamily="34" charset="0"/>
                        </a:rPr>
                        <a:t>nternetdauer </a:t>
                      </a:r>
                      <a:r>
                        <a:rPr lang="de-DE" sz="1600" b="0" i="0" u="none" strike="noStrike" dirty="0">
                          <a:solidFill>
                            <a:srgbClr val="000000"/>
                          </a:solidFill>
                          <a:effectLst/>
                          <a:latin typeface="Calibri" panose="020F0502020204030204" pitchFamily="34" charset="0"/>
                        </a:rPr>
                        <a:t>5h </a:t>
                      </a:r>
                      <a:r>
                        <a:rPr lang="de-DE" sz="1600" b="0" i="0" u="none" strike="noStrike" dirty="0" err="1">
                          <a:solidFill>
                            <a:srgbClr val="000000"/>
                          </a:solidFill>
                          <a:effectLst/>
                          <a:latin typeface="Calibri" panose="020F0502020204030204" pitchFamily="34" charset="0"/>
                        </a:rPr>
                        <a:t>raking</a:t>
                      </a:r>
                      <a:endParaRPr lang="de-DE" sz="1600" b="0" i="0" u="none" strike="noStrike" dirty="0">
                        <a:solidFill>
                          <a:srgbClr val="000000"/>
                        </a:solidFill>
                        <a:effectLst/>
                        <a:latin typeface="Calibri" panose="020F0502020204030204" pitchFamily="34" charset="0"/>
                      </a:endParaRPr>
                    </a:p>
                  </a:txBody>
                  <a:tcPr marL="3767" marR="3767" marT="376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a:solidFill>
                            <a:srgbClr val="000000"/>
                          </a:solidFill>
                          <a:effectLst/>
                          <a:latin typeface="Calibri" panose="020F0502020204030204" pitchFamily="34" charset="0"/>
                        </a:rPr>
                        <a:t>37,184</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a:solidFill>
                            <a:srgbClr val="000000"/>
                          </a:solidFill>
                          <a:effectLst/>
                          <a:latin typeface="Calibri" panose="020F0502020204030204" pitchFamily="34" charset="0"/>
                        </a:rPr>
                        <a:t>23,721</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3,472</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18,646</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10,919</a:t>
                      </a:r>
                    </a:p>
                  </a:txBody>
                  <a:tcPr marL="3767" marR="3767" marT="3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fontAlgn="b"/>
                      <a:r>
                        <a:rPr lang="de-DE" sz="1600" b="0" i="0" u="none" strike="noStrike" dirty="0">
                          <a:solidFill>
                            <a:srgbClr val="000000"/>
                          </a:solidFill>
                          <a:effectLst/>
                          <a:latin typeface="Calibri" panose="020F0502020204030204" pitchFamily="34" charset="0"/>
                        </a:rPr>
                        <a:t>6,049</a:t>
                      </a:r>
                    </a:p>
                  </a:txBody>
                  <a:tcPr marL="3767" marR="3767" marT="37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362731390"/>
                  </a:ext>
                </a:extLst>
              </a:tr>
            </a:tbl>
          </a:graphicData>
        </a:graphic>
      </p:graphicFrame>
    </p:spTree>
    <p:extLst>
      <p:ext uri="{BB962C8B-B14F-4D97-AF65-F5344CB8AC3E}">
        <p14:creationId xmlns:p14="http://schemas.microsoft.com/office/powerpoint/2010/main" val="2579051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0" y="1052736"/>
            <a:ext cx="9036496" cy="5805264"/>
            <a:chOff x="68" y="464"/>
            <a:chExt cx="5760" cy="3856"/>
          </a:xfrm>
        </p:grpSpPr>
        <p:sp>
          <p:nvSpPr>
            <p:cNvPr id="6" name="AutoShape 3"/>
            <p:cNvSpPr>
              <a:spLocks noChangeAspect="1" noChangeArrowheads="1" noTextEdit="1"/>
            </p:cNvSpPr>
            <p:nvPr/>
          </p:nvSpPr>
          <p:spPr bwMode="auto">
            <a:xfrm>
              <a:off x="68" y="464"/>
              <a:ext cx="5760" cy="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 y="464"/>
              <a:ext cx="5764" cy="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Gerader Verbinder 12"/>
          <p:cNvCxnSpPr/>
          <p:nvPr/>
        </p:nvCxnSpPr>
        <p:spPr>
          <a:xfrm flipV="1">
            <a:off x="7740352" y="3996928"/>
            <a:ext cx="432048" cy="8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1706320" y="6853298"/>
            <a:ext cx="391448"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788024" y="3996928"/>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1763688" y="4005064"/>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V="1">
            <a:off x="4745752" y="6853299"/>
            <a:ext cx="36004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V="1">
            <a:off x="7761064" y="6853298"/>
            <a:ext cx="36004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401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0" y="1114425"/>
            <a:ext cx="9036050" cy="5743575"/>
            <a:chOff x="0" y="702"/>
            <a:chExt cx="5692" cy="3618"/>
          </a:xfrm>
        </p:grpSpPr>
        <p:sp>
          <p:nvSpPr>
            <p:cNvPr id="6" name="AutoShape 3"/>
            <p:cNvSpPr>
              <a:spLocks noChangeAspect="1" noChangeArrowheads="1" noTextEdit="1"/>
            </p:cNvSpPr>
            <p:nvPr/>
          </p:nvSpPr>
          <p:spPr bwMode="auto">
            <a:xfrm>
              <a:off x="0" y="702"/>
              <a:ext cx="5692" cy="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2"/>
              <a:ext cx="5696" cy="3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51077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p:sp>
        <p:nvSpPr>
          <p:cNvPr id="3" name="Inhaltsplatzhalter 2"/>
          <p:cNvSpPr>
            <a:spLocks noGrp="1"/>
          </p:cNvSpPr>
          <p:nvPr>
            <p:ph idx="1"/>
          </p:nvPr>
        </p:nvSpPr>
        <p:spPr>
          <a:xfrm>
            <a:off x="838200" y="2590800"/>
            <a:ext cx="7622232" cy="3552844"/>
          </a:xfrm>
        </p:spPr>
        <p:txBody>
          <a:bodyPr/>
          <a:lstStyle/>
          <a:p>
            <a:r>
              <a:rPr lang="de-DE" dirty="0" smtClean="0"/>
              <a:t>Internet Zugang fast nicht selektiv </a:t>
            </a:r>
            <a:r>
              <a:rPr lang="de-DE" dirty="0" smtClean="0"/>
              <a:t>(geringer </a:t>
            </a:r>
            <a:r>
              <a:rPr lang="de-DE" dirty="0" smtClean="0"/>
              <a:t>Bias)</a:t>
            </a:r>
          </a:p>
          <a:p>
            <a:r>
              <a:rPr lang="de-DE" dirty="0" smtClean="0"/>
              <a:t>Überschätzung der Grünen und Unterschätzung der Union werden durch das Verfahren fast vollständig erklärt</a:t>
            </a:r>
          </a:p>
          <a:p>
            <a:r>
              <a:rPr lang="de-DE" dirty="0" err="1" smtClean="0"/>
              <a:t>Raking</a:t>
            </a:r>
            <a:r>
              <a:rPr lang="de-DE" dirty="0" smtClean="0"/>
              <a:t> und Quasi-</a:t>
            </a:r>
            <a:r>
              <a:rPr lang="de-DE" dirty="0" err="1" smtClean="0"/>
              <a:t>Randomisation</a:t>
            </a:r>
            <a:r>
              <a:rPr lang="de-DE" dirty="0" smtClean="0"/>
              <a:t> </a:t>
            </a:r>
            <a:r>
              <a:rPr lang="de-DE" dirty="0" err="1" smtClean="0"/>
              <a:t>performen</a:t>
            </a:r>
            <a:r>
              <a:rPr lang="de-DE" dirty="0" smtClean="0"/>
              <a:t> ähnlich</a:t>
            </a:r>
          </a:p>
          <a:p>
            <a:r>
              <a:rPr lang="de-DE" dirty="0" smtClean="0"/>
              <a:t>Verfahren tut </a:t>
            </a:r>
            <a:r>
              <a:rPr lang="de-DE" dirty="0" smtClean="0"/>
              <a:t>sich, </a:t>
            </a:r>
            <a:r>
              <a:rPr lang="de-DE" dirty="0" smtClean="0"/>
              <a:t>vor allem bei Verzerrungen der </a:t>
            </a:r>
            <a:r>
              <a:rPr lang="de-DE" dirty="0" smtClean="0"/>
              <a:t>Linken, </a:t>
            </a:r>
            <a:r>
              <a:rPr lang="de-DE" dirty="0" smtClean="0"/>
              <a:t>schwer </a:t>
            </a:r>
            <a:endParaRPr lang="de-DE" dirty="0"/>
          </a:p>
        </p:txBody>
      </p:sp>
    </p:spTree>
    <p:extLst>
      <p:ext uri="{BB962C8B-B14F-4D97-AF65-F5344CB8AC3E}">
        <p14:creationId xmlns:p14="http://schemas.microsoft.com/office/powerpoint/2010/main" val="3418712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Seit dem letzten Treffen</a:t>
            </a:r>
          </a:p>
        </p:txBody>
      </p:sp>
      <p:sp>
        <p:nvSpPr>
          <p:cNvPr id="3" name="Inhaltsplatzhalter 2"/>
          <p:cNvSpPr>
            <a:spLocks noGrp="1"/>
          </p:cNvSpPr>
          <p:nvPr>
            <p:ph idx="1"/>
          </p:nvPr>
        </p:nvSpPr>
        <p:spPr>
          <a:xfrm>
            <a:off x="838200" y="2270990"/>
            <a:ext cx="7467600" cy="3552844"/>
          </a:xfrm>
        </p:spPr>
        <p:txBody>
          <a:bodyPr/>
          <a:lstStyle/>
          <a:p>
            <a:pPr marL="0" indent="0">
              <a:buNone/>
            </a:pPr>
            <a:r>
              <a:rPr lang="de-DE" dirty="0" smtClean="0"/>
              <a:t>Inhaltlicher Fokus auf die Wirkung unterschiedlicher </a:t>
            </a:r>
            <a:r>
              <a:rPr lang="de-DE" dirty="0" smtClean="0"/>
              <a:t>Selektionsmechanismen</a:t>
            </a:r>
          </a:p>
          <a:p>
            <a:pPr marL="0" indent="0">
              <a:buNone/>
            </a:pPr>
            <a:endParaRPr lang="de-DE" dirty="0" smtClean="0"/>
          </a:p>
          <a:p>
            <a:r>
              <a:rPr lang="de-DE" dirty="0" smtClean="0"/>
              <a:t>Bisher in </a:t>
            </a:r>
            <a:r>
              <a:rPr lang="de-DE" dirty="0" smtClean="0"/>
              <a:t>Literatur: </a:t>
            </a:r>
            <a:r>
              <a:rPr lang="de-DE" dirty="0"/>
              <a:t>V</a:t>
            </a:r>
            <a:r>
              <a:rPr lang="de-DE" dirty="0" smtClean="0"/>
              <a:t>ermehrter </a:t>
            </a:r>
            <a:r>
              <a:rPr lang="de-DE" dirty="0" smtClean="0"/>
              <a:t>Fokus auf </a:t>
            </a:r>
            <a:r>
              <a:rPr lang="de-DE" dirty="0"/>
              <a:t>S</a:t>
            </a:r>
            <a:r>
              <a:rPr lang="de-DE" dirty="0" smtClean="0"/>
              <a:t>elektivität von Internetzugang</a:t>
            </a:r>
          </a:p>
          <a:p>
            <a:r>
              <a:rPr lang="de-DE" b="1" dirty="0" smtClean="0"/>
              <a:t>Aber</a:t>
            </a:r>
            <a:r>
              <a:rPr lang="de-DE" b="1" dirty="0" smtClean="0"/>
              <a:t>! </a:t>
            </a:r>
            <a:r>
              <a:rPr lang="de-DE" dirty="0" smtClean="0"/>
              <a:t>Netzausbau weiter fortgeschritten (89% gelegentliche Internetnutzer im ESS 2018) </a:t>
            </a:r>
          </a:p>
          <a:p>
            <a:r>
              <a:rPr lang="de-DE" dirty="0" smtClean="0"/>
              <a:t>Online </a:t>
            </a:r>
            <a:r>
              <a:rPr lang="de-DE" dirty="0" smtClean="0"/>
              <a:t>Datenerhebungsmethoden: </a:t>
            </a:r>
          </a:p>
          <a:p>
            <a:pPr marL="0" indent="0">
              <a:buNone/>
            </a:pPr>
            <a:r>
              <a:rPr lang="de-DE" dirty="0" smtClean="0"/>
              <a:t>    Rekrutierung </a:t>
            </a:r>
            <a:r>
              <a:rPr lang="de-DE" dirty="0" smtClean="0"/>
              <a:t>über Online-Gadgets z.B. River Sampling</a:t>
            </a:r>
            <a:endParaRPr lang="de-DE" dirty="0"/>
          </a:p>
        </p:txBody>
      </p:sp>
    </p:spTree>
    <p:extLst>
      <p:ext uri="{BB962C8B-B14F-4D97-AF65-F5344CB8AC3E}">
        <p14:creationId xmlns:p14="http://schemas.microsoft.com/office/powerpoint/2010/main" val="1183512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209616693"/>
              </p:ext>
            </p:extLst>
          </p:nvPr>
        </p:nvGraphicFramePr>
        <p:xfrm>
          <a:off x="3788" y="0"/>
          <a:ext cx="9140212" cy="6857992"/>
        </p:xfrm>
        <a:graphic>
          <a:graphicData uri="http://schemas.openxmlformats.org/drawingml/2006/table">
            <a:tbl>
              <a:tblPr firstRow="1" firstCol="1" bandRow="1">
                <a:tableStyleId>{5C22544A-7EE6-4342-B048-85BDC9FD1C3A}</a:tableStyleId>
              </a:tblPr>
              <a:tblGrid>
                <a:gridCol w="2285053">
                  <a:extLst>
                    <a:ext uri="{9D8B030D-6E8A-4147-A177-3AD203B41FA5}">
                      <a16:colId xmlns:a16="http://schemas.microsoft.com/office/drawing/2014/main" val="2458337488"/>
                    </a:ext>
                  </a:extLst>
                </a:gridCol>
                <a:gridCol w="2285053">
                  <a:extLst>
                    <a:ext uri="{9D8B030D-6E8A-4147-A177-3AD203B41FA5}">
                      <a16:colId xmlns:a16="http://schemas.microsoft.com/office/drawing/2014/main" val="2427121770"/>
                    </a:ext>
                  </a:extLst>
                </a:gridCol>
                <a:gridCol w="2285053">
                  <a:extLst>
                    <a:ext uri="{9D8B030D-6E8A-4147-A177-3AD203B41FA5}">
                      <a16:colId xmlns:a16="http://schemas.microsoft.com/office/drawing/2014/main" val="2086039875"/>
                    </a:ext>
                  </a:extLst>
                </a:gridCol>
                <a:gridCol w="2285053">
                  <a:extLst>
                    <a:ext uri="{9D8B030D-6E8A-4147-A177-3AD203B41FA5}">
                      <a16:colId xmlns:a16="http://schemas.microsoft.com/office/drawing/2014/main" val="2034183851"/>
                    </a:ext>
                  </a:extLst>
                </a:gridCol>
              </a:tblGrid>
              <a:tr h="190644">
                <a:tc gridSpan="4">
                  <a:txBody>
                    <a:bodyPr/>
                    <a:lstStyle/>
                    <a:p>
                      <a:pPr algn="ctr">
                        <a:lnSpc>
                          <a:spcPct val="107000"/>
                        </a:lnSpc>
                        <a:spcAft>
                          <a:spcPts val="0"/>
                        </a:spcAft>
                      </a:pPr>
                      <a:r>
                        <a:rPr lang="de-DE" sz="1000" dirty="0" smtClean="0">
                          <a:effectLst/>
                        </a:rPr>
                        <a:t>SAR-Annahme für neue</a:t>
                      </a:r>
                      <a:r>
                        <a:rPr lang="de-DE" sz="1000" baseline="0" dirty="0" smtClean="0">
                          <a:effectLst/>
                        </a:rPr>
                        <a:t> Selektionsmechanismen</a:t>
                      </a:r>
                      <a:endParaRPr lang="de-DE" sz="1000" dirty="0">
                        <a:effectLst/>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0316387"/>
                  </a:ext>
                </a:extLst>
              </a:tr>
              <a:tr h="174962">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67521488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gridSpan="3">
                  <a:txBody>
                    <a:bodyPr/>
                    <a:lstStyle/>
                    <a:p>
                      <a:pPr algn="ctr">
                        <a:lnSpc>
                          <a:spcPct val="107000"/>
                        </a:lnSpc>
                        <a:spcAft>
                          <a:spcPts val="0"/>
                        </a:spcAft>
                      </a:pPr>
                      <a:r>
                        <a:rPr lang="de-DE" sz="1000">
                          <a:effectLst/>
                        </a:rPr>
                        <a:t>Dependent variable: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1960457"/>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gridSpan="3">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10679795"/>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dirty="0" smtClean="0">
                          <a:effectLst/>
                        </a:rPr>
                        <a:t>Internet (3h)</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Blogger</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Interpol</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8121036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619252133"/>
                  </a:ext>
                </a:extLst>
              </a:tr>
              <a:tr h="174962">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70897621"/>
                  </a:ext>
                </a:extLst>
              </a:tr>
              <a:tr h="190644">
                <a:tc>
                  <a:txBody>
                    <a:bodyPr/>
                    <a:lstStyle/>
                    <a:p>
                      <a:pPr>
                        <a:lnSpc>
                          <a:spcPct val="107000"/>
                        </a:lnSpc>
                        <a:spcAft>
                          <a:spcPts val="0"/>
                        </a:spcAft>
                      </a:pPr>
                      <a:r>
                        <a:rPr lang="de-DE" sz="1000">
                          <a:effectLst/>
                        </a:rPr>
                        <a:t>Männlich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0,310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0,055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0,484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52694658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(0,129)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(0,136)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811883974"/>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281141543"/>
                  </a:ext>
                </a:extLst>
              </a:tr>
              <a:tr h="190644">
                <a:tc>
                  <a:txBody>
                    <a:bodyPr/>
                    <a:lstStyle/>
                    <a:p>
                      <a:pPr>
                        <a:lnSpc>
                          <a:spcPct val="107000"/>
                        </a:lnSpc>
                        <a:spcAft>
                          <a:spcPts val="0"/>
                        </a:spcAft>
                      </a:pPr>
                      <a:r>
                        <a:rPr lang="de-DE" sz="1000">
                          <a:effectLst/>
                        </a:rPr>
                        <a:t>Alter&lt;20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1,638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0,354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0,078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65626616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(0,373)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150744455"/>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424343963"/>
                  </a:ext>
                </a:extLst>
              </a:tr>
              <a:tr h="190644">
                <a:tc>
                  <a:txBody>
                    <a:bodyPr/>
                    <a:lstStyle/>
                    <a:p>
                      <a:pPr>
                        <a:lnSpc>
                          <a:spcPct val="107000"/>
                        </a:lnSpc>
                        <a:spcAft>
                          <a:spcPts val="0"/>
                        </a:spcAft>
                      </a:pPr>
                      <a:r>
                        <a:rPr lang="de-DE" sz="1000">
                          <a:effectLst/>
                        </a:rPr>
                        <a:t>20-40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0,926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0,579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0,291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39204613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233938406"/>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087463644"/>
                  </a:ext>
                </a:extLst>
              </a:tr>
              <a:tr h="190644">
                <a:tc>
                  <a:txBody>
                    <a:bodyPr/>
                    <a:lstStyle/>
                    <a:p>
                      <a:pPr>
                        <a:lnSpc>
                          <a:spcPct val="107000"/>
                        </a:lnSpc>
                        <a:spcAft>
                          <a:spcPts val="0"/>
                        </a:spcAft>
                      </a:pPr>
                      <a:r>
                        <a:rPr lang="de-DE" sz="1000">
                          <a:effectLst/>
                        </a:rPr>
                        <a:t>60-70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-0,614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-0,513</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76309755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(0,189)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(0,195)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(0,198)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216654638"/>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02563539"/>
                  </a:ext>
                </a:extLst>
              </a:tr>
              <a:tr h="190644">
                <a:tc>
                  <a:txBody>
                    <a:bodyPr/>
                    <a:lstStyle/>
                    <a:p>
                      <a:pPr>
                        <a:lnSpc>
                          <a:spcPct val="107000"/>
                        </a:lnSpc>
                        <a:spcAft>
                          <a:spcPts val="0"/>
                        </a:spcAft>
                      </a:pPr>
                      <a:r>
                        <a:rPr lang="de-DE" sz="1000">
                          <a:effectLst/>
                        </a:rPr>
                        <a:t>Alter&gt;70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dirty="0">
                          <a:effectLst/>
                        </a:rPr>
                        <a:t>-0,947</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-1,297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-0,817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963550857"/>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(0,305)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49480960"/>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601539774"/>
                  </a:ext>
                </a:extLst>
              </a:tr>
              <a:tr h="373636">
                <a:tc>
                  <a:txBody>
                    <a:bodyPr/>
                    <a:lstStyle/>
                    <a:p>
                      <a:pPr>
                        <a:lnSpc>
                          <a:spcPct val="107000"/>
                        </a:lnSpc>
                        <a:spcAft>
                          <a:spcPts val="0"/>
                        </a:spcAft>
                      </a:pPr>
                      <a:r>
                        <a:rPr lang="de-DE" sz="1000">
                          <a:effectLst/>
                        </a:rPr>
                        <a:t>Bildung niedrig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-0,419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-0,661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-1,093</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07504432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(0,218)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(0,243)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774171115"/>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858098482"/>
                  </a:ext>
                </a:extLst>
              </a:tr>
              <a:tr h="190644">
                <a:tc>
                  <a:txBody>
                    <a:bodyPr/>
                    <a:lstStyle/>
                    <a:p>
                      <a:pPr>
                        <a:lnSpc>
                          <a:spcPct val="107000"/>
                        </a:lnSpc>
                        <a:spcAft>
                          <a:spcPts val="0"/>
                        </a:spcAft>
                      </a:pPr>
                      <a:r>
                        <a:rPr lang="de-DE" sz="1000">
                          <a:effectLst/>
                        </a:rPr>
                        <a:t>Bildung mitte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-0,330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-0,511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31641947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85544293"/>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4183682793"/>
                  </a:ext>
                </a:extLst>
              </a:tr>
              <a:tr h="190644">
                <a:tc>
                  <a:txBody>
                    <a:bodyPr/>
                    <a:lstStyle/>
                    <a:p>
                      <a:pPr>
                        <a:lnSpc>
                          <a:spcPct val="107000"/>
                        </a:lnSpc>
                        <a:spcAft>
                          <a:spcPts val="0"/>
                        </a:spcAft>
                      </a:pPr>
                      <a:r>
                        <a:rPr lang="de-DE" sz="1000">
                          <a:effectLst/>
                        </a:rPr>
                        <a:t>Verheiratet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-0,452</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-0,256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-0,389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70585043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960560693"/>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557320763"/>
                  </a:ext>
                </a:extLst>
              </a:tr>
              <a:tr h="190644">
                <a:tc>
                  <a:txBody>
                    <a:bodyPr/>
                    <a:lstStyle/>
                    <a:p>
                      <a:pPr>
                        <a:lnSpc>
                          <a:spcPct val="107000"/>
                        </a:lnSpc>
                        <a:spcAft>
                          <a:spcPts val="0"/>
                        </a:spcAft>
                      </a:pPr>
                      <a:r>
                        <a:rPr lang="de-DE" sz="1000">
                          <a:effectLst/>
                        </a:rPr>
                        <a:t>Großstadt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0,555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0,188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0,370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678543593"/>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826234898"/>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327427039"/>
                  </a:ext>
                </a:extLst>
              </a:tr>
              <a:tr h="190644">
                <a:tc>
                  <a:txBody>
                    <a:bodyPr/>
                    <a:lstStyle/>
                    <a:p>
                      <a:pPr>
                        <a:lnSpc>
                          <a:spcPct val="107000"/>
                        </a:lnSpc>
                        <a:spcAft>
                          <a:spcPts val="0"/>
                        </a:spcAft>
                      </a:pPr>
                      <a:r>
                        <a:rPr lang="de-DE" sz="1000">
                          <a:effectLst/>
                        </a:rPr>
                        <a:t>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0,278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0,067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57596219"/>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dirty="0">
                          <a:effectLst/>
                        </a:rPr>
                        <a:t>(0,162)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778085314"/>
                  </a:ext>
                </a:extLst>
              </a:tr>
            </a:tbl>
          </a:graphicData>
        </a:graphic>
      </p:graphicFrame>
    </p:spTree>
    <p:extLst>
      <p:ext uri="{BB962C8B-B14F-4D97-AF65-F5344CB8AC3E}">
        <p14:creationId xmlns:p14="http://schemas.microsoft.com/office/powerpoint/2010/main" val="2402931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2891193840"/>
              </p:ext>
            </p:extLst>
          </p:nvPr>
        </p:nvGraphicFramePr>
        <p:xfrm>
          <a:off x="0" y="0"/>
          <a:ext cx="9144000" cy="6858000"/>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957066041"/>
                    </a:ext>
                  </a:extLst>
                </a:gridCol>
                <a:gridCol w="2286000">
                  <a:extLst>
                    <a:ext uri="{9D8B030D-6E8A-4147-A177-3AD203B41FA5}">
                      <a16:colId xmlns:a16="http://schemas.microsoft.com/office/drawing/2014/main" val="2680271349"/>
                    </a:ext>
                  </a:extLst>
                </a:gridCol>
                <a:gridCol w="2286000">
                  <a:extLst>
                    <a:ext uri="{9D8B030D-6E8A-4147-A177-3AD203B41FA5}">
                      <a16:colId xmlns:a16="http://schemas.microsoft.com/office/drawing/2014/main" val="3038545662"/>
                    </a:ext>
                  </a:extLst>
                </a:gridCol>
                <a:gridCol w="2286000">
                  <a:extLst>
                    <a:ext uri="{9D8B030D-6E8A-4147-A177-3AD203B41FA5}">
                      <a16:colId xmlns:a16="http://schemas.microsoft.com/office/drawing/2014/main" val="2202047231"/>
                    </a:ext>
                  </a:extLst>
                </a:gridCol>
              </a:tblGrid>
              <a:tr h="228082">
                <a:tc gridSpan="4">
                  <a:txBody>
                    <a:bodyPr/>
                    <a:lstStyle/>
                    <a:p>
                      <a:pPr algn="ctr">
                        <a:lnSpc>
                          <a:spcPct val="107000"/>
                        </a:lnSpc>
                        <a:spcAft>
                          <a:spcPts val="0"/>
                        </a:spcAft>
                      </a:pPr>
                      <a:r>
                        <a:rPr lang="de-DE" sz="1000" dirty="0" smtClean="0">
                          <a:effectLst/>
                        </a:rPr>
                        <a:t>SAR-Annahme für neue</a:t>
                      </a:r>
                      <a:r>
                        <a:rPr lang="de-DE" sz="1000" baseline="0" dirty="0" smtClean="0">
                          <a:effectLst/>
                        </a:rPr>
                        <a:t> Selektionsmechanismen</a:t>
                      </a:r>
                      <a:endParaRPr lang="de-DE" sz="1000" dirty="0">
                        <a:effectLst/>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43969199"/>
                  </a:ext>
                </a:extLst>
              </a:tr>
              <a:tr h="208760">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23421859"/>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gridSpan="3">
                  <a:txBody>
                    <a:bodyPr/>
                    <a:lstStyle/>
                    <a:p>
                      <a:pPr algn="ctr">
                        <a:lnSpc>
                          <a:spcPct val="107000"/>
                        </a:lnSpc>
                        <a:spcAft>
                          <a:spcPts val="0"/>
                        </a:spcAft>
                      </a:pPr>
                      <a:r>
                        <a:rPr lang="de-DE" sz="1000">
                          <a:effectLst/>
                        </a:rPr>
                        <a:t>Dependent variable: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44027676"/>
                  </a:ext>
                </a:extLst>
              </a:tr>
              <a:tr h="208760">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gridSpan="3">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473381415"/>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smtClean="0">
                          <a:effectLst/>
                        </a:rPr>
                        <a:t>Internet (3h)</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Blogger</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Interpol</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06306372"/>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633711233"/>
                  </a:ext>
                </a:extLst>
              </a:tr>
              <a:tr h="208760">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27338879"/>
                  </a:ext>
                </a:extLst>
              </a:tr>
              <a:tr h="228082">
                <a:tc>
                  <a:txBody>
                    <a:bodyPr/>
                    <a:lstStyle/>
                    <a:p>
                      <a:pPr>
                        <a:lnSpc>
                          <a:spcPct val="107000"/>
                        </a:lnSpc>
                        <a:spcAft>
                          <a:spcPts val="0"/>
                        </a:spcAft>
                      </a:pPr>
                      <a:r>
                        <a:rPr lang="de-DE" sz="1000">
                          <a:effectLst/>
                        </a:rPr>
                        <a:t>SPD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0,040</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0,075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0,145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685773904"/>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(0,181)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(0,194)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(0,185)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81874655"/>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859715103"/>
                  </a:ext>
                </a:extLst>
              </a:tr>
              <a:tr h="228082">
                <a:tc>
                  <a:txBody>
                    <a:bodyPr/>
                    <a:lstStyle/>
                    <a:p>
                      <a:pPr>
                        <a:lnSpc>
                          <a:spcPct val="107000"/>
                        </a:lnSpc>
                        <a:spcAft>
                          <a:spcPts val="0"/>
                        </a:spcAft>
                      </a:pPr>
                      <a:r>
                        <a:rPr lang="de-DE" sz="1000">
                          <a:effectLst/>
                        </a:rPr>
                        <a:t>Linke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-0,407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0,051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0,092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061337790"/>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(0,264)</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76036277"/>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283782485"/>
                  </a:ext>
                </a:extLst>
              </a:tr>
              <a:tr h="228082">
                <a:tc>
                  <a:txBody>
                    <a:bodyPr/>
                    <a:lstStyle/>
                    <a:p>
                      <a:pPr>
                        <a:lnSpc>
                          <a:spcPct val="107000"/>
                        </a:lnSpc>
                        <a:spcAft>
                          <a:spcPts val="0"/>
                        </a:spcAft>
                      </a:pPr>
                      <a:r>
                        <a:rPr lang="de-DE" sz="1000">
                          <a:effectLst/>
                        </a:rPr>
                        <a:t>Grüne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0,012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0,149</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0,213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43705824"/>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(0,178)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(0,191)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(0,180)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419259310"/>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980151697"/>
                  </a:ext>
                </a:extLst>
              </a:tr>
              <a:tr h="228082">
                <a:tc>
                  <a:txBody>
                    <a:bodyPr/>
                    <a:lstStyle/>
                    <a:p>
                      <a:pPr>
                        <a:lnSpc>
                          <a:spcPct val="107000"/>
                        </a:lnSpc>
                        <a:spcAft>
                          <a:spcPts val="0"/>
                        </a:spcAft>
                      </a:pPr>
                      <a:r>
                        <a:rPr lang="de-DE" sz="1000">
                          <a:effectLst/>
                        </a:rPr>
                        <a:t>FDP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0,362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0,177</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496919858"/>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(0,233)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90713734"/>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787496638"/>
                  </a:ext>
                </a:extLst>
              </a:tr>
              <a:tr h="228082">
                <a:tc>
                  <a:txBody>
                    <a:bodyPr/>
                    <a:lstStyle/>
                    <a:p>
                      <a:pPr>
                        <a:lnSpc>
                          <a:spcPct val="107000"/>
                        </a:lnSpc>
                        <a:spcAft>
                          <a:spcPts val="0"/>
                        </a:spcAft>
                      </a:pPr>
                      <a:r>
                        <a:rPr lang="de-DE" sz="1000">
                          <a:effectLst/>
                        </a:rPr>
                        <a:t>AFD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0,008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1,085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0,038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79572160"/>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(0,247)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(0,277)</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437727128"/>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53983549"/>
                  </a:ext>
                </a:extLst>
              </a:tr>
              <a:tr h="228082">
                <a:tc>
                  <a:txBody>
                    <a:bodyPr/>
                    <a:lstStyle/>
                    <a:p>
                      <a:pPr>
                        <a:lnSpc>
                          <a:spcPct val="107000"/>
                        </a:lnSpc>
                        <a:spcAft>
                          <a:spcPts val="0"/>
                        </a:spcAft>
                      </a:pPr>
                      <a:r>
                        <a:rPr lang="de-DE" sz="1000">
                          <a:effectLst/>
                        </a:rPr>
                        <a:t>(Intercept)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-0,560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-1,340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-0,929</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4077576088"/>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(0,214)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(0,222)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797757547"/>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078901465"/>
                  </a:ext>
                </a:extLst>
              </a:tr>
              <a:tr h="208760">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42648294"/>
                  </a:ext>
                </a:extLst>
              </a:tr>
              <a:tr h="228082">
                <a:tc>
                  <a:txBody>
                    <a:bodyPr/>
                    <a:lstStyle/>
                    <a:p>
                      <a:pPr>
                        <a:lnSpc>
                          <a:spcPct val="107000"/>
                        </a:lnSpc>
                        <a:spcAft>
                          <a:spcPts val="0"/>
                        </a:spcAft>
                      </a:pPr>
                      <a:r>
                        <a:rPr lang="de-DE" sz="1000">
                          <a:effectLst/>
                        </a:rPr>
                        <a:t>Observations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1,215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1,569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1,313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772776050"/>
                  </a:ext>
                </a:extLst>
              </a:tr>
              <a:tr h="228082">
                <a:tc>
                  <a:txBody>
                    <a:bodyPr/>
                    <a:lstStyle/>
                    <a:p>
                      <a:pPr>
                        <a:lnSpc>
                          <a:spcPct val="107000"/>
                        </a:lnSpc>
                        <a:spcAft>
                          <a:spcPts val="0"/>
                        </a:spcAft>
                      </a:pPr>
                      <a:r>
                        <a:rPr lang="de-DE" sz="1000">
                          <a:effectLst/>
                        </a:rPr>
                        <a:t>Log Likelihood</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-726,496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-703,774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-717,582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839530126"/>
                  </a:ext>
                </a:extLst>
              </a:tr>
              <a:tr h="228082">
                <a:tc>
                  <a:txBody>
                    <a:bodyPr/>
                    <a:lstStyle/>
                    <a:p>
                      <a:pPr>
                        <a:lnSpc>
                          <a:spcPct val="107000"/>
                        </a:lnSpc>
                        <a:spcAft>
                          <a:spcPts val="0"/>
                        </a:spcAft>
                      </a:pPr>
                      <a:r>
                        <a:rPr lang="de-DE" sz="1000">
                          <a:effectLst/>
                        </a:rPr>
                        <a:t>Akaike Inf. Crit.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1,484,993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1,439,549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1,467,164</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723619183"/>
                  </a:ext>
                </a:extLst>
              </a:tr>
              <a:tr h="208760">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778678755"/>
                  </a:ext>
                </a:extLst>
              </a:tr>
              <a:tr h="228082">
                <a:tc>
                  <a:txBody>
                    <a:bodyPr/>
                    <a:lstStyle/>
                    <a:p>
                      <a:pPr>
                        <a:lnSpc>
                          <a:spcPct val="107000"/>
                        </a:lnSpc>
                        <a:spcAft>
                          <a:spcPts val="0"/>
                        </a:spcAft>
                      </a:pPr>
                      <a:r>
                        <a:rPr lang="de-DE" sz="1000">
                          <a:effectLst/>
                        </a:rPr>
                        <a:t>Note: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gridSpan="3">
                  <a:txBody>
                    <a:bodyPr/>
                    <a:lstStyle/>
                    <a:p>
                      <a:pPr algn="r">
                        <a:lnSpc>
                          <a:spcPct val="107000"/>
                        </a:lnSpc>
                        <a:spcAft>
                          <a:spcPts val="0"/>
                        </a:spcAft>
                      </a:pPr>
                      <a:r>
                        <a:rPr lang="de-DE" sz="1000" baseline="30000" dirty="0">
                          <a:effectLst/>
                        </a:rPr>
                        <a:t>*</a:t>
                      </a:r>
                      <a:r>
                        <a:rPr lang="de-DE" sz="1000" dirty="0">
                          <a:effectLst/>
                        </a:rPr>
                        <a:t>p&lt;0,1; </a:t>
                      </a:r>
                      <a:r>
                        <a:rPr lang="de-DE" sz="1000" baseline="30000" dirty="0">
                          <a:effectLst/>
                        </a:rPr>
                        <a:t>**</a:t>
                      </a:r>
                      <a:r>
                        <a:rPr lang="de-DE" sz="1000" dirty="0">
                          <a:effectLst/>
                        </a:rPr>
                        <a:t>p&lt;0,05; </a:t>
                      </a:r>
                      <a:r>
                        <a:rPr lang="de-DE" sz="1000" baseline="30000" dirty="0">
                          <a:effectLst/>
                        </a:rPr>
                        <a:t>***</a:t>
                      </a:r>
                      <a:r>
                        <a:rPr lang="de-DE" sz="1000" dirty="0">
                          <a:effectLst/>
                        </a:rPr>
                        <a:t>p&lt;0,01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811268824"/>
                  </a:ext>
                </a:extLst>
              </a:tr>
            </a:tbl>
          </a:graphicData>
        </a:graphic>
      </p:graphicFrame>
    </p:spTree>
    <p:extLst>
      <p:ext uri="{BB962C8B-B14F-4D97-AF65-F5344CB8AC3E}">
        <p14:creationId xmlns:p14="http://schemas.microsoft.com/office/powerpoint/2010/main" val="1764331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2132856"/>
                <a:ext cx="8198296" cy="3552844"/>
              </a:xfrm>
            </p:spPr>
            <p:txBody>
              <a:bodyPr/>
              <a:lstStyle/>
              <a:p>
                <a:r>
                  <a:rPr lang="de-DE" dirty="0" smtClean="0"/>
                  <a:t>Für Internetdauer in Kombination mit politischem Interesse gilt die SAR-Annahme</a:t>
                </a:r>
              </a:p>
              <a:p>
                <a:pPr>
                  <a:buFont typeface="Wingdings" panose="05000000000000000000" pitchFamily="2" charset="2"/>
                  <a:buChar char="Ø"/>
                </a:pPr>
                <a:r>
                  <a:rPr lang="de-DE" dirty="0" smtClean="0"/>
                  <a:t>SAR-Annahme gilt nicht für Blogger. </a:t>
                </a:r>
                <a:r>
                  <a:rPr lang="de-DE" dirty="0" smtClean="0"/>
                  <a:t>                                 AFD-</a:t>
                </a:r>
                <a:r>
                  <a:rPr lang="de-DE" dirty="0" err="1" smtClean="0"/>
                  <a:t>ler</a:t>
                </a:r>
                <a:r>
                  <a:rPr lang="de-DE" dirty="0" smtClean="0"/>
                  <a:t> </a:t>
                </a:r>
                <a:r>
                  <a:rPr lang="de-DE" dirty="0" smtClean="0"/>
                  <a:t>haben ein fast dreimal </a:t>
                </a:r>
                <a14:m>
                  <m:oMath xmlns:m="http://schemas.openxmlformats.org/officeDocument/2006/math">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𝑒</m:t>
                        </m:r>
                      </m:e>
                      <m:sup>
                        <m:r>
                          <a:rPr lang="de-DE" i="1">
                            <a:latin typeface="Cambria Math" panose="02040503050406030204" pitchFamily="18" charset="0"/>
                          </a:rPr>
                          <m:t>1,085</m:t>
                        </m:r>
                      </m:sup>
                    </m:sSup>
                    <m:r>
                      <a:rPr lang="de-DE" i="1">
                        <a:latin typeface="Cambria Math" panose="02040503050406030204" pitchFamily="18" charset="0"/>
                      </a:rPr>
                      <m:t>) </m:t>
                    </m:r>
                  </m:oMath>
                </a14:m>
                <a:r>
                  <a:rPr lang="de-DE" dirty="0" smtClean="0"/>
                  <a:t>höheres Chancenverhältnis Blogger zu sein als Unionswähler</a:t>
                </a:r>
              </a:p>
              <a:p>
                <a:r>
                  <a:rPr lang="de-DE" dirty="0"/>
                  <a:t>Personen </a:t>
                </a:r>
                <a:r>
                  <a:rPr lang="de-DE" dirty="0" smtClean="0"/>
                  <a:t>unter neuer Selektion sind, </a:t>
                </a:r>
                <a:r>
                  <a:rPr lang="de-DE" dirty="0"/>
                  <a:t>eher </a:t>
                </a:r>
                <a:r>
                  <a:rPr lang="de-DE" dirty="0" smtClean="0"/>
                  <a:t>männlich, jünger</a:t>
                </a:r>
                <a:r>
                  <a:rPr lang="de-DE" dirty="0"/>
                  <a:t>, höher g</a:t>
                </a:r>
                <a:r>
                  <a:rPr lang="de-DE" dirty="0" smtClean="0"/>
                  <a:t>ebildet, nicht verheiratet und </a:t>
                </a:r>
                <a:r>
                  <a:rPr lang="de-DE" dirty="0"/>
                  <a:t>kommen aus der </a:t>
                </a:r>
                <a:r>
                  <a:rPr lang="de-DE" dirty="0" smtClean="0"/>
                  <a:t>Großstadt</a:t>
                </a:r>
              </a:p>
              <a:p>
                <a:pPr>
                  <a:buFont typeface="Wingdings" panose="05000000000000000000" pitchFamily="2" charset="2"/>
                  <a:buChar char="Ø"/>
                </a:pPr>
                <a:r>
                  <a:rPr lang="de-DE" dirty="0" smtClean="0"/>
                  <a:t>Effekte von Geschlecht und Stadtgröße lässt sich nicht unter dem Blogger Selektionsmechanismus nachweisen</a:t>
                </a:r>
                <a:endParaRPr lang="de-DE" dirty="0"/>
              </a:p>
              <a:p>
                <a:pPr>
                  <a:buFont typeface="Wingdings" panose="05000000000000000000" pitchFamily="2" charset="2"/>
                  <a:buChar char="Ø"/>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2132856"/>
                <a:ext cx="8198296" cy="3552844"/>
              </a:xfrm>
              <a:blipFill>
                <a:blip r:embed="rId2"/>
                <a:stretch>
                  <a:fillRect l="-893" t="-1029" b="-6175"/>
                </a:stretch>
              </a:blipFill>
            </p:spPr>
            <p:txBody>
              <a:bodyPr/>
              <a:lstStyle/>
              <a:p>
                <a:r>
                  <a:rPr lang="de-DE">
                    <a:noFill/>
                  </a:rPr>
                  <a:t> </a:t>
                </a:r>
              </a:p>
            </p:txBody>
          </p:sp>
        </mc:Fallback>
      </mc:AlternateContent>
    </p:spTree>
    <p:extLst>
      <p:ext uri="{BB962C8B-B14F-4D97-AF65-F5344CB8AC3E}">
        <p14:creationId xmlns:p14="http://schemas.microsoft.com/office/powerpoint/2010/main" val="2688581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0758" y="1124744"/>
            <a:ext cx="7467600" cy="1143000"/>
          </a:xfrm>
        </p:spPr>
        <p:txBody>
          <a:bodyPr/>
          <a:lstStyle/>
          <a:p>
            <a:r>
              <a:rPr lang="de-DE" dirty="0" smtClean="0"/>
              <a:t>Wahlergebnisse in Prozentpunkten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713494244"/>
              </p:ext>
            </p:extLst>
          </p:nvPr>
        </p:nvGraphicFramePr>
        <p:xfrm>
          <a:off x="107504" y="1916832"/>
          <a:ext cx="8928989" cy="4608515"/>
        </p:xfrm>
        <a:graphic>
          <a:graphicData uri="http://schemas.openxmlformats.org/drawingml/2006/table">
            <a:tbl>
              <a:tblPr/>
              <a:tblGrid>
                <a:gridCol w="2425325">
                  <a:extLst>
                    <a:ext uri="{9D8B030D-6E8A-4147-A177-3AD203B41FA5}">
                      <a16:colId xmlns:a16="http://schemas.microsoft.com/office/drawing/2014/main" val="1677676153"/>
                    </a:ext>
                  </a:extLst>
                </a:gridCol>
                <a:gridCol w="1083944">
                  <a:extLst>
                    <a:ext uri="{9D8B030D-6E8A-4147-A177-3AD203B41FA5}">
                      <a16:colId xmlns:a16="http://schemas.microsoft.com/office/drawing/2014/main" val="2996276350"/>
                    </a:ext>
                  </a:extLst>
                </a:gridCol>
                <a:gridCol w="1083944">
                  <a:extLst>
                    <a:ext uri="{9D8B030D-6E8A-4147-A177-3AD203B41FA5}">
                      <a16:colId xmlns:a16="http://schemas.microsoft.com/office/drawing/2014/main" val="1188314925"/>
                    </a:ext>
                  </a:extLst>
                </a:gridCol>
                <a:gridCol w="1083944">
                  <a:extLst>
                    <a:ext uri="{9D8B030D-6E8A-4147-A177-3AD203B41FA5}">
                      <a16:colId xmlns:a16="http://schemas.microsoft.com/office/drawing/2014/main" val="3749053495"/>
                    </a:ext>
                  </a:extLst>
                </a:gridCol>
                <a:gridCol w="1083944">
                  <a:extLst>
                    <a:ext uri="{9D8B030D-6E8A-4147-A177-3AD203B41FA5}">
                      <a16:colId xmlns:a16="http://schemas.microsoft.com/office/drawing/2014/main" val="2472089126"/>
                    </a:ext>
                  </a:extLst>
                </a:gridCol>
                <a:gridCol w="1083944">
                  <a:extLst>
                    <a:ext uri="{9D8B030D-6E8A-4147-A177-3AD203B41FA5}">
                      <a16:colId xmlns:a16="http://schemas.microsoft.com/office/drawing/2014/main" val="3498458017"/>
                    </a:ext>
                  </a:extLst>
                </a:gridCol>
                <a:gridCol w="1083944">
                  <a:extLst>
                    <a:ext uri="{9D8B030D-6E8A-4147-A177-3AD203B41FA5}">
                      <a16:colId xmlns:a16="http://schemas.microsoft.com/office/drawing/2014/main" val="267124590"/>
                    </a:ext>
                  </a:extLst>
                </a:gridCol>
              </a:tblGrid>
              <a:tr h="384043">
                <a:tc>
                  <a:txBody>
                    <a:bodyPr/>
                    <a:lstStyle/>
                    <a:p>
                      <a:pPr algn="l" fontAlgn="b"/>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Union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SPD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Linke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Grüne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FDP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de-DE" sz="1200" b="0" i="0" u="none" strike="noStrike">
                          <a:solidFill>
                            <a:srgbClr val="000000"/>
                          </a:solidFill>
                          <a:effectLst/>
                          <a:latin typeface="Calibri" panose="020F0502020204030204" pitchFamily="34" charset="0"/>
                        </a:rPr>
                        <a:t>AFD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84733730"/>
                  </a:ext>
                </a:extLst>
              </a:tr>
              <a:tr h="384043">
                <a:tc>
                  <a:txBody>
                    <a:bodyPr/>
                    <a:lstStyle/>
                    <a:p>
                      <a:pPr algn="l" fontAlgn="b"/>
                      <a:r>
                        <a:rPr lang="de-DE" sz="1200" b="0" i="0" u="none" strike="noStrike" dirty="0">
                          <a:solidFill>
                            <a:srgbClr val="000000"/>
                          </a:solidFill>
                          <a:effectLst/>
                          <a:latin typeface="Calibri" panose="020F0502020204030204" pitchFamily="34" charset="0"/>
                        </a:rPr>
                        <a:t>Ergebnis 2017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34,7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a:solidFill>
                            <a:srgbClr val="000000"/>
                          </a:solidFill>
                          <a:effectLst/>
                          <a:latin typeface="Calibri" panose="020F0502020204030204" pitchFamily="34" charset="0"/>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a:solidFill>
                            <a:srgbClr val="000000"/>
                          </a:solidFill>
                          <a:effectLst/>
                          <a:latin typeface="Calibri" panose="020F050202020403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17693737"/>
                  </a:ext>
                </a:extLst>
              </a:tr>
              <a:tr h="384042">
                <a:tc>
                  <a:txBody>
                    <a:bodyPr/>
                    <a:lstStyle/>
                    <a:p>
                      <a:pPr algn="l" fontAlgn="b"/>
                      <a:r>
                        <a:rPr lang="de-DE" sz="1200" b="1" i="0" u="none" strike="noStrike" dirty="0">
                          <a:solidFill>
                            <a:srgbClr val="000000"/>
                          </a:solidFill>
                          <a:effectLst/>
                          <a:latin typeface="Calibri" panose="020F0502020204030204" pitchFamily="34" charset="0"/>
                        </a:rPr>
                        <a:t>ESS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17,7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308417"/>
                  </a:ext>
                </a:extLst>
              </a:tr>
              <a:tr h="384043">
                <a:tc>
                  <a:txBody>
                    <a:bodyPr/>
                    <a:lstStyle/>
                    <a:p>
                      <a:pPr algn="l" fontAlgn="b"/>
                      <a:r>
                        <a:rPr lang="de-DE" sz="1200" b="0" i="0" u="none" strike="noStrike" dirty="0">
                          <a:solidFill>
                            <a:srgbClr val="000000"/>
                          </a:solidFill>
                          <a:effectLst/>
                          <a:latin typeface="Calibri" panose="020F0502020204030204" pitchFamily="34" charset="0"/>
                        </a:rPr>
                        <a:t>Internet_3h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a:solidFill>
                            <a:srgbClr val="000000"/>
                          </a:solidFill>
                          <a:effectLst/>
                          <a:latin typeface="Calibri" panose="020F0502020204030204" pitchFamily="34" charset="0"/>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782753120"/>
                  </a:ext>
                </a:extLst>
              </a:tr>
              <a:tr h="384043">
                <a:tc>
                  <a:txBody>
                    <a:bodyPr/>
                    <a:lstStyle/>
                    <a:p>
                      <a:pPr algn="l" fontAlgn="b"/>
                      <a:r>
                        <a:rPr lang="de-DE" sz="1200" b="0" i="0" u="none" strike="noStrike" dirty="0">
                          <a:solidFill>
                            <a:srgbClr val="000000"/>
                          </a:solidFill>
                          <a:effectLst/>
                          <a:latin typeface="Calibri" panose="020F0502020204030204" pitchFamily="34" charset="0"/>
                        </a:rPr>
                        <a:t>meanInternet_3h_gewichtet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36,15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22,124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a:solidFill>
                            <a:srgbClr val="000000"/>
                          </a:solidFill>
                          <a:effectLst/>
                          <a:latin typeface="Calibri" panose="020F0502020204030204" pitchFamily="34" charset="0"/>
                        </a:rPr>
                        <a:t>4,718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a:solidFill>
                            <a:srgbClr val="000000"/>
                          </a:solidFill>
                          <a:effectLst/>
                          <a:latin typeface="Calibri" panose="020F0502020204030204" pitchFamily="34" charset="0"/>
                        </a:rPr>
                        <a:t>16,936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12,029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a:solidFill>
                            <a:srgbClr val="000000"/>
                          </a:solidFill>
                          <a:effectLst/>
                          <a:latin typeface="Calibri" panose="020F0502020204030204" pitchFamily="34" charset="0"/>
                        </a:rPr>
                        <a:t>8,041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883092"/>
                  </a:ext>
                </a:extLst>
              </a:tr>
              <a:tr h="384043">
                <a:tc>
                  <a:txBody>
                    <a:bodyPr/>
                    <a:lstStyle/>
                    <a:p>
                      <a:pPr algn="l" fontAlgn="b"/>
                      <a:r>
                        <a:rPr lang="de-DE" sz="1200" b="0" i="0" u="none" strike="noStrike" dirty="0">
                          <a:solidFill>
                            <a:srgbClr val="000000"/>
                          </a:solidFill>
                          <a:effectLst/>
                          <a:latin typeface="Calibri" panose="020F0502020204030204" pitchFamily="34" charset="0"/>
                        </a:rPr>
                        <a:t>meanInternet_3h_raking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35,253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21,961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5,068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16,979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12,139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r>
                        <a:rPr lang="de-DE" sz="1200" b="0" i="0" u="none" strike="noStrike" dirty="0">
                          <a:solidFill>
                            <a:srgbClr val="000000"/>
                          </a:solidFill>
                          <a:effectLst/>
                          <a:latin typeface="Calibri" panose="020F0502020204030204" pitchFamily="34" charset="0"/>
                        </a:rPr>
                        <a:t>8,601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549348780"/>
                  </a:ext>
                </a:extLst>
              </a:tr>
              <a:tr h="384043">
                <a:tc>
                  <a:txBody>
                    <a:bodyPr/>
                    <a:lstStyle/>
                    <a:p>
                      <a:pPr algn="l" fontAlgn="b"/>
                      <a:r>
                        <a:rPr lang="de-DE" sz="1200" b="0" i="0" u="none" strike="noStrike" dirty="0">
                          <a:solidFill>
                            <a:srgbClr val="000000"/>
                          </a:solidFill>
                          <a:effectLst/>
                          <a:latin typeface="Calibri" panose="020F0502020204030204" pitchFamily="34" charset="0"/>
                        </a:rPr>
                        <a:t>Blogger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00777146"/>
                  </a:ext>
                </a:extLst>
              </a:tr>
              <a:tr h="384043">
                <a:tc>
                  <a:txBody>
                    <a:bodyPr/>
                    <a:lstStyle/>
                    <a:p>
                      <a:pPr algn="l" fontAlgn="b"/>
                      <a:r>
                        <a:rPr lang="de-DE" sz="1200" b="0" i="0" u="none" strike="noStrike" dirty="0">
                          <a:solidFill>
                            <a:srgbClr val="000000"/>
                          </a:solidFill>
                          <a:effectLst/>
                          <a:latin typeface="Calibri" panose="020F0502020204030204" pitchFamily="34" charset="0"/>
                        </a:rPr>
                        <a:t>meanBlogger_3h_gewichtet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5,908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20,074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a:solidFill>
                            <a:srgbClr val="000000"/>
                          </a:solidFill>
                          <a:effectLst/>
                          <a:latin typeface="Calibri" panose="020F0502020204030204" pitchFamily="34" charset="0"/>
                        </a:rPr>
                        <a:t>11,205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a:solidFill>
                            <a:srgbClr val="000000"/>
                          </a:solidFill>
                          <a:effectLst/>
                          <a:latin typeface="Calibri" panose="020F0502020204030204" pitchFamily="34" charset="0"/>
                        </a:rPr>
                        <a:t>12,275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60608907"/>
                  </a:ext>
                </a:extLst>
              </a:tr>
              <a:tr h="384043">
                <a:tc>
                  <a:txBody>
                    <a:bodyPr/>
                    <a:lstStyle/>
                    <a:p>
                      <a:pPr algn="l" fontAlgn="b"/>
                      <a:r>
                        <a:rPr lang="de-DE" sz="1200" b="0" i="0" u="none" strike="noStrike" dirty="0">
                          <a:solidFill>
                            <a:srgbClr val="000000"/>
                          </a:solidFill>
                          <a:effectLst/>
                          <a:latin typeface="Calibri" panose="020F0502020204030204" pitchFamily="34" charset="0"/>
                        </a:rPr>
                        <a:t>meanBlogger_3h_raking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5,191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11,431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12,278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17845151"/>
                  </a:ext>
                </a:extLst>
              </a:tr>
              <a:tr h="384043">
                <a:tc>
                  <a:txBody>
                    <a:bodyPr/>
                    <a:lstStyle/>
                    <a:p>
                      <a:pPr algn="l" fontAlgn="b"/>
                      <a:r>
                        <a:rPr lang="de-DE" sz="1200" b="0" i="0" u="none" strike="noStrike" dirty="0">
                          <a:solidFill>
                            <a:srgbClr val="000000"/>
                          </a:solidFill>
                          <a:effectLst/>
                          <a:latin typeface="Calibri" panose="020F0502020204030204" pitchFamily="34" charset="0"/>
                        </a:rPr>
                        <a:t>Interpol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800557327"/>
                  </a:ext>
                </a:extLst>
              </a:tr>
              <a:tr h="384043">
                <a:tc>
                  <a:txBody>
                    <a:bodyPr/>
                    <a:lstStyle/>
                    <a:p>
                      <a:pPr algn="l" fontAlgn="b"/>
                      <a:r>
                        <a:rPr lang="de-DE" sz="1200" b="0" i="0" u="none" strike="noStrike" dirty="0" err="1">
                          <a:solidFill>
                            <a:srgbClr val="000000"/>
                          </a:solidFill>
                          <a:effectLst/>
                          <a:latin typeface="Calibri" panose="020F0502020204030204" pitchFamily="34" charset="0"/>
                        </a:rPr>
                        <a:t>meanInterpol</a:t>
                      </a:r>
                      <a:r>
                        <a:rPr lang="de-DE" sz="1200" b="0" i="0" u="none" strike="noStrike" dirty="0">
                          <a:solidFill>
                            <a:srgbClr val="000000"/>
                          </a:solidFill>
                          <a:effectLst/>
                          <a:latin typeface="Calibri" panose="020F0502020204030204" pitchFamily="34" charset="0"/>
                        </a:rPr>
                        <a:t> 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35,53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5,823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17,731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10,699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7,257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12319254"/>
                  </a:ext>
                </a:extLst>
              </a:tr>
              <a:tr h="384043">
                <a:tc>
                  <a:txBody>
                    <a:bodyPr/>
                    <a:lstStyle/>
                    <a:p>
                      <a:pPr algn="l" fontAlgn="b"/>
                      <a:r>
                        <a:rPr lang="de-DE" sz="1200" b="0" i="0" u="none" strike="noStrike" dirty="0" err="1">
                          <a:solidFill>
                            <a:srgbClr val="000000"/>
                          </a:solidFill>
                          <a:effectLst/>
                          <a:latin typeface="Calibri" panose="020F0502020204030204" pitchFamily="34" charset="0"/>
                        </a:rPr>
                        <a:t>meanInterpol</a:t>
                      </a:r>
                      <a:r>
                        <a:rPr lang="de-DE" sz="1200" b="0" i="0" u="none" strike="noStrike" dirty="0">
                          <a:solidFill>
                            <a:srgbClr val="000000"/>
                          </a:solidFill>
                          <a:effectLst/>
                          <a:latin typeface="Calibri" panose="020F0502020204030204" pitchFamily="34" charset="0"/>
                        </a:rPr>
                        <a:t> _</a:t>
                      </a:r>
                      <a:r>
                        <a:rPr lang="de-DE" sz="1200" b="0" i="0" u="none" strike="noStrike" dirty="0" err="1">
                          <a:solidFill>
                            <a:srgbClr val="000000"/>
                          </a:solidFill>
                          <a:effectLst/>
                          <a:latin typeface="Calibri" panose="020F0502020204030204" pitchFamily="34" charset="0"/>
                        </a:rPr>
                        <a:t>raking</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33,566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6,816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18,731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11,161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7,131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578492536"/>
                  </a:ext>
                </a:extLst>
              </a:tr>
            </a:tbl>
          </a:graphicData>
        </a:graphic>
      </p:graphicFrame>
    </p:spTree>
    <p:extLst>
      <p:ext uri="{BB962C8B-B14F-4D97-AF65-F5344CB8AC3E}">
        <p14:creationId xmlns:p14="http://schemas.microsoft.com/office/powerpoint/2010/main" val="101575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dirty="0"/>
          </a:p>
        </p:txBody>
      </p:sp>
      <p:grpSp>
        <p:nvGrpSpPr>
          <p:cNvPr id="5" name="Group 4"/>
          <p:cNvGrpSpPr>
            <a:grpSpLocks noChangeAspect="1"/>
          </p:cNvGrpSpPr>
          <p:nvPr/>
        </p:nvGrpSpPr>
        <p:grpSpPr bwMode="auto">
          <a:xfrm>
            <a:off x="25400" y="1079500"/>
            <a:ext cx="9118600" cy="5778500"/>
            <a:chOff x="16" y="680"/>
            <a:chExt cx="5744" cy="3640"/>
          </a:xfrm>
        </p:grpSpPr>
        <p:sp>
          <p:nvSpPr>
            <p:cNvPr id="6" name="AutoShape 3"/>
            <p:cNvSpPr>
              <a:spLocks noChangeAspect="1" noChangeArrowheads="1" noTextEdit="1"/>
            </p:cNvSpPr>
            <p:nvPr/>
          </p:nvSpPr>
          <p:spPr bwMode="auto">
            <a:xfrm>
              <a:off x="16" y="680"/>
              <a:ext cx="5744" cy="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 y="680"/>
              <a:ext cx="5748" cy="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 name="Gerader Verbinder 6"/>
          <p:cNvCxnSpPr/>
          <p:nvPr/>
        </p:nvCxnSpPr>
        <p:spPr>
          <a:xfrm>
            <a:off x="3563888" y="681337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a:off x="505685" y="681337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6588224" y="681337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6588224" y="4005064"/>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3635896" y="4005064"/>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39552" y="3996553"/>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197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0" y="1084263"/>
            <a:ext cx="9036050" cy="5773737"/>
            <a:chOff x="0" y="683"/>
            <a:chExt cx="5692" cy="3637"/>
          </a:xfrm>
        </p:grpSpPr>
        <p:sp>
          <p:nvSpPr>
            <p:cNvPr id="6" name="AutoShape 3"/>
            <p:cNvSpPr>
              <a:spLocks noChangeAspect="1" noChangeArrowheads="1" noTextEdit="1"/>
            </p:cNvSpPr>
            <p:nvPr/>
          </p:nvSpPr>
          <p:spPr bwMode="auto">
            <a:xfrm>
              <a:off x="0" y="683"/>
              <a:ext cx="5692" cy="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3"/>
              <a:ext cx="5696" cy="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62325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p:sp>
        <p:nvSpPr>
          <p:cNvPr id="3" name="Inhaltsplatzhalter 2"/>
          <p:cNvSpPr>
            <a:spLocks noGrp="1"/>
          </p:cNvSpPr>
          <p:nvPr>
            <p:ph idx="1"/>
          </p:nvPr>
        </p:nvSpPr>
        <p:spPr/>
        <p:txBody>
          <a:bodyPr/>
          <a:lstStyle/>
          <a:p>
            <a:r>
              <a:rPr lang="de-DE" dirty="0" smtClean="0"/>
              <a:t>Blogger Selektion schneidet fast überall schlechter ab (SAR-Bedingung nicht erfüllt)</a:t>
            </a:r>
          </a:p>
          <a:p>
            <a:r>
              <a:rPr lang="de-DE" dirty="0" smtClean="0"/>
              <a:t>Kombination aus Internetdauer und Interesse korrigiert ähnlich gut wie reine Internetdauer bei Wahlergebnis der CDU und Grünen</a:t>
            </a:r>
          </a:p>
          <a:p>
            <a:r>
              <a:rPr lang="de-DE" dirty="0" smtClean="0"/>
              <a:t>Kombination </a:t>
            </a:r>
            <a:r>
              <a:rPr lang="de-DE" dirty="0" err="1"/>
              <a:t>p</a:t>
            </a:r>
            <a:r>
              <a:rPr lang="de-DE" dirty="0" err="1" smtClean="0"/>
              <a:t>erformt</a:t>
            </a:r>
            <a:r>
              <a:rPr lang="de-DE" dirty="0" smtClean="0"/>
              <a:t> </a:t>
            </a:r>
            <a:r>
              <a:rPr lang="de-DE" dirty="0" smtClean="0"/>
              <a:t>etwas besser bei Linken und FDP als die reine </a:t>
            </a:r>
            <a:r>
              <a:rPr lang="de-DE" dirty="0" smtClean="0"/>
              <a:t>Internetdauer</a:t>
            </a:r>
            <a:endParaRPr lang="de-DE" dirty="0" smtClean="0"/>
          </a:p>
          <a:p>
            <a:pPr marL="0" indent="0">
              <a:buNone/>
            </a:pPr>
            <a:endParaRPr lang="de-DE" dirty="0" smtClean="0"/>
          </a:p>
          <a:p>
            <a:endParaRPr lang="de-DE" dirty="0"/>
          </a:p>
        </p:txBody>
      </p:sp>
    </p:spTree>
    <p:extLst>
      <p:ext uri="{BB962C8B-B14F-4D97-AF65-F5344CB8AC3E}">
        <p14:creationId xmlns:p14="http://schemas.microsoft.com/office/powerpoint/2010/main" val="83331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Anhang weitere Ergebnisse</a:t>
            </a:r>
            <a:endParaRPr lang="de-DE" dirty="0"/>
          </a:p>
        </p:txBody>
      </p:sp>
      <p:sp>
        <p:nvSpPr>
          <p:cNvPr id="3" name="Inhaltsplatzhalter 2"/>
          <p:cNvSpPr>
            <a:spLocks noGrp="1"/>
          </p:cNvSpPr>
          <p:nvPr>
            <p:ph idx="1"/>
          </p:nvPr>
        </p:nvSpPr>
        <p:spPr/>
        <p:txBody>
          <a:bodyPr/>
          <a:lstStyle/>
          <a:p>
            <a:r>
              <a:rPr lang="de-DE" dirty="0"/>
              <a:t>Untersuchung der Selektionsprozesse anhand unterschiedlicher Analysevariablen</a:t>
            </a:r>
          </a:p>
          <a:p>
            <a:r>
              <a:rPr lang="de-DE" dirty="0" smtClean="0"/>
              <a:t>Zusätzliche </a:t>
            </a:r>
            <a:r>
              <a:rPr lang="de-DE" dirty="0" smtClean="0"/>
              <a:t>Aufnahme von Parteinähe als Hilfsvariable für Pseudogewichte und </a:t>
            </a:r>
            <a:r>
              <a:rPr lang="de-DE" dirty="0" err="1" smtClean="0"/>
              <a:t>Raking</a:t>
            </a:r>
            <a:endParaRPr lang="de-DE" dirty="0" smtClean="0"/>
          </a:p>
          <a:p>
            <a:r>
              <a:rPr lang="de-DE" dirty="0"/>
              <a:t>Betrachtung von Ergebnissen zu </a:t>
            </a:r>
            <a:r>
              <a:rPr lang="de-DE" dirty="0" smtClean="0"/>
              <a:t>extremen </a:t>
            </a:r>
            <a:r>
              <a:rPr lang="de-DE" dirty="0" smtClean="0"/>
              <a:t>Einstellungen, </a:t>
            </a:r>
            <a:r>
              <a:rPr lang="de-DE" dirty="0"/>
              <a:t>Lebenszufriedenheit, Umwelt und Gesundheit</a:t>
            </a:r>
          </a:p>
          <a:p>
            <a:pPr marL="0" indent="0">
              <a:buNone/>
            </a:pPr>
            <a:endParaRPr lang="de-DE" dirty="0" smtClean="0"/>
          </a:p>
          <a:p>
            <a:endParaRPr lang="de-DE" dirty="0"/>
          </a:p>
          <a:p>
            <a:pPr marL="0" indent="0">
              <a:buNone/>
            </a:pPr>
            <a:endParaRPr lang="de-DE" dirty="0"/>
          </a:p>
        </p:txBody>
      </p:sp>
    </p:spTree>
    <p:extLst>
      <p:ext uri="{BB962C8B-B14F-4D97-AF65-F5344CB8AC3E}">
        <p14:creationId xmlns:p14="http://schemas.microsoft.com/office/powerpoint/2010/main" val="893916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6350" y="1052513"/>
            <a:ext cx="9002713" cy="5472112"/>
            <a:chOff x="4" y="663"/>
            <a:chExt cx="5671" cy="3447"/>
          </a:xfrm>
        </p:grpSpPr>
        <p:sp>
          <p:nvSpPr>
            <p:cNvPr id="6" name="AutoShape 3"/>
            <p:cNvSpPr>
              <a:spLocks noChangeAspect="1" noChangeArrowheads="1" noTextEdit="1"/>
            </p:cNvSpPr>
            <p:nvPr/>
          </p:nvSpPr>
          <p:spPr bwMode="auto">
            <a:xfrm>
              <a:off x="4" y="663"/>
              <a:ext cx="5671" cy="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663"/>
              <a:ext cx="5675"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Gerader Verbinder 7"/>
          <p:cNvCxnSpPr/>
          <p:nvPr/>
        </p:nvCxnSpPr>
        <p:spPr>
          <a:xfrm>
            <a:off x="3491880" y="6536434"/>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6516216" y="652462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539552" y="6541514"/>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095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107950" y="1101725"/>
            <a:ext cx="8909050" cy="5422900"/>
            <a:chOff x="68" y="694"/>
            <a:chExt cx="5612" cy="3416"/>
          </a:xfrm>
        </p:grpSpPr>
        <p:sp>
          <p:nvSpPr>
            <p:cNvPr id="6" name="AutoShape 3"/>
            <p:cNvSpPr>
              <a:spLocks noChangeAspect="1" noChangeArrowheads="1" noTextEdit="1"/>
            </p:cNvSpPr>
            <p:nvPr/>
          </p:nvSpPr>
          <p:spPr bwMode="auto">
            <a:xfrm>
              <a:off x="68" y="694"/>
              <a:ext cx="5612" cy="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 y="694"/>
              <a:ext cx="5616" cy="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Gerader Verbinder 7"/>
          <p:cNvCxnSpPr/>
          <p:nvPr/>
        </p:nvCxnSpPr>
        <p:spPr>
          <a:xfrm>
            <a:off x="1475656" y="653097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4427984" y="653097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7452320" y="652462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55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Seit dem letzten Treffen</a:t>
            </a:r>
            <a:endParaRPr lang="de-DE" dirty="0"/>
          </a:p>
        </p:txBody>
      </p:sp>
      <p:sp>
        <p:nvSpPr>
          <p:cNvPr id="4" name="Inhaltsplatzhalter 3"/>
          <p:cNvSpPr>
            <a:spLocks noGrp="1"/>
          </p:cNvSpPr>
          <p:nvPr>
            <p:ph idx="1"/>
          </p:nvPr>
        </p:nvSpPr>
        <p:spPr>
          <a:xfrm>
            <a:off x="813048" y="2286000"/>
            <a:ext cx="7467600" cy="4032448"/>
          </a:xfrm>
        </p:spPr>
        <p:txBody>
          <a:bodyPr/>
          <a:lstStyle/>
          <a:p>
            <a:pPr marL="0" indent="0">
              <a:buNone/>
            </a:pPr>
            <a:r>
              <a:rPr lang="de-DE" dirty="0" smtClean="0"/>
              <a:t>Methodische Erweiterung</a:t>
            </a:r>
          </a:p>
          <a:p>
            <a:pPr marL="0" indent="0">
              <a:buNone/>
            </a:pPr>
            <a:endParaRPr lang="de-DE" dirty="0" smtClean="0"/>
          </a:p>
          <a:p>
            <a:r>
              <a:rPr lang="de-DE" dirty="0" smtClean="0"/>
              <a:t>Erweiterung des </a:t>
            </a:r>
            <a:r>
              <a:rPr lang="de-DE" dirty="0" smtClean="0"/>
              <a:t>Quasi-</a:t>
            </a:r>
            <a:r>
              <a:rPr lang="de-DE" dirty="0" err="1" smtClean="0"/>
              <a:t>Randomisierungs</a:t>
            </a:r>
            <a:r>
              <a:rPr lang="de-DE" dirty="0" smtClean="0"/>
              <a:t> Ansatzes </a:t>
            </a:r>
            <a:r>
              <a:rPr lang="de-DE" dirty="0" smtClean="0"/>
              <a:t>mit einem </a:t>
            </a:r>
            <a:r>
              <a:rPr lang="de-DE" dirty="0" smtClean="0"/>
              <a:t>iterativen Verfahren</a:t>
            </a:r>
          </a:p>
          <a:p>
            <a:pPr>
              <a:buFont typeface="Wingdings" panose="05000000000000000000" pitchFamily="2" charset="2"/>
              <a:buChar char="Ø"/>
            </a:pPr>
            <a:r>
              <a:rPr lang="de-DE" dirty="0" smtClean="0"/>
              <a:t>Ermöglicht Angabe von Intervallen</a:t>
            </a:r>
          </a:p>
          <a:p>
            <a:pPr marL="0" indent="0">
              <a:buNone/>
            </a:pPr>
            <a:endParaRPr lang="de-DE" dirty="0"/>
          </a:p>
          <a:p>
            <a:r>
              <a:rPr lang="de-DE" dirty="0" smtClean="0"/>
              <a:t>Untersuchung </a:t>
            </a:r>
            <a:r>
              <a:rPr lang="de-DE" dirty="0" smtClean="0"/>
              <a:t>der Selektionsprozesse anhand unterschiedlicher Analysevariablen</a:t>
            </a:r>
            <a:endParaRPr lang="de-DE" dirty="0" smtClean="0"/>
          </a:p>
        </p:txBody>
      </p:sp>
    </p:spTree>
    <p:extLst>
      <p:ext uri="{BB962C8B-B14F-4D97-AF65-F5344CB8AC3E}">
        <p14:creationId xmlns:p14="http://schemas.microsoft.com/office/powerpoint/2010/main" val="3529299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107950" y="1052513"/>
            <a:ext cx="8928100" cy="5472112"/>
            <a:chOff x="68" y="663"/>
            <a:chExt cx="5624" cy="3447"/>
          </a:xfrm>
        </p:grpSpPr>
        <p:sp>
          <p:nvSpPr>
            <p:cNvPr id="6" name="AutoShape 3"/>
            <p:cNvSpPr>
              <a:spLocks noChangeAspect="1" noChangeArrowheads="1" noTextEdit="1"/>
            </p:cNvSpPr>
            <p:nvPr/>
          </p:nvSpPr>
          <p:spPr bwMode="auto">
            <a:xfrm>
              <a:off x="68" y="663"/>
              <a:ext cx="5624" cy="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 y="663"/>
              <a:ext cx="5628"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82901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grpSp>
        <p:nvGrpSpPr>
          <p:cNvPr id="5" name="Group 4"/>
          <p:cNvGrpSpPr>
            <a:grpSpLocks noChangeAspect="1"/>
          </p:cNvGrpSpPr>
          <p:nvPr/>
        </p:nvGrpSpPr>
        <p:grpSpPr bwMode="auto">
          <a:xfrm>
            <a:off x="107950" y="1052513"/>
            <a:ext cx="8928100" cy="5472112"/>
            <a:chOff x="68" y="663"/>
            <a:chExt cx="5624" cy="3447"/>
          </a:xfrm>
        </p:grpSpPr>
        <p:sp>
          <p:nvSpPr>
            <p:cNvPr id="6" name="AutoShape 3"/>
            <p:cNvSpPr>
              <a:spLocks noChangeAspect="1" noChangeArrowheads="1" noTextEdit="1"/>
            </p:cNvSpPr>
            <p:nvPr/>
          </p:nvSpPr>
          <p:spPr bwMode="auto">
            <a:xfrm>
              <a:off x="68" y="663"/>
              <a:ext cx="5624" cy="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 y="663"/>
              <a:ext cx="5628"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Gerader Verbinder 7"/>
          <p:cNvCxnSpPr/>
          <p:nvPr/>
        </p:nvCxnSpPr>
        <p:spPr>
          <a:xfrm>
            <a:off x="622176" y="645333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339752" y="646387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3563888" y="646387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292080" y="6463875"/>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6588224" y="645333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8305800" y="6453336"/>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22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896DA-62F0-4272-BE31-2CF4BAE1A85B}"/>
              </a:ext>
            </a:extLst>
          </p:cNvPr>
          <p:cNvSpPr>
            <a:spLocks noGrp="1"/>
          </p:cNvSpPr>
          <p:nvPr>
            <p:ph type="title"/>
          </p:nvPr>
        </p:nvSpPr>
        <p:spPr/>
        <p:txBody>
          <a:bodyPr/>
          <a:lstStyle/>
          <a:p>
            <a:r>
              <a:rPr lang="de-DE" dirty="0"/>
              <a:t>Literatur</a:t>
            </a:r>
          </a:p>
        </p:txBody>
      </p:sp>
      <p:sp>
        <p:nvSpPr>
          <p:cNvPr id="3" name="Inhaltsplatzhalter 2">
            <a:extLst>
              <a:ext uri="{FF2B5EF4-FFF2-40B4-BE49-F238E27FC236}">
                <a16:creationId xmlns:a16="http://schemas.microsoft.com/office/drawing/2014/main" id="{0D321A02-646F-4C8C-970A-D2C92FA29DE9}"/>
              </a:ext>
            </a:extLst>
          </p:cNvPr>
          <p:cNvSpPr>
            <a:spLocks noGrp="1"/>
          </p:cNvSpPr>
          <p:nvPr>
            <p:ph idx="1"/>
          </p:nvPr>
        </p:nvSpPr>
        <p:spPr>
          <a:xfrm>
            <a:off x="838200" y="2060848"/>
            <a:ext cx="7467600" cy="4176464"/>
          </a:xfrm>
        </p:spPr>
        <p:txBody>
          <a:bodyPr/>
          <a:lstStyle/>
          <a:p>
            <a:r>
              <a:rPr lang="de-DE" sz="1100" dirty="0"/>
              <a:t>Baker R., Brick J.M., Bates N.A., Battaglia, M., </a:t>
            </a:r>
            <a:r>
              <a:rPr lang="de-DE" sz="1100" dirty="0" err="1"/>
              <a:t>Couper</a:t>
            </a:r>
            <a:r>
              <a:rPr lang="de-DE" sz="1100" dirty="0"/>
              <a:t>, M.P., </a:t>
            </a:r>
            <a:r>
              <a:rPr lang="de-DE" sz="1100" dirty="0" err="1"/>
              <a:t>Dever</a:t>
            </a:r>
            <a:r>
              <a:rPr lang="de-DE" sz="1100" dirty="0"/>
              <a:t> J.A., </a:t>
            </a:r>
            <a:r>
              <a:rPr lang="de-DE" sz="1100" dirty="0" err="1"/>
              <a:t>Gile</a:t>
            </a:r>
            <a:r>
              <a:rPr lang="de-DE" sz="1100" dirty="0"/>
              <a:t> K.J. and </a:t>
            </a:r>
            <a:r>
              <a:rPr lang="de-DE" sz="1100" dirty="0" err="1"/>
              <a:t>Tourangeau</a:t>
            </a:r>
            <a:r>
              <a:rPr lang="de-DE" sz="1100" dirty="0"/>
              <a:t> R. (2013), Report </a:t>
            </a:r>
            <a:r>
              <a:rPr lang="de-DE" sz="1100" dirty="0" err="1"/>
              <a:t>of</a:t>
            </a:r>
            <a:r>
              <a:rPr lang="de-DE" sz="1100" dirty="0"/>
              <a:t> </a:t>
            </a:r>
            <a:r>
              <a:rPr lang="de-DE" sz="1100" dirty="0" err="1"/>
              <a:t>the</a:t>
            </a:r>
            <a:r>
              <a:rPr lang="de-DE" sz="1100" dirty="0"/>
              <a:t> AAPOR Task Force on Non-</a:t>
            </a:r>
            <a:r>
              <a:rPr lang="de-DE" sz="1100" dirty="0" err="1"/>
              <a:t>Probability</a:t>
            </a:r>
            <a:r>
              <a:rPr lang="de-DE" sz="1100" dirty="0"/>
              <a:t> Sampling. </a:t>
            </a:r>
            <a:r>
              <a:rPr lang="de-DE" sz="1100" dirty="0">
                <a:hlinkClick r:id="rId2"/>
              </a:rPr>
              <a:t>https://www.aapor.org/AAPOR_Main/media/MainSiteFiles/NPS_TF_Report_Final_7_revised_FNL_6_22_13.pdf</a:t>
            </a:r>
            <a:r>
              <a:rPr lang="de-DE" sz="1100" dirty="0"/>
              <a:t>.</a:t>
            </a:r>
          </a:p>
          <a:p>
            <a:r>
              <a:rPr lang="de-DE" sz="1100" dirty="0" err="1"/>
              <a:t>Buelens</a:t>
            </a:r>
            <a:r>
              <a:rPr lang="de-DE" sz="1100" dirty="0"/>
              <a:t> B., van den Brakel J., Burger J. (2015) </a:t>
            </a:r>
            <a:r>
              <a:rPr lang="de-DE" sz="1100" dirty="0" err="1"/>
              <a:t>Predictive</a:t>
            </a:r>
            <a:r>
              <a:rPr lang="de-DE" sz="1100" dirty="0"/>
              <a:t> </a:t>
            </a:r>
            <a:r>
              <a:rPr lang="de-DE" sz="1100" dirty="0" err="1"/>
              <a:t>inference</a:t>
            </a:r>
            <a:r>
              <a:rPr lang="de-DE" sz="1100" dirty="0"/>
              <a:t> </a:t>
            </a:r>
            <a:r>
              <a:rPr lang="de-DE" sz="1100" dirty="0" err="1"/>
              <a:t>for</a:t>
            </a:r>
            <a:r>
              <a:rPr lang="de-DE" sz="1100" dirty="0"/>
              <a:t> non-</a:t>
            </a:r>
            <a:r>
              <a:rPr lang="de-DE" sz="1100" dirty="0" err="1"/>
              <a:t>probability</a:t>
            </a:r>
            <a:r>
              <a:rPr lang="de-DE" sz="1100" dirty="0"/>
              <a:t> </a:t>
            </a:r>
            <a:r>
              <a:rPr lang="de-DE" sz="1100" dirty="0" err="1"/>
              <a:t>samples</a:t>
            </a:r>
            <a:r>
              <a:rPr lang="de-DE" sz="1100" dirty="0"/>
              <a:t>: a </a:t>
            </a:r>
            <a:r>
              <a:rPr lang="de-DE" sz="1100" dirty="0" err="1"/>
              <a:t>simulation</a:t>
            </a:r>
            <a:r>
              <a:rPr lang="de-DE" sz="1100" dirty="0"/>
              <a:t> </a:t>
            </a:r>
            <a:r>
              <a:rPr lang="de-DE" sz="1100" dirty="0" err="1"/>
              <a:t>study</a:t>
            </a:r>
            <a:r>
              <a:rPr lang="de-DE" sz="1100" dirty="0"/>
              <a:t>, Technical Report, </a:t>
            </a:r>
            <a:r>
              <a:rPr lang="de-DE" sz="1100" dirty="0" err="1"/>
              <a:t>Discussion</a:t>
            </a:r>
            <a:r>
              <a:rPr lang="de-DE" sz="1100" dirty="0"/>
              <a:t> Paper.</a:t>
            </a:r>
          </a:p>
          <a:p>
            <a:r>
              <a:rPr lang="de-DE" sz="1100" dirty="0" err="1">
                <a:latin typeface="+mn-lt"/>
              </a:rPr>
              <a:t>Cornesse</a:t>
            </a:r>
            <a:r>
              <a:rPr lang="de-DE" sz="1100" dirty="0">
                <a:latin typeface="+mn-lt"/>
              </a:rPr>
              <a:t> C., Blom A.,</a:t>
            </a:r>
            <a:r>
              <a:rPr lang="de-DE" sz="1100" dirty="0" err="1">
                <a:latin typeface="+mn-lt"/>
              </a:rPr>
              <a:t>Dutwin</a:t>
            </a:r>
            <a:r>
              <a:rPr lang="de-DE" sz="1100" dirty="0">
                <a:latin typeface="+mn-lt"/>
              </a:rPr>
              <a:t> D., </a:t>
            </a:r>
            <a:r>
              <a:rPr lang="de-DE" sz="1100" dirty="0" err="1">
                <a:latin typeface="+mn-lt"/>
              </a:rPr>
              <a:t>Krosnick</a:t>
            </a:r>
            <a:r>
              <a:rPr lang="de-DE" sz="1100" dirty="0">
                <a:latin typeface="+mn-lt"/>
              </a:rPr>
              <a:t> J., </a:t>
            </a:r>
            <a:r>
              <a:rPr lang="de-DE" sz="1100" dirty="0" err="1">
                <a:latin typeface="+mn-lt"/>
              </a:rPr>
              <a:t>Leeuw</a:t>
            </a:r>
            <a:r>
              <a:rPr lang="de-DE" sz="1100" dirty="0">
                <a:latin typeface="+mn-lt"/>
              </a:rPr>
              <a:t> E., </a:t>
            </a:r>
            <a:r>
              <a:rPr lang="de-DE" sz="1100" dirty="0" err="1">
                <a:latin typeface="+mn-lt"/>
              </a:rPr>
              <a:t>Legleye</a:t>
            </a:r>
            <a:r>
              <a:rPr lang="de-DE" sz="1100" dirty="0">
                <a:latin typeface="+mn-lt"/>
              </a:rPr>
              <a:t>, S., </a:t>
            </a:r>
            <a:r>
              <a:rPr lang="de-DE" sz="1100" dirty="0" err="1">
                <a:latin typeface="+mn-lt"/>
              </a:rPr>
              <a:t>Pasek</a:t>
            </a:r>
            <a:r>
              <a:rPr lang="de-DE" sz="1100" dirty="0">
                <a:latin typeface="+mn-lt"/>
              </a:rPr>
              <a:t>, J., </a:t>
            </a:r>
            <a:r>
              <a:rPr lang="de-DE" sz="1100" dirty="0" err="1">
                <a:latin typeface="+mn-lt"/>
              </a:rPr>
              <a:t>Pennay</a:t>
            </a:r>
            <a:r>
              <a:rPr lang="de-DE" sz="1100" dirty="0">
                <a:latin typeface="+mn-lt"/>
              </a:rPr>
              <a:t> D., Phillips B., </a:t>
            </a:r>
            <a:r>
              <a:rPr lang="de-DE" sz="1100" dirty="0" err="1">
                <a:latin typeface="+mn-lt"/>
              </a:rPr>
              <a:t>Sakshaug</a:t>
            </a:r>
            <a:r>
              <a:rPr lang="de-DE" sz="1100" dirty="0">
                <a:latin typeface="+mn-lt"/>
              </a:rPr>
              <a:t> J., </a:t>
            </a:r>
            <a:r>
              <a:rPr lang="de-DE" sz="1100" dirty="0" err="1">
                <a:latin typeface="+mn-lt"/>
              </a:rPr>
              <a:t>Struminskaya</a:t>
            </a:r>
            <a:r>
              <a:rPr lang="de-DE" sz="1100" dirty="0">
                <a:latin typeface="+mn-lt"/>
              </a:rPr>
              <a:t> B., Wenz, A. (2020) </a:t>
            </a:r>
            <a:r>
              <a:rPr lang="en-US" sz="1100" dirty="0">
                <a:latin typeface="+mn-lt"/>
              </a:rPr>
              <a:t>A Review of Conceptual Approaches and Empirical Evidence on Probability and Nonprobability Sample Survey Research, In: Journal of Survey Statistics and Methodology, No. 8, </a:t>
            </a:r>
            <a:r>
              <a:rPr lang="de-DE" sz="1100" dirty="0" smtClean="0">
                <a:latin typeface="+mn-lt"/>
              </a:rPr>
              <a:t>4–36.</a:t>
            </a:r>
            <a:endParaRPr lang="de-DE" sz="1100" dirty="0"/>
          </a:p>
          <a:p>
            <a:r>
              <a:rPr lang="de-DE" sz="1100" dirty="0"/>
              <a:t>Elliot M., </a:t>
            </a:r>
            <a:r>
              <a:rPr lang="de-DE" sz="1100" dirty="0" err="1"/>
              <a:t>Valliant</a:t>
            </a:r>
            <a:r>
              <a:rPr lang="de-DE" sz="1100" dirty="0"/>
              <a:t> R. (2017) </a:t>
            </a:r>
            <a:r>
              <a:rPr lang="de-DE" sz="1100" dirty="0" err="1"/>
              <a:t>Inference</a:t>
            </a:r>
            <a:r>
              <a:rPr lang="de-DE" sz="1100" dirty="0"/>
              <a:t> </a:t>
            </a:r>
            <a:r>
              <a:rPr lang="de-DE" sz="1100" dirty="0" err="1"/>
              <a:t>for</a:t>
            </a:r>
            <a:r>
              <a:rPr lang="de-DE" sz="1100" dirty="0"/>
              <a:t> </a:t>
            </a:r>
            <a:r>
              <a:rPr lang="de-DE" sz="1100" dirty="0" err="1"/>
              <a:t>Nonprobability</a:t>
            </a:r>
            <a:r>
              <a:rPr lang="de-DE" sz="1100" dirty="0"/>
              <a:t> Samples, In: Statistical Science, Vol. 32, </a:t>
            </a:r>
            <a:r>
              <a:rPr lang="de-DE" sz="1100" dirty="0" err="1"/>
              <a:t>No</a:t>
            </a:r>
            <a:r>
              <a:rPr lang="de-DE" sz="1100" dirty="0"/>
              <a:t>. 2, 249-264</a:t>
            </a:r>
          </a:p>
          <a:p>
            <a:r>
              <a:rPr lang="de-DE" sz="1100" dirty="0"/>
              <a:t>Quatember A. (2001), Die Quotenverfahren. Stichprobentheorie und –</a:t>
            </a:r>
            <a:r>
              <a:rPr lang="de-DE" sz="1100" dirty="0" err="1"/>
              <a:t>praxis</a:t>
            </a:r>
            <a:r>
              <a:rPr lang="de-DE" sz="1100" dirty="0"/>
              <a:t>, Aachen: Shaker Verlag. </a:t>
            </a:r>
          </a:p>
          <a:p>
            <a:r>
              <a:rPr lang="de-DE" sz="1100" dirty="0"/>
              <a:t>Quatember A. (2019), </a:t>
            </a:r>
            <a:r>
              <a:rPr lang="de-DE" sz="1100" dirty="0" err="1"/>
              <a:t>Inference</a:t>
            </a:r>
            <a:r>
              <a:rPr lang="de-DE" sz="1100" dirty="0"/>
              <a:t> </a:t>
            </a:r>
            <a:r>
              <a:rPr lang="de-DE" sz="1100" dirty="0" err="1"/>
              <a:t>based</a:t>
            </a:r>
            <a:r>
              <a:rPr lang="de-DE" sz="1100" dirty="0"/>
              <a:t> on </a:t>
            </a:r>
            <a:r>
              <a:rPr lang="de-DE" sz="1100" dirty="0" err="1"/>
              <a:t>Probability</a:t>
            </a:r>
            <a:r>
              <a:rPr lang="de-DE" sz="1100" dirty="0"/>
              <a:t> Sampling </a:t>
            </a:r>
            <a:r>
              <a:rPr lang="de-DE" sz="1100" dirty="0" err="1"/>
              <a:t>or</a:t>
            </a:r>
            <a:r>
              <a:rPr lang="de-DE" sz="1100" dirty="0"/>
              <a:t> </a:t>
            </a:r>
            <a:r>
              <a:rPr lang="de-DE" sz="1100" dirty="0" err="1"/>
              <a:t>Nonprobability</a:t>
            </a:r>
            <a:r>
              <a:rPr lang="de-DE" sz="1100" dirty="0"/>
              <a:t> Sampling- Are </a:t>
            </a:r>
            <a:r>
              <a:rPr lang="de-DE" sz="1100" dirty="0" err="1"/>
              <a:t>They</a:t>
            </a:r>
            <a:r>
              <a:rPr lang="de-DE" sz="1100" dirty="0"/>
              <a:t> Nothing but a </a:t>
            </a:r>
            <a:r>
              <a:rPr lang="de-DE" sz="1100" dirty="0" err="1"/>
              <a:t>question</a:t>
            </a:r>
            <a:r>
              <a:rPr lang="de-DE" sz="1100" dirty="0"/>
              <a:t> </a:t>
            </a:r>
            <a:r>
              <a:rPr lang="de-DE" sz="1100" dirty="0" err="1"/>
              <a:t>of</a:t>
            </a:r>
            <a:r>
              <a:rPr lang="de-DE" sz="1100" dirty="0"/>
              <a:t> Models? Survey Methods: </a:t>
            </a:r>
            <a:r>
              <a:rPr lang="de-DE" sz="1100" dirty="0" err="1"/>
              <a:t>Insights</a:t>
            </a:r>
            <a:r>
              <a:rPr lang="de-DE" sz="1100" dirty="0"/>
              <a:t> </a:t>
            </a:r>
            <a:r>
              <a:rPr lang="de-DE" sz="1100" dirty="0" err="1"/>
              <a:t>from</a:t>
            </a:r>
            <a:r>
              <a:rPr lang="de-DE" sz="1100" dirty="0"/>
              <a:t> The Field. </a:t>
            </a:r>
            <a:r>
              <a:rPr lang="de-DE" sz="1100" dirty="0" err="1"/>
              <a:t>Retrieved</a:t>
            </a:r>
            <a:r>
              <a:rPr lang="de-DE" sz="1100" dirty="0"/>
              <a:t> </a:t>
            </a:r>
            <a:r>
              <a:rPr lang="de-DE" sz="1100" dirty="0" err="1"/>
              <a:t>from</a:t>
            </a:r>
            <a:r>
              <a:rPr lang="de-DE" sz="1100" dirty="0"/>
              <a:t> </a:t>
            </a:r>
            <a:r>
              <a:rPr lang="de-DE" sz="1100" dirty="0">
                <a:hlinkClick r:id="rId3"/>
              </a:rPr>
              <a:t>https://surveyinsights.org/?</a:t>
            </a:r>
            <a:r>
              <a:rPr lang="de-DE" sz="1100" dirty="0" smtClean="0">
                <a:hlinkClick r:id="rId3"/>
              </a:rPr>
              <a:t>p=11203</a:t>
            </a:r>
            <a:r>
              <a:rPr lang="de-DE" sz="1100" dirty="0" smtClean="0"/>
              <a:t>.</a:t>
            </a:r>
            <a:endParaRPr lang="de-DE" sz="1100" dirty="0"/>
          </a:p>
          <a:p>
            <a:r>
              <a:rPr lang="de-DE" sz="1100" dirty="0"/>
              <a:t>Rendtel U. (2020), Die Simulation eines Online-Panels auf Zufallsstichproben: Die Anwendung des Quasi-</a:t>
            </a:r>
            <a:r>
              <a:rPr lang="de-DE" sz="1100" dirty="0" err="1"/>
              <a:t>Randomisierungsansatzes</a:t>
            </a:r>
            <a:r>
              <a:rPr lang="de-DE" sz="1100" dirty="0"/>
              <a:t> auf Non-Random Samples. Vortrag: Neue Entwicklungen in der Onlineforschung: Die </a:t>
            </a:r>
            <a:r>
              <a:rPr lang="de-DE" sz="1100" dirty="0" err="1"/>
              <a:t>Civey</a:t>
            </a:r>
            <a:r>
              <a:rPr lang="de-DE" sz="1100" dirty="0"/>
              <a:t>-Methode, </a:t>
            </a:r>
            <a:r>
              <a:rPr lang="de-DE" sz="1100" dirty="0" err="1"/>
              <a:t>Gesis</a:t>
            </a:r>
            <a:r>
              <a:rPr lang="de-DE" sz="1100" dirty="0"/>
              <a:t> Mannheim.</a:t>
            </a:r>
          </a:p>
          <a:p>
            <a:r>
              <a:rPr lang="de-DE" sz="1100" dirty="0" err="1"/>
              <a:t>Särndal</a:t>
            </a:r>
            <a:r>
              <a:rPr lang="de-DE" sz="1100" dirty="0"/>
              <a:t> C. </a:t>
            </a:r>
            <a:r>
              <a:rPr lang="de-DE" sz="1100" dirty="0" err="1"/>
              <a:t>Swensson</a:t>
            </a:r>
            <a:r>
              <a:rPr lang="de-DE" sz="1100" dirty="0"/>
              <a:t> B., </a:t>
            </a:r>
            <a:r>
              <a:rPr lang="de-DE" sz="1100" dirty="0" err="1"/>
              <a:t>Wretman</a:t>
            </a:r>
            <a:r>
              <a:rPr lang="de-DE" sz="1100" dirty="0"/>
              <a:t> J. (1992) Model </a:t>
            </a:r>
            <a:r>
              <a:rPr lang="de-DE" sz="1100" dirty="0" err="1"/>
              <a:t>Assisted</a:t>
            </a:r>
            <a:r>
              <a:rPr lang="de-DE" sz="1100" dirty="0"/>
              <a:t> Survey Sampling; Springer Verlag New York</a:t>
            </a:r>
            <a:r>
              <a:rPr lang="de-DE" sz="1100"/>
              <a:t>, </a:t>
            </a:r>
            <a:r>
              <a:rPr lang="de-DE" sz="1100" smtClean="0"/>
              <a:t>Inc.</a:t>
            </a:r>
            <a:endParaRPr lang="de-DE" sz="1100" dirty="0"/>
          </a:p>
          <a:p>
            <a:r>
              <a:rPr lang="de-DE" sz="1100" dirty="0" err="1"/>
              <a:t>Valliant</a:t>
            </a:r>
            <a:r>
              <a:rPr lang="de-DE" sz="1100" dirty="0"/>
              <a:t> R. (2017) </a:t>
            </a:r>
            <a:r>
              <a:rPr lang="de-DE" sz="1100" dirty="0" err="1"/>
              <a:t>Nonprobability</a:t>
            </a:r>
            <a:r>
              <a:rPr lang="de-DE" sz="1100" dirty="0"/>
              <a:t> Samples: Problems &amp; </a:t>
            </a:r>
            <a:r>
              <a:rPr lang="de-DE" sz="1100" dirty="0" err="1"/>
              <a:t>Approaches</a:t>
            </a:r>
            <a:r>
              <a:rPr lang="de-DE" sz="1100" dirty="0"/>
              <a:t> </a:t>
            </a:r>
            <a:r>
              <a:rPr lang="de-DE" sz="1100" dirty="0" err="1"/>
              <a:t>to</a:t>
            </a:r>
            <a:r>
              <a:rPr lang="de-DE" sz="1100" dirty="0"/>
              <a:t> </a:t>
            </a:r>
            <a:r>
              <a:rPr lang="de-DE" sz="1100" dirty="0" err="1"/>
              <a:t>Inference</a:t>
            </a:r>
            <a:r>
              <a:rPr lang="de-DE" sz="1100" dirty="0"/>
              <a:t>, Vortrag: Washington Statistical </a:t>
            </a:r>
            <a:r>
              <a:rPr lang="de-DE" sz="1100" dirty="0" smtClean="0"/>
              <a:t>Society.</a:t>
            </a:r>
            <a:endParaRPr lang="de-DE" sz="1100" dirty="0"/>
          </a:p>
          <a:p>
            <a:pPr marL="0" indent="0">
              <a:buNone/>
            </a:pPr>
            <a:endParaRPr lang="de-DE" sz="1000" dirty="0"/>
          </a:p>
        </p:txBody>
      </p:sp>
    </p:spTree>
    <p:extLst>
      <p:ext uri="{BB962C8B-B14F-4D97-AF65-F5344CB8AC3E}">
        <p14:creationId xmlns:p14="http://schemas.microsoft.com/office/powerpoint/2010/main" val="2466037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41446" y="1124744"/>
            <a:ext cx="7467600" cy="1143000"/>
          </a:xfrm>
        </p:spPr>
        <p:txBody>
          <a:bodyPr/>
          <a:lstStyle/>
          <a:p>
            <a:r>
              <a:rPr lang="de-DE" dirty="0" smtClean="0"/>
              <a:t>Wiederholung des Ansatzes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359024" y="1954018"/>
                <a:ext cx="9541568" cy="4896544"/>
              </a:xfrm>
            </p:spPr>
            <p:txBody>
              <a:bodyPr/>
              <a:lstStyle/>
              <a:p>
                <a:r>
                  <a:rPr lang="de-DE" dirty="0" smtClean="0"/>
                  <a:t>Das </a:t>
                </a:r>
                <a:r>
                  <a:rPr lang="de-DE" dirty="0" smtClean="0"/>
                  <a:t>gemeinsame </a:t>
                </a:r>
                <a:r>
                  <a:rPr lang="de-DE" dirty="0" smtClean="0"/>
                  <a:t>Modell von </a:t>
                </a:r>
                <a14:m>
                  <m:oMath xmlns:m="http://schemas.openxmlformats.org/officeDocument/2006/math">
                    <m:r>
                      <a:rPr lang="de-DE" b="0" i="1" smtClean="0">
                        <a:latin typeface="Cambria Math" panose="02040503050406030204" pitchFamily="18" charset="0"/>
                      </a:rPr>
                      <m:t>𝑌</m:t>
                    </m:r>
                  </m:oMath>
                </a14:m>
                <a:r>
                  <a:rPr lang="de-DE" dirty="0" smtClean="0"/>
                  <a:t> und </a:t>
                </a:r>
                <a14:m>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𝛿</m:t>
                        </m:r>
                      </m:e>
                      <m:sub>
                        <m:r>
                          <a:rPr lang="de-DE" b="0" i="1" smtClean="0">
                            <a:latin typeface="Cambria Math" panose="02040503050406030204" pitchFamily="18" charset="0"/>
                          </a:rPr>
                          <m:t>𝑠</m:t>
                        </m:r>
                      </m:sub>
                    </m:sSub>
                  </m:oMath>
                </a14:m>
                <a:r>
                  <a:rPr lang="de-DE" dirty="0" smtClean="0"/>
                  <a:t> ist gegeben durch:</a:t>
                </a:r>
              </a:p>
              <a:p>
                <a:pPr marL="0" indent="0">
                  <a:buNone/>
                </a:pPr>
                <a:endParaRPr lang="de-DE" sz="1100" dirty="0"/>
              </a:p>
              <a:p>
                <a:pPr marL="0" indent="0">
                  <a:buNone/>
                </a:pPr>
                <a:r>
                  <a:rPr lang="de-DE" dirty="0" smtClean="0">
                    <a:latin typeface="Cambria Math" panose="02040503050406030204" pitchFamily="18" charset="0"/>
                    <a:ea typeface="Cambria Math" panose="02040503050406030204" pitchFamily="18" charset="0"/>
                    <a:cs typeface="Times New Roman" panose="02020603050405020304" pitchFamily="18" charset="0"/>
                  </a:rPr>
                  <a:t>(1) </a:t>
                </a:r>
                <a14:m>
                  <m:oMath xmlns:m="http://schemas.openxmlformats.org/officeDocument/2006/math">
                    <m:r>
                      <a:rPr lang="de-DE" b="0" i="0"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𝑌</m:t>
                        </m:r>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𝛿</m:t>
                            </m:r>
                          </m:e>
                          <m:sub>
                            <m:r>
                              <a:rPr lang="de-DE" i="1">
                                <a:latin typeface="Cambria Math" panose="02040503050406030204" pitchFamily="18" charset="0"/>
                              </a:rPr>
                              <m:t>𝑠</m:t>
                            </m:r>
                          </m:sub>
                        </m:sSub>
                      </m:e>
                      <m:e>
                        <m:r>
                          <a:rPr lang="de-DE" b="0" i="1" smtClean="0">
                            <a:latin typeface="Cambria Math" panose="02040503050406030204" pitchFamily="18" charset="0"/>
                          </a:rPr>
                          <m:t>𝑋</m:t>
                        </m:r>
                        <m:r>
                          <a:rPr lang="de-DE"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de-DE"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e>
                    </m:d>
                    <m:r>
                      <a:rPr lang="de-DE" b="0" i="1" smtClean="0">
                        <a:latin typeface="Cambria Math" panose="02040503050406030204" pitchFamily="18" charset="0"/>
                      </a:rPr>
                      <m:t>=</m:t>
                    </m:r>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𝑌</m:t>
                        </m:r>
                      </m:e>
                      <m:e>
                        <m:r>
                          <a:rPr lang="de-DE" b="0" i="1" smtClean="0">
                            <a:latin typeface="Cambria Math" panose="02040503050406030204" pitchFamily="18" charset="0"/>
                          </a:rPr>
                          <m:t>𝑋</m:t>
                        </m:r>
                        <m:r>
                          <a:rPr lang="de-DE"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e>
                    </m:d>
                    <m:r>
                      <a:rPr lang="de-DE" b="0" i="1" smtClean="0">
                        <a:latin typeface="Cambria Math" panose="02040503050406030204" pitchFamily="18" charset="0"/>
                      </a:rPr>
                      <m:t>𝑓</m:t>
                    </m:r>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𝛿</m:t>
                        </m:r>
                      </m:e>
                      <m:sub>
                        <m:r>
                          <a:rPr lang="de-DE" i="1">
                            <a:latin typeface="Cambria Math" panose="02040503050406030204" pitchFamily="18" charset="0"/>
                          </a:rPr>
                          <m:t>𝑠</m:t>
                        </m:r>
                      </m:sub>
                    </m:sSub>
                    <m:r>
                      <a:rPr lang="de-DE" b="0" i="1" smtClean="0">
                        <a:latin typeface="Cambria Math" panose="02040503050406030204" pitchFamily="18" charset="0"/>
                      </a:rPr>
                      <m:t>|</m:t>
                    </m:r>
                    <m:r>
                      <a:rPr lang="de-DE" b="0" i="1" smtClean="0">
                        <a:latin typeface="Cambria Math" panose="02040503050406030204" pitchFamily="18" charset="0"/>
                      </a:rPr>
                      <m:t>𝑌</m:t>
                    </m:r>
                    <m:r>
                      <a:rPr lang="de-DE" b="0" i="1" smtClean="0">
                        <a:latin typeface="Cambria Math" panose="02040503050406030204" pitchFamily="18" charset="0"/>
                      </a:rPr>
                      <m:t>,</m:t>
                    </m:r>
                    <m:r>
                      <a:rPr lang="de-DE" b="0" i="1" smtClean="0">
                        <a:latin typeface="Cambria Math" panose="02040503050406030204" pitchFamily="18" charset="0"/>
                      </a:rPr>
                      <m:t>𝑋</m:t>
                    </m:r>
                    <m:r>
                      <a:rPr lang="de-DE"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de-DE" b="0" i="1" smtClean="0">
                        <a:latin typeface="Cambria Math" panose="02040503050406030204" pitchFamily="18" charset="0"/>
                      </a:rPr>
                      <m:t>)</m:t>
                    </m:r>
                  </m:oMath>
                </a14:m>
                <a:endParaRPr lang="de-DE" dirty="0" smtClean="0"/>
              </a:p>
              <a:p>
                <a:pPr marL="0" indent="0">
                  <a:buNone/>
                </a:pPr>
                <a:endParaRPr lang="de-DE" sz="1000" dirty="0" smtClean="0"/>
              </a:p>
              <a:p>
                <a:pPr marL="0" indent="0">
                  <a:buNone/>
                </a:pPr>
                <a:r>
                  <a:rPr lang="de-DE" sz="1400" dirty="0" smtClean="0">
                    <a:latin typeface="Cambria Math" panose="02040503050406030204" pitchFamily="18" charset="0"/>
                    <a:ea typeface="Cambria Math" panose="02040503050406030204" pitchFamily="18" charset="0"/>
                  </a:rPr>
                  <a:t>Mit: Y = Analyse Variable,</a:t>
                </a:r>
                <a:r>
                  <a:rPr lang="de-DE" sz="1400" dirty="0"/>
                  <a:t> </a:t>
                </a:r>
                <a14:m>
                  <m:oMath xmlns:m="http://schemas.openxmlformats.org/officeDocument/2006/math">
                    <m:sSub>
                      <m:sSubPr>
                        <m:ctrlPr>
                          <a:rPr lang="de-DE" sz="1400" i="1">
                            <a:latin typeface="Cambria Math" panose="02040503050406030204" pitchFamily="18" charset="0"/>
                          </a:rPr>
                        </m:ctrlPr>
                      </m:sSubPr>
                      <m:e>
                        <m:r>
                          <a:rPr lang="de-DE" sz="1400" i="1">
                            <a:latin typeface="Cambria Math" panose="02040503050406030204" pitchFamily="18" charset="0"/>
                            <a:ea typeface="Cambria Math" panose="02040503050406030204" pitchFamily="18" charset="0"/>
                          </a:rPr>
                          <m:t>𝛿</m:t>
                        </m:r>
                      </m:e>
                      <m:sub>
                        <m:r>
                          <a:rPr lang="de-DE" sz="1400" i="1">
                            <a:latin typeface="Cambria Math" panose="02040503050406030204" pitchFamily="18" charset="0"/>
                          </a:rPr>
                          <m:t>𝑠</m:t>
                        </m:r>
                      </m:sub>
                    </m:sSub>
                  </m:oMath>
                </a14:m>
                <a:r>
                  <a:rPr lang="de-DE" sz="1400" dirty="0" smtClean="0">
                    <a:latin typeface="Cambria Math" panose="02040503050406030204" pitchFamily="18" charset="0"/>
                    <a:ea typeface="Cambria Math" panose="02040503050406030204" pitchFamily="18" charset="0"/>
                  </a:rPr>
                  <a:t> = Indikator des Selektionsmechanismus,</a:t>
                </a:r>
              </a:p>
              <a:p>
                <a:pPr marL="0" indent="0">
                  <a:buNone/>
                </a:pPr>
                <a:r>
                  <a:rPr lang="de-DE" sz="1400" dirty="0" smtClean="0">
                    <a:latin typeface="Cambria Math" panose="02040503050406030204" pitchFamily="18" charset="0"/>
                    <a:ea typeface="Cambria Math" panose="02040503050406030204" pitchFamily="18" charset="0"/>
                  </a:rPr>
                  <a:t>X = Hilfsvariable,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de-DE" sz="1400" dirty="0">
                    <a:latin typeface="Cambria Math" panose="02040503050406030204" pitchFamily="18" charset="0"/>
                    <a:ea typeface="Cambria Math" panose="02040503050406030204" pitchFamily="18" charset="0"/>
                  </a:rPr>
                  <a:t>= </a:t>
                </a:r>
                <a:r>
                  <a:rPr lang="de-DE" sz="1400" dirty="0" smtClean="0">
                    <a:latin typeface="Cambria Math" panose="02040503050406030204" pitchFamily="18" charset="0"/>
                    <a:ea typeface="Cambria Math" panose="02040503050406030204" pitchFamily="18" charset="0"/>
                  </a:rPr>
                  <a:t>Parameter Schätzer </a:t>
                </a:r>
                <a:r>
                  <a:rPr lang="de-DE" sz="1400" dirty="0">
                    <a:latin typeface="Cambria Math" panose="02040503050406030204" pitchFamily="18" charset="0"/>
                    <a:ea typeface="Cambria Math" panose="02040503050406030204" pitchFamily="18" charset="0"/>
                  </a:rPr>
                  <a:t>u</a:t>
                </a:r>
                <a:r>
                  <a:rPr lang="de-DE" sz="1400" dirty="0" smtClean="0">
                    <a:latin typeface="Cambria Math" panose="02040503050406030204" pitchFamily="18" charset="0"/>
                    <a:ea typeface="Cambria Math" panose="02040503050406030204" pitchFamily="18" charset="0"/>
                  </a:rPr>
                  <a:t>nd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Φ</m:t>
                    </m:r>
                  </m:oMath>
                </a14:m>
                <a:r>
                  <a:rPr lang="de-DE" sz="1400" dirty="0" smtClean="0">
                    <a:latin typeface="Cambria Math" panose="02040503050406030204" pitchFamily="18" charset="0"/>
                    <a:ea typeface="Cambria Math" panose="02040503050406030204" pitchFamily="18" charset="0"/>
                  </a:rPr>
                  <a:t>=</a:t>
                </a:r>
                <a:r>
                  <a:rPr lang="de-DE" sz="1400" dirty="0">
                    <a:latin typeface="Cambria Math" panose="02040503050406030204" pitchFamily="18" charset="0"/>
                    <a:ea typeface="Cambria Math" panose="02040503050406030204" pitchFamily="18" charset="0"/>
                  </a:rPr>
                  <a:t>U</a:t>
                </a:r>
                <a:r>
                  <a:rPr lang="de-DE" sz="1400" dirty="0" smtClean="0">
                    <a:latin typeface="Cambria Math" panose="02040503050406030204" pitchFamily="18" charset="0"/>
                    <a:ea typeface="Cambria Math" panose="02040503050406030204" pitchFamily="18" charset="0"/>
                  </a:rPr>
                  <a:t>nbekannter Parameter</a:t>
                </a:r>
              </a:p>
              <a:p>
                <a:pPr marL="0" indent="0">
                  <a:buNone/>
                </a:pPr>
                <a:endParaRPr lang="de-DE" sz="1400" dirty="0" smtClean="0">
                  <a:latin typeface="Cambria Math" panose="02040503050406030204" pitchFamily="18" charset="0"/>
                  <a:ea typeface="Cambria Math" panose="02040503050406030204" pitchFamily="18" charset="0"/>
                </a:endParaRPr>
              </a:p>
              <a:p>
                <a:r>
                  <a:rPr lang="de-DE" dirty="0" smtClean="0"/>
                  <a:t>Der Quasi-</a:t>
                </a:r>
                <a:r>
                  <a:rPr lang="de-DE" dirty="0" err="1"/>
                  <a:t>R</a:t>
                </a:r>
                <a:r>
                  <a:rPr lang="de-DE" dirty="0" err="1" smtClean="0"/>
                  <a:t>andomisation</a:t>
                </a:r>
                <a:r>
                  <a:rPr lang="de-DE" dirty="0" smtClean="0"/>
                  <a:t> Ansatz benötigt Modellierung von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𝛿</m:t>
                        </m:r>
                      </m:e>
                      <m:sub>
                        <m:r>
                          <a:rPr lang="de-DE" i="1">
                            <a:latin typeface="Cambria Math" panose="02040503050406030204" pitchFamily="18" charset="0"/>
                          </a:rPr>
                          <m:t>𝑠</m:t>
                        </m:r>
                      </m:sub>
                    </m:sSub>
                    <m:r>
                      <a:rPr lang="de-DE" i="1">
                        <a:latin typeface="Cambria Math" panose="02040503050406030204" pitchFamily="18" charset="0"/>
                      </a:rPr>
                      <m:t>|</m:t>
                    </m:r>
                    <m:r>
                      <a:rPr lang="de-DE" i="1">
                        <a:latin typeface="Cambria Math" panose="02040503050406030204" pitchFamily="18" charset="0"/>
                      </a:rPr>
                      <m:t>𝑌</m:t>
                    </m:r>
                    <m:r>
                      <a:rPr lang="de-DE" i="1">
                        <a:latin typeface="Cambria Math" panose="02040503050406030204" pitchFamily="18" charset="0"/>
                      </a:rPr>
                      <m:t>,</m:t>
                    </m:r>
                    <m:r>
                      <a:rPr lang="de-DE" i="1">
                        <a:latin typeface="Cambria Math" panose="02040503050406030204" pitchFamily="18" charset="0"/>
                      </a:rPr>
                      <m:t>𝑋</m:t>
                    </m:r>
                    <m:r>
                      <a:rPr lang="de-DE"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de-DE" i="1">
                        <a:latin typeface="Cambria Math" panose="02040503050406030204" pitchFamily="18" charset="0"/>
                      </a:rPr>
                      <m:t>)</m:t>
                    </m:r>
                  </m:oMath>
                </a14:m>
                <a:r>
                  <a:rPr lang="de-DE" dirty="0" smtClean="0"/>
                  <a:t> bzw.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𝛿</m:t>
                        </m:r>
                      </m:e>
                      <m:sub>
                        <m:r>
                          <a:rPr lang="de-DE" i="1">
                            <a:latin typeface="Cambria Math" panose="02040503050406030204" pitchFamily="18" charset="0"/>
                          </a:rPr>
                          <m:t>𝑠</m:t>
                        </m:r>
                      </m:sub>
                    </m:sSub>
                    <m:r>
                      <a:rPr lang="de-DE" i="1">
                        <a:latin typeface="Cambria Math" panose="02040503050406030204" pitchFamily="18" charset="0"/>
                      </a:rPr>
                      <m:t>|</m:t>
                    </m:r>
                    <m:r>
                      <a:rPr lang="de-DE" i="1">
                        <a:latin typeface="Cambria Math" panose="02040503050406030204" pitchFamily="18" charset="0"/>
                      </a:rPr>
                      <m:t>𝑋</m:t>
                    </m:r>
                    <m:r>
                      <a:rPr lang="de-DE"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de-DE" i="1">
                        <a:latin typeface="Cambria Math" panose="02040503050406030204" pitchFamily="18" charset="0"/>
                      </a:rPr>
                      <m:t>)</m:t>
                    </m:r>
                  </m:oMath>
                </a14:m>
                <a:r>
                  <a:rPr lang="de-DE" dirty="0"/>
                  <a:t> </a:t>
                </a:r>
                <a:endParaRPr lang="de-DE" dirty="0"/>
              </a:p>
              <a:p>
                <a:pPr marL="0" indent="0">
                  <a:buNone/>
                </a:pPr>
                <a:endParaRPr lang="de-DE" sz="1050" dirty="0" smtClean="0"/>
              </a:p>
              <a:p>
                <a:pPr>
                  <a:buFont typeface="Wingdings" panose="05000000000000000000" pitchFamily="2" charset="2"/>
                  <a:buChar char="Ø"/>
                </a:pPr>
                <a:r>
                  <a:rPr lang="de-DE" dirty="0" smtClean="0"/>
                  <a:t>Ist </a:t>
                </a:r>
                <a:r>
                  <a:rPr lang="de-DE" dirty="0" smtClean="0"/>
                  <a:t>nicht </a:t>
                </a:r>
                <a:r>
                  <a:rPr lang="de-DE" dirty="0" smtClean="0"/>
                  <a:t>spezifisch für </a:t>
                </a:r>
                <a14:m>
                  <m:oMath xmlns:m="http://schemas.openxmlformats.org/officeDocument/2006/math">
                    <m:r>
                      <a:rPr lang="de-DE" b="0" i="1" smtClean="0">
                        <a:latin typeface="Cambria Math" panose="02040503050406030204" pitchFamily="18" charset="0"/>
                      </a:rPr>
                      <m:t>𝑦</m:t>
                    </m:r>
                  </m:oMath>
                </a14:m>
                <a:r>
                  <a:rPr lang="de-DE" dirty="0" smtClean="0"/>
                  <a:t> </a:t>
                </a:r>
                <a:endParaRPr lang="de-DE" dirty="0" smtClean="0"/>
              </a:p>
              <a:p>
                <a:pPr>
                  <a:buFont typeface="Wingdings" panose="05000000000000000000" pitchFamily="2" charset="2"/>
                  <a:buChar char="Ø"/>
                </a:pPr>
                <a:r>
                  <a:rPr lang="de-DE" dirty="0" smtClean="0"/>
                  <a:t>Ermöglicht </a:t>
                </a:r>
                <a:r>
                  <a:rPr lang="de-DE" dirty="0" smtClean="0"/>
                  <a:t>die </a:t>
                </a:r>
                <a:r>
                  <a:rPr lang="de-DE" dirty="0"/>
                  <a:t>U</a:t>
                </a:r>
                <a:r>
                  <a:rPr lang="de-DE" dirty="0" smtClean="0"/>
                  <a:t>ntersuchung bzw. den </a:t>
                </a:r>
                <a:r>
                  <a:rPr lang="de-DE" dirty="0" smtClean="0"/>
                  <a:t>Vergleich mehrerer ana-</a:t>
                </a:r>
              </a:p>
              <a:p>
                <a:pPr marL="0" indent="0">
                  <a:buNone/>
                </a:pPr>
                <a:r>
                  <a:rPr lang="de-DE" dirty="0" err="1" smtClean="0"/>
                  <a:t>lytischer</a:t>
                </a:r>
                <a:r>
                  <a:rPr lang="de-DE" dirty="0" smtClean="0"/>
                  <a:t> </a:t>
                </a:r>
                <a:r>
                  <a:rPr lang="de-DE" dirty="0" smtClean="0"/>
                  <a:t>Variablen unter unterschiedlichen Selektionsmechanismen</a:t>
                </a:r>
                <a:endParaRPr lang="de-DE" dirty="0"/>
              </a:p>
              <a:p>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359024" y="1954018"/>
                <a:ext cx="9541568" cy="4896544"/>
              </a:xfrm>
              <a:blipFill>
                <a:blip r:embed="rId2"/>
                <a:stretch>
                  <a:fillRect l="-831" t="-747"/>
                </a:stretch>
              </a:blipFill>
            </p:spPr>
            <p:txBody>
              <a:bodyPr/>
              <a:lstStyle/>
              <a:p>
                <a:r>
                  <a:rPr lang="de-DE">
                    <a:noFill/>
                  </a:rPr>
                  <a:t> </a:t>
                </a:r>
              </a:p>
            </p:txBody>
          </p:sp>
        </mc:Fallback>
      </mc:AlternateContent>
    </p:spTree>
    <p:extLst>
      <p:ext uri="{BB962C8B-B14F-4D97-AF65-F5344CB8AC3E}">
        <p14:creationId xmlns:p14="http://schemas.microsoft.com/office/powerpoint/2010/main" val="240560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Auswahl geeigneter Selektionsmechanismen</a:t>
            </a:r>
            <a:br>
              <a:rPr lang="de-DE" dirty="0" smtClean="0"/>
            </a:br>
            <a:r>
              <a:rPr lang="de-DE" sz="1800" dirty="0" smtClean="0"/>
              <a:t>Die Grundlage</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755576" y="2492896"/>
                <a:ext cx="7467600" cy="3646512"/>
              </a:xfrm>
            </p:spPr>
            <p:txBody>
              <a:bodyPr/>
              <a:lstStyle/>
              <a:p>
                <a:r>
                  <a:rPr lang="de-DE" dirty="0" smtClean="0"/>
                  <a:t>Wie kann ein solcher </a:t>
                </a:r>
                <a:r>
                  <a:rPr lang="de-DE" dirty="0"/>
                  <a:t>S</a:t>
                </a:r>
                <a:r>
                  <a:rPr lang="de-DE" dirty="0" smtClean="0"/>
                  <a:t>elektionsmechanismus abgebildet werden?</a:t>
                </a:r>
              </a:p>
              <a:p>
                <a:r>
                  <a:rPr lang="de-DE" dirty="0" smtClean="0"/>
                  <a:t>Ansatz: Zerlegung des Prozesses</a:t>
                </a:r>
              </a:p>
              <a:p>
                <a:pPr marL="0" indent="0">
                  <a:buNone/>
                </a:pPr>
                <a:endParaRPr lang="de-DE" dirty="0" smtClean="0"/>
              </a:p>
              <a:p>
                <a:pPr marL="0" indent="0">
                  <a:buNone/>
                </a:pPr>
                <a:r>
                  <a:rPr lang="de-DE" dirty="0" smtClean="0">
                    <a:latin typeface="Cambria Math" panose="02040503050406030204" pitchFamily="18" charset="0"/>
                    <a:ea typeface="Cambria Math" panose="02040503050406030204" pitchFamily="18" charset="0"/>
                  </a:rPr>
                  <a:t>(2)                       </a:t>
                </a:r>
                <a:r>
                  <a:rPr lang="de-DE" dirty="0" smtClean="0"/>
                  <a:t> </a:t>
                </a:r>
                <a14:m>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𝑠</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h𝑎𝑠</m:t>
                        </m:r>
                        <m:r>
                          <a:rPr lang="de-DE" i="1">
                            <a:latin typeface="Cambria Math" panose="02040503050406030204" pitchFamily="18" charset="0"/>
                          </a:rPr>
                          <m:t> </m:t>
                        </m:r>
                        <m:r>
                          <a:rPr lang="de-DE" i="1">
                            <a:latin typeface="Cambria Math" panose="02040503050406030204" pitchFamily="18" charset="0"/>
                          </a:rPr>
                          <m:t>𝑖𝑛𝑡𝑒𝑟𝑛𝑒𝑡</m:t>
                        </m:r>
                      </m:e>
                    </m:d>
                    <m:r>
                      <a:rPr lang="de-DE" i="1">
                        <a:latin typeface="Cambria Math" panose="02040503050406030204" pitchFamily="18" charset="0"/>
                      </a:rPr>
                      <m:t>×</m:t>
                    </m:r>
                  </m:oMath>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e>
                      </m:d>
                      <m:r>
                        <a:rPr lang="de-DE" i="1">
                          <a:latin typeface="Cambria Math" panose="02040503050406030204" pitchFamily="18" charset="0"/>
                        </a:rPr>
                        <m:t>𝑖𝑛𝑡𝑒𝑟𝑛𝑒𝑡</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𝑣𝑜𝑙𝑢𝑛𝑡𝑒𝑒𝑟𝑠</m:t>
                          </m:r>
                          <m:r>
                            <a:rPr lang="de-DE" i="1">
                              <a:latin typeface="Cambria Math" panose="02040503050406030204" pitchFamily="18" charset="0"/>
                            </a:rPr>
                            <m:t> </m:t>
                          </m:r>
                          <m:r>
                            <a:rPr lang="de-DE" i="1">
                              <a:latin typeface="Cambria Math" panose="02040503050406030204" pitchFamily="18" charset="0"/>
                            </a:rPr>
                            <m:t>𝑓𝑜𝑟</m:t>
                          </m:r>
                          <m:r>
                            <a:rPr lang="de-DE" i="1">
                              <a:latin typeface="Cambria Math" panose="02040503050406030204" pitchFamily="18" charset="0"/>
                            </a:rPr>
                            <m:t> </m:t>
                          </m:r>
                          <m:r>
                            <a:rPr lang="de-DE" i="1">
                              <a:latin typeface="Cambria Math" panose="02040503050406030204" pitchFamily="18" charset="0"/>
                            </a:rPr>
                            <m:t>𝑝𝑎𝑛𝑒𝑙</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𝑝𝑎𝑟𝑡𝑖𝑐𝑖𝑝𝑎𝑡𝑒</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r>
                        <a:rPr lang="de-DE" i="1">
                          <a:latin typeface="Cambria Math" panose="02040503050406030204" pitchFamily="18" charset="0"/>
                        </a:rPr>
                        <m:t>𝑣𝑜𝑙𝑢𝑛𝑡𝑒𝑒𝑟𝑠</m:t>
                      </m:r>
                      <m:r>
                        <a:rPr lang="de-DE" i="1">
                          <a:latin typeface="Cambria Math" panose="02040503050406030204" pitchFamily="18" charset="0"/>
                        </a:rPr>
                        <m:t>)</m:t>
                      </m:r>
                    </m:oMath>
                  </m:oMathPara>
                </a14:m>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755576" y="2492896"/>
                <a:ext cx="7467600" cy="3646512"/>
              </a:xfrm>
              <a:blipFill>
                <a:blip r:embed="rId2"/>
                <a:stretch>
                  <a:fillRect l="-1061" t="-1003"/>
                </a:stretch>
              </a:blipFill>
            </p:spPr>
            <p:txBody>
              <a:bodyPr/>
              <a:lstStyle/>
              <a:p>
                <a:r>
                  <a:rPr lang="de-DE">
                    <a:noFill/>
                  </a:rPr>
                  <a:t> </a:t>
                </a:r>
              </a:p>
            </p:txBody>
          </p:sp>
        </mc:Fallback>
      </mc:AlternateContent>
    </p:spTree>
    <p:extLst>
      <p:ext uri="{BB962C8B-B14F-4D97-AF65-F5344CB8AC3E}">
        <p14:creationId xmlns:p14="http://schemas.microsoft.com/office/powerpoint/2010/main" val="134433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Auswahl geeigneter Selektionsmechanismen</a:t>
            </a:r>
            <a:br>
              <a:rPr lang="de-DE" dirty="0"/>
            </a:br>
            <a:r>
              <a:rPr lang="de-DE" sz="1800" dirty="0" smtClean="0"/>
              <a:t>Neue Ansätze der Online-Surveys</a:t>
            </a:r>
            <a:endParaRPr lang="de-DE" dirty="0"/>
          </a:p>
        </p:txBody>
      </p:sp>
      <p:sp>
        <p:nvSpPr>
          <p:cNvPr id="3" name="Inhaltsplatzhalter 2"/>
          <p:cNvSpPr>
            <a:spLocks noGrp="1"/>
          </p:cNvSpPr>
          <p:nvPr>
            <p:ph idx="1"/>
          </p:nvPr>
        </p:nvSpPr>
        <p:spPr>
          <a:xfrm>
            <a:off x="838200" y="2420888"/>
            <a:ext cx="7838256" cy="3857644"/>
          </a:xfrm>
        </p:spPr>
        <p:txBody>
          <a:bodyPr/>
          <a:lstStyle/>
          <a:p>
            <a:r>
              <a:rPr lang="de-DE" dirty="0" smtClean="0"/>
              <a:t>Annahme: </a:t>
            </a:r>
            <a:r>
              <a:rPr lang="de-DE" dirty="0" smtClean="0"/>
              <a:t>klassischer Internetzugang nicht mehr </a:t>
            </a:r>
            <a:r>
              <a:rPr lang="de-DE" dirty="0" smtClean="0"/>
              <a:t>selektiv</a:t>
            </a:r>
            <a:r>
              <a:rPr lang="de-DE" dirty="0" smtClean="0"/>
              <a:t>!</a:t>
            </a:r>
          </a:p>
          <a:p>
            <a:r>
              <a:rPr lang="de-DE" dirty="0" smtClean="0"/>
              <a:t>Frage nach </a:t>
            </a:r>
            <a:r>
              <a:rPr lang="de-DE" dirty="0" smtClean="0"/>
              <a:t>Alternativen, welche </a:t>
            </a:r>
            <a:r>
              <a:rPr lang="de-DE" dirty="0" smtClean="0"/>
              <a:t>den Mechanismus </a:t>
            </a:r>
            <a:r>
              <a:rPr lang="de-DE" dirty="0" smtClean="0"/>
              <a:t>abbilden</a:t>
            </a:r>
            <a:endParaRPr lang="de-DE" dirty="0" smtClean="0"/>
          </a:p>
          <a:p>
            <a:r>
              <a:rPr lang="de-DE" dirty="0" smtClean="0"/>
              <a:t>Dauer im Internet erhöht Wahrscheinlichkeit auf </a:t>
            </a:r>
            <a:r>
              <a:rPr lang="de-DE" dirty="0" err="1" smtClean="0"/>
              <a:t>Civey</a:t>
            </a:r>
            <a:r>
              <a:rPr lang="de-DE" dirty="0" smtClean="0"/>
              <a:t>-gadgets zu stoßen</a:t>
            </a:r>
          </a:p>
          <a:p>
            <a:r>
              <a:rPr lang="de-DE" dirty="0" smtClean="0"/>
              <a:t>Aktivität im Netz und persönliche Interessen beeinflussen die freiwillige Teilnahme</a:t>
            </a:r>
          </a:p>
        </p:txBody>
      </p:sp>
    </p:spTree>
    <p:extLst>
      <p:ext uri="{BB962C8B-B14F-4D97-AF65-F5344CB8AC3E}">
        <p14:creationId xmlns:p14="http://schemas.microsoft.com/office/powerpoint/2010/main" val="688735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Selektionsmechanismen</a:t>
            </a:r>
            <a:endParaRPr lang="de-DE" dirty="0"/>
          </a:p>
        </p:txBody>
      </p:sp>
      <p:sp>
        <p:nvSpPr>
          <p:cNvPr id="3" name="Inhaltsplatzhalter 2"/>
          <p:cNvSpPr>
            <a:spLocks noGrp="1"/>
          </p:cNvSpPr>
          <p:nvPr>
            <p:ph idx="1"/>
          </p:nvPr>
        </p:nvSpPr>
        <p:spPr>
          <a:xfrm>
            <a:off x="838200" y="2060848"/>
            <a:ext cx="7467600" cy="4392488"/>
          </a:xfrm>
        </p:spPr>
        <p:txBody>
          <a:bodyPr/>
          <a:lstStyle/>
          <a:p>
            <a:r>
              <a:rPr lang="de-DE" dirty="0" smtClean="0"/>
              <a:t>Selektionsmechanismus </a:t>
            </a:r>
            <a:r>
              <a:rPr lang="de-DE" i="1" dirty="0" smtClean="0"/>
              <a:t>Online</a:t>
            </a:r>
            <a:r>
              <a:rPr lang="de-DE" dirty="0" smtClean="0"/>
              <a:t> klassisch: Nutzen Sie das Internet bei der Arbeit oder für Private Zwecke?</a:t>
            </a:r>
            <a:endParaRPr lang="de-DE" dirty="0"/>
          </a:p>
          <a:p>
            <a:r>
              <a:rPr lang="de-DE" dirty="0" smtClean="0"/>
              <a:t>Selektionsmechanismus 1. </a:t>
            </a:r>
            <a:r>
              <a:rPr lang="de-DE" b="1" i="1" dirty="0" smtClean="0"/>
              <a:t>Internetdauer</a:t>
            </a:r>
            <a:r>
              <a:rPr lang="de-DE" dirty="0" smtClean="0"/>
              <a:t>:</a:t>
            </a:r>
            <a:r>
              <a:rPr lang="de-DE" i="1" dirty="0" smtClean="0"/>
              <a:t> </a:t>
            </a:r>
            <a:r>
              <a:rPr lang="de-DE" i="1" dirty="0" smtClean="0"/>
              <a:t>        </a:t>
            </a:r>
            <a:r>
              <a:rPr lang="de-DE" dirty="0" smtClean="0"/>
              <a:t>Befragte </a:t>
            </a:r>
            <a:r>
              <a:rPr lang="de-DE" dirty="0"/>
              <a:t>mit </a:t>
            </a:r>
            <a:r>
              <a:rPr lang="de-DE" dirty="0" smtClean="0"/>
              <a:t>bestimmter Nutzungszeit pro Tag</a:t>
            </a:r>
            <a:endParaRPr lang="de-DE" i="1" dirty="0" smtClean="0"/>
          </a:p>
          <a:p>
            <a:r>
              <a:rPr lang="de-DE" dirty="0" smtClean="0"/>
              <a:t>Selektionsmechanismus 2. </a:t>
            </a:r>
            <a:r>
              <a:rPr lang="de-DE" b="1" i="1" dirty="0" smtClean="0"/>
              <a:t>Internetaktivität</a:t>
            </a:r>
            <a:r>
              <a:rPr lang="de-DE" dirty="0" smtClean="0"/>
              <a:t>:</a:t>
            </a:r>
            <a:r>
              <a:rPr lang="de-DE" i="1" dirty="0" smtClean="0"/>
              <a:t> </a:t>
            </a:r>
            <a:r>
              <a:rPr lang="de-DE" i="1" dirty="0" smtClean="0"/>
              <a:t>       </a:t>
            </a:r>
            <a:r>
              <a:rPr lang="de-DE" dirty="0" smtClean="0"/>
              <a:t>E</a:t>
            </a:r>
            <a:r>
              <a:rPr lang="de-DE" dirty="0" smtClean="0"/>
              <a:t>twas </a:t>
            </a:r>
            <a:r>
              <a:rPr lang="de-DE" dirty="0"/>
              <a:t>über Politik im Internet gepostet oder geteilt, </a:t>
            </a:r>
            <a:r>
              <a:rPr lang="de-DE" dirty="0" smtClean="0"/>
              <a:t>                    zum </a:t>
            </a:r>
            <a:r>
              <a:rPr lang="de-DE" dirty="0"/>
              <a:t>Beispiel auf Blogs, per E-Mail oder in sozialen Medien wie Facebook oder Twitter</a:t>
            </a:r>
            <a:r>
              <a:rPr lang="de-DE" dirty="0" smtClean="0"/>
              <a:t>?</a:t>
            </a:r>
            <a:endParaRPr lang="de-DE" i="1" dirty="0" smtClean="0"/>
          </a:p>
          <a:p>
            <a:r>
              <a:rPr lang="de-DE" dirty="0" smtClean="0"/>
              <a:t>Selektionsmechanismus </a:t>
            </a:r>
            <a:r>
              <a:rPr lang="de-DE" dirty="0"/>
              <a:t>3</a:t>
            </a:r>
            <a:r>
              <a:rPr lang="de-DE" dirty="0" smtClean="0"/>
              <a:t>. </a:t>
            </a:r>
            <a:r>
              <a:rPr lang="de-DE" b="1" i="1" dirty="0" smtClean="0"/>
              <a:t>Internetdauer + Interesse</a:t>
            </a:r>
            <a:r>
              <a:rPr lang="de-DE" dirty="0" smtClean="0"/>
              <a:t>: Internet </a:t>
            </a:r>
            <a:r>
              <a:rPr lang="de-DE" dirty="0"/>
              <a:t>&gt;= 3h + Interesse an Politik “sehr-“ und „ziemlich interessiert“</a:t>
            </a:r>
          </a:p>
          <a:p>
            <a:pPr marL="0" indent="0">
              <a:buNone/>
            </a:pPr>
            <a:r>
              <a:rPr lang="de-DE" i="1" dirty="0" smtClean="0"/>
              <a:t> </a:t>
            </a:r>
            <a:endParaRPr lang="de-DE" i="1" dirty="0"/>
          </a:p>
          <a:p>
            <a:endParaRPr lang="de-DE" i="1" dirty="0"/>
          </a:p>
          <a:p>
            <a:endParaRPr lang="de-DE" i="1" dirty="0" smtClean="0"/>
          </a:p>
          <a:p>
            <a:endParaRPr lang="de-DE" i="1" dirty="0" smtClean="0"/>
          </a:p>
          <a:p>
            <a:endParaRPr lang="de-DE" dirty="0" smtClean="0"/>
          </a:p>
        </p:txBody>
      </p:sp>
    </p:spTree>
    <p:extLst>
      <p:ext uri="{BB962C8B-B14F-4D97-AF65-F5344CB8AC3E}">
        <p14:creationId xmlns:p14="http://schemas.microsoft.com/office/powerpoint/2010/main" val="4199906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Vorrausetzung SAR Annahme</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Idealfall für das Verfahren: Die Sample Zugehörigkeit wird allein durch gewählte </a:t>
                </a:r>
                <a:r>
                  <a:rPr lang="de-DE" dirty="0" err="1" smtClean="0"/>
                  <a:t>Covariaten</a:t>
                </a:r>
                <a:r>
                  <a:rPr lang="de-DE" dirty="0" smtClean="0"/>
                  <a:t> </a:t>
                </a:r>
                <a:r>
                  <a:rPr lang="de-DE" dirty="0" smtClean="0"/>
                  <a:t>bestimmt</a:t>
                </a:r>
              </a:p>
              <a:p>
                <a:pPr marL="0" indent="0">
                  <a:buNone/>
                </a:pPr>
                <a:endParaRPr lang="de-DE" sz="1000" dirty="0"/>
              </a:p>
              <a:p>
                <a:pPr marL="0" indent="0">
                  <a:buNone/>
                </a:pPr>
                <a:r>
                  <a:rPr lang="de-DE" dirty="0" smtClean="0"/>
                  <a:t> </a:t>
                </a:r>
                <a14:m>
                  <m:oMath xmlns:m="http://schemas.openxmlformats.org/officeDocument/2006/math">
                    <m:d>
                      <m:dPr>
                        <m:ctrlPr>
                          <a:rPr lang="de-DE" i="1" dirty="0">
                            <a:latin typeface="Cambria Math" panose="02040503050406030204" pitchFamily="18" charset="0"/>
                          </a:rPr>
                        </m:ctrlPr>
                      </m:dPr>
                      <m:e>
                        <m:r>
                          <a:rPr lang="de-DE" i="1" dirty="0">
                            <a:latin typeface="Cambria Math" panose="02040503050406030204" pitchFamily="18" charset="0"/>
                          </a:rPr>
                          <m:t>3</m:t>
                        </m:r>
                      </m:e>
                    </m:d>
                    <m:r>
                      <a:rPr lang="de-DE" b="0" i="1" dirty="0" smtClean="0">
                        <a:latin typeface="Cambria Math" panose="02040503050406030204" pitchFamily="18" charset="0"/>
                      </a:rPr>
                      <m:t>                           </m:t>
                    </m:r>
                    <m:r>
                      <a:rPr lang="de-DE" i="1">
                        <a:latin typeface="Cambria Math" panose="02040503050406030204" pitchFamily="18" charset="0"/>
                      </a:rPr>
                      <m:t>𝑃</m:t>
                    </m:r>
                    <m:d>
                      <m:dPr>
                        <m:endChr m:val="|"/>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d>
                    <m:r>
                      <a:rPr lang="de-DE" i="1">
                        <a:latin typeface="Cambria Math" panose="02040503050406030204" pitchFamily="18" charset="0"/>
                      </a:rPr>
                      <m:t>𝑌</m:t>
                    </m:r>
                    <m:r>
                      <a:rPr lang="de-DE" i="1">
                        <a:latin typeface="Cambria Math" panose="02040503050406030204" pitchFamily="18" charset="0"/>
                      </a:rPr>
                      <m:t>, </m:t>
                    </m:r>
                    <m:r>
                      <a:rPr lang="de-DE" i="1">
                        <a:latin typeface="Cambria Math" panose="02040503050406030204" pitchFamily="18" charset="0"/>
                      </a:rPr>
                      <m:t>𝑋</m:t>
                    </m:r>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e>
                        <m:r>
                          <a:rPr lang="de-DE" i="1">
                            <a:latin typeface="Cambria Math" panose="02040503050406030204" pitchFamily="18" charset="0"/>
                          </a:rPr>
                          <m:t>𝑋</m:t>
                        </m:r>
                      </m:e>
                    </m:d>
                  </m:oMath>
                </a14:m>
                <a:endParaRPr lang="de-DE" dirty="0" smtClean="0"/>
              </a:p>
              <a:p>
                <a:pPr marL="0" indent="0">
                  <a:buNone/>
                </a:pPr>
                <a:endParaRPr lang="de-DE" sz="1000" dirty="0" smtClean="0"/>
              </a:p>
              <a:p>
                <a:r>
                  <a:rPr lang="de-DE" dirty="0" smtClean="0"/>
                  <a:t>In diesem Setting überprüfbar</a:t>
                </a:r>
              </a:p>
              <a:p>
                <a:r>
                  <a:rPr lang="de-DE" dirty="0" smtClean="0"/>
                  <a:t>Muss für unterschiedlichen Selektionsmechanismen getrennt untersucht werden</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980" t="-1029"/>
                </a:stretch>
              </a:blipFill>
            </p:spPr>
            <p:txBody>
              <a:bodyPr/>
              <a:lstStyle/>
              <a:p>
                <a:r>
                  <a:rPr lang="de-DE">
                    <a:noFill/>
                  </a:rPr>
                  <a:t> </a:t>
                </a:r>
              </a:p>
            </p:txBody>
          </p:sp>
        </mc:Fallback>
      </mc:AlternateContent>
    </p:spTree>
    <p:extLst>
      <p:ext uri="{BB962C8B-B14F-4D97-AF65-F5344CB8AC3E}">
        <p14:creationId xmlns:p14="http://schemas.microsoft.com/office/powerpoint/2010/main" val="111447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Voraussetzungen</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2590800"/>
                <a:ext cx="7694240" cy="3552844"/>
              </a:xfrm>
            </p:spPr>
            <p:txBody>
              <a:bodyPr/>
              <a:lstStyle/>
              <a:p>
                <a:r>
                  <a:rPr lang="de-DE" b="1" dirty="0" smtClean="0"/>
                  <a:t>Common Support: </a:t>
                </a:r>
                <a:r>
                  <a:rPr lang="de-DE" b="1" dirty="0"/>
                  <a:t> </a:t>
                </a:r>
                <a:r>
                  <a:rPr lang="de-DE" b="1" dirty="0" smtClean="0"/>
                  <a:t>                                                    </a:t>
                </a:r>
                <a:r>
                  <a:rPr lang="de-DE" dirty="0" smtClean="0"/>
                  <a:t>J</a:t>
                </a:r>
                <a:r>
                  <a:rPr lang="de-DE" dirty="0" smtClean="0"/>
                  <a:t>ede </a:t>
                </a:r>
                <a:r>
                  <a:rPr lang="de-DE" dirty="0"/>
                  <a:t>U</a:t>
                </a:r>
                <a:r>
                  <a:rPr lang="de-DE" dirty="0" smtClean="0"/>
                  <a:t>nit in der Population muss für jedes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oMath>
                </a14:m>
                <a:r>
                  <a:rPr lang="de-DE" dirty="0" smtClean="0"/>
                  <a:t> eine positive Wahrscheinlichkeit </a:t>
                </a:r>
                <a:r>
                  <a:rPr lang="de-DE" dirty="0" smtClean="0"/>
                  <a:t>haben, um </a:t>
                </a:r>
                <a:r>
                  <a:rPr lang="de-DE" dirty="0" smtClean="0"/>
                  <a:t>in das (non-) und prob Sample zu gelangen</a:t>
                </a:r>
              </a:p>
              <a:p>
                <a:r>
                  <a:rPr lang="de-DE" b="1" dirty="0" smtClean="0"/>
                  <a:t>Common </a:t>
                </a:r>
                <a:r>
                  <a:rPr lang="de-DE" b="1" dirty="0" err="1" smtClean="0"/>
                  <a:t>Covariates</a:t>
                </a:r>
                <a:r>
                  <a:rPr lang="de-DE" b="1" dirty="0" smtClean="0"/>
                  <a:t>: </a:t>
                </a:r>
                <a:r>
                  <a:rPr lang="de-DE" b="1" dirty="0" smtClean="0"/>
                  <a:t>                                                  </a:t>
                </a:r>
                <a:r>
                  <a:rPr lang="de-DE" dirty="0" smtClean="0"/>
                  <a:t>Die </a:t>
                </a:r>
                <a:r>
                  <a:rPr lang="de-DE" dirty="0" err="1"/>
                  <a:t>C</a:t>
                </a:r>
                <a:r>
                  <a:rPr lang="de-DE" dirty="0" err="1" smtClean="0"/>
                  <a:t>ovariaten</a:t>
                </a:r>
                <a:r>
                  <a:rPr lang="de-DE" dirty="0" smtClean="0"/>
                  <a:t> müssen in beiden Samples auf gleicher Art und Weise vorliegen</a:t>
                </a:r>
              </a:p>
              <a:p>
                <a:r>
                  <a:rPr lang="de-DE" dirty="0" smtClean="0"/>
                  <a:t>Hilfsvariablen für Parteiwahl: Demografie (Geschlecht, Alterskategorie, Verheiratet, Wohnort, Bildungskategorie)</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2590800"/>
                <a:ext cx="7694240" cy="3552844"/>
              </a:xfrm>
              <a:blipFill>
                <a:blip r:embed="rId2"/>
                <a:stretch>
                  <a:fillRect l="-951" t="-1029"/>
                </a:stretch>
              </a:blipFill>
            </p:spPr>
            <p:txBody>
              <a:bodyPr/>
              <a:lstStyle/>
              <a:p>
                <a:r>
                  <a:rPr lang="de-DE">
                    <a:noFill/>
                  </a:rPr>
                  <a:t> </a:t>
                </a:r>
              </a:p>
            </p:txBody>
          </p:sp>
        </mc:Fallback>
      </mc:AlternateContent>
    </p:spTree>
    <p:extLst>
      <p:ext uri="{BB962C8B-B14F-4D97-AF65-F5344CB8AC3E}">
        <p14:creationId xmlns:p14="http://schemas.microsoft.com/office/powerpoint/2010/main" val="210308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_ohne_Titelbild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Vorlage_ohne_Titelbild_deutsch</Template>
  <TotalTime>0</TotalTime>
  <Words>2600</Words>
  <Application>Microsoft Office PowerPoint</Application>
  <PresentationFormat>Bildschirmpräsentation (4:3)</PresentationFormat>
  <Paragraphs>641</Paragraphs>
  <Slides>32</Slides>
  <Notes>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Arial</vt:lpstr>
      <vt:lpstr>Calibri</vt:lpstr>
      <vt:lpstr>Cambria Math</vt:lpstr>
      <vt:lpstr>Times New Roman</vt:lpstr>
      <vt:lpstr>UB Scala</vt:lpstr>
      <vt:lpstr>UB Scala Sans</vt:lpstr>
      <vt:lpstr>Wingdings</vt:lpstr>
      <vt:lpstr>Vorlage_ohne_Titelbild_deutsch</vt:lpstr>
      <vt:lpstr> Anwendung des  Quasi-Randomisierungsansatzes  auf Non-Random Samples: Neue Selektionsmechanismen    </vt:lpstr>
      <vt:lpstr>Seit dem letzten Treffen</vt:lpstr>
      <vt:lpstr>Seit dem letzten Treffen</vt:lpstr>
      <vt:lpstr>Wiederholung des Ansatzes</vt:lpstr>
      <vt:lpstr>Auswahl geeigneter Selektionsmechanismen Die Grundlage</vt:lpstr>
      <vt:lpstr>Auswahl geeigneter Selektionsmechanismen Neue Ansätze der Online-Surveys</vt:lpstr>
      <vt:lpstr>Selektionsmechanismen</vt:lpstr>
      <vt:lpstr>Vorrausetzung SAR Annahme</vt:lpstr>
      <vt:lpstr>Weitere Voraussetzungen</vt:lpstr>
      <vt:lpstr>Vorgehen Kurzusammenfassung </vt:lpstr>
      <vt:lpstr>Kurzbeschreibung</vt:lpstr>
      <vt:lpstr>Kurzzusammenfassung</vt:lpstr>
      <vt:lpstr>PowerPoint-Präsentation</vt:lpstr>
      <vt:lpstr>PowerPoint-Präsentation</vt:lpstr>
      <vt:lpstr>Ergebnisse</vt:lpstr>
      <vt:lpstr>PowerPoint-Präsentation</vt:lpstr>
      <vt:lpstr>PowerPoint-Präsentation</vt:lpstr>
      <vt:lpstr>PowerPoint-Präsentation</vt:lpstr>
      <vt:lpstr>Ergebnisse</vt:lpstr>
      <vt:lpstr>PowerPoint-Präsentation</vt:lpstr>
      <vt:lpstr>PowerPoint-Präsentation</vt:lpstr>
      <vt:lpstr>Ergebnisse</vt:lpstr>
      <vt:lpstr>Wahlergebnisse in Prozentpunkten</vt:lpstr>
      <vt:lpstr>PowerPoint-Präsentation</vt:lpstr>
      <vt:lpstr>PowerPoint-Präsentation</vt:lpstr>
      <vt:lpstr>Ergebnisse</vt:lpstr>
      <vt:lpstr>Anhang weitere Ergebnisse</vt:lpstr>
      <vt:lpstr>PowerPoint-Präsentation</vt:lpstr>
      <vt:lpstr>PowerPoint-Präsentation</vt:lpstr>
      <vt:lpstr>PowerPoint-Präsentation</vt:lpstr>
      <vt:lpstr>PowerPoint-Präsentation</vt:lpstr>
      <vt:lpstr>Literatur</vt:lpstr>
    </vt:vector>
  </TitlesOfParts>
  <Company>Uni-Bamberg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Civey Projekt </dc:title>
  <dc:creator>Franz Prücklmair</dc:creator>
  <cp:lastModifiedBy>Prücklmair, Franz</cp:lastModifiedBy>
  <cp:revision>137</cp:revision>
  <dcterms:created xsi:type="dcterms:W3CDTF">2021-10-11T12:09:08Z</dcterms:created>
  <dcterms:modified xsi:type="dcterms:W3CDTF">2022-05-02T19:46:10Z</dcterms:modified>
</cp:coreProperties>
</file>