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0" r:id="rId3"/>
    <p:sldId id="299" r:id="rId4"/>
    <p:sldId id="301" r:id="rId5"/>
    <p:sldId id="302" r:id="rId6"/>
    <p:sldId id="303" r:id="rId7"/>
    <p:sldId id="304" r:id="rId8"/>
    <p:sldId id="305" r:id="rId9"/>
    <p:sldId id="311" r:id="rId10"/>
    <p:sldId id="306" r:id="rId11"/>
    <p:sldId id="312" r:id="rId12"/>
    <p:sldId id="308" r:id="rId13"/>
    <p:sldId id="309" r:id="rId14"/>
    <p:sldId id="310" r:id="rId15"/>
    <p:sldId id="313" r:id="rId16"/>
    <p:sldId id="314" r:id="rId17"/>
    <p:sldId id="290" r:id="rId18"/>
    <p:sldId id="275" r:id="rId19"/>
    <p:sldId id="315" r:id="rId20"/>
    <p:sldId id="284" r:id="rId21"/>
    <p:sldId id="316" r:id="rId22"/>
    <p:sldId id="307" r:id="rId23"/>
    <p:sldId id="317" r:id="rId24"/>
    <p:sldId id="318" r:id="rId25"/>
    <p:sldId id="321" r:id="rId26"/>
    <p:sldId id="322" r:id="rId27"/>
    <p:sldId id="320" r:id="rId28"/>
  </p:sldIdLst>
  <p:sldSz cx="9144000" cy="6858000" type="screen4x3"/>
  <p:notesSz cx="6858000" cy="9144000"/>
  <p:defaultTextStyle>
    <a:defPPr>
      <a:defRPr lang="de-DE"/>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2C5884"/>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B1CAF0-3A7B-4EAD-95F4-0D54261D6906}" v="2195" dt="2021-10-25T12:08:20.23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5" autoAdjust="0"/>
    <p:restoredTop sz="85464" autoAdjust="0"/>
  </p:normalViewPr>
  <p:slideViewPr>
    <p:cSldViewPr>
      <p:cViewPr varScale="1">
        <p:scale>
          <a:sx n="59" d="100"/>
          <a:sy n="59" d="100"/>
        </p:scale>
        <p:origin x="16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z Prücklmair" userId="9f24990c6f7e59d0" providerId="LiveId" clId="{D5B1CAF0-3A7B-4EAD-95F4-0D54261D6906}"/>
    <pc:docChg chg="undo redo custSel addSld delSld modSld sldOrd modMainMaster">
      <pc:chgData name="Franz Prücklmair" userId="9f24990c6f7e59d0" providerId="LiveId" clId="{D5B1CAF0-3A7B-4EAD-95F4-0D54261D6906}" dt="2021-10-25T12:08:20.231" v="7539" actId="14100"/>
      <pc:docMkLst>
        <pc:docMk/>
      </pc:docMkLst>
      <pc:sldChg chg="modSp mod">
        <pc:chgData name="Franz Prücklmair" userId="9f24990c6f7e59d0" providerId="LiveId" clId="{D5B1CAF0-3A7B-4EAD-95F4-0D54261D6906}" dt="2021-10-22T09:03:49.447" v="7217" actId="1076"/>
        <pc:sldMkLst>
          <pc:docMk/>
          <pc:sldMk cId="0" sldId="256"/>
        </pc:sldMkLst>
        <pc:spChg chg="mod">
          <ac:chgData name="Franz Prücklmair" userId="9f24990c6f7e59d0" providerId="LiveId" clId="{D5B1CAF0-3A7B-4EAD-95F4-0D54261D6906}" dt="2021-10-22T08:47:42.788" v="7098" actId="20577"/>
          <ac:spMkLst>
            <pc:docMk/>
            <pc:sldMk cId="0" sldId="256"/>
            <ac:spMk id="2052" creationId="{DA47777B-4479-4877-B19C-1BF49FFD153C}"/>
          </ac:spMkLst>
        </pc:spChg>
        <pc:spChg chg="mod">
          <ac:chgData name="Franz Prücklmair" userId="9f24990c6f7e59d0" providerId="LiveId" clId="{D5B1CAF0-3A7B-4EAD-95F4-0D54261D6906}" dt="2021-10-22T09:03:48.653" v="7216" actId="20577"/>
          <ac:spMkLst>
            <pc:docMk/>
            <pc:sldMk cId="0" sldId="256"/>
            <ac:spMk id="2053" creationId="{43AF45BF-EE1C-49EB-A55C-6DCEB4AD3BBF}"/>
          </ac:spMkLst>
        </pc:spChg>
        <pc:picChg chg="mod">
          <ac:chgData name="Franz Prücklmair" userId="9f24990c6f7e59d0" providerId="LiveId" clId="{D5B1CAF0-3A7B-4EAD-95F4-0D54261D6906}" dt="2021-10-22T09:03:49.447" v="7217" actId="1076"/>
          <ac:picMkLst>
            <pc:docMk/>
            <pc:sldMk cId="0" sldId="256"/>
            <ac:picMk id="2051" creationId="{1AB09A6C-B3F5-4E99-858A-AAAFBB29E669}"/>
          </ac:picMkLst>
        </pc:picChg>
      </pc:sldChg>
      <pc:sldChg chg="modSp mod">
        <pc:chgData name="Franz Prücklmair" userId="9f24990c6f7e59d0" providerId="LiveId" clId="{D5B1CAF0-3A7B-4EAD-95F4-0D54261D6906}" dt="2021-10-22T13:48:40.023" v="7409" actId="20577"/>
        <pc:sldMkLst>
          <pc:docMk/>
          <pc:sldMk cId="1568273672" sldId="257"/>
        </pc:sldMkLst>
        <pc:spChg chg="mod">
          <ac:chgData name="Franz Prücklmair" userId="9f24990c6f7e59d0" providerId="LiveId" clId="{D5B1CAF0-3A7B-4EAD-95F4-0D54261D6906}" dt="2021-10-22T09:04:34.178" v="7218"/>
          <ac:spMkLst>
            <pc:docMk/>
            <pc:sldMk cId="1568273672" sldId="257"/>
            <ac:spMk id="2" creationId="{08AF8353-5549-492D-812C-1084901AF48D}"/>
          </ac:spMkLst>
        </pc:spChg>
        <pc:spChg chg="mod">
          <ac:chgData name="Franz Prücklmair" userId="9f24990c6f7e59d0" providerId="LiveId" clId="{D5B1CAF0-3A7B-4EAD-95F4-0D54261D6906}" dt="2021-10-22T13:48:40.023" v="7409" actId="20577"/>
          <ac:spMkLst>
            <pc:docMk/>
            <pc:sldMk cId="1568273672" sldId="257"/>
            <ac:spMk id="3" creationId="{DB89CF7E-2B38-4103-A63A-915C47CFACF9}"/>
          </ac:spMkLst>
        </pc:spChg>
      </pc:sldChg>
      <pc:sldChg chg="addSp delSp modSp mod ord">
        <pc:chgData name="Franz Prücklmair" userId="9f24990c6f7e59d0" providerId="LiveId" clId="{D5B1CAF0-3A7B-4EAD-95F4-0D54261D6906}" dt="2021-10-22T13:42:38.288" v="7406" actId="20577"/>
        <pc:sldMkLst>
          <pc:docMk/>
          <pc:sldMk cId="4205060465" sldId="258"/>
        </pc:sldMkLst>
        <pc:spChg chg="mod">
          <ac:chgData name="Franz Prücklmair" userId="9f24990c6f7e59d0" providerId="LiveId" clId="{D5B1CAF0-3A7B-4EAD-95F4-0D54261D6906}" dt="2021-10-22T13:09:00.978" v="7341" actId="20577"/>
          <ac:spMkLst>
            <pc:docMk/>
            <pc:sldMk cId="4205060465" sldId="258"/>
            <ac:spMk id="2" creationId="{8570101E-1910-4E3E-A083-F7B1E3499E7D}"/>
          </ac:spMkLst>
        </pc:spChg>
        <pc:spChg chg="mod">
          <ac:chgData name="Franz Prücklmair" userId="9f24990c6f7e59d0" providerId="LiveId" clId="{D5B1CAF0-3A7B-4EAD-95F4-0D54261D6906}" dt="2021-10-18T10:45:07.167" v="4472" actId="20577"/>
          <ac:spMkLst>
            <pc:docMk/>
            <pc:sldMk cId="4205060465" sldId="258"/>
            <ac:spMk id="3" creationId="{3DCB90EB-748D-4588-9F7C-6342CC372CFA}"/>
          </ac:spMkLst>
        </pc:spChg>
        <pc:spChg chg="add del">
          <ac:chgData name="Franz Prücklmair" userId="9f24990c6f7e59d0" providerId="LiveId" clId="{D5B1CAF0-3A7B-4EAD-95F4-0D54261D6906}" dt="2021-10-18T11:05:03.122" v="5077" actId="478"/>
          <ac:spMkLst>
            <pc:docMk/>
            <pc:sldMk cId="4205060465" sldId="258"/>
            <ac:spMk id="4" creationId="{5DDD3158-A48B-4AB5-B55C-B229D236D6AA}"/>
          </ac:spMkLst>
        </pc:spChg>
        <pc:spChg chg="add del mod">
          <ac:chgData name="Franz Prücklmair" userId="9f24990c6f7e59d0" providerId="LiveId" clId="{D5B1CAF0-3A7B-4EAD-95F4-0D54261D6906}" dt="2021-10-18T13:14:02.591" v="5574"/>
          <ac:spMkLst>
            <pc:docMk/>
            <pc:sldMk cId="4205060465" sldId="258"/>
            <ac:spMk id="9" creationId="{7CBC037F-87DD-4034-94AA-089D8D362053}"/>
          </ac:spMkLst>
        </pc:spChg>
        <pc:graphicFrameChg chg="add del mod modGraphic">
          <ac:chgData name="Franz Prücklmair" userId="9f24990c6f7e59d0" providerId="LiveId" clId="{D5B1CAF0-3A7B-4EAD-95F4-0D54261D6906}" dt="2021-10-18T11:07:09.235" v="5101" actId="478"/>
          <ac:graphicFrameMkLst>
            <pc:docMk/>
            <pc:sldMk cId="4205060465" sldId="258"/>
            <ac:graphicFrameMk id="7" creationId="{B869BB07-39FE-498A-ABB2-5F78AA7F7842}"/>
          </ac:graphicFrameMkLst>
        </pc:graphicFrameChg>
        <pc:graphicFrameChg chg="add mod modGraphic">
          <ac:chgData name="Franz Prücklmair" userId="9f24990c6f7e59d0" providerId="LiveId" clId="{D5B1CAF0-3A7B-4EAD-95F4-0D54261D6906}" dt="2021-10-22T13:42:38.288" v="7406" actId="20577"/>
          <ac:graphicFrameMkLst>
            <pc:docMk/>
            <pc:sldMk cId="4205060465" sldId="258"/>
            <ac:graphicFrameMk id="8" creationId="{95BE6996-3415-4A61-87D7-0ECAE5135532}"/>
          </ac:graphicFrameMkLst>
        </pc:graphicFrameChg>
      </pc:sldChg>
      <pc:sldChg chg="modSp del mod ord">
        <pc:chgData name="Franz Prücklmair" userId="9f24990c6f7e59d0" providerId="LiveId" clId="{D5B1CAF0-3A7B-4EAD-95F4-0D54261D6906}" dt="2021-10-15T12:16:23.219" v="3345" actId="2696"/>
        <pc:sldMkLst>
          <pc:docMk/>
          <pc:sldMk cId="2413410074" sldId="259"/>
        </pc:sldMkLst>
        <pc:spChg chg="mod">
          <ac:chgData name="Franz Prücklmair" userId="9f24990c6f7e59d0" providerId="LiveId" clId="{D5B1CAF0-3A7B-4EAD-95F4-0D54261D6906}" dt="2021-10-14T13:15:01.837" v="172" actId="20577"/>
          <ac:spMkLst>
            <pc:docMk/>
            <pc:sldMk cId="2413410074" sldId="259"/>
            <ac:spMk id="2" creationId="{4E9D1601-A208-40BB-A7BC-C9D1567C5047}"/>
          </ac:spMkLst>
        </pc:spChg>
        <pc:spChg chg="mod">
          <ac:chgData name="Franz Prücklmair" userId="9f24990c6f7e59d0" providerId="LiveId" clId="{D5B1CAF0-3A7B-4EAD-95F4-0D54261D6906}" dt="2021-10-14T13:15:34.566" v="175" actId="20577"/>
          <ac:spMkLst>
            <pc:docMk/>
            <pc:sldMk cId="2413410074" sldId="259"/>
            <ac:spMk id="3" creationId="{33B3F1FA-5AAE-4120-8437-8A0E9B488C5D}"/>
          </ac:spMkLst>
        </pc:spChg>
      </pc:sldChg>
      <pc:sldChg chg="addSp delSp modSp del mod">
        <pc:chgData name="Franz Prücklmair" userId="9f24990c6f7e59d0" providerId="LiveId" clId="{D5B1CAF0-3A7B-4EAD-95F4-0D54261D6906}" dt="2021-10-13T12:49:17.934" v="43" actId="2696"/>
        <pc:sldMkLst>
          <pc:docMk/>
          <pc:sldMk cId="1877533702" sldId="260"/>
        </pc:sldMkLst>
        <pc:spChg chg="del">
          <ac:chgData name="Franz Prücklmair" userId="9f24990c6f7e59d0" providerId="LiveId" clId="{D5B1CAF0-3A7B-4EAD-95F4-0D54261D6906}" dt="2021-10-13T12:45:35.744" v="0" actId="478"/>
          <ac:spMkLst>
            <pc:docMk/>
            <pc:sldMk cId="1877533702" sldId="260"/>
            <ac:spMk id="2" creationId="{DF3A988F-98A7-4D4F-A328-8FEE4AD39C4C}"/>
          </ac:spMkLst>
        </pc:spChg>
        <pc:spChg chg="del mod">
          <ac:chgData name="Franz Prücklmair" userId="9f24990c6f7e59d0" providerId="LiveId" clId="{D5B1CAF0-3A7B-4EAD-95F4-0D54261D6906}" dt="2021-10-13T12:46:06.108" v="7" actId="478"/>
          <ac:spMkLst>
            <pc:docMk/>
            <pc:sldMk cId="1877533702" sldId="260"/>
            <ac:spMk id="3" creationId="{DF60886B-4E18-4858-B463-F66566DB5187}"/>
          </ac:spMkLst>
        </pc:spChg>
        <pc:spChg chg="add del mod">
          <ac:chgData name="Franz Prücklmair" userId="9f24990c6f7e59d0" providerId="LiveId" clId="{D5B1CAF0-3A7B-4EAD-95F4-0D54261D6906}" dt="2021-10-13T12:46:49.708" v="8" actId="1032"/>
          <ac:spMkLst>
            <pc:docMk/>
            <pc:sldMk cId="1877533702" sldId="260"/>
            <ac:spMk id="4" creationId="{BE2B3934-0111-4EBF-8C43-9957FCC7F49C}"/>
          </ac:spMkLst>
        </pc:spChg>
        <pc:graphicFrameChg chg="add mod modGraphic">
          <ac:chgData name="Franz Prücklmair" userId="9f24990c6f7e59d0" providerId="LiveId" clId="{D5B1CAF0-3A7B-4EAD-95F4-0D54261D6906}" dt="2021-10-13T12:49:07.410" v="42" actId="20577"/>
          <ac:graphicFrameMkLst>
            <pc:docMk/>
            <pc:sldMk cId="1877533702" sldId="260"/>
            <ac:graphicFrameMk id="5" creationId="{5D291382-1397-4983-9936-C513FD45AEA9}"/>
          </ac:graphicFrameMkLst>
        </pc:graphicFrameChg>
      </pc:sldChg>
      <pc:sldChg chg="addSp delSp modSp new del mod modClrScheme chgLayout">
        <pc:chgData name="Franz Prücklmair" userId="9f24990c6f7e59d0" providerId="LiveId" clId="{D5B1CAF0-3A7B-4EAD-95F4-0D54261D6906}" dt="2021-10-15T12:16:19.804" v="3344" actId="2696"/>
        <pc:sldMkLst>
          <pc:docMk/>
          <pc:sldMk cId="2352932628" sldId="260"/>
        </pc:sldMkLst>
        <pc:spChg chg="del">
          <ac:chgData name="Franz Prücklmair" userId="9f24990c6f7e59d0" providerId="LiveId" clId="{D5B1CAF0-3A7B-4EAD-95F4-0D54261D6906}" dt="2021-10-13T12:49:29.699" v="46" actId="478"/>
          <ac:spMkLst>
            <pc:docMk/>
            <pc:sldMk cId="2352932628" sldId="260"/>
            <ac:spMk id="2" creationId="{E1ACFAF5-1676-4268-A17F-111219B1DD6B}"/>
          </ac:spMkLst>
        </pc:spChg>
        <pc:spChg chg="del">
          <ac:chgData name="Franz Prücklmair" userId="9f24990c6f7e59d0" providerId="LiveId" clId="{D5B1CAF0-3A7B-4EAD-95F4-0D54261D6906}" dt="2021-10-13T12:49:28.355" v="45" actId="478"/>
          <ac:spMkLst>
            <pc:docMk/>
            <pc:sldMk cId="2352932628" sldId="260"/>
            <ac:spMk id="3" creationId="{4F8E3AFE-5904-4187-A34D-7124D7D8DB0A}"/>
          </ac:spMkLst>
        </pc:spChg>
        <pc:spChg chg="add del mod">
          <ac:chgData name="Franz Prücklmair" userId="9f24990c6f7e59d0" providerId="LiveId" clId="{D5B1CAF0-3A7B-4EAD-95F4-0D54261D6906}" dt="2021-10-13T12:50:09.907" v="51"/>
          <ac:spMkLst>
            <pc:docMk/>
            <pc:sldMk cId="2352932628" sldId="260"/>
            <ac:spMk id="4" creationId="{D07EE021-7A5E-4389-9AAA-B4CB5A2B4767}"/>
          </ac:spMkLst>
        </pc:spChg>
        <pc:spChg chg="add del mod">
          <ac:chgData name="Franz Prücklmair" userId="9f24990c6f7e59d0" providerId="LiveId" clId="{D5B1CAF0-3A7B-4EAD-95F4-0D54261D6906}" dt="2021-10-13T12:58:47.011" v="53" actId="478"/>
          <ac:spMkLst>
            <pc:docMk/>
            <pc:sldMk cId="2352932628" sldId="260"/>
            <ac:spMk id="5" creationId="{CCDCFAEF-17B7-4B1B-A79C-C2290E47C65E}"/>
          </ac:spMkLst>
        </pc:spChg>
        <pc:spChg chg="add mod">
          <ac:chgData name="Franz Prücklmair" userId="9f24990c6f7e59d0" providerId="LiveId" clId="{D5B1CAF0-3A7B-4EAD-95F4-0D54261D6906}" dt="2021-10-13T13:00:33.908" v="119" actId="20577"/>
          <ac:spMkLst>
            <pc:docMk/>
            <pc:sldMk cId="2352932628" sldId="260"/>
            <ac:spMk id="6" creationId="{C4D2158F-DBE1-4E06-B40D-EC1FF8874A50}"/>
          </ac:spMkLst>
        </pc:spChg>
        <pc:spChg chg="add mod">
          <ac:chgData name="Franz Prücklmair" userId="9f24990c6f7e59d0" providerId="LiveId" clId="{D5B1CAF0-3A7B-4EAD-95F4-0D54261D6906}" dt="2021-10-13T13:00:03.335" v="72" actId="14100"/>
          <ac:spMkLst>
            <pc:docMk/>
            <pc:sldMk cId="2352932628" sldId="260"/>
            <ac:spMk id="7" creationId="{9C5E17E6-78D7-4FC4-A593-B3A36159E203}"/>
          </ac:spMkLst>
        </pc:spChg>
        <pc:spChg chg="add mod">
          <ac:chgData name="Franz Prücklmair" userId="9f24990c6f7e59d0" providerId="LiveId" clId="{D5B1CAF0-3A7B-4EAD-95F4-0D54261D6906}" dt="2021-10-13T13:00:30.787" v="118" actId="20577"/>
          <ac:spMkLst>
            <pc:docMk/>
            <pc:sldMk cId="2352932628" sldId="260"/>
            <ac:spMk id="8" creationId="{10A851CD-6C29-4C77-BDA8-A4786387703D}"/>
          </ac:spMkLst>
        </pc:spChg>
        <pc:spChg chg="add mod">
          <ac:chgData name="Franz Prücklmair" userId="9f24990c6f7e59d0" providerId="LiveId" clId="{D5B1CAF0-3A7B-4EAD-95F4-0D54261D6906}" dt="2021-10-13T13:00:06.584" v="73" actId="14100"/>
          <ac:spMkLst>
            <pc:docMk/>
            <pc:sldMk cId="2352932628" sldId="260"/>
            <ac:spMk id="9" creationId="{71152A76-C455-4711-A998-7D8F211227F6}"/>
          </ac:spMkLst>
        </pc:spChg>
      </pc:sldChg>
      <pc:sldChg chg="addSp delSp modSp new mod modAnim">
        <pc:chgData name="Franz Prücklmair" userId="9f24990c6f7e59d0" providerId="LiveId" clId="{D5B1CAF0-3A7B-4EAD-95F4-0D54261D6906}" dt="2021-10-22T13:48:49.438" v="7413" actId="20577"/>
        <pc:sldMkLst>
          <pc:docMk/>
          <pc:sldMk cId="1139299345" sldId="261"/>
        </pc:sldMkLst>
        <pc:spChg chg="del mod">
          <ac:chgData name="Franz Prücklmair" userId="9f24990c6f7e59d0" providerId="LiveId" clId="{D5B1CAF0-3A7B-4EAD-95F4-0D54261D6906}" dt="2021-10-15T08:57:32.007" v="1022" actId="478"/>
          <ac:spMkLst>
            <pc:docMk/>
            <pc:sldMk cId="1139299345" sldId="261"/>
            <ac:spMk id="2" creationId="{ECAC9299-51B6-4049-AA29-28580676CB09}"/>
          </ac:spMkLst>
        </pc:spChg>
        <pc:spChg chg="del">
          <ac:chgData name="Franz Prücklmair" userId="9f24990c6f7e59d0" providerId="LiveId" clId="{D5B1CAF0-3A7B-4EAD-95F4-0D54261D6906}" dt="2021-10-15T07:35:48.456" v="187" actId="1032"/>
          <ac:spMkLst>
            <pc:docMk/>
            <pc:sldMk cId="1139299345" sldId="261"/>
            <ac:spMk id="3" creationId="{36BEB776-DD70-48CB-9CBF-FF0739D71F3A}"/>
          </ac:spMkLst>
        </pc:spChg>
        <pc:spChg chg="add del mod">
          <ac:chgData name="Franz Prücklmair" userId="9f24990c6f7e59d0" providerId="LiveId" clId="{D5B1CAF0-3A7B-4EAD-95F4-0D54261D6906}" dt="2021-10-15T07:37:52.703" v="189" actId="1032"/>
          <ac:spMkLst>
            <pc:docMk/>
            <pc:sldMk cId="1139299345" sldId="261"/>
            <ac:spMk id="6" creationId="{E2EAE56D-CE1B-4319-A9EC-BC6FD04FE9B7}"/>
          </ac:spMkLst>
        </pc:spChg>
        <pc:spChg chg="add mod">
          <ac:chgData name="Franz Prücklmair" userId="9f24990c6f7e59d0" providerId="LiveId" clId="{D5B1CAF0-3A7B-4EAD-95F4-0D54261D6906}" dt="2021-10-22T09:05:42.060" v="7227" actId="1076"/>
          <ac:spMkLst>
            <pc:docMk/>
            <pc:sldMk cId="1139299345" sldId="261"/>
            <ac:spMk id="8" creationId="{BDD8E8A2-29B0-4037-B3DC-C4B3AFF69E63}"/>
          </ac:spMkLst>
        </pc:spChg>
        <pc:spChg chg="add del mod">
          <ac:chgData name="Franz Prücklmair" userId="9f24990c6f7e59d0" providerId="LiveId" clId="{D5B1CAF0-3A7B-4EAD-95F4-0D54261D6906}" dt="2021-10-15T08:26:16.811" v="932" actId="478"/>
          <ac:spMkLst>
            <pc:docMk/>
            <pc:sldMk cId="1139299345" sldId="261"/>
            <ac:spMk id="9" creationId="{BC152EBF-8B90-469F-8206-F8E7394D20AC}"/>
          </ac:spMkLst>
        </pc:spChg>
        <pc:spChg chg="add mod">
          <ac:chgData name="Franz Prücklmair" userId="9f24990c6f7e59d0" providerId="LiveId" clId="{D5B1CAF0-3A7B-4EAD-95F4-0D54261D6906}" dt="2021-10-22T09:05:03.992" v="7219" actId="1076"/>
          <ac:spMkLst>
            <pc:docMk/>
            <pc:sldMk cId="1139299345" sldId="261"/>
            <ac:spMk id="10" creationId="{1F902EDD-854C-44F2-AED4-5F08D7377BAF}"/>
          </ac:spMkLst>
        </pc:spChg>
        <pc:spChg chg="add mod">
          <ac:chgData name="Franz Prücklmair" userId="9f24990c6f7e59d0" providerId="LiveId" clId="{D5B1CAF0-3A7B-4EAD-95F4-0D54261D6906}" dt="2021-10-22T13:48:49.438" v="7413" actId="20577"/>
          <ac:spMkLst>
            <pc:docMk/>
            <pc:sldMk cId="1139299345" sldId="261"/>
            <ac:spMk id="11" creationId="{5C775188-AE8C-4F7F-B852-7F1166178412}"/>
          </ac:spMkLst>
        </pc:spChg>
        <pc:spChg chg="add mod">
          <ac:chgData name="Franz Prücklmair" userId="9f24990c6f7e59d0" providerId="LiveId" clId="{D5B1CAF0-3A7B-4EAD-95F4-0D54261D6906}" dt="2021-10-22T09:05:03.992" v="7219" actId="1076"/>
          <ac:spMkLst>
            <pc:docMk/>
            <pc:sldMk cId="1139299345" sldId="261"/>
            <ac:spMk id="12" creationId="{5AC1FD46-9247-4F3B-B851-1234C0799008}"/>
          </ac:spMkLst>
        </pc:spChg>
        <pc:spChg chg="add mod">
          <ac:chgData name="Franz Prücklmair" userId="9f24990c6f7e59d0" providerId="LiveId" clId="{D5B1CAF0-3A7B-4EAD-95F4-0D54261D6906}" dt="2021-10-22T09:05:03.992" v="7219" actId="1076"/>
          <ac:spMkLst>
            <pc:docMk/>
            <pc:sldMk cId="1139299345" sldId="261"/>
            <ac:spMk id="13" creationId="{31D4D503-9061-4131-A25E-6400E0DA021F}"/>
          </ac:spMkLst>
        </pc:spChg>
        <pc:spChg chg="add mod">
          <ac:chgData name="Franz Prücklmair" userId="9f24990c6f7e59d0" providerId="LiveId" clId="{D5B1CAF0-3A7B-4EAD-95F4-0D54261D6906}" dt="2021-10-22T09:05:03.992" v="7219" actId="1076"/>
          <ac:spMkLst>
            <pc:docMk/>
            <pc:sldMk cId="1139299345" sldId="261"/>
            <ac:spMk id="14" creationId="{F8CC9FE1-5F74-403D-ACDE-238399E4A663}"/>
          </ac:spMkLst>
        </pc:spChg>
        <pc:spChg chg="add del mod">
          <ac:chgData name="Franz Prücklmair" userId="9f24990c6f7e59d0" providerId="LiveId" clId="{D5B1CAF0-3A7B-4EAD-95F4-0D54261D6906}" dt="2021-10-22T09:05:03.992" v="7219" actId="1076"/>
          <ac:spMkLst>
            <pc:docMk/>
            <pc:sldMk cId="1139299345" sldId="261"/>
            <ac:spMk id="15" creationId="{66C0E2BB-E8DB-462C-A731-1FB136C4EA68}"/>
          </ac:spMkLst>
        </pc:spChg>
        <pc:spChg chg="add mod">
          <ac:chgData name="Franz Prücklmair" userId="9f24990c6f7e59d0" providerId="LiveId" clId="{D5B1CAF0-3A7B-4EAD-95F4-0D54261D6906}" dt="2021-10-22T09:05:28.309" v="7226"/>
          <ac:spMkLst>
            <pc:docMk/>
            <pc:sldMk cId="1139299345" sldId="261"/>
            <ac:spMk id="16" creationId="{2912A967-50A9-4E74-B3C4-89CD39183EC1}"/>
          </ac:spMkLst>
        </pc:spChg>
        <pc:graphicFrameChg chg="add del modGraphic">
          <ac:chgData name="Franz Prücklmair" userId="9f24990c6f7e59d0" providerId="LiveId" clId="{D5B1CAF0-3A7B-4EAD-95F4-0D54261D6906}" dt="2021-10-15T07:36:05.347" v="188" actId="478"/>
          <ac:graphicFrameMkLst>
            <pc:docMk/>
            <pc:sldMk cId="1139299345" sldId="261"/>
            <ac:graphicFrameMk id="4" creationId="{8523921D-DF54-4223-8AB0-00BE83BB1838}"/>
          </ac:graphicFrameMkLst>
        </pc:graphicFrameChg>
        <pc:graphicFrameChg chg="add mod modGraphic">
          <ac:chgData name="Franz Prücklmair" userId="9f24990c6f7e59d0" providerId="LiveId" clId="{D5B1CAF0-3A7B-4EAD-95F4-0D54261D6906}" dt="2021-10-22T09:05:03.992" v="7219" actId="1076"/>
          <ac:graphicFrameMkLst>
            <pc:docMk/>
            <pc:sldMk cId="1139299345" sldId="261"/>
            <ac:graphicFrameMk id="7" creationId="{560F141B-1B28-4ACF-8B7D-173C6AD2285C}"/>
          </ac:graphicFrameMkLst>
        </pc:graphicFrameChg>
      </pc:sldChg>
      <pc:sldChg chg="addSp delSp modSp new mod">
        <pc:chgData name="Franz Prücklmair" userId="9f24990c6f7e59d0" providerId="LiveId" clId="{D5B1CAF0-3A7B-4EAD-95F4-0D54261D6906}" dt="2021-10-25T12:08:20.231" v="7539" actId="14100"/>
        <pc:sldMkLst>
          <pc:docMk/>
          <pc:sldMk cId="1021434087" sldId="262"/>
        </pc:sldMkLst>
        <pc:spChg chg="mod">
          <ac:chgData name="Franz Prücklmair" userId="9f24990c6f7e59d0" providerId="LiveId" clId="{D5B1CAF0-3A7B-4EAD-95F4-0D54261D6906}" dt="2021-10-15T07:58:40.627" v="723" actId="20577"/>
          <ac:spMkLst>
            <pc:docMk/>
            <pc:sldMk cId="1021434087" sldId="262"/>
            <ac:spMk id="2" creationId="{204896DA-62F0-4272-BE31-2CF4BAE1A85B}"/>
          </ac:spMkLst>
        </pc:spChg>
        <pc:spChg chg="add del mod">
          <ac:chgData name="Franz Prücklmair" userId="9f24990c6f7e59d0" providerId="LiveId" clId="{D5B1CAF0-3A7B-4EAD-95F4-0D54261D6906}" dt="2021-10-25T12:08:20.231" v="7539" actId="14100"/>
          <ac:spMkLst>
            <pc:docMk/>
            <pc:sldMk cId="1021434087" sldId="262"/>
            <ac:spMk id="3" creationId="{0D321A02-646F-4C8C-970A-D2C92FA29DE9}"/>
          </ac:spMkLst>
        </pc:spChg>
        <pc:graphicFrameChg chg="add del mod">
          <ac:chgData name="Franz Prücklmair" userId="9f24990c6f7e59d0" providerId="LiveId" clId="{D5B1CAF0-3A7B-4EAD-95F4-0D54261D6906}" dt="2021-10-18T10:04:40.563" v="4129"/>
          <ac:graphicFrameMkLst>
            <pc:docMk/>
            <pc:sldMk cId="1021434087" sldId="262"/>
            <ac:graphicFrameMk id="4" creationId="{AC583E34-EE8D-4C84-970C-C5BCD8B41DD8}"/>
          </ac:graphicFrameMkLst>
        </pc:graphicFrameChg>
        <pc:graphicFrameChg chg="add del mod">
          <ac:chgData name="Franz Prücklmair" userId="9f24990c6f7e59d0" providerId="LiveId" clId="{D5B1CAF0-3A7B-4EAD-95F4-0D54261D6906}" dt="2021-10-18T10:05:16.027" v="4151" actId="478"/>
          <ac:graphicFrameMkLst>
            <pc:docMk/>
            <pc:sldMk cId="1021434087" sldId="262"/>
            <ac:graphicFrameMk id="5" creationId="{F85BA543-6E90-4903-BBF2-949515F54590}"/>
          </ac:graphicFrameMkLst>
        </pc:graphicFrameChg>
        <pc:graphicFrameChg chg="add del mod">
          <ac:chgData name="Franz Prücklmair" userId="9f24990c6f7e59d0" providerId="LiveId" clId="{D5B1CAF0-3A7B-4EAD-95F4-0D54261D6906}" dt="2021-10-18T10:05:12.004" v="4148"/>
          <ac:graphicFrameMkLst>
            <pc:docMk/>
            <pc:sldMk cId="1021434087" sldId="262"/>
            <ac:graphicFrameMk id="6" creationId="{9D3A0F4D-63D8-49DB-93A6-C67AD8119C9D}"/>
          </ac:graphicFrameMkLst>
        </pc:graphicFrameChg>
      </pc:sldChg>
      <pc:sldChg chg="modSp new del mod">
        <pc:chgData name="Franz Prücklmair" userId="9f24990c6f7e59d0" providerId="LiveId" clId="{D5B1CAF0-3A7B-4EAD-95F4-0D54261D6906}" dt="2021-10-14T13:14:49.757" v="154" actId="47"/>
        <pc:sldMkLst>
          <pc:docMk/>
          <pc:sldMk cId="3375229223" sldId="262"/>
        </pc:sldMkLst>
        <pc:spChg chg="mod">
          <ac:chgData name="Franz Prücklmair" userId="9f24990c6f7e59d0" providerId="LiveId" clId="{D5B1CAF0-3A7B-4EAD-95F4-0D54261D6906}" dt="2021-10-14T13:14:36.438" v="151" actId="20577"/>
          <ac:spMkLst>
            <pc:docMk/>
            <pc:sldMk cId="3375229223" sldId="262"/>
            <ac:spMk id="2" creationId="{874B3351-9BFF-4DA9-A01A-530D575F30B6}"/>
          </ac:spMkLst>
        </pc:spChg>
      </pc:sldChg>
      <pc:sldChg chg="new del">
        <pc:chgData name="Franz Prücklmair" userId="9f24990c6f7e59d0" providerId="LiveId" clId="{D5B1CAF0-3A7B-4EAD-95F4-0D54261D6906}" dt="2021-10-15T11:10:45.901" v="2445" actId="2696"/>
        <pc:sldMkLst>
          <pc:docMk/>
          <pc:sldMk cId="2606107324" sldId="263"/>
        </pc:sldMkLst>
      </pc:sldChg>
      <pc:sldChg chg="new del">
        <pc:chgData name="Franz Prücklmair" userId="9f24990c6f7e59d0" providerId="LiveId" clId="{D5B1CAF0-3A7B-4EAD-95F4-0D54261D6906}" dt="2021-10-15T11:10:45.901" v="2445" actId="2696"/>
        <pc:sldMkLst>
          <pc:docMk/>
          <pc:sldMk cId="1994263892" sldId="264"/>
        </pc:sldMkLst>
      </pc:sldChg>
      <pc:sldChg chg="new del">
        <pc:chgData name="Franz Prücklmair" userId="9f24990c6f7e59d0" providerId="LiveId" clId="{D5B1CAF0-3A7B-4EAD-95F4-0D54261D6906}" dt="2021-10-15T11:10:45.901" v="2445" actId="2696"/>
        <pc:sldMkLst>
          <pc:docMk/>
          <pc:sldMk cId="106906972" sldId="265"/>
        </pc:sldMkLst>
      </pc:sldChg>
      <pc:sldChg chg="new del">
        <pc:chgData name="Franz Prücklmair" userId="9f24990c6f7e59d0" providerId="LiveId" clId="{D5B1CAF0-3A7B-4EAD-95F4-0D54261D6906}" dt="2021-10-15T11:10:45.901" v="2445" actId="2696"/>
        <pc:sldMkLst>
          <pc:docMk/>
          <pc:sldMk cId="2913607980" sldId="266"/>
        </pc:sldMkLst>
      </pc:sldChg>
      <pc:sldChg chg="delSp modSp new mod">
        <pc:chgData name="Franz Prücklmair" userId="9f24990c6f7e59d0" providerId="LiveId" clId="{D5B1CAF0-3A7B-4EAD-95F4-0D54261D6906}" dt="2021-10-22T13:11:18.171" v="7379" actId="20577"/>
        <pc:sldMkLst>
          <pc:docMk/>
          <pc:sldMk cId="736998438" sldId="267"/>
        </pc:sldMkLst>
        <pc:spChg chg="del">
          <ac:chgData name="Franz Prücklmair" userId="9f24990c6f7e59d0" providerId="LiveId" clId="{D5B1CAF0-3A7B-4EAD-95F4-0D54261D6906}" dt="2021-10-15T09:45:59.945" v="1966" actId="478"/>
          <ac:spMkLst>
            <pc:docMk/>
            <pc:sldMk cId="736998438" sldId="267"/>
            <ac:spMk id="2" creationId="{D3FE408C-0AC9-48DE-9018-CF9987C94FC4}"/>
          </ac:spMkLst>
        </pc:spChg>
        <pc:spChg chg="mod">
          <ac:chgData name="Franz Prücklmair" userId="9f24990c6f7e59d0" providerId="LiveId" clId="{D5B1CAF0-3A7B-4EAD-95F4-0D54261D6906}" dt="2021-10-22T13:11:18.171" v="7379" actId="20577"/>
          <ac:spMkLst>
            <pc:docMk/>
            <pc:sldMk cId="736998438" sldId="267"/>
            <ac:spMk id="3" creationId="{515030CC-55C7-43E6-B6E1-178060C2DEE9}"/>
          </ac:spMkLst>
        </pc:spChg>
      </pc:sldChg>
      <pc:sldChg chg="modSp new mod">
        <pc:chgData name="Franz Prücklmair" userId="9f24990c6f7e59d0" providerId="LiveId" clId="{D5B1CAF0-3A7B-4EAD-95F4-0D54261D6906}" dt="2021-10-22T13:49:09.168" v="7415" actId="20577"/>
        <pc:sldMkLst>
          <pc:docMk/>
          <pc:sldMk cId="3342178162" sldId="268"/>
        </pc:sldMkLst>
        <pc:spChg chg="mod">
          <ac:chgData name="Franz Prücklmair" userId="9f24990c6f7e59d0" providerId="LiveId" clId="{D5B1CAF0-3A7B-4EAD-95F4-0D54261D6906}" dt="2021-10-22T08:52:22.067" v="7151" actId="20577"/>
          <ac:spMkLst>
            <pc:docMk/>
            <pc:sldMk cId="3342178162" sldId="268"/>
            <ac:spMk id="2" creationId="{C92079BA-4DFF-4875-AE9A-4EA3C67CBCCB}"/>
          </ac:spMkLst>
        </pc:spChg>
        <pc:spChg chg="mod">
          <ac:chgData name="Franz Prücklmair" userId="9f24990c6f7e59d0" providerId="LiveId" clId="{D5B1CAF0-3A7B-4EAD-95F4-0D54261D6906}" dt="2021-10-22T13:49:09.168" v="7415" actId="20577"/>
          <ac:spMkLst>
            <pc:docMk/>
            <pc:sldMk cId="3342178162" sldId="268"/>
            <ac:spMk id="3" creationId="{2A0D7FC6-70BC-4957-A110-0FCD31C427B0}"/>
          </ac:spMkLst>
        </pc:spChg>
      </pc:sldChg>
      <pc:sldChg chg="addSp delSp modSp new mod modAnim">
        <pc:chgData name="Franz Prücklmair" userId="9f24990c6f7e59d0" providerId="LiveId" clId="{D5B1CAF0-3A7B-4EAD-95F4-0D54261D6906}" dt="2021-10-22T13:08:22.346" v="7334" actId="5793"/>
        <pc:sldMkLst>
          <pc:docMk/>
          <pc:sldMk cId="2101787648" sldId="269"/>
        </pc:sldMkLst>
        <pc:spChg chg="del">
          <ac:chgData name="Franz Prücklmair" userId="9f24990c6f7e59d0" providerId="LiveId" clId="{D5B1CAF0-3A7B-4EAD-95F4-0D54261D6906}" dt="2021-10-15T11:53:54.453" v="2731" actId="478"/>
          <ac:spMkLst>
            <pc:docMk/>
            <pc:sldMk cId="2101787648" sldId="269"/>
            <ac:spMk id="2" creationId="{8A8754E7-856D-4DAA-A0F2-E7772B62D8EA}"/>
          </ac:spMkLst>
        </pc:spChg>
        <pc:spChg chg="add del">
          <ac:chgData name="Franz Prücklmair" userId="9f24990c6f7e59d0" providerId="LiveId" clId="{D5B1CAF0-3A7B-4EAD-95F4-0D54261D6906}" dt="2021-10-22T08:11:07.336" v="6241" actId="11529"/>
          <ac:spMkLst>
            <pc:docMk/>
            <pc:sldMk cId="2101787648" sldId="269"/>
            <ac:spMk id="2" creationId="{C6BC3242-B6DE-4B60-9A80-9B744B7D1E99}"/>
          </ac:spMkLst>
        </pc:spChg>
        <pc:spChg chg="mod">
          <ac:chgData name="Franz Prücklmair" userId="9f24990c6f7e59d0" providerId="LiveId" clId="{D5B1CAF0-3A7B-4EAD-95F4-0D54261D6906}" dt="2021-10-22T09:06:49.874" v="7229" actId="20577"/>
          <ac:spMkLst>
            <pc:docMk/>
            <pc:sldMk cId="2101787648" sldId="269"/>
            <ac:spMk id="3" creationId="{C895D8A3-B66A-4E0B-87F3-D7A38F2ACAE9}"/>
          </ac:spMkLst>
        </pc:spChg>
        <pc:spChg chg="add mod">
          <ac:chgData name="Franz Prücklmair" userId="9f24990c6f7e59d0" providerId="LiveId" clId="{D5B1CAF0-3A7B-4EAD-95F4-0D54261D6906}" dt="2021-10-22T08:29:23.477" v="6910" actId="1076"/>
          <ac:spMkLst>
            <pc:docMk/>
            <pc:sldMk cId="2101787648" sldId="269"/>
            <ac:spMk id="4" creationId="{9D562C04-C5FB-4CF3-9295-DA3E27AA0C12}"/>
          </ac:spMkLst>
        </pc:spChg>
        <pc:spChg chg="add del mod">
          <ac:chgData name="Franz Prücklmair" userId="9f24990c6f7e59d0" providerId="LiveId" clId="{D5B1CAF0-3A7B-4EAD-95F4-0D54261D6906}" dt="2021-10-22T08:28:22.679" v="6903" actId="478"/>
          <ac:spMkLst>
            <pc:docMk/>
            <pc:sldMk cId="2101787648" sldId="269"/>
            <ac:spMk id="10" creationId="{8F4CFB80-963C-4662-980F-2F6EDEC78B35}"/>
          </ac:spMkLst>
        </pc:spChg>
        <pc:spChg chg="add mod">
          <ac:chgData name="Franz Prücklmair" userId="9f24990c6f7e59d0" providerId="LiveId" clId="{D5B1CAF0-3A7B-4EAD-95F4-0D54261D6906}" dt="2021-10-22T13:02:33.691" v="7269" actId="20577"/>
          <ac:spMkLst>
            <pc:docMk/>
            <pc:sldMk cId="2101787648" sldId="269"/>
            <ac:spMk id="11" creationId="{C57C7D32-7DE0-431A-BB61-46633DA052BC}"/>
          </ac:spMkLst>
        </pc:spChg>
        <pc:spChg chg="add del mod">
          <ac:chgData name="Franz Prücklmair" userId="9f24990c6f7e59d0" providerId="LiveId" clId="{D5B1CAF0-3A7B-4EAD-95F4-0D54261D6906}" dt="2021-10-22T08:26:11.149" v="6876" actId="478"/>
          <ac:spMkLst>
            <pc:docMk/>
            <pc:sldMk cId="2101787648" sldId="269"/>
            <ac:spMk id="12" creationId="{56088BD9-53F5-4F6C-BE1D-BF35DC85EDF2}"/>
          </ac:spMkLst>
        </pc:spChg>
        <pc:spChg chg="add mod">
          <ac:chgData name="Franz Prücklmair" userId="9f24990c6f7e59d0" providerId="LiveId" clId="{D5B1CAF0-3A7B-4EAD-95F4-0D54261D6906}" dt="2021-10-22T08:49:04.927" v="7100" actId="14100"/>
          <ac:spMkLst>
            <pc:docMk/>
            <pc:sldMk cId="2101787648" sldId="269"/>
            <ac:spMk id="13" creationId="{83398ECE-05F0-4B32-8840-60146ED512BC}"/>
          </ac:spMkLst>
        </pc:spChg>
        <pc:spChg chg="add mod">
          <ac:chgData name="Franz Prücklmair" userId="9f24990c6f7e59d0" providerId="LiveId" clId="{D5B1CAF0-3A7B-4EAD-95F4-0D54261D6906}" dt="2021-10-22T08:49:13.323" v="7106" actId="20577"/>
          <ac:spMkLst>
            <pc:docMk/>
            <pc:sldMk cId="2101787648" sldId="269"/>
            <ac:spMk id="14" creationId="{1327608C-BB76-4408-B8C1-3983C5CC2110}"/>
          </ac:spMkLst>
        </pc:spChg>
        <pc:spChg chg="add del mod">
          <ac:chgData name="Franz Prücklmair" userId="9f24990c6f7e59d0" providerId="LiveId" clId="{D5B1CAF0-3A7B-4EAD-95F4-0D54261D6906}" dt="2021-10-15T11:55:15.205" v="2758" actId="478"/>
          <ac:spMkLst>
            <pc:docMk/>
            <pc:sldMk cId="2101787648" sldId="269"/>
            <ac:spMk id="14" creationId="{E627C6D6-86B7-4124-92EE-3FA82A970974}"/>
          </ac:spMkLst>
        </pc:spChg>
        <pc:spChg chg="add mod">
          <ac:chgData name="Franz Prücklmair" userId="9f24990c6f7e59d0" providerId="LiveId" clId="{D5B1CAF0-3A7B-4EAD-95F4-0D54261D6906}" dt="2021-10-22T08:29:19.969" v="6908" actId="1076"/>
          <ac:spMkLst>
            <pc:docMk/>
            <pc:sldMk cId="2101787648" sldId="269"/>
            <ac:spMk id="15" creationId="{6091F96B-8C85-4DE4-8462-29166172CF76}"/>
          </ac:spMkLst>
        </pc:spChg>
        <pc:spChg chg="add del mod">
          <ac:chgData name="Franz Prücklmair" userId="9f24990c6f7e59d0" providerId="LiveId" clId="{D5B1CAF0-3A7B-4EAD-95F4-0D54261D6906}" dt="2021-10-15T11:55:15.645" v="2759" actId="478"/>
          <ac:spMkLst>
            <pc:docMk/>
            <pc:sldMk cId="2101787648" sldId="269"/>
            <ac:spMk id="15" creationId="{D4B7AB07-F6C3-40C4-BC50-309CC0BA0F9E}"/>
          </ac:spMkLst>
        </pc:spChg>
        <pc:spChg chg="add mod">
          <ac:chgData name="Franz Prücklmair" userId="9f24990c6f7e59d0" providerId="LiveId" clId="{D5B1CAF0-3A7B-4EAD-95F4-0D54261D6906}" dt="2021-10-22T08:29:19.969" v="6908" actId="1076"/>
          <ac:spMkLst>
            <pc:docMk/>
            <pc:sldMk cId="2101787648" sldId="269"/>
            <ac:spMk id="16" creationId="{D54C6B2C-B81D-408C-8398-FDDA3ABBB655}"/>
          </ac:spMkLst>
        </pc:spChg>
        <pc:spChg chg="add mod">
          <ac:chgData name="Franz Prücklmair" userId="9f24990c6f7e59d0" providerId="LiveId" clId="{D5B1CAF0-3A7B-4EAD-95F4-0D54261D6906}" dt="2021-10-22T13:02:51.539" v="7274" actId="20577"/>
          <ac:spMkLst>
            <pc:docMk/>
            <pc:sldMk cId="2101787648" sldId="269"/>
            <ac:spMk id="17" creationId="{9148FCB8-802C-41A5-A24B-F29A4F174911}"/>
          </ac:spMkLst>
        </pc:spChg>
        <pc:spChg chg="add mod">
          <ac:chgData name="Franz Prücklmair" userId="9f24990c6f7e59d0" providerId="LiveId" clId="{D5B1CAF0-3A7B-4EAD-95F4-0D54261D6906}" dt="2021-10-22T13:06:21.835" v="7326" actId="20577"/>
          <ac:spMkLst>
            <pc:docMk/>
            <pc:sldMk cId="2101787648" sldId="269"/>
            <ac:spMk id="18" creationId="{BA775461-765D-4407-8149-45B4A5112624}"/>
          </ac:spMkLst>
        </pc:spChg>
        <pc:spChg chg="add mod">
          <ac:chgData name="Franz Prücklmair" userId="9f24990c6f7e59d0" providerId="LiveId" clId="{D5B1CAF0-3A7B-4EAD-95F4-0D54261D6906}" dt="2021-10-22T13:08:22.346" v="7334" actId="5793"/>
          <ac:spMkLst>
            <pc:docMk/>
            <pc:sldMk cId="2101787648" sldId="269"/>
            <ac:spMk id="19" creationId="{76D00892-8E5B-42D3-B0FA-930B5C2827E1}"/>
          </ac:spMkLst>
        </pc:spChg>
        <pc:spChg chg="add mod">
          <ac:chgData name="Franz Prücklmair" userId="9f24990c6f7e59d0" providerId="LiveId" clId="{D5B1CAF0-3A7B-4EAD-95F4-0D54261D6906}" dt="2021-10-22T09:07:07.409" v="7248" actId="20577"/>
          <ac:spMkLst>
            <pc:docMk/>
            <pc:sldMk cId="2101787648" sldId="269"/>
            <ac:spMk id="20" creationId="{DD9872EA-A38D-4EEE-AD02-1929DD662E65}"/>
          </ac:spMkLst>
        </pc:spChg>
        <pc:graphicFrameChg chg="add del mod modGraphic">
          <ac:chgData name="Franz Prücklmair" userId="9f24990c6f7e59d0" providerId="LiveId" clId="{D5B1CAF0-3A7B-4EAD-95F4-0D54261D6906}" dt="2021-10-15T11:48:13.486" v="2633" actId="478"/>
          <ac:graphicFrameMkLst>
            <pc:docMk/>
            <pc:sldMk cId="2101787648" sldId="269"/>
            <ac:graphicFrameMk id="4" creationId="{12FA50F2-DEDB-4BE5-9BC3-ACB8FF6F7A2A}"/>
          </ac:graphicFrameMkLst>
        </pc:graphicFrameChg>
        <pc:graphicFrameChg chg="add del mod modGraphic">
          <ac:chgData name="Franz Prücklmair" userId="9f24990c6f7e59d0" providerId="LiveId" clId="{D5B1CAF0-3A7B-4EAD-95F4-0D54261D6906}" dt="2021-10-15T11:48:59.878" v="2641" actId="478"/>
          <ac:graphicFrameMkLst>
            <pc:docMk/>
            <pc:sldMk cId="2101787648" sldId="269"/>
            <ac:graphicFrameMk id="5" creationId="{69A1EE63-BE57-45A2-A4A5-4EDE4497F5D4}"/>
          </ac:graphicFrameMkLst>
        </pc:graphicFrameChg>
        <pc:graphicFrameChg chg="add del mod modGraphic">
          <ac:chgData name="Franz Prücklmair" userId="9f24990c6f7e59d0" providerId="LiveId" clId="{D5B1CAF0-3A7B-4EAD-95F4-0D54261D6906}" dt="2021-10-15T11:49:49.166" v="2647" actId="478"/>
          <ac:graphicFrameMkLst>
            <pc:docMk/>
            <pc:sldMk cId="2101787648" sldId="269"/>
            <ac:graphicFrameMk id="6" creationId="{90FDBB9A-2F8B-4BB6-8E25-731F5C96F52C}"/>
          </ac:graphicFrameMkLst>
        </pc:graphicFrameChg>
        <pc:graphicFrameChg chg="add del mod modGraphic">
          <ac:chgData name="Franz Prücklmair" userId="9f24990c6f7e59d0" providerId="LiveId" clId="{D5B1CAF0-3A7B-4EAD-95F4-0D54261D6906}" dt="2021-10-15T11:50:59.551" v="2658" actId="478"/>
          <ac:graphicFrameMkLst>
            <pc:docMk/>
            <pc:sldMk cId="2101787648" sldId="269"/>
            <ac:graphicFrameMk id="9" creationId="{439B4DBB-D71C-42DF-963A-7DDF273D6725}"/>
          </ac:graphicFrameMkLst>
        </pc:graphicFrameChg>
      </pc:sldChg>
      <pc:sldMasterChg chg="modSp mod">
        <pc:chgData name="Franz Prücklmair" userId="9f24990c6f7e59d0" providerId="LiveId" clId="{D5B1CAF0-3A7B-4EAD-95F4-0D54261D6906}" dt="2021-10-22T08:47:01.417" v="7084" actId="14100"/>
        <pc:sldMasterMkLst>
          <pc:docMk/>
          <pc:sldMasterMk cId="0" sldId="2147483648"/>
        </pc:sldMasterMkLst>
        <pc:spChg chg="mod">
          <ac:chgData name="Franz Prücklmair" userId="9f24990c6f7e59d0" providerId="LiveId" clId="{D5B1CAF0-3A7B-4EAD-95F4-0D54261D6906}" dt="2021-10-22T08:46:55.724" v="7083" actId="20577"/>
          <ac:spMkLst>
            <pc:docMk/>
            <pc:sldMasterMk cId="0" sldId="2147483648"/>
            <ac:spMk id="1031" creationId="{6AAAD644-19FD-45A6-9B92-8B32C3A7046B}"/>
          </ac:spMkLst>
        </pc:spChg>
        <pc:picChg chg="mod">
          <ac:chgData name="Franz Prücklmair" userId="9f24990c6f7e59d0" providerId="LiveId" clId="{D5B1CAF0-3A7B-4EAD-95F4-0D54261D6906}" dt="2021-10-22T08:47:01.417" v="7084" actId="14100"/>
          <ac:picMkLst>
            <pc:docMk/>
            <pc:sldMasterMk cId="0" sldId="2147483648"/>
            <ac:picMk id="1027" creationId="{960AD19D-B32B-48F9-88C1-D0BF927FE45F}"/>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6CCBA71-9579-408E-B9B3-3B53F22A9F4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Arial" charset="0"/>
              </a:defRPr>
            </a:lvl1pPr>
          </a:lstStyle>
          <a:p>
            <a:pPr>
              <a:defRPr/>
            </a:pPr>
            <a:endParaRPr lang="de-DE"/>
          </a:p>
        </p:txBody>
      </p:sp>
      <p:sp>
        <p:nvSpPr>
          <p:cNvPr id="3" name="Datumsplatzhalter 2">
            <a:extLst>
              <a:ext uri="{FF2B5EF4-FFF2-40B4-BE49-F238E27FC236}">
                <a16:creationId xmlns:a16="http://schemas.microsoft.com/office/drawing/2014/main" id="{905625BA-3FEE-42FD-B052-577CDE214EE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cs typeface="Arial" charset="0"/>
              </a:defRPr>
            </a:lvl1pPr>
          </a:lstStyle>
          <a:p>
            <a:pPr>
              <a:defRPr/>
            </a:pPr>
            <a:fld id="{69332255-3B17-451A-A7A6-59E362096FC2}" type="datetimeFigureOut">
              <a:rPr lang="de-DE"/>
              <a:pPr>
                <a:defRPr/>
              </a:pPr>
              <a:t>18.01.2022</a:t>
            </a:fld>
            <a:endParaRPr lang="de-DE"/>
          </a:p>
        </p:txBody>
      </p:sp>
      <p:sp>
        <p:nvSpPr>
          <p:cNvPr id="4" name="Folienbildplatzhalter 3">
            <a:extLst>
              <a:ext uri="{FF2B5EF4-FFF2-40B4-BE49-F238E27FC236}">
                <a16:creationId xmlns:a16="http://schemas.microsoft.com/office/drawing/2014/main" id="{92D0C133-A1CA-491F-9D9D-906614E4346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F181B69E-F727-4257-9CE5-126C9A5ABDE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C2441ECF-A54F-47DE-95BC-F3C89C9093E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cs typeface="Arial" charset="0"/>
              </a:defRPr>
            </a:lvl1pPr>
          </a:lstStyle>
          <a:p>
            <a:pPr>
              <a:defRPr/>
            </a:pPr>
            <a:endParaRPr lang="de-DE"/>
          </a:p>
        </p:txBody>
      </p:sp>
      <p:sp>
        <p:nvSpPr>
          <p:cNvPr id="7" name="Foliennummernplatzhalter 6">
            <a:extLst>
              <a:ext uri="{FF2B5EF4-FFF2-40B4-BE49-F238E27FC236}">
                <a16:creationId xmlns:a16="http://schemas.microsoft.com/office/drawing/2014/main" id="{70285C16-31CE-44E3-BF44-BE2846DAF6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5B4246-99ED-494C-A8AC-3962F0532F45}"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lienbildplatzhalter 1">
            <a:extLst>
              <a:ext uri="{FF2B5EF4-FFF2-40B4-BE49-F238E27FC236}">
                <a16:creationId xmlns:a16="http://schemas.microsoft.com/office/drawing/2014/main" id="{DA452F80-DDFE-4C78-8EED-FA3E79D2A1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izenplatzhalter 2">
            <a:extLst>
              <a:ext uri="{FF2B5EF4-FFF2-40B4-BE49-F238E27FC236}">
                <a16:creationId xmlns:a16="http://schemas.microsoft.com/office/drawing/2014/main" id="{1506B6AB-86A1-4CBE-9C23-9CF25953BB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de-DE" altLang="de-DE" sz="1600" dirty="0">
                <a:solidFill>
                  <a:srgbClr val="000000"/>
                </a:solidFill>
                <a:latin typeface="UB Scala Sans" pitchFamily="2" charset="0"/>
              </a:rPr>
              <a:t>Hinweis:</a:t>
            </a:r>
          </a:p>
          <a:p>
            <a:pPr>
              <a:spcBef>
                <a:spcPct val="0"/>
              </a:spcBef>
            </a:pPr>
            <a:r>
              <a:rPr lang="de-DE" altLang="de-DE" sz="1600" dirty="0">
                <a:solidFill>
                  <a:srgbClr val="000000"/>
                </a:solidFill>
                <a:latin typeface="UB Scala Sans" pitchFamily="2" charset="0"/>
              </a:rPr>
              <a:t> </a:t>
            </a:r>
          </a:p>
          <a:p>
            <a:pPr>
              <a:spcBef>
                <a:spcPct val="0"/>
              </a:spcBef>
            </a:pPr>
            <a:r>
              <a:rPr lang="de-DE" altLang="de-DE" b="1" dirty="0">
                <a:solidFill>
                  <a:srgbClr val="000000"/>
                </a:solidFill>
                <a:latin typeface="UB Scala Sans" pitchFamily="2" charset="0"/>
              </a:rPr>
              <a:t>Anpassen der Fußzeile:</a:t>
            </a:r>
            <a:r>
              <a:rPr lang="de-DE" altLang="de-DE" dirty="0">
                <a:solidFill>
                  <a:srgbClr val="000000"/>
                </a:solidFill>
                <a:latin typeface="UB Scala Sans" pitchFamily="2" charset="0"/>
              </a:rPr>
              <a:t> Die PowerPoint-Vorlagen weisen alle eine Fußzeile auf, die sich natürlich individuell anpassen lässt. Um z.B. den Titel des Vortrages und den Namen des Referenten einzutragen muss dazu der Hauptfolienmaster geändert werden. In PowerPoint 2007/2010 muss man dazu unter dem Menü-Punkt "Ansicht" den Button "Folienmaster" anklicken. Am linken Bildschirmrand wird dann die Liste der Masterfolien angezeigt. Der oberste ist der Hauptmaster in dem sich die Textfelder der Fußzeile problemlos ändern lassen.</a:t>
            </a:r>
          </a:p>
          <a:p>
            <a:pPr>
              <a:spcBef>
                <a:spcPct val="0"/>
              </a:spcBef>
            </a:pPr>
            <a:endParaRPr lang="de-DE" altLang="de-DE" dirty="0"/>
          </a:p>
        </p:txBody>
      </p:sp>
      <p:sp>
        <p:nvSpPr>
          <p:cNvPr id="4100" name="Foliennummernplatzhalter 3">
            <a:extLst>
              <a:ext uri="{FF2B5EF4-FFF2-40B4-BE49-F238E27FC236}">
                <a16:creationId xmlns:a16="http://schemas.microsoft.com/office/drawing/2014/main" id="{4B2F6736-DC37-4E28-ADCC-280AE1C986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CC8864C-1993-42E6-8785-6C80CD45FDD0}" type="slidenum">
              <a:rPr lang="de-DE" altLang="de-DE" sz="1200"/>
              <a:pPr eaLnBrk="1" hangingPunct="1"/>
              <a:t>1</a:t>
            </a:fld>
            <a:endParaRPr lang="de-DE" altLang="de-DE"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12</a:t>
            </a:fld>
            <a:endParaRPr lang="de-DE" altLang="de-DE"/>
          </a:p>
        </p:txBody>
      </p:sp>
    </p:spTree>
    <p:extLst>
      <p:ext uri="{BB962C8B-B14F-4D97-AF65-F5344CB8AC3E}">
        <p14:creationId xmlns:p14="http://schemas.microsoft.com/office/powerpoint/2010/main" val="239069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13</a:t>
            </a:fld>
            <a:endParaRPr lang="de-DE" altLang="de-DE"/>
          </a:p>
        </p:txBody>
      </p:sp>
    </p:spTree>
    <p:extLst>
      <p:ext uri="{BB962C8B-B14F-4D97-AF65-F5344CB8AC3E}">
        <p14:creationId xmlns:p14="http://schemas.microsoft.com/office/powerpoint/2010/main" val="363353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20</a:t>
            </a:fld>
            <a:endParaRPr lang="de-DE" altLang="de-DE"/>
          </a:p>
        </p:txBody>
      </p:sp>
    </p:spTree>
    <p:extLst>
      <p:ext uri="{BB962C8B-B14F-4D97-AF65-F5344CB8AC3E}">
        <p14:creationId xmlns:p14="http://schemas.microsoft.com/office/powerpoint/2010/main" val="8665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45B4246-99ED-494C-A8AC-3962F0532F45}" type="slidenum">
              <a:rPr lang="de-DE" altLang="de-DE" smtClean="0"/>
              <a:pPr/>
              <a:t>23</a:t>
            </a:fld>
            <a:endParaRPr lang="de-DE" altLang="de-DE"/>
          </a:p>
        </p:txBody>
      </p:sp>
    </p:spTree>
    <p:extLst>
      <p:ext uri="{BB962C8B-B14F-4D97-AF65-F5344CB8AC3E}">
        <p14:creationId xmlns:p14="http://schemas.microsoft.com/office/powerpoint/2010/main" val="160356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noFill/>
        </p:spPr>
        <p:txBody>
          <a:bodyPr/>
          <a:lstStyle/>
          <a:p>
            <a:r>
              <a:rPr lang="de-DE"/>
              <a:t>Mastertitelformat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Master-Untertitelformat bearbeiten</a:t>
            </a:r>
          </a:p>
        </p:txBody>
      </p:sp>
    </p:spTree>
    <p:extLst>
      <p:ext uri="{BB962C8B-B14F-4D97-AF65-F5344CB8AC3E}">
        <p14:creationId xmlns:p14="http://schemas.microsoft.com/office/powerpoint/2010/main" val="143451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838200" y="1143000"/>
            <a:ext cx="7467600" cy="1143000"/>
          </a:xfrm>
        </p:spPr>
        <p:txBody>
          <a:bodyPr/>
          <a:lstStyle/>
          <a:p>
            <a:r>
              <a:rPr lang="de-DE"/>
              <a:t>Mastertitelformat bearbeiten</a:t>
            </a:r>
            <a:endParaRPr lang="de-DE" dirty="0"/>
          </a:p>
        </p:txBody>
      </p:sp>
      <p:sp>
        <p:nvSpPr>
          <p:cNvPr id="5" name="Inhaltsplatzhalter 2"/>
          <p:cNvSpPr>
            <a:spLocks noGrp="1"/>
          </p:cNvSpPr>
          <p:nvPr>
            <p:ph idx="1"/>
          </p:nvPr>
        </p:nvSpPr>
        <p:spPr>
          <a:xfrm>
            <a:off x="838200" y="2590800"/>
            <a:ext cx="7467600" cy="355284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71834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5" name="Titel 1"/>
          <p:cNvSpPr>
            <a:spLocks noGrp="1"/>
          </p:cNvSpPr>
          <p:nvPr>
            <p:ph type="title"/>
          </p:nvPr>
        </p:nvSpPr>
        <p:spPr>
          <a:xfrm>
            <a:off x="838200" y="1143000"/>
            <a:ext cx="7467600" cy="1143000"/>
          </a:xfrm>
        </p:spPr>
        <p:txBody>
          <a:bodyPr/>
          <a:lstStyle/>
          <a:p>
            <a:r>
              <a:rPr lang="de-DE"/>
              <a:t>Mastertitelformat bearbeiten</a:t>
            </a:r>
            <a:endParaRPr lang="de-DE" dirty="0"/>
          </a:p>
        </p:txBody>
      </p:sp>
      <p:sp>
        <p:nvSpPr>
          <p:cNvPr id="6" name="Inhaltsplatzhalter 2"/>
          <p:cNvSpPr>
            <a:spLocks noGrp="1"/>
          </p:cNvSpPr>
          <p:nvPr>
            <p:ph sz="half" idx="1"/>
          </p:nvPr>
        </p:nvSpPr>
        <p:spPr>
          <a:xfrm>
            <a:off x="83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2"/>
          </p:nvPr>
        </p:nvSpPr>
        <p:spPr>
          <a:xfrm>
            <a:off x="4648200" y="2395550"/>
            <a:ext cx="3657600" cy="3748094"/>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98814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7" name="Titel 1"/>
          <p:cNvSpPr>
            <a:spLocks noGrp="1"/>
          </p:cNvSpPr>
          <p:nvPr>
            <p:ph type="title"/>
          </p:nvPr>
        </p:nvSpPr>
        <p:spPr>
          <a:xfrm>
            <a:off x="457200" y="1131894"/>
            <a:ext cx="8229600" cy="1143000"/>
          </a:xfrm>
        </p:spPr>
        <p:txBody>
          <a:bodyPr/>
          <a:lstStyle>
            <a:lvl1pPr>
              <a:defRPr/>
            </a:lvl1pPr>
          </a:lstStyle>
          <a:p>
            <a:r>
              <a:rPr lang="de-DE"/>
              <a:t>Mastertitelformat bearbeiten</a:t>
            </a:r>
            <a:endParaRPr lang="de-DE" dirty="0"/>
          </a:p>
        </p:txBody>
      </p:sp>
      <p:sp>
        <p:nvSpPr>
          <p:cNvPr id="8" name="Textplatzhalter 2"/>
          <p:cNvSpPr>
            <a:spLocks noGrp="1"/>
          </p:cNvSpPr>
          <p:nvPr>
            <p:ph type="body" idx="1"/>
          </p:nvPr>
        </p:nvSpPr>
        <p:spPr>
          <a:xfrm>
            <a:off x="457200" y="2392369"/>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3"/>
          <p:cNvSpPr>
            <a:spLocks noGrp="1"/>
          </p:cNvSpPr>
          <p:nvPr>
            <p:ph sz="half" idx="2"/>
          </p:nvPr>
        </p:nvSpPr>
        <p:spPr>
          <a:xfrm>
            <a:off x="457200" y="3032131"/>
            <a:ext cx="4040188"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4"/>
          <p:cNvSpPr>
            <a:spLocks noGrp="1"/>
          </p:cNvSpPr>
          <p:nvPr>
            <p:ph type="body" sz="quarter" idx="3"/>
          </p:nvPr>
        </p:nvSpPr>
        <p:spPr>
          <a:xfrm>
            <a:off x="4645025" y="2392369"/>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p:cNvSpPr>
            <a:spLocks noGrp="1"/>
          </p:cNvSpPr>
          <p:nvPr>
            <p:ph sz="quarter" idx="4"/>
          </p:nvPr>
        </p:nvSpPr>
        <p:spPr>
          <a:xfrm>
            <a:off x="4645025" y="3032131"/>
            <a:ext cx="4041775" cy="3325827"/>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15642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8820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08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457200" y="1004911"/>
            <a:ext cx="3008313" cy="1162050"/>
          </a:xfrm>
        </p:spPr>
        <p:txBody>
          <a:bodyPr anchor="b"/>
          <a:lstStyle>
            <a:lvl1pPr algn="l">
              <a:defRPr sz="2000" b="1"/>
            </a:lvl1pPr>
          </a:lstStyle>
          <a:p>
            <a:r>
              <a:rPr lang="de-DE"/>
              <a:t>Mastertitelformat bearbeiten</a:t>
            </a:r>
            <a:endParaRPr lang="de-DE" dirty="0"/>
          </a:p>
        </p:txBody>
      </p:sp>
      <p:sp>
        <p:nvSpPr>
          <p:cNvPr id="6" name="Inhaltsplatzhalter 2"/>
          <p:cNvSpPr>
            <a:spLocks noGrp="1"/>
          </p:cNvSpPr>
          <p:nvPr>
            <p:ph idx="1"/>
          </p:nvPr>
        </p:nvSpPr>
        <p:spPr>
          <a:xfrm>
            <a:off x="3575050" y="1000108"/>
            <a:ext cx="5111750" cy="5286412"/>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3"/>
          <p:cNvSpPr>
            <a:spLocks noGrp="1"/>
          </p:cNvSpPr>
          <p:nvPr>
            <p:ph type="body" sz="half" idx="2"/>
          </p:nvPr>
        </p:nvSpPr>
        <p:spPr>
          <a:xfrm>
            <a:off x="457200" y="2166961"/>
            <a:ext cx="3008313" cy="411955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64581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5" name="Inhaltsplatzhalter 4"/>
          <p:cNvSpPr>
            <a:spLocks noGrp="1"/>
          </p:cNvSpPr>
          <p:nvPr>
            <p:ph idx="1"/>
          </p:nvPr>
        </p:nvSpPr>
        <p:spPr>
          <a:xfrm>
            <a:off x="838200" y="2590800"/>
            <a:ext cx="7467600" cy="3552825"/>
          </a:xfrm>
        </p:spPr>
        <p:txBody>
          <a:bodyPr/>
          <a:lstStyle/>
          <a:p>
            <a:pPr lvl="0"/>
            <a:r>
              <a:rPr lang="de-DE"/>
              <a:t>Mastertextformat bearbeiten</a:t>
            </a:r>
          </a:p>
        </p:txBody>
      </p:sp>
    </p:spTree>
    <p:extLst>
      <p:ext uri="{BB962C8B-B14F-4D97-AF65-F5344CB8AC3E}">
        <p14:creationId xmlns:p14="http://schemas.microsoft.com/office/powerpoint/2010/main" val="151662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endParaRPr lang="de-DE" dirty="0"/>
          </a:p>
        </p:txBody>
      </p:sp>
      <p:sp>
        <p:nvSpPr>
          <p:cNvPr id="6" name="Bildplatzhalter 2"/>
          <p:cNvSpPr>
            <a:spLocks noGrp="1"/>
          </p:cNvSpPr>
          <p:nvPr>
            <p:ph type="pic" idx="1"/>
          </p:nvPr>
        </p:nvSpPr>
        <p:spPr>
          <a:xfrm>
            <a:off x="1792288" y="1142983"/>
            <a:ext cx="5486400" cy="3584591"/>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7"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149753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Grafik 6" descr="ub-cd-ppt-back02-5_grau.gif">
            <a:extLst>
              <a:ext uri="{FF2B5EF4-FFF2-40B4-BE49-F238E27FC236}">
                <a16:creationId xmlns:a16="http://schemas.microsoft.com/office/drawing/2014/main" id="{67FD656E-172E-4D63-9983-50D47EAFB5D1}"/>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Grafik 7" descr="ub-cd-ppt-back02-5.gif">
            <a:extLst>
              <a:ext uri="{FF2B5EF4-FFF2-40B4-BE49-F238E27FC236}">
                <a16:creationId xmlns:a16="http://schemas.microsoft.com/office/drawing/2014/main" id="{960AD19D-B32B-48F9-88C1-D0BF927FE45F}"/>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629A3FBF-2EE2-4412-B32D-0AC9E5DCB1F2}"/>
              </a:ext>
            </a:extLst>
          </p:cNvPr>
          <p:cNvSpPr>
            <a:spLocks noGrp="1" noChangeArrowheads="1"/>
          </p:cNvSpPr>
          <p:nvPr>
            <p:ph type="title"/>
          </p:nvPr>
        </p:nvSpPr>
        <p:spPr bwMode="auto">
          <a:xfrm>
            <a:off x="838200" y="1143000"/>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Klicken Sie, um das Titelformat</a:t>
            </a:r>
            <a:br>
              <a:rPr lang="de-DE" altLang="de-DE"/>
            </a:br>
            <a:r>
              <a:rPr lang="de-DE" altLang="de-DE"/>
              <a:t>zu bearbeiten</a:t>
            </a:r>
          </a:p>
        </p:txBody>
      </p:sp>
      <p:sp>
        <p:nvSpPr>
          <p:cNvPr id="1029" name="Rectangle 3">
            <a:extLst>
              <a:ext uri="{FF2B5EF4-FFF2-40B4-BE49-F238E27FC236}">
                <a16:creationId xmlns:a16="http://schemas.microsoft.com/office/drawing/2014/main" id="{E0DA75DD-156A-40D9-8271-5C1743001CDB}"/>
              </a:ext>
            </a:extLst>
          </p:cNvPr>
          <p:cNvSpPr>
            <a:spLocks noGrp="1" noChangeArrowheads="1"/>
          </p:cNvSpPr>
          <p:nvPr>
            <p:ph type="body" idx="1"/>
          </p:nvPr>
        </p:nvSpPr>
        <p:spPr bwMode="auto">
          <a:xfrm>
            <a:off x="838200" y="2590800"/>
            <a:ext cx="7467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0" name="Rectangle 23">
            <a:extLst>
              <a:ext uri="{FF2B5EF4-FFF2-40B4-BE49-F238E27FC236}">
                <a16:creationId xmlns:a16="http://schemas.microsoft.com/office/drawing/2014/main" id="{EDC8942C-1AD3-439E-A599-49609DA4902B}"/>
              </a:ext>
            </a:extLst>
          </p:cNvPr>
          <p:cNvSpPr>
            <a:spLocks noChangeArrowheads="1"/>
          </p:cNvSpPr>
          <p:nvPr/>
        </p:nvSpPr>
        <p:spPr bwMode="auto">
          <a:xfrm>
            <a:off x="7924800" y="6557963"/>
            <a:ext cx="106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r>
              <a:rPr lang="de-DE" altLang="de-DE" sz="900">
                <a:solidFill>
                  <a:srgbClr val="00407A"/>
                </a:solidFill>
                <a:latin typeface="Arial" panose="020B0604020202020204" pitchFamily="34" charset="0"/>
              </a:rPr>
              <a:t>S. </a:t>
            </a:r>
            <a:fld id="{B4CC6C67-3C50-4EA4-A0B6-6540C44EF55D}" type="slidenum">
              <a:rPr lang="de-DE" altLang="de-DE" sz="900">
                <a:solidFill>
                  <a:srgbClr val="00407A"/>
                </a:solidFill>
                <a:latin typeface="Arial" panose="020B0604020202020204" pitchFamily="34" charset="0"/>
              </a:rPr>
              <a:pPr algn="r" eaLnBrk="1" hangingPunct="1"/>
              <a:t>‹Nr.›</a:t>
            </a:fld>
            <a:endParaRPr lang="de-DE" altLang="de-DE" sz="900">
              <a:solidFill>
                <a:srgbClr val="00407A"/>
              </a:solidFill>
              <a:latin typeface="Arial" panose="020B0604020202020204" pitchFamily="34" charset="0"/>
            </a:endParaRPr>
          </a:p>
        </p:txBody>
      </p:sp>
      <p:sp>
        <p:nvSpPr>
          <p:cNvPr id="1031" name="Rectangle 23">
            <a:extLst>
              <a:ext uri="{FF2B5EF4-FFF2-40B4-BE49-F238E27FC236}">
                <a16:creationId xmlns:a16="http://schemas.microsoft.com/office/drawing/2014/main" id="{6AAAD644-19FD-45A6-9B92-8B32C3A7046B}"/>
              </a:ext>
            </a:extLst>
          </p:cNvPr>
          <p:cNvSpPr>
            <a:spLocks noChangeArrowheads="1"/>
          </p:cNvSpPr>
          <p:nvPr/>
        </p:nvSpPr>
        <p:spPr bwMode="auto">
          <a:xfrm>
            <a:off x="152400" y="6557963"/>
            <a:ext cx="7543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de-DE" altLang="de-DE" sz="900" dirty="0" err="1">
                <a:solidFill>
                  <a:srgbClr val="00407A"/>
                </a:solidFill>
                <a:latin typeface="Arial" panose="020B0604020202020204" pitchFamily="34" charset="0"/>
              </a:rPr>
              <a:t>Inference</a:t>
            </a:r>
            <a:r>
              <a:rPr lang="de-DE" altLang="de-DE" sz="900" dirty="0">
                <a:solidFill>
                  <a:srgbClr val="00407A"/>
                </a:solidFill>
                <a:latin typeface="Arial" panose="020B0604020202020204" pitchFamily="34" charset="0"/>
              </a:rPr>
              <a:t> </a:t>
            </a:r>
            <a:r>
              <a:rPr lang="de-DE" altLang="de-DE" sz="900" dirty="0" err="1">
                <a:solidFill>
                  <a:srgbClr val="00407A"/>
                </a:solidFill>
                <a:latin typeface="Arial" panose="020B0604020202020204" pitchFamily="34" charset="0"/>
              </a:rPr>
              <a:t>based</a:t>
            </a:r>
            <a:r>
              <a:rPr lang="de-DE" altLang="de-DE" sz="900" dirty="0">
                <a:solidFill>
                  <a:srgbClr val="00407A"/>
                </a:solidFill>
                <a:latin typeface="Arial" panose="020B0604020202020204" pitchFamily="34" charset="0"/>
              </a:rPr>
              <a:t> on </a:t>
            </a:r>
            <a:r>
              <a:rPr lang="de-DE" altLang="de-DE" sz="900" dirty="0" err="1">
                <a:solidFill>
                  <a:srgbClr val="00407A"/>
                </a:solidFill>
                <a:latin typeface="Arial" panose="020B0604020202020204" pitchFamily="34" charset="0"/>
              </a:rPr>
              <a:t>nonprobability</a:t>
            </a:r>
            <a:r>
              <a:rPr lang="de-DE" altLang="de-DE" sz="900" dirty="0">
                <a:solidFill>
                  <a:srgbClr val="00407A"/>
                </a:solidFill>
                <a:latin typeface="Arial" panose="020B0604020202020204" pitchFamily="34" charset="0"/>
              </a:rPr>
              <a:t> Sampling | Franz Prücklmair | Lehrstuhl für Statistik und Ökonometrie | Otto-Friedrich-Universität Bamberg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fontAlgn="base" hangingPunct="1">
        <a:spcBef>
          <a:spcPct val="0"/>
        </a:spcBef>
        <a:spcAft>
          <a:spcPct val="0"/>
        </a:spcAft>
        <a:defRPr sz="2800">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anose="05000000000000000000"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urveyinsights.org/?p=11203" TargetMode="External"/><Relationship Id="rId2" Type="http://schemas.openxmlformats.org/officeDocument/2006/relationships/hyperlink" Target="https://www.aapor.org/AAPOR_Main/media/MainSiteFiles/NPS_TF_Report_Final_7_revised_FNL_6_22_1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Grafik 4" descr="ub-cd-ppt-back02-5-g_grau.gif">
            <a:extLst>
              <a:ext uri="{FF2B5EF4-FFF2-40B4-BE49-F238E27FC236}">
                <a16:creationId xmlns:a16="http://schemas.microsoft.com/office/drawing/2014/main" id="{85061837-6ABB-4AB9-B038-6BAE2F30E2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Grafik 4" descr="ub-cd-ppt-back02-1-2.gif">
            <a:extLst>
              <a:ext uri="{FF2B5EF4-FFF2-40B4-BE49-F238E27FC236}">
                <a16:creationId xmlns:a16="http://schemas.microsoft.com/office/drawing/2014/main" id="{1AB09A6C-B3F5-4E99-858A-AAAFBB29E6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hidden">
          <a:xfrm>
            <a:off x="0"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a:extLst>
              <a:ext uri="{FF2B5EF4-FFF2-40B4-BE49-F238E27FC236}">
                <a16:creationId xmlns:a16="http://schemas.microsoft.com/office/drawing/2014/main" id="{DA47777B-4479-4877-B19C-1BF49FFD153C}"/>
              </a:ext>
            </a:extLst>
          </p:cNvPr>
          <p:cNvSpPr>
            <a:spLocks noGrp="1" noChangeArrowheads="1"/>
          </p:cNvSpPr>
          <p:nvPr>
            <p:ph type="ctrTitle"/>
          </p:nvPr>
        </p:nvSpPr>
        <p:spPr>
          <a:xfrm>
            <a:off x="647564" y="2780928"/>
            <a:ext cx="7848872" cy="2232248"/>
          </a:xfrm>
        </p:spPr>
        <p:txBody>
          <a:bodyPr/>
          <a:lstStyle/>
          <a:p>
            <a:pPr algn="ctr"/>
            <a:r>
              <a:rPr lang="de-DE" altLang="de-DE" dirty="0" smtClean="0">
                <a:latin typeface="Arial" panose="020B0604020202020204" pitchFamily="34" charset="0"/>
                <a:cs typeface="Arial" panose="020B0604020202020204" pitchFamily="34" charset="0"/>
              </a:rPr>
              <a:t>Anwendung des Quasi-</a:t>
            </a:r>
            <a:r>
              <a:rPr lang="de-DE" altLang="de-DE" dirty="0" err="1" smtClean="0">
                <a:latin typeface="Arial" panose="020B0604020202020204" pitchFamily="34" charset="0"/>
                <a:cs typeface="Arial" panose="020B0604020202020204" pitchFamily="34" charset="0"/>
              </a:rPr>
              <a:t>Randomisierungsansatzes</a:t>
            </a:r>
            <a:r>
              <a:rPr lang="de-DE" altLang="de-DE" dirty="0" smtClean="0">
                <a:latin typeface="Arial" panose="020B0604020202020204" pitchFamily="34" charset="0"/>
                <a:cs typeface="Arial" panose="020B0604020202020204" pitchFamily="34" charset="0"/>
              </a:rPr>
              <a:t> auf Non-</a:t>
            </a:r>
            <a:r>
              <a:rPr lang="de-DE" altLang="de-DE" dirty="0">
                <a:latin typeface="Arial" panose="020B0604020202020204" pitchFamily="34" charset="0"/>
                <a:cs typeface="Arial" panose="020B0604020202020204" pitchFamily="34" charset="0"/>
              </a:rPr>
              <a:t>R</a:t>
            </a:r>
            <a:r>
              <a:rPr lang="de-DE" altLang="de-DE" dirty="0" smtClean="0">
                <a:latin typeface="Arial" panose="020B0604020202020204" pitchFamily="34" charset="0"/>
                <a:cs typeface="Arial" panose="020B0604020202020204" pitchFamily="34" charset="0"/>
              </a:rPr>
              <a:t>andom Samples:</a:t>
            </a:r>
            <a:br>
              <a:rPr lang="de-DE" altLang="de-DE" dirty="0" smtClean="0">
                <a:latin typeface="Arial" panose="020B0604020202020204" pitchFamily="34" charset="0"/>
                <a:cs typeface="Arial" panose="020B0604020202020204" pitchFamily="34" charset="0"/>
              </a:rPr>
            </a:br>
            <a:r>
              <a:rPr lang="de-DE" altLang="de-DE" dirty="0" smtClean="0">
                <a:latin typeface="Arial" panose="020B0604020202020204" pitchFamily="34" charset="0"/>
                <a:cs typeface="Arial" panose="020B0604020202020204" pitchFamily="34" charset="0"/>
              </a:rPr>
              <a:t>Selektionsmechanismen und ihre Gewichtung</a:t>
            </a:r>
            <a:r>
              <a:rPr lang="de-DE" altLang="de-DE" dirty="0">
                <a:latin typeface="Arial" panose="020B0604020202020204" pitchFamily="34" charset="0"/>
                <a:cs typeface="Arial" panose="020B0604020202020204" pitchFamily="34" charset="0"/>
              </a:rPr>
              <a:t/>
            </a:r>
            <a:br>
              <a:rPr lang="de-DE" altLang="de-DE" dirty="0">
                <a:latin typeface="Arial" panose="020B0604020202020204" pitchFamily="34" charset="0"/>
                <a:cs typeface="Arial" panose="020B0604020202020204" pitchFamily="34" charset="0"/>
              </a:rPr>
            </a:br>
            <a:r>
              <a:rPr lang="de-DE" altLang="de-DE" dirty="0">
                <a:latin typeface="Arial" panose="020B0604020202020204" pitchFamily="34" charset="0"/>
                <a:cs typeface="Arial" panose="020B0604020202020204" pitchFamily="34" charset="0"/>
              </a:rPr>
              <a:t>  </a:t>
            </a:r>
            <a:br>
              <a:rPr lang="de-DE" altLang="de-DE" dirty="0">
                <a:latin typeface="Arial" panose="020B0604020202020204" pitchFamily="34" charset="0"/>
                <a:cs typeface="Arial" panose="020B0604020202020204" pitchFamily="34" charset="0"/>
              </a:rPr>
            </a:br>
            <a:endParaRPr lang="de-DE" altLang="de-DE" dirty="0">
              <a:latin typeface="Arial" panose="020B0604020202020204" pitchFamily="34" charset="0"/>
              <a:cs typeface="Arial" panose="020B0604020202020204" pitchFamily="34" charset="0"/>
            </a:endParaRPr>
          </a:p>
        </p:txBody>
      </p:sp>
      <p:sp>
        <p:nvSpPr>
          <p:cNvPr id="2053" name="Rectangle 3">
            <a:extLst>
              <a:ext uri="{FF2B5EF4-FFF2-40B4-BE49-F238E27FC236}">
                <a16:creationId xmlns:a16="http://schemas.microsoft.com/office/drawing/2014/main" id="{43AF45BF-EE1C-49EB-A55C-6DCEB4AD3BBF}"/>
              </a:ext>
            </a:extLst>
          </p:cNvPr>
          <p:cNvSpPr>
            <a:spLocks noGrp="1" noChangeArrowheads="1"/>
          </p:cNvSpPr>
          <p:nvPr>
            <p:ph type="subTitle" idx="1"/>
          </p:nvPr>
        </p:nvSpPr>
        <p:spPr>
          <a:xfrm>
            <a:off x="179512" y="6309320"/>
            <a:ext cx="5748338" cy="428625"/>
          </a:xfrm>
        </p:spPr>
        <p:txBody>
          <a:bodyPr anchor="ctr"/>
          <a:lstStyle/>
          <a:p>
            <a:pPr algn="l"/>
            <a:r>
              <a:rPr lang="de-DE" altLang="de-DE" sz="1400" dirty="0">
                <a:solidFill>
                  <a:srgbClr val="00407A"/>
                </a:solidFill>
                <a:latin typeface="Arial" panose="020B0604020202020204" pitchFamily="34" charset="0"/>
                <a:cs typeface="Arial" panose="020B0604020202020204" pitchFamily="34" charset="0"/>
              </a:rPr>
              <a:t>Jour </a:t>
            </a:r>
            <a:r>
              <a:rPr lang="de-DE" altLang="de-DE" sz="1400" dirty="0" smtClean="0">
                <a:solidFill>
                  <a:srgbClr val="00407A"/>
                </a:solidFill>
                <a:latin typeface="Arial" panose="020B0604020202020204" pitchFamily="34" charset="0"/>
                <a:cs typeface="Arial" panose="020B0604020202020204" pitchFamily="34" charset="0"/>
              </a:rPr>
              <a:t>Fixe 18.01.2022</a:t>
            </a:r>
            <a:endParaRPr lang="de-DE" altLang="de-DE" sz="1400" dirty="0">
              <a:solidFill>
                <a:srgbClr val="00407A"/>
              </a:solidFill>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Neuerungen zur GESIS 2020</a:t>
            </a:r>
            <a:endParaRPr lang="de-DE" dirty="0"/>
          </a:p>
        </p:txBody>
      </p:sp>
      <p:sp>
        <p:nvSpPr>
          <p:cNvPr id="3" name="Inhaltsplatzhalter 2"/>
          <p:cNvSpPr>
            <a:spLocks noGrp="1"/>
          </p:cNvSpPr>
          <p:nvPr>
            <p:ph idx="1"/>
          </p:nvPr>
        </p:nvSpPr>
        <p:spPr/>
        <p:txBody>
          <a:bodyPr/>
          <a:lstStyle/>
          <a:p>
            <a:r>
              <a:rPr lang="de-DE" dirty="0" smtClean="0"/>
              <a:t>Für den ESS 2018 sind </a:t>
            </a:r>
            <a:r>
              <a:rPr lang="de-DE" dirty="0"/>
              <a:t>P</a:t>
            </a:r>
            <a:r>
              <a:rPr lang="de-DE" dirty="0" smtClean="0"/>
              <a:t>oststratifikationsgewichte nun verfügbar</a:t>
            </a:r>
          </a:p>
          <a:p>
            <a:r>
              <a:rPr lang="de-DE" dirty="0"/>
              <a:t>U</a:t>
            </a:r>
            <a:r>
              <a:rPr lang="de-DE" dirty="0" smtClean="0"/>
              <a:t>rbanes </a:t>
            </a:r>
            <a:r>
              <a:rPr lang="de-DE" dirty="0"/>
              <a:t>W</a:t>
            </a:r>
            <a:r>
              <a:rPr lang="de-DE" dirty="0" smtClean="0"/>
              <a:t>ohnen als zusätzliche Gewichtungsvariable aufgenommen.</a:t>
            </a:r>
          </a:p>
          <a:p>
            <a:r>
              <a:rPr lang="de-DE" dirty="0" smtClean="0"/>
              <a:t>Drei Level:</a:t>
            </a:r>
          </a:p>
          <a:p>
            <a:pPr>
              <a:buFont typeface="Wingdings" panose="05000000000000000000" pitchFamily="2" charset="2"/>
              <a:buChar char="Ø"/>
            </a:pPr>
            <a:r>
              <a:rPr lang="de-DE" dirty="0" smtClean="0"/>
              <a:t>Großstadt, Stadt und ländlicher Raum</a:t>
            </a:r>
          </a:p>
          <a:p>
            <a:r>
              <a:rPr lang="de-DE" dirty="0" smtClean="0"/>
              <a:t>Annahme: Urbaner Raum unterscheidet sich neben dem Internetausbau auch in der Art wie Menschen kommunizieren</a:t>
            </a:r>
          </a:p>
        </p:txBody>
      </p:sp>
    </p:spTree>
    <p:extLst>
      <p:ext uri="{BB962C8B-B14F-4D97-AF65-F5344CB8AC3E}">
        <p14:creationId xmlns:p14="http://schemas.microsoft.com/office/powerpoint/2010/main" val="32831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MAR Annahme</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DE" dirty="0" smtClean="0"/>
                  <a:t>Idealfall: Die Sample Zugehörigkeit wird allein durch gewählte </a:t>
                </a:r>
                <a:r>
                  <a:rPr lang="de-DE" dirty="0" err="1" smtClean="0"/>
                  <a:t>Covariaten</a:t>
                </a:r>
                <a:r>
                  <a:rPr lang="de-DE" dirty="0" smtClean="0"/>
                  <a:t> bestimmt</a:t>
                </a:r>
              </a:p>
              <a:p>
                <a:pPr marL="0" indent="0">
                  <a:buNone/>
                </a:pPr>
                <a:endParaRPr lang="de-DE" dirty="0" smtClean="0"/>
              </a:p>
              <a:p>
                <a:r>
                  <a:rPr lang="de-DE" dirty="0" smtClean="0"/>
                  <a:t>                   </a:t>
                </a:r>
                <a14:m>
                  <m:oMath xmlns:m="http://schemas.openxmlformats.org/officeDocument/2006/math">
                    <m:r>
                      <a:rPr lang="de-DE" i="1">
                        <a:latin typeface="Cambria Math" panose="02040503050406030204" pitchFamily="18" charset="0"/>
                      </a:rPr>
                      <m:t>𝑃</m:t>
                    </m:r>
                    <m:d>
                      <m:dPr>
                        <m:endChr m:val="|"/>
                        <m:ctrlPr>
                          <a:rPr lang="de-DE" i="1">
                            <a:latin typeface="Cambria Math" panose="02040503050406030204" pitchFamily="18" charset="0"/>
                          </a:rPr>
                        </m:ctrlPr>
                      </m:dPr>
                      <m:e>
                        <m:sSup>
                          <m:sSupPr>
                            <m:ctrlPr>
                              <a:rPr lang="de-DE" i="1">
                                <a:latin typeface="Cambria Math" panose="02040503050406030204" pitchFamily="18" charset="0"/>
                              </a:rPr>
                            </m:ctrlPr>
                          </m:sSupPr>
                          <m:e>
                            <m:r>
                              <a:rPr lang="de-DE" i="1">
                                <a:latin typeface="Cambria Math" panose="02040503050406030204" pitchFamily="18" charset="0"/>
                              </a:rPr>
                              <m:t>𝑆</m:t>
                            </m:r>
                          </m:e>
                          <m:sup>
                            <m:r>
                              <a:rPr lang="de-DE" i="1">
                                <a:latin typeface="Cambria Math" panose="02040503050406030204" pitchFamily="18" charset="0"/>
                              </a:rPr>
                              <m:t>∗</m:t>
                            </m:r>
                          </m:sup>
                        </m:sSup>
                      </m:e>
                    </m:d>
                    <m:r>
                      <a:rPr lang="de-DE" i="1">
                        <a:latin typeface="Cambria Math" panose="02040503050406030204" pitchFamily="18" charset="0"/>
                      </a:rPr>
                      <m:t>𝑌</m:t>
                    </m:r>
                    <m:r>
                      <a:rPr lang="de-DE" i="1">
                        <a:latin typeface="Cambria Math" panose="02040503050406030204" pitchFamily="18" charset="0"/>
                      </a:rPr>
                      <m:t>, </m:t>
                    </m:r>
                    <m:r>
                      <a:rPr lang="de-DE" i="1">
                        <a:latin typeface="Cambria Math" panose="02040503050406030204" pitchFamily="18" charset="0"/>
                      </a:rPr>
                      <m:t>𝑋</m:t>
                    </m:r>
                    <m:r>
                      <a:rPr lang="de-DE" i="1">
                        <a:latin typeface="Cambria Math" panose="02040503050406030204" pitchFamily="18" charset="0"/>
                      </a:rPr>
                      <m:t>)=</m:t>
                    </m:r>
                    <m:r>
                      <a:rPr lang="de-DE" i="1">
                        <a:latin typeface="Cambria Math" panose="02040503050406030204" pitchFamily="18" charset="0"/>
                      </a:rPr>
                      <m:t>𝑃</m:t>
                    </m:r>
                    <m:d>
                      <m:dPr>
                        <m:ctrlPr>
                          <a:rPr lang="de-DE" i="1">
                            <a:latin typeface="Cambria Math" panose="02040503050406030204" pitchFamily="18" charset="0"/>
                          </a:rPr>
                        </m:ctrlPr>
                      </m:dPr>
                      <m:e>
                        <m:sSup>
                          <m:sSupPr>
                            <m:ctrlPr>
                              <a:rPr lang="de-DE" i="1">
                                <a:latin typeface="Cambria Math" panose="02040503050406030204" pitchFamily="18" charset="0"/>
                              </a:rPr>
                            </m:ctrlPr>
                          </m:sSupPr>
                          <m:e>
                            <m:r>
                              <a:rPr lang="de-DE" i="1">
                                <a:latin typeface="Cambria Math" panose="02040503050406030204" pitchFamily="18" charset="0"/>
                              </a:rPr>
                              <m:t>𝑆</m:t>
                            </m:r>
                          </m:e>
                          <m:sup>
                            <m:r>
                              <a:rPr lang="de-DE" i="1">
                                <a:latin typeface="Cambria Math" panose="02040503050406030204" pitchFamily="18" charset="0"/>
                              </a:rPr>
                              <m:t>∗</m:t>
                            </m:r>
                          </m:sup>
                        </m:sSup>
                      </m:e>
                      <m:e>
                        <m:r>
                          <a:rPr lang="de-DE" i="1">
                            <a:latin typeface="Cambria Math" panose="02040503050406030204" pitchFamily="18" charset="0"/>
                          </a:rPr>
                          <m:t>𝑋</m:t>
                        </m:r>
                      </m:e>
                    </m:d>
                  </m:oMath>
                </a14:m>
                <a:r>
                  <a:rPr lang="de-DE" dirty="0"/>
                  <a:t>                          </a:t>
                </a:r>
                <a14:m>
                  <m:oMath xmlns:m="http://schemas.openxmlformats.org/officeDocument/2006/math">
                    <m:r>
                      <a:rPr lang="de-DE" i="1" dirty="0">
                        <a:latin typeface="Cambria Math" panose="02040503050406030204" pitchFamily="18" charset="0"/>
                      </a:rPr>
                      <m:t> (</m:t>
                    </m:r>
                    <m:r>
                      <a:rPr lang="de-DE" b="0" i="1" dirty="0" smtClean="0">
                        <a:latin typeface="Cambria Math" panose="02040503050406030204" pitchFamily="18" charset="0"/>
                      </a:rPr>
                      <m:t>1</m:t>
                    </m:r>
                    <m:r>
                      <a:rPr lang="de-DE" i="1" dirty="0">
                        <a:latin typeface="Cambria Math" panose="02040503050406030204" pitchFamily="18" charset="0"/>
                      </a:rPr>
                      <m:t>)</m:t>
                    </m:r>
                  </m:oMath>
                </a14:m>
                <a:endParaRPr lang="de-DE" dirty="0" smtClean="0"/>
              </a:p>
              <a:p>
                <a:pPr marL="0" indent="0">
                  <a:buNone/>
                </a:pPr>
                <a:endParaRPr lang="de-DE" dirty="0" smtClean="0"/>
              </a:p>
              <a:p>
                <a:r>
                  <a:rPr lang="de-DE" dirty="0" smtClean="0"/>
                  <a:t>Hier: In diesem Setting überprüfbar</a:t>
                </a:r>
              </a:p>
              <a:p>
                <a:r>
                  <a:rPr lang="de-DE" dirty="0" smtClean="0"/>
                  <a:t>Muss </a:t>
                </a:r>
                <a:r>
                  <a:rPr lang="de-DE" dirty="0" smtClean="0"/>
                  <a:t>für </a:t>
                </a:r>
                <a:r>
                  <a:rPr lang="de-DE" dirty="0" smtClean="0"/>
                  <a:t>unterschiedlichen Selektionsmechanismen geprüft werden</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980" t="-1029"/>
                </a:stretch>
              </a:blipFill>
            </p:spPr>
            <p:txBody>
              <a:bodyPr/>
              <a:lstStyle/>
              <a:p>
                <a:r>
                  <a:rPr lang="de-DE">
                    <a:noFill/>
                  </a:rPr>
                  <a:t> </a:t>
                </a:r>
              </a:p>
            </p:txBody>
          </p:sp>
        </mc:Fallback>
      </mc:AlternateContent>
    </p:spTree>
    <p:extLst>
      <p:ext uri="{BB962C8B-B14F-4D97-AF65-F5344CB8AC3E}">
        <p14:creationId xmlns:p14="http://schemas.microsoft.com/office/powerpoint/2010/main" val="111447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pic>
        <p:nvPicPr>
          <p:cNvPr id="8" name="Inhaltsplatzhalter 7"/>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0098" t="17512" r="12378" b="5470"/>
          <a:stretch/>
        </p:blipFill>
        <p:spPr>
          <a:xfrm>
            <a:off x="12989" y="1121956"/>
            <a:ext cx="9024937" cy="5403388"/>
          </a:xfrm>
        </p:spPr>
      </p:pic>
    </p:spTree>
    <p:extLst>
      <p:ext uri="{BB962C8B-B14F-4D97-AF65-F5344CB8AC3E}">
        <p14:creationId xmlns:p14="http://schemas.microsoft.com/office/powerpoint/2010/main" val="172206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pic>
        <p:nvPicPr>
          <p:cNvPr id="4" name="Inhaltsplatzhalt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1238" t="17512" r="13518" b="5470"/>
          <a:stretch/>
        </p:blipFill>
        <p:spPr>
          <a:xfrm>
            <a:off x="107504" y="1052736"/>
            <a:ext cx="9004790" cy="5472608"/>
          </a:xfrm>
        </p:spPr>
      </p:pic>
    </p:spTree>
    <p:extLst>
      <p:ext uri="{BB962C8B-B14F-4D97-AF65-F5344CB8AC3E}">
        <p14:creationId xmlns:p14="http://schemas.microsoft.com/office/powerpoint/2010/main" val="2221502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pic>
        <p:nvPicPr>
          <p:cNvPr id="4" name="Inhaltsplatzhalt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238" t="21566" r="13518" b="7497"/>
          <a:stretch/>
        </p:blipFill>
        <p:spPr>
          <a:xfrm>
            <a:off x="65705" y="1052736"/>
            <a:ext cx="9012590" cy="5472608"/>
          </a:xfrm>
        </p:spPr>
      </p:pic>
    </p:spTree>
    <p:extLst>
      <p:ext uri="{BB962C8B-B14F-4D97-AF65-F5344CB8AC3E}">
        <p14:creationId xmlns:p14="http://schemas.microsoft.com/office/powerpoint/2010/main" val="96856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für Internet</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61594" y="1916832"/>
                <a:ext cx="7467600" cy="4464496"/>
              </a:xfrm>
            </p:spPr>
            <p:txBody>
              <a:bodyPr/>
              <a:lstStyle/>
              <a:p>
                <a:r>
                  <a:rPr lang="de-DE" dirty="0" smtClean="0"/>
                  <a:t>Unter der Internetselektion hat das Geschlecht keinen signifikanten Einfluss bei den Bloggern</a:t>
                </a:r>
              </a:p>
              <a:p>
                <a:r>
                  <a:rPr lang="de-DE" dirty="0" smtClean="0"/>
                  <a:t>Politische Aktivität in Kombination mit Internet ist für Höhergebildete wahrscheinlicher</a:t>
                </a:r>
              </a:p>
              <a:p>
                <a:r>
                  <a:rPr lang="de-DE" dirty="0" smtClean="0"/>
                  <a:t>Die Großstadt hat einen positiven Einfluss auf die verbrachte Zeit im Internet, jedoch keinen signifikanten Einfluss auf die Blogger</a:t>
                </a:r>
              </a:p>
              <a:p>
                <a:r>
                  <a:rPr lang="de-DE" dirty="0" smtClean="0"/>
                  <a:t>Für Internet und Interpol gilt die MAR-Annahme</a:t>
                </a:r>
              </a:p>
              <a:p>
                <a:r>
                  <a:rPr lang="de-DE" dirty="0" smtClean="0"/>
                  <a:t>AFDler haben eine dreimal</a:t>
                </a:r>
                <a14:m>
                  <m:oMath xmlns:m="http://schemas.openxmlformats.org/officeDocument/2006/math">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𝑒</m:t>
                        </m:r>
                      </m:e>
                      <m:sup>
                        <m:r>
                          <a:rPr lang="de-DE" b="0" i="1" smtClean="0">
                            <a:latin typeface="Cambria Math" panose="02040503050406030204" pitchFamily="18" charset="0"/>
                          </a:rPr>
                          <m:t>1,097</m:t>
                        </m:r>
                      </m:sup>
                    </m:sSup>
                    <m:r>
                      <a:rPr lang="de-DE" b="0" i="1" smtClean="0">
                        <a:latin typeface="Cambria Math" panose="02040503050406030204" pitchFamily="18" charset="0"/>
                      </a:rPr>
                      <m:t>)</m:t>
                    </m:r>
                  </m:oMath>
                </a14:m>
                <a:r>
                  <a:rPr lang="de-DE" dirty="0" smtClean="0"/>
                  <a:t> so hohes signifikante Chancenverhältnis zu Bloggen im vergleich zur Unionsbloggern</a:t>
                </a:r>
              </a:p>
              <a:p>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61594" y="1916832"/>
                <a:ext cx="7467600" cy="4464496"/>
              </a:xfrm>
              <a:blipFill>
                <a:blip r:embed="rId2"/>
                <a:stretch>
                  <a:fillRect l="-898" t="-682" r="-1714"/>
                </a:stretch>
              </a:blipFill>
            </p:spPr>
            <p:txBody>
              <a:bodyPr/>
              <a:lstStyle/>
              <a:p>
                <a:r>
                  <a:rPr lang="de-DE">
                    <a:noFill/>
                  </a:rPr>
                  <a:t> </a:t>
                </a:r>
              </a:p>
            </p:txBody>
          </p:sp>
        </mc:Fallback>
      </mc:AlternateContent>
    </p:spTree>
    <p:extLst>
      <p:ext uri="{BB962C8B-B14F-4D97-AF65-F5344CB8AC3E}">
        <p14:creationId xmlns:p14="http://schemas.microsoft.com/office/powerpoint/2010/main" val="2238217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Voraussetzungen</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DE" b="1" dirty="0" smtClean="0"/>
                  <a:t>Common Support: </a:t>
                </a:r>
                <a:r>
                  <a:rPr lang="de-DE" dirty="0" smtClean="0"/>
                  <a:t>jede </a:t>
                </a:r>
                <a:r>
                  <a:rPr lang="de-DE" dirty="0"/>
                  <a:t>U</a:t>
                </a:r>
                <a:r>
                  <a:rPr lang="de-DE" dirty="0" smtClean="0"/>
                  <a:t>nit in der Population muss für jedes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oMath>
                </a14:m>
                <a:r>
                  <a:rPr lang="de-DE" dirty="0" smtClean="0"/>
                  <a:t> eine positive Wahrscheinlichkeit haben in das (non-) und prob Sample zu gelangen</a:t>
                </a:r>
              </a:p>
              <a:p>
                <a:r>
                  <a:rPr lang="de-DE" b="1" dirty="0" smtClean="0"/>
                  <a:t>Common </a:t>
                </a:r>
                <a:r>
                  <a:rPr lang="de-DE" b="1" dirty="0" err="1" smtClean="0"/>
                  <a:t>Covariates</a:t>
                </a:r>
                <a:r>
                  <a:rPr lang="de-DE" b="1" dirty="0" smtClean="0"/>
                  <a:t>: </a:t>
                </a:r>
                <a:r>
                  <a:rPr lang="de-DE" dirty="0" smtClean="0"/>
                  <a:t>Die </a:t>
                </a:r>
                <a:r>
                  <a:rPr lang="de-DE" dirty="0" err="1"/>
                  <a:t>C</a:t>
                </a:r>
                <a:r>
                  <a:rPr lang="de-DE" dirty="0" err="1" smtClean="0"/>
                  <a:t>ovariaten</a:t>
                </a:r>
                <a:r>
                  <a:rPr lang="de-DE" dirty="0" smtClean="0"/>
                  <a:t> müssen in beiden Samples auf gleicher Art und </a:t>
                </a:r>
                <a:r>
                  <a:rPr lang="de-DE" dirty="0" smtClean="0"/>
                  <a:t>Weise </a:t>
                </a:r>
                <a:r>
                  <a:rPr lang="de-DE" dirty="0" smtClean="0"/>
                  <a:t>vorliegen</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980" t="-1029"/>
                </a:stretch>
              </a:blipFill>
            </p:spPr>
            <p:txBody>
              <a:bodyPr/>
              <a:lstStyle/>
              <a:p>
                <a:r>
                  <a:rPr lang="de-DE">
                    <a:noFill/>
                  </a:rPr>
                  <a:t> </a:t>
                </a:r>
              </a:p>
            </p:txBody>
          </p:sp>
        </mc:Fallback>
      </mc:AlternateContent>
    </p:spTree>
    <p:extLst>
      <p:ext uri="{BB962C8B-B14F-4D97-AF65-F5344CB8AC3E}">
        <p14:creationId xmlns:p14="http://schemas.microsoft.com/office/powerpoint/2010/main" val="210308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Vorgehen </a:t>
            </a:r>
            <a:r>
              <a:rPr lang="de-DE" dirty="0"/>
              <a:t>K</a:t>
            </a:r>
            <a:r>
              <a:rPr lang="de-DE" dirty="0" smtClean="0"/>
              <a:t>urzusammenfassung </a:t>
            </a:r>
            <a:endParaRPr lang="de-DE" dirty="0"/>
          </a:p>
        </p:txBody>
      </p:sp>
      <p:sp>
        <p:nvSpPr>
          <p:cNvPr id="3" name="Inhaltsplatzhalter 2"/>
          <p:cNvSpPr>
            <a:spLocks noGrp="1"/>
          </p:cNvSpPr>
          <p:nvPr>
            <p:ph idx="1"/>
          </p:nvPr>
        </p:nvSpPr>
        <p:spPr>
          <a:xfrm>
            <a:off x="838200" y="2286000"/>
            <a:ext cx="7467600" cy="3552844"/>
          </a:xfrm>
        </p:spPr>
        <p:txBody>
          <a:bodyPr/>
          <a:lstStyle/>
          <a:p>
            <a:r>
              <a:rPr lang="en-US" dirty="0" err="1" smtClean="0"/>
              <a:t>Nutze</a:t>
            </a:r>
            <a:r>
              <a:rPr lang="en-US" dirty="0" smtClean="0"/>
              <a:t> Information des ESS </a:t>
            </a:r>
            <a:r>
              <a:rPr lang="en-US" dirty="0" err="1" smtClean="0"/>
              <a:t>für</a:t>
            </a:r>
            <a:r>
              <a:rPr lang="en-US" dirty="0" smtClean="0"/>
              <a:t> die </a:t>
            </a:r>
            <a:r>
              <a:rPr lang="en-US" dirty="0" err="1"/>
              <a:t>k</a:t>
            </a:r>
            <a:r>
              <a:rPr lang="en-US" dirty="0" err="1" smtClean="0"/>
              <a:t>onstruktion</a:t>
            </a:r>
            <a:r>
              <a:rPr lang="en-US" dirty="0" smtClean="0"/>
              <a:t> von </a:t>
            </a:r>
            <a:r>
              <a:rPr lang="en-US" dirty="0" err="1" smtClean="0"/>
              <a:t>Pseudogewichten</a:t>
            </a:r>
            <a:r>
              <a:rPr lang="en-US" dirty="0" smtClean="0"/>
              <a:t> </a:t>
            </a:r>
          </a:p>
          <a:p>
            <a:pPr marL="0" indent="0">
              <a:buNone/>
            </a:pPr>
            <a:endParaRPr lang="en-US" dirty="0" smtClean="0"/>
          </a:p>
          <a:p>
            <a:r>
              <a:rPr lang="en-US" dirty="0" err="1" smtClean="0"/>
              <a:t>Vergleiche</a:t>
            </a:r>
            <a:r>
              <a:rPr lang="en-US" dirty="0" smtClean="0"/>
              <a:t> die </a:t>
            </a:r>
            <a:r>
              <a:rPr lang="en-US" dirty="0" err="1" smtClean="0"/>
              <a:t>gewichtete</a:t>
            </a:r>
            <a:r>
              <a:rPr lang="en-US" dirty="0" smtClean="0"/>
              <a:t> </a:t>
            </a:r>
            <a:r>
              <a:rPr lang="en-US" dirty="0" err="1"/>
              <a:t>R</a:t>
            </a:r>
            <a:r>
              <a:rPr lang="en-US" dirty="0" err="1" smtClean="0"/>
              <a:t>esultate</a:t>
            </a:r>
            <a:r>
              <a:rPr lang="en-US" dirty="0" smtClean="0"/>
              <a:t> </a:t>
            </a:r>
            <a:r>
              <a:rPr lang="en-US" dirty="0" err="1" smtClean="0"/>
              <a:t>mit</a:t>
            </a:r>
            <a:r>
              <a:rPr lang="en-US" dirty="0" smtClean="0"/>
              <a:t> den </a:t>
            </a:r>
            <a:r>
              <a:rPr lang="en-US" dirty="0" err="1" smtClean="0"/>
              <a:t>tatsächlichen</a:t>
            </a:r>
            <a:r>
              <a:rPr lang="en-US" dirty="0" smtClean="0"/>
              <a:t> </a:t>
            </a:r>
            <a:r>
              <a:rPr lang="en-US" dirty="0" err="1" smtClean="0"/>
              <a:t>Wahlergebnissen</a:t>
            </a:r>
            <a:r>
              <a:rPr lang="en-US" dirty="0" smtClean="0"/>
              <a:t> (Bundestag 2017) und </a:t>
            </a:r>
            <a:r>
              <a:rPr lang="en-US" dirty="0" err="1" smtClean="0"/>
              <a:t>dem</a:t>
            </a:r>
            <a:r>
              <a:rPr lang="en-US" dirty="0" smtClean="0"/>
              <a:t> Probability Sample</a:t>
            </a:r>
          </a:p>
          <a:p>
            <a:pPr marL="0" indent="0">
              <a:buNone/>
            </a:pPr>
            <a:endParaRPr lang="en-US" dirty="0" smtClean="0"/>
          </a:p>
          <a:p>
            <a:r>
              <a:rPr lang="en-US" dirty="0" err="1" smtClean="0"/>
              <a:t>Vergleiche</a:t>
            </a:r>
            <a:r>
              <a:rPr lang="en-US" dirty="0" smtClean="0"/>
              <a:t> die </a:t>
            </a:r>
            <a:r>
              <a:rPr lang="en-US" dirty="0" err="1" smtClean="0"/>
              <a:t>Ergebnisse</a:t>
            </a:r>
            <a:r>
              <a:rPr lang="en-US" dirty="0" smtClean="0"/>
              <a:t> </a:t>
            </a:r>
            <a:r>
              <a:rPr lang="en-US" dirty="0" err="1" smtClean="0"/>
              <a:t>mit</a:t>
            </a:r>
            <a:r>
              <a:rPr lang="en-US" dirty="0" smtClean="0"/>
              <a:t> der </a:t>
            </a:r>
            <a:r>
              <a:rPr lang="en-US" dirty="0" err="1" smtClean="0"/>
              <a:t>klassischen</a:t>
            </a:r>
            <a:r>
              <a:rPr lang="en-US" dirty="0" smtClean="0"/>
              <a:t> Raking-</a:t>
            </a:r>
            <a:r>
              <a:rPr lang="en-US" dirty="0" err="1" smtClean="0"/>
              <a:t>Methode</a:t>
            </a:r>
            <a:endParaRPr lang="en-US" dirty="0" smtClean="0"/>
          </a:p>
          <a:p>
            <a:pPr marL="0" indent="0">
              <a:buNone/>
            </a:pPr>
            <a:endParaRPr lang="en-US" dirty="0" smtClean="0"/>
          </a:p>
          <a:p>
            <a:pPr marL="0" indent="0">
              <a:buNone/>
            </a:pPr>
            <a:endParaRPr lang="en-US" dirty="0"/>
          </a:p>
          <a:p>
            <a:pPr marL="0" indent="0">
              <a:buNone/>
            </a:pPr>
            <a:endParaRPr lang="de-DE" dirty="0"/>
          </a:p>
        </p:txBody>
      </p:sp>
    </p:spTree>
    <p:extLst>
      <p:ext uri="{BB962C8B-B14F-4D97-AF65-F5344CB8AC3E}">
        <p14:creationId xmlns:p14="http://schemas.microsoft.com/office/powerpoint/2010/main" val="2644228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Kurzzusammenfassung</a:t>
            </a:r>
            <a:endParaRPr lang="de-DE" dirty="0"/>
          </a:p>
        </p:txBody>
      </p:sp>
      <p:sp>
        <p:nvSpPr>
          <p:cNvPr id="3" name="Inhaltsplatzhalter 2"/>
          <p:cNvSpPr>
            <a:spLocks noGrp="1"/>
          </p:cNvSpPr>
          <p:nvPr>
            <p:ph idx="1"/>
          </p:nvPr>
        </p:nvSpPr>
        <p:spPr/>
        <p:txBody>
          <a:bodyPr/>
          <a:lstStyle/>
          <a:p>
            <a:r>
              <a:rPr lang="de-DE" dirty="0" smtClean="0"/>
              <a:t>Simulation eines </a:t>
            </a:r>
            <a:r>
              <a:rPr lang="de-DE" dirty="0" err="1" smtClean="0"/>
              <a:t>Universe</a:t>
            </a:r>
            <a:r>
              <a:rPr lang="de-DE" dirty="0" smtClean="0"/>
              <a:t> auf Basis des ESS</a:t>
            </a:r>
          </a:p>
          <a:p>
            <a:pPr>
              <a:buFont typeface="Wingdings" panose="05000000000000000000" pitchFamily="2" charset="2"/>
              <a:buChar char="Ø"/>
            </a:pPr>
            <a:r>
              <a:rPr lang="de-DE" dirty="0" smtClean="0"/>
              <a:t> Ziehung mit zurücklegen der </a:t>
            </a:r>
            <a:r>
              <a:rPr lang="de-DE" dirty="0"/>
              <a:t>G</a:t>
            </a:r>
            <a:r>
              <a:rPr lang="de-DE" dirty="0" smtClean="0"/>
              <a:t>röße von 100 Tausend Units</a:t>
            </a:r>
          </a:p>
          <a:p>
            <a:r>
              <a:rPr lang="de-DE" dirty="0" smtClean="0"/>
              <a:t>Kombiniere das </a:t>
            </a:r>
            <a:r>
              <a:rPr lang="de-DE" dirty="0" err="1" smtClean="0"/>
              <a:t>Universe</a:t>
            </a:r>
            <a:r>
              <a:rPr lang="de-DE" dirty="0" smtClean="0"/>
              <a:t> mit dem Panel-Sample</a:t>
            </a:r>
          </a:p>
          <a:p>
            <a:r>
              <a:rPr lang="de-DE" dirty="0" smtClean="0"/>
              <a:t>Schätzung des Z Indikators (Z=1 bedeutet das die Beobachtung im Panel sample vorliegt) mithilfe eines logistischen Modells von Z auf die Hilfsvariablen </a:t>
            </a:r>
            <a:r>
              <a:rPr lang="de-DE" dirty="0" err="1" smtClean="0"/>
              <a:t>regressiert</a:t>
            </a:r>
            <a:endParaRPr lang="de-DE" dirty="0" smtClean="0"/>
          </a:p>
          <a:p>
            <a:endParaRPr lang="de-DE" dirty="0"/>
          </a:p>
        </p:txBody>
      </p:sp>
    </p:spTree>
    <p:extLst>
      <p:ext uri="{BB962C8B-B14F-4D97-AF65-F5344CB8AC3E}">
        <p14:creationId xmlns:p14="http://schemas.microsoft.com/office/powerpoint/2010/main" val="2005107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Kurzzusammenfassung</a:t>
            </a:r>
          </a:p>
        </p:txBody>
      </p:sp>
      <p:sp>
        <p:nvSpPr>
          <p:cNvPr id="3" name="Inhaltsplatzhalter 2"/>
          <p:cNvSpPr>
            <a:spLocks noGrp="1"/>
          </p:cNvSpPr>
          <p:nvPr>
            <p:ph idx="1"/>
          </p:nvPr>
        </p:nvSpPr>
        <p:spPr>
          <a:xfrm>
            <a:off x="852466" y="2060848"/>
            <a:ext cx="7467600" cy="3552844"/>
          </a:xfrm>
        </p:spPr>
        <p:txBody>
          <a:bodyPr/>
          <a:lstStyle/>
          <a:p>
            <a:r>
              <a:rPr lang="de-DE" dirty="0" smtClean="0"/>
              <a:t>Berechnung der Pseudogewichte werden durch die gefitteten </a:t>
            </a:r>
            <a:r>
              <a:rPr lang="de-DE" dirty="0" err="1"/>
              <a:t>L</a:t>
            </a:r>
            <a:r>
              <a:rPr lang="de-DE" dirty="0" err="1" smtClean="0"/>
              <a:t>ogits</a:t>
            </a:r>
            <a:r>
              <a:rPr lang="de-DE" dirty="0" smtClean="0"/>
              <a:t> berechnet </a:t>
            </a:r>
            <a:r>
              <a:rPr lang="en-US" dirty="0"/>
              <a:t>P(Z = 0)/P(Z = </a:t>
            </a:r>
            <a:r>
              <a:rPr lang="en-US" dirty="0" smtClean="0"/>
              <a:t>1)</a:t>
            </a:r>
          </a:p>
          <a:p>
            <a:r>
              <a:rPr lang="en-US" dirty="0" err="1" smtClean="0"/>
              <a:t>Ziehung</a:t>
            </a:r>
            <a:r>
              <a:rPr lang="en-US" dirty="0" smtClean="0"/>
              <a:t> der </a:t>
            </a:r>
            <a:r>
              <a:rPr lang="en-US" dirty="0" err="1" smtClean="0"/>
              <a:t>marginalen</a:t>
            </a:r>
            <a:r>
              <a:rPr lang="en-US" dirty="0" smtClean="0"/>
              <a:t> </a:t>
            </a:r>
            <a:r>
              <a:rPr lang="en-US" dirty="0" err="1" smtClean="0"/>
              <a:t>Verteilung</a:t>
            </a:r>
            <a:r>
              <a:rPr lang="en-US" dirty="0" smtClean="0"/>
              <a:t> </a:t>
            </a:r>
            <a:r>
              <a:rPr lang="en-US" dirty="0" err="1" smtClean="0"/>
              <a:t>für</a:t>
            </a:r>
            <a:r>
              <a:rPr lang="en-US" dirty="0" smtClean="0"/>
              <a:t> Raking </a:t>
            </a:r>
            <a:r>
              <a:rPr lang="en-US" dirty="0" err="1" smtClean="0"/>
              <a:t>aus</a:t>
            </a:r>
            <a:r>
              <a:rPr lang="en-US" dirty="0" smtClean="0"/>
              <a:t> </a:t>
            </a:r>
            <a:r>
              <a:rPr lang="en-US" dirty="0" err="1" smtClean="0"/>
              <a:t>dem</a:t>
            </a:r>
            <a:r>
              <a:rPr lang="en-US" dirty="0" smtClean="0"/>
              <a:t> </a:t>
            </a:r>
            <a:r>
              <a:rPr lang="en-US" dirty="0" err="1" smtClean="0"/>
              <a:t>künstlichen</a:t>
            </a:r>
            <a:r>
              <a:rPr lang="en-US" dirty="0" smtClean="0"/>
              <a:t> Universe</a:t>
            </a:r>
          </a:p>
          <a:p>
            <a:r>
              <a:rPr lang="en-US" dirty="0" err="1" smtClean="0"/>
              <a:t>Zusatzschritt</a:t>
            </a:r>
            <a:r>
              <a:rPr lang="en-US" dirty="0" smtClean="0"/>
              <a:t> </a:t>
            </a:r>
            <a:r>
              <a:rPr lang="en-US" dirty="0" err="1" smtClean="0"/>
              <a:t>bei</a:t>
            </a:r>
            <a:r>
              <a:rPr lang="en-US" dirty="0" smtClean="0"/>
              <a:t> </a:t>
            </a:r>
            <a:r>
              <a:rPr lang="en-US" dirty="0" err="1" smtClean="0"/>
              <a:t>Pseudogewichtung</a:t>
            </a:r>
            <a:r>
              <a:rPr lang="en-US" dirty="0" smtClean="0"/>
              <a:t>:</a:t>
            </a:r>
          </a:p>
          <a:p>
            <a:r>
              <a:rPr lang="en-US" dirty="0" smtClean="0"/>
              <a:t>2020: ESS2018 </a:t>
            </a:r>
            <a:r>
              <a:rPr lang="en-US" dirty="0" err="1" smtClean="0"/>
              <a:t>umfasste</a:t>
            </a:r>
            <a:r>
              <a:rPr lang="en-US" dirty="0" smtClean="0"/>
              <a:t> </a:t>
            </a:r>
            <a:r>
              <a:rPr lang="en-US" dirty="0" err="1" smtClean="0"/>
              <a:t>nur</a:t>
            </a:r>
            <a:r>
              <a:rPr lang="en-US" dirty="0" smtClean="0"/>
              <a:t> </a:t>
            </a:r>
            <a:r>
              <a:rPr lang="en-US" dirty="0" err="1" smtClean="0"/>
              <a:t>konstante</a:t>
            </a:r>
            <a:r>
              <a:rPr lang="en-US" dirty="0" smtClean="0"/>
              <a:t> </a:t>
            </a:r>
            <a:r>
              <a:rPr lang="en-US" dirty="0" err="1" smtClean="0"/>
              <a:t>Designgewichte</a:t>
            </a:r>
            <a:r>
              <a:rPr lang="en-US" dirty="0" smtClean="0"/>
              <a:t> = </a:t>
            </a:r>
            <a:r>
              <a:rPr lang="en-US" dirty="0" err="1" smtClean="0"/>
              <a:t>keine</a:t>
            </a:r>
            <a:r>
              <a:rPr lang="en-US" dirty="0" smtClean="0"/>
              <a:t> </a:t>
            </a:r>
            <a:r>
              <a:rPr lang="en-US" dirty="0" err="1" smtClean="0"/>
              <a:t>Adjustierung</a:t>
            </a:r>
            <a:r>
              <a:rPr lang="en-US" dirty="0" smtClean="0"/>
              <a:t> </a:t>
            </a:r>
            <a:r>
              <a:rPr lang="en-US" dirty="0" err="1" smtClean="0"/>
              <a:t>nötig</a:t>
            </a:r>
            <a:endParaRPr lang="en-US" dirty="0" smtClean="0"/>
          </a:p>
          <a:p>
            <a:r>
              <a:rPr lang="en-US" dirty="0" err="1" smtClean="0"/>
              <a:t>Jetzt</a:t>
            </a:r>
            <a:r>
              <a:rPr lang="en-US" dirty="0" smtClean="0"/>
              <a:t>: </a:t>
            </a:r>
            <a:r>
              <a:rPr lang="en-US" dirty="0" err="1" smtClean="0"/>
              <a:t>regressiere</a:t>
            </a:r>
            <a:r>
              <a:rPr lang="en-US" dirty="0" smtClean="0"/>
              <a:t> </a:t>
            </a:r>
            <a:r>
              <a:rPr lang="en-US" dirty="0" err="1" smtClean="0"/>
              <a:t>Postratifizierungsgewichte</a:t>
            </a:r>
            <a:r>
              <a:rPr lang="en-US" dirty="0" smtClean="0"/>
              <a:t> auf </a:t>
            </a:r>
            <a:r>
              <a:rPr lang="en-US" dirty="0" err="1" smtClean="0"/>
              <a:t>demografische</a:t>
            </a:r>
            <a:r>
              <a:rPr lang="en-US" dirty="0" smtClean="0"/>
              <a:t> </a:t>
            </a:r>
            <a:r>
              <a:rPr lang="en-US" dirty="0" err="1" smtClean="0"/>
              <a:t>Variablen</a:t>
            </a:r>
            <a:endParaRPr lang="de-DE" dirty="0"/>
          </a:p>
        </p:txBody>
      </p:sp>
    </p:spTree>
    <p:extLst>
      <p:ext uri="{BB962C8B-B14F-4D97-AF65-F5344CB8AC3E}">
        <p14:creationId xmlns:p14="http://schemas.microsoft.com/office/powerpoint/2010/main" val="388086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Seit dem letzten Treffen</a:t>
            </a:r>
            <a:endParaRPr lang="de-DE" dirty="0"/>
          </a:p>
        </p:txBody>
      </p:sp>
      <p:sp>
        <p:nvSpPr>
          <p:cNvPr id="4" name="Inhaltsplatzhalter 3"/>
          <p:cNvSpPr>
            <a:spLocks noGrp="1"/>
          </p:cNvSpPr>
          <p:nvPr>
            <p:ph idx="1"/>
          </p:nvPr>
        </p:nvSpPr>
        <p:spPr>
          <a:xfrm>
            <a:off x="838200" y="1916832"/>
            <a:ext cx="7467600" cy="3552844"/>
          </a:xfrm>
        </p:spPr>
        <p:txBody>
          <a:bodyPr/>
          <a:lstStyle/>
          <a:p>
            <a:pPr marL="0" indent="0">
              <a:buNone/>
            </a:pPr>
            <a:endParaRPr lang="de-DE" dirty="0" smtClean="0"/>
          </a:p>
          <a:p>
            <a:r>
              <a:rPr lang="de-DE" dirty="0" smtClean="0"/>
              <a:t>Umsetzung der Simulation von Ulrich </a:t>
            </a:r>
            <a:r>
              <a:rPr lang="de-DE" dirty="0" err="1" smtClean="0"/>
              <a:t>Rendtel</a:t>
            </a:r>
            <a:r>
              <a:rPr lang="de-DE" dirty="0" smtClean="0"/>
              <a:t> aus 2020 in R</a:t>
            </a:r>
          </a:p>
          <a:p>
            <a:pPr marL="0" indent="0">
              <a:buNone/>
            </a:pPr>
            <a:endParaRPr lang="de-DE" dirty="0" smtClean="0"/>
          </a:p>
          <a:p>
            <a:r>
              <a:rPr lang="de-DE" dirty="0" smtClean="0"/>
              <a:t>Ziel: Reproduktion der Gewichteten Ergebnisse</a:t>
            </a:r>
          </a:p>
          <a:p>
            <a:pPr marL="0" indent="0">
              <a:buNone/>
            </a:pPr>
            <a:endParaRPr lang="de-DE" dirty="0" smtClean="0"/>
          </a:p>
          <a:p>
            <a:r>
              <a:rPr lang="de-DE" dirty="0" smtClean="0"/>
              <a:t>Umsetzung der </a:t>
            </a:r>
            <a:r>
              <a:rPr lang="de-DE" dirty="0"/>
              <a:t>K</a:t>
            </a:r>
            <a:r>
              <a:rPr lang="de-DE" dirty="0" smtClean="0"/>
              <a:t>alibrierung in R</a:t>
            </a:r>
          </a:p>
          <a:p>
            <a:pPr marL="0" indent="0">
              <a:buNone/>
            </a:pPr>
            <a:endParaRPr lang="de-DE" dirty="0" smtClean="0"/>
          </a:p>
          <a:p>
            <a:r>
              <a:rPr lang="de-DE" dirty="0" smtClean="0"/>
              <a:t>Umsetzung unterschiedlicher Selektionsmechanismen</a:t>
            </a:r>
          </a:p>
          <a:p>
            <a:endParaRPr lang="de-DE" dirty="0" smtClean="0"/>
          </a:p>
          <a:p>
            <a:r>
              <a:rPr lang="de-DE" dirty="0" smtClean="0"/>
              <a:t>Vergleich der unterschiedlichen Mechanismen</a:t>
            </a:r>
            <a:endParaRPr lang="de-DE" dirty="0"/>
          </a:p>
        </p:txBody>
      </p:sp>
    </p:spTree>
    <p:extLst>
      <p:ext uri="{BB962C8B-B14F-4D97-AF65-F5344CB8AC3E}">
        <p14:creationId xmlns:p14="http://schemas.microsoft.com/office/powerpoint/2010/main" val="3529299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Internet</a:t>
            </a:r>
            <a:endParaRPr lang="de-DE" dirty="0"/>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47543"/>
          <a:stretch/>
        </p:blipFill>
        <p:spPr bwMode="auto">
          <a:xfrm>
            <a:off x="118845" y="2286000"/>
            <a:ext cx="8906309" cy="4239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753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Internet</a:t>
            </a:r>
            <a:endParaRPr lang="de-DE" dirty="0"/>
          </a:p>
        </p:txBody>
      </p:sp>
      <p:sp>
        <p:nvSpPr>
          <p:cNvPr id="3" name="Inhaltsplatzhalter 2"/>
          <p:cNvSpPr>
            <a:spLocks noGrp="1"/>
          </p:cNvSpPr>
          <p:nvPr>
            <p:ph idx="1"/>
          </p:nvPr>
        </p:nvSpPr>
        <p:spPr/>
        <p:txBody>
          <a:bodyPr/>
          <a:lstStyle/>
          <a:p>
            <a:r>
              <a:rPr lang="de-DE" dirty="0" smtClean="0"/>
              <a:t>Ungewichteten Internet-</a:t>
            </a:r>
            <a:r>
              <a:rPr lang="de-DE" dirty="0" err="1"/>
              <a:t>S</a:t>
            </a:r>
            <a:r>
              <a:rPr lang="de-DE" dirty="0" err="1" smtClean="0"/>
              <a:t>elektions</a:t>
            </a:r>
            <a:r>
              <a:rPr lang="de-DE" dirty="0" smtClean="0"/>
              <a:t> Mechanismen, </a:t>
            </a:r>
            <a:r>
              <a:rPr lang="de-DE" dirty="0"/>
              <a:t>ü</a:t>
            </a:r>
            <a:r>
              <a:rPr lang="de-DE" dirty="0" smtClean="0"/>
              <a:t>ber- bzw. unterschätzen systematisch die Grünen und Union </a:t>
            </a:r>
          </a:p>
          <a:p>
            <a:endParaRPr lang="de-DE" dirty="0"/>
          </a:p>
          <a:p>
            <a:r>
              <a:rPr lang="de-DE" dirty="0" smtClean="0"/>
              <a:t>AFD in Blogger stark vertreten </a:t>
            </a:r>
          </a:p>
          <a:p>
            <a:r>
              <a:rPr lang="de-DE" dirty="0" smtClean="0"/>
              <a:t>Pseudogewichte und </a:t>
            </a:r>
            <a:r>
              <a:rPr lang="de-DE" dirty="0" err="1" smtClean="0"/>
              <a:t>Raking</a:t>
            </a:r>
            <a:r>
              <a:rPr lang="de-DE" dirty="0" smtClean="0"/>
              <a:t> verbessen bei allen Szenarien die Ergebnisse</a:t>
            </a:r>
          </a:p>
          <a:p>
            <a:r>
              <a:rPr lang="de-DE" dirty="0" smtClean="0"/>
              <a:t>Pseudogewichte Performern in allen Szenarien etwas besser</a:t>
            </a:r>
          </a:p>
          <a:p>
            <a:pPr marL="0" indent="0">
              <a:buNone/>
            </a:pPr>
            <a:endParaRPr lang="de-DE" dirty="0" smtClean="0"/>
          </a:p>
          <a:p>
            <a:endParaRPr lang="de-DE" dirty="0" smtClean="0"/>
          </a:p>
          <a:p>
            <a:endParaRPr lang="de-DE" dirty="0"/>
          </a:p>
        </p:txBody>
      </p:sp>
    </p:spTree>
    <p:extLst>
      <p:ext uri="{BB962C8B-B14F-4D97-AF65-F5344CB8AC3E}">
        <p14:creationId xmlns:p14="http://schemas.microsoft.com/office/powerpoint/2010/main" val="22333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764704"/>
            <a:ext cx="7467600" cy="1143000"/>
          </a:xfrm>
        </p:spPr>
        <p:txBody>
          <a:bodyPr/>
          <a:lstStyle/>
          <a:p>
            <a:r>
              <a:rPr lang="de-DE" dirty="0" smtClean="0"/>
              <a:t>Ergebnisse Politik</a:t>
            </a:r>
            <a:endParaRPr lang="de-D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16123"/>
            <a:ext cx="8782566" cy="473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058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endParaRPr lang="de-DE" dirty="0"/>
          </a:p>
        </p:txBody>
      </p:sp>
      <p:sp>
        <p:nvSpPr>
          <p:cNvPr id="3" name="Inhaltsplatzhalter 2"/>
          <p:cNvSpPr>
            <a:spLocks noGrp="1"/>
          </p:cNvSpPr>
          <p:nvPr>
            <p:ph idx="1"/>
          </p:nvPr>
        </p:nvSpPr>
        <p:spPr/>
        <p:txBody>
          <a:bodyPr/>
          <a:lstStyle/>
          <a:p>
            <a:r>
              <a:rPr lang="de-DE" dirty="0" smtClean="0"/>
              <a:t>Starke </a:t>
            </a:r>
            <a:r>
              <a:rPr lang="de-DE" dirty="0"/>
              <a:t>V</a:t>
            </a:r>
            <a:r>
              <a:rPr lang="de-DE" dirty="0" smtClean="0"/>
              <a:t>erzerrung und Verletzung der MAR-Annahme nimmt die Performance der Pseudogewichte ab </a:t>
            </a:r>
          </a:p>
          <a:p>
            <a:pPr marL="0" indent="0">
              <a:buNone/>
            </a:pPr>
            <a:endParaRPr lang="de-DE" dirty="0" smtClean="0"/>
          </a:p>
          <a:p>
            <a:r>
              <a:rPr lang="de-DE" dirty="0" err="1" smtClean="0"/>
              <a:t>Raking</a:t>
            </a:r>
            <a:r>
              <a:rPr lang="de-DE" dirty="0" smtClean="0"/>
              <a:t> </a:t>
            </a:r>
            <a:r>
              <a:rPr lang="de-DE" dirty="0" err="1" smtClean="0"/>
              <a:t>performt</a:t>
            </a:r>
            <a:r>
              <a:rPr lang="de-DE" dirty="0" smtClean="0"/>
              <a:t> ähnlich schlecht</a:t>
            </a:r>
          </a:p>
          <a:p>
            <a:endParaRPr lang="de-DE" dirty="0" smtClean="0"/>
          </a:p>
          <a:p>
            <a:r>
              <a:rPr lang="de-DE" dirty="0" smtClean="0"/>
              <a:t>Verzerrung bleibt teilweise Konstant oder nimmt sogar zu</a:t>
            </a:r>
          </a:p>
          <a:p>
            <a:endParaRPr lang="de-DE" dirty="0"/>
          </a:p>
        </p:txBody>
      </p:sp>
    </p:spTree>
    <p:extLst>
      <p:ext uri="{BB962C8B-B14F-4D97-AF65-F5344CB8AC3E}">
        <p14:creationId xmlns:p14="http://schemas.microsoft.com/office/powerpoint/2010/main" val="76176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Nächsten Schritte</a:t>
            </a:r>
            <a:endParaRPr lang="de-DE" dirty="0"/>
          </a:p>
        </p:txBody>
      </p:sp>
      <p:sp>
        <p:nvSpPr>
          <p:cNvPr id="3" name="Inhaltsplatzhalter 2"/>
          <p:cNvSpPr>
            <a:spLocks noGrp="1"/>
          </p:cNvSpPr>
          <p:nvPr>
            <p:ph idx="1"/>
          </p:nvPr>
        </p:nvSpPr>
        <p:spPr/>
        <p:txBody>
          <a:bodyPr/>
          <a:lstStyle/>
          <a:p>
            <a:r>
              <a:rPr lang="de-DE" dirty="0" smtClean="0"/>
              <a:t>Geeigneter Selektionsmechanismus für </a:t>
            </a:r>
            <a:r>
              <a:rPr lang="de-DE" dirty="0" err="1" smtClean="0"/>
              <a:t>Civey</a:t>
            </a:r>
            <a:endParaRPr lang="de-DE" dirty="0" smtClean="0"/>
          </a:p>
          <a:p>
            <a:r>
              <a:rPr lang="de-DE" dirty="0" smtClean="0"/>
              <a:t>Fokus auf Selektionsmechanismus Blogger?</a:t>
            </a:r>
          </a:p>
          <a:p>
            <a:r>
              <a:rPr lang="de-DE" dirty="0" err="1" smtClean="0"/>
              <a:t>Civeys</a:t>
            </a:r>
            <a:r>
              <a:rPr lang="de-DE" dirty="0" smtClean="0"/>
              <a:t> Sonntagsfrage als Gewichtung Variable abbilden?</a:t>
            </a:r>
          </a:p>
          <a:p>
            <a:pPr>
              <a:buFont typeface="Wingdings" panose="05000000000000000000" pitchFamily="2" charset="2"/>
              <a:buChar char="Ø"/>
            </a:pPr>
            <a:r>
              <a:rPr lang="de-DE" dirty="0" smtClean="0"/>
              <a:t>Vorschlag: Parteinähe benutzen</a:t>
            </a:r>
          </a:p>
          <a:p>
            <a:pPr>
              <a:buFont typeface="Wingdings" panose="05000000000000000000" pitchFamily="2" charset="2"/>
              <a:buChar char="Ø"/>
            </a:pPr>
            <a:r>
              <a:rPr lang="de-DE" dirty="0" smtClean="0"/>
              <a:t>Abhängige Variable ändern Bsp. Lebenszufriedenheit, Vertrauen, Meinungen und Einstellungen</a:t>
            </a:r>
          </a:p>
          <a:p>
            <a:pPr>
              <a:buFont typeface="Wingdings" panose="05000000000000000000" pitchFamily="2" charset="2"/>
              <a:buChar char="Ø"/>
            </a:pPr>
            <a:endParaRPr lang="de-DE" dirty="0"/>
          </a:p>
        </p:txBody>
      </p:sp>
    </p:spTree>
    <p:extLst>
      <p:ext uri="{BB962C8B-B14F-4D97-AF65-F5344CB8AC3E}">
        <p14:creationId xmlns:p14="http://schemas.microsoft.com/office/powerpoint/2010/main" val="219338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Vergleich mit Parteinähe als Hilfsvariable</a:t>
            </a:r>
            <a:endParaRPr lang="de-D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86000"/>
            <a:ext cx="8784976" cy="4205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593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Vergleich mit Parteinähe als Hilfsvariable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76" y="1988840"/>
            <a:ext cx="8577847" cy="446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573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4896DA-62F0-4272-BE31-2CF4BAE1A85B}"/>
              </a:ext>
            </a:extLst>
          </p:cNvPr>
          <p:cNvSpPr>
            <a:spLocks noGrp="1"/>
          </p:cNvSpPr>
          <p:nvPr>
            <p:ph type="title"/>
          </p:nvPr>
        </p:nvSpPr>
        <p:spPr/>
        <p:txBody>
          <a:bodyPr/>
          <a:lstStyle/>
          <a:p>
            <a:r>
              <a:rPr lang="de-DE" dirty="0"/>
              <a:t>Literatur</a:t>
            </a:r>
          </a:p>
        </p:txBody>
      </p:sp>
      <p:sp>
        <p:nvSpPr>
          <p:cNvPr id="3" name="Inhaltsplatzhalter 2">
            <a:extLst>
              <a:ext uri="{FF2B5EF4-FFF2-40B4-BE49-F238E27FC236}">
                <a16:creationId xmlns:a16="http://schemas.microsoft.com/office/drawing/2014/main" id="{0D321A02-646F-4C8C-970A-D2C92FA29DE9}"/>
              </a:ext>
            </a:extLst>
          </p:cNvPr>
          <p:cNvSpPr>
            <a:spLocks noGrp="1"/>
          </p:cNvSpPr>
          <p:nvPr>
            <p:ph idx="1"/>
          </p:nvPr>
        </p:nvSpPr>
        <p:spPr>
          <a:xfrm>
            <a:off x="838200" y="2060848"/>
            <a:ext cx="7467600" cy="4176464"/>
          </a:xfrm>
        </p:spPr>
        <p:txBody>
          <a:bodyPr/>
          <a:lstStyle/>
          <a:p>
            <a:r>
              <a:rPr lang="de-DE" sz="1100" dirty="0"/>
              <a:t>Baker R., Brick J.M., Bates N.A., Battaglia, M., </a:t>
            </a:r>
            <a:r>
              <a:rPr lang="de-DE" sz="1100" dirty="0" err="1"/>
              <a:t>Couper</a:t>
            </a:r>
            <a:r>
              <a:rPr lang="de-DE" sz="1100" dirty="0"/>
              <a:t>, M.P., </a:t>
            </a:r>
            <a:r>
              <a:rPr lang="de-DE" sz="1100" dirty="0" err="1"/>
              <a:t>Dever</a:t>
            </a:r>
            <a:r>
              <a:rPr lang="de-DE" sz="1100" dirty="0"/>
              <a:t> J.A., </a:t>
            </a:r>
            <a:r>
              <a:rPr lang="de-DE" sz="1100" dirty="0" err="1"/>
              <a:t>Gile</a:t>
            </a:r>
            <a:r>
              <a:rPr lang="de-DE" sz="1100" dirty="0"/>
              <a:t> K.J. and </a:t>
            </a:r>
            <a:r>
              <a:rPr lang="de-DE" sz="1100" dirty="0" err="1"/>
              <a:t>Tourangeau</a:t>
            </a:r>
            <a:r>
              <a:rPr lang="de-DE" sz="1100" dirty="0"/>
              <a:t> R. (2013), Report </a:t>
            </a:r>
            <a:r>
              <a:rPr lang="de-DE" sz="1100" dirty="0" err="1"/>
              <a:t>of</a:t>
            </a:r>
            <a:r>
              <a:rPr lang="de-DE" sz="1100" dirty="0"/>
              <a:t> </a:t>
            </a:r>
            <a:r>
              <a:rPr lang="de-DE" sz="1100" dirty="0" err="1"/>
              <a:t>the</a:t>
            </a:r>
            <a:r>
              <a:rPr lang="de-DE" sz="1100" dirty="0"/>
              <a:t> AAPOR Task Force on Non-</a:t>
            </a:r>
            <a:r>
              <a:rPr lang="de-DE" sz="1100" dirty="0" err="1"/>
              <a:t>Probability</a:t>
            </a:r>
            <a:r>
              <a:rPr lang="de-DE" sz="1100" dirty="0"/>
              <a:t> Sampling. </a:t>
            </a:r>
            <a:r>
              <a:rPr lang="de-DE" sz="1100" dirty="0">
                <a:hlinkClick r:id="rId2"/>
              </a:rPr>
              <a:t>https://www.aapor.org/AAPOR_Main/media/MainSiteFiles/NPS_TF_Report_Final_7_revised_FNL_6_22_13.pdf</a:t>
            </a:r>
            <a:r>
              <a:rPr lang="de-DE" sz="1100" dirty="0"/>
              <a:t>.</a:t>
            </a:r>
          </a:p>
          <a:p>
            <a:r>
              <a:rPr lang="de-DE" sz="1100" dirty="0" err="1"/>
              <a:t>Buelens</a:t>
            </a:r>
            <a:r>
              <a:rPr lang="de-DE" sz="1100" dirty="0"/>
              <a:t> B., van den Brakel J., Burger J. (2015) </a:t>
            </a:r>
            <a:r>
              <a:rPr lang="de-DE" sz="1100" dirty="0" err="1"/>
              <a:t>Predictive</a:t>
            </a:r>
            <a:r>
              <a:rPr lang="de-DE" sz="1100" dirty="0"/>
              <a:t> </a:t>
            </a:r>
            <a:r>
              <a:rPr lang="de-DE" sz="1100" dirty="0" err="1"/>
              <a:t>inference</a:t>
            </a:r>
            <a:r>
              <a:rPr lang="de-DE" sz="1100" dirty="0"/>
              <a:t> </a:t>
            </a:r>
            <a:r>
              <a:rPr lang="de-DE" sz="1100" dirty="0" err="1"/>
              <a:t>for</a:t>
            </a:r>
            <a:r>
              <a:rPr lang="de-DE" sz="1100" dirty="0"/>
              <a:t> non-</a:t>
            </a:r>
            <a:r>
              <a:rPr lang="de-DE" sz="1100" dirty="0" err="1"/>
              <a:t>probability</a:t>
            </a:r>
            <a:r>
              <a:rPr lang="de-DE" sz="1100" dirty="0"/>
              <a:t> </a:t>
            </a:r>
            <a:r>
              <a:rPr lang="de-DE" sz="1100" dirty="0" err="1"/>
              <a:t>samples</a:t>
            </a:r>
            <a:r>
              <a:rPr lang="de-DE" sz="1100" dirty="0"/>
              <a:t>: a </a:t>
            </a:r>
            <a:r>
              <a:rPr lang="de-DE" sz="1100" dirty="0" err="1"/>
              <a:t>simulation</a:t>
            </a:r>
            <a:r>
              <a:rPr lang="de-DE" sz="1100" dirty="0"/>
              <a:t> </a:t>
            </a:r>
            <a:r>
              <a:rPr lang="de-DE" sz="1100" dirty="0" err="1"/>
              <a:t>study</a:t>
            </a:r>
            <a:r>
              <a:rPr lang="de-DE" sz="1100" dirty="0"/>
              <a:t>, Technical Report, </a:t>
            </a:r>
            <a:r>
              <a:rPr lang="de-DE" sz="1100" dirty="0" err="1"/>
              <a:t>Discussion</a:t>
            </a:r>
            <a:r>
              <a:rPr lang="de-DE" sz="1100" dirty="0"/>
              <a:t> Paper.</a:t>
            </a:r>
          </a:p>
          <a:p>
            <a:r>
              <a:rPr lang="de-DE" sz="1100" dirty="0" err="1">
                <a:latin typeface="+mn-lt"/>
              </a:rPr>
              <a:t>Cornesse</a:t>
            </a:r>
            <a:r>
              <a:rPr lang="de-DE" sz="1100" dirty="0">
                <a:latin typeface="+mn-lt"/>
              </a:rPr>
              <a:t> C., Blom A.,</a:t>
            </a:r>
            <a:r>
              <a:rPr lang="de-DE" sz="1100" dirty="0" err="1">
                <a:latin typeface="+mn-lt"/>
              </a:rPr>
              <a:t>Dutwin</a:t>
            </a:r>
            <a:r>
              <a:rPr lang="de-DE" sz="1100" dirty="0">
                <a:latin typeface="+mn-lt"/>
              </a:rPr>
              <a:t> D., </a:t>
            </a:r>
            <a:r>
              <a:rPr lang="de-DE" sz="1100" dirty="0" err="1">
                <a:latin typeface="+mn-lt"/>
              </a:rPr>
              <a:t>Krosnick</a:t>
            </a:r>
            <a:r>
              <a:rPr lang="de-DE" sz="1100" dirty="0">
                <a:latin typeface="+mn-lt"/>
              </a:rPr>
              <a:t> J., </a:t>
            </a:r>
            <a:r>
              <a:rPr lang="de-DE" sz="1100" dirty="0" err="1">
                <a:latin typeface="+mn-lt"/>
              </a:rPr>
              <a:t>Leeuw</a:t>
            </a:r>
            <a:r>
              <a:rPr lang="de-DE" sz="1100" dirty="0">
                <a:latin typeface="+mn-lt"/>
              </a:rPr>
              <a:t> E., </a:t>
            </a:r>
            <a:r>
              <a:rPr lang="de-DE" sz="1100" dirty="0" err="1">
                <a:latin typeface="+mn-lt"/>
              </a:rPr>
              <a:t>Legleye</a:t>
            </a:r>
            <a:r>
              <a:rPr lang="de-DE" sz="1100" dirty="0">
                <a:latin typeface="+mn-lt"/>
              </a:rPr>
              <a:t>, S., </a:t>
            </a:r>
            <a:r>
              <a:rPr lang="de-DE" sz="1100" dirty="0" err="1">
                <a:latin typeface="+mn-lt"/>
              </a:rPr>
              <a:t>Pasek</a:t>
            </a:r>
            <a:r>
              <a:rPr lang="de-DE" sz="1100" dirty="0">
                <a:latin typeface="+mn-lt"/>
              </a:rPr>
              <a:t>, J., </a:t>
            </a:r>
            <a:r>
              <a:rPr lang="de-DE" sz="1100" dirty="0" err="1">
                <a:latin typeface="+mn-lt"/>
              </a:rPr>
              <a:t>Pennay</a:t>
            </a:r>
            <a:r>
              <a:rPr lang="de-DE" sz="1100" dirty="0">
                <a:latin typeface="+mn-lt"/>
              </a:rPr>
              <a:t> D., Phillips B., </a:t>
            </a:r>
            <a:r>
              <a:rPr lang="de-DE" sz="1100" dirty="0" err="1">
                <a:latin typeface="+mn-lt"/>
              </a:rPr>
              <a:t>Sakshaug</a:t>
            </a:r>
            <a:r>
              <a:rPr lang="de-DE" sz="1100" dirty="0">
                <a:latin typeface="+mn-lt"/>
              </a:rPr>
              <a:t> J., </a:t>
            </a:r>
            <a:r>
              <a:rPr lang="de-DE" sz="1100" dirty="0" err="1">
                <a:latin typeface="+mn-lt"/>
              </a:rPr>
              <a:t>Struminskaya</a:t>
            </a:r>
            <a:r>
              <a:rPr lang="de-DE" sz="1100" dirty="0">
                <a:latin typeface="+mn-lt"/>
              </a:rPr>
              <a:t> B., Wenz, A. (2020) </a:t>
            </a:r>
            <a:r>
              <a:rPr lang="en-US" sz="1100" dirty="0">
                <a:latin typeface="+mn-lt"/>
              </a:rPr>
              <a:t>A Review of Conceptual Approaches and Empirical Evidence on Probability and Nonprobability Sample Survey Research, In: Journal of Survey Statistics and Methodology, No. 8, </a:t>
            </a:r>
            <a:r>
              <a:rPr lang="de-DE" sz="1100" dirty="0">
                <a:latin typeface="+mn-lt"/>
              </a:rPr>
              <a:t>4–36</a:t>
            </a:r>
            <a:endParaRPr lang="de-DE" sz="1100" dirty="0"/>
          </a:p>
          <a:p>
            <a:r>
              <a:rPr lang="de-DE" sz="1100" dirty="0"/>
              <a:t>Elliot M., </a:t>
            </a:r>
            <a:r>
              <a:rPr lang="de-DE" sz="1100" dirty="0" err="1"/>
              <a:t>Valliant</a:t>
            </a:r>
            <a:r>
              <a:rPr lang="de-DE" sz="1100" dirty="0"/>
              <a:t> R. (2017) </a:t>
            </a:r>
            <a:r>
              <a:rPr lang="de-DE" sz="1100" dirty="0" err="1"/>
              <a:t>Inference</a:t>
            </a:r>
            <a:r>
              <a:rPr lang="de-DE" sz="1100" dirty="0"/>
              <a:t> </a:t>
            </a:r>
            <a:r>
              <a:rPr lang="de-DE" sz="1100" dirty="0" err="1"/>
              <a:t>for</a:t>
            </a:r>
            <a:r>
              <a:rPr lang="de-DE" sz="1100" dirty="0"/>
              <a:t> </a:t>
            </a:r>
            <a:r>
              <a:rPr lang="de-DE" sz="1100" dirty="0" err="1"/>
              <a:t>Nonprobability</a:t>
            </a:r>
            <a:r>
              <a:rPr lang="de-DE" sz="1100" dirty="0"/>
              <a:t> Samples, In: Statistical Science, Vol. 32, </a:t>
            </a:r>
            <a:r>
              <a:rPr lang="de-DE" sz="1100" dirty="0" err="1"/>
              <a:t>No</a:t>
            </a:r>
            <a:r>
              <a:rPr lang="de-DE" sz="1100" dirty="0"/>
              <a:t>. 2, 249-264</a:t>
            </a:r>
          </a:p>
          <a:p>
            <a:r>
              <a:rPr lang="de-DE" sz="1100" dirty="0"/>
              <a:t>Quatember A. (2001), Die Quotenverfahren. Stichprobentheorie und –</a:t>
            </a:r>
            <a:r>
              <a:rPr lang="de-DE" sz="1100" dirty="0" err="1"/>
              <a:t>praxis</a:t>
            </a:r>
            <a:r>
              <a:rPr lang="de-DE" sz="1100" dirty="0"/>
              <a:t>, Aachen: Shaker Verlag. </a:t>
            </a:r>
          </a:p>
          <a:p>
            <a:r>
              <a:rPr lang="de-DE" sz="1100" dirty="0"/>
              <a:t>Quatember A. (2019), </a:t>
            </a:r>
            <a:r>
              <a:rPr lang="de-DE" sz="1100" dirty="0" err="1"/>
              <a:t>Inference</a:t>
            </a:r>
            <a:r>
              <a:rPr lang="de-DE" sz="1100" dirty="0"/>
              <a:t> </a:t>
            </a:r>
            <a:r>
              <a:rPr lang="de-DE" sz="1100" dirty="0" err="1"/>
              <a:t>based</a:t>
            </a:r>
            <a:r>
              <a:rPr lang="de-DE" sz="1100" dirty="0"/>
              <a:t> on </a:t>
            </a:r>
            <a:r>
              <a:rPr lang="de-DE" sz="1100" dirty="0" err="1"/>
              <a:t>Probability</a:t>
            </a:r>
            <a:r>
              <a:rPr lang="de-DE" sz="1100" dirty="0"/>
              <a:t> Sampling </a:t>
            </a:r>
            <a:r>
              <a:rPr lang="de-DE" sz="1100" dirty="0" err="1"/>
              <a:t>or</a:t>
            </a:r>
            <a:r>
              <a:rPr lang="de-DE" sz="1100" dirty="0"/>
              <a:t> </a:t>
            </a:r>
            <a:r>
              <a:rPr lang="de-DE" sz="1100" dirty="0" err="1"/>
              <a:t>Nonprobability</a:t>
            </a:r>
            <a:r>
              <a:rPr lang="de-DE" sz="1100" dirty="0"/>
              <a:t> Sampling- Are </a:t>
            </a:r>
            <a:r>
              <a:rPr lang="de-DE" sz="1100" dirty="0" err="1"/>
              <a:t>They</a:t>
            </a:r>
            <a:r>
              <a:rPr lang="de-DE" sz="1100" dirty="0"/>
              <a:t> Nothing but a </a:t>
            </a:r>
            <a:r>
              <a:rPr lang="de-DE" sz="1100" dirty="0" err="1"/>
              <a:t>question</a:t>
            </a:r>
            <a:r>
              <a:rPr lang="de-DE" sz="1100" dirty="0"/>
              <a:t> </a:t>
            </a:r>
            <a:r>
              <a:rPr lang="de-DE" sz="1100" dirty="0" err="1"/>
              <a:t>of</a:t>
            </a:r>
            <a:r>
              <a:rPr lang="de-DE" sz="1100" dirty="0"/>
              <a:t> Models? Survey Methods: </a:t>
            </a:r>
            <a:r>
              <a:rPr lang="de-DE" sz="1100" dirty="0" err="1"/>
              <a:t>Insights</a:t>
            </a:r>
            <a:r>
              <a:rPr lang="de-DE" sz="1100" dirty="0"/>
              <a:t> </a:t>
            </a:r>
            <a:r>
              <a:rPr lang="de-DE" sz="1100" dirty="0" err="1"/>
              <a:t>from</a:t>
            </a:r>
            <a:r>
              <a:rPr lang="de-DE" sz="1100" dirty="0"/>
              <a:t> The Field. </a:t>
            </a:r>
            <a:r>
              <a:rPr lang="de-DE" sz="1100" dirty="0" err="1"/>
              <a:t>Retrieved</a:t>
            </a:r>
            <a:r>
              <a:rPr lang="de-DE" sz="1100" dirty="0"/>
              <a:t> </a:t>
            </a:r>
            <a:r>
              <a:rPr lang="de-DE" sz="1100" dirty="0" err="1"/>
              <a:t>from</a:t>
            </a:r>
            <a:r>
              <a:rPr lang="de-DE" sz="1100" dirty="0"/>
              <a:t> </a:t>
            </a:r>
            <a:r>
              <a:rPr lang="de-DE" sz="1100" dirty="0">
                <a:hlinkClick r:id="rId3"/>
              </a:rPr>
              <a:t>https://surveyinsights.org/?p=11203</a:t>
            </a:r>
            <a:endParaRPr lang="de-DE" sz="1100" dirty="0"/>
          </a:p>
          <a:p>
            <a:r>
              <a:rPr lang="de-DE" sz="1100" dirty="0"/>
              <a:t>Rendtel U. (2020), Die Simulation eines Online-Panels auf Zufallsstichproben: Die Anwendung des Quasi-</a:t>
            </a:r>
            <a:r>
              <a:rPr lang="de-DE" sz="1100" dirty="0" err="1"/>
              <a:t>Randomisierungsansatzes</a:t>
            </a:r>
            <a:r>
              <a:rPr lang="de-DE" sz="1100" dirty="0"/>
              <a:t> auf Non-Random Samples. Vortrag: Neue Entwicklungen in der Onlineforschung: Die </a:t>
            </a:r>
            <a:r>
              <a:rPr lang="de-DE" sz="1100" dirty="0" err="1"/>
              <a:t>Civey</a:t>
            </a:r>
            <a:r>
              <a:rPr lang="de-DE" sz="1100" dirty="0"/>
              <a:t>-Methode, </a:t>
            </a:r>
            <a:r>
              <a:rPr lang="de-DE" sz="1100" dirty="0" err="1"/>
              <a:t>Gesis</a:t>
            </a:r>
            <a:r>
              <a:rPr lang="de-DE" sz="1100" dirty="0"/>
              <a:t> Mannheim.</a:t>
            </a:r>
          </a:p>
          <a:p>
            <a:r>
              <a:rPr lang="de-DE" sz="1100" dirty="0" err="1"/>
              <a:t>Särndal</a:t>
            </a:r>
            <a:r>
              <a:rPr lang="de-DE" sz="1100" dirty="0"/>
              <a:t> C. </a:t>
            </a:r>
            <a:r>
              <a:rPr lang="de-DE" sz="1100" dirty="0" err="1"/>
              <a:t>Swensson</a:t>
            </a:r>
            <a:r>
              <a:rPr lang="de-DE" sz="1100" dirty="0"/>
              <a:t> B., </a:t>
            </a:r>
            <a:r>
              <a:rPr lang="de-DE" sz="1100" dirty="0" err="1"/>
              <a:t>Wretman</a:t>
            </a:r>
            <a:r>
              <a:rPr lang="de-DE" sz="1100" dirty="0"/>
              <a:t> J. (1992) Model </a:t>
            </a:r>
            <a:r>
              <a:rPr lang="de-DE" sz="1100" dirty="0" err="1"/>
              <a:t>Assisted</a:t>
            </a:r>
            <a:r>
              <a:rPr lang="de-DE" sz="1100" dirty="0"/>
              <a:t> Survey Sampling; Springer Verlag New York, </a:t>
            </a:r>
            <a:r>
              <a:rPr lang="de-DE" sz="1100" dirty="0" err="1"/>
              <a:t>Inc</a:t>
            </a:r>
            <a:endParaRPr lang="de-DE" sz="1100" dirty="0"/>
          </a:p>
          <a:p>
            <a:r>
              <a:rPr lang="de-DE" sz="1100" dirty="0" err="1"/>
              <a:t>Valliant</a:t>
            </a:r>
            <a:r>
              <a:rPr lang="de-DE" sz="1100" dirty="0"/>
              <a:t> R. (2017) </a:t>
            </a:r>
            <a:r>
              <a:rPr lang="de-DE" sz="1100" dirty="0" err="1"/>
              <a:t>Nonprobability</a:t>
            </a:r>
            <a:r>
              <a:rPr lang="de-DE" sz="1100" dirty="0"/>
              <a:t> Samples: Problems &amp; </a:t>
            </a:r>
            <a:r>
              <a:rPr lang="de-DE" sz="1100" dirty="0" err="1"/>
              <a:t>Approaches</a:t>
            </a:r>
            <a:r>
              <a:rPr lang="de-DE" sz="1100" dirty="0"/>
              <a:t> </a:t>
            </a:r>
            <a:r>
              <a:rPr lang="de-DE" sz="1100" dirty="0" err="1"/>
              <a:t>to</a:t>
            </a:r>
            <a:r>
              <a:rPr lang="de-DE" sz="1100" dirty="0"/>
              <a:t> </a:t>
            </a:r>
            <a:r>
              <a:rPr lang="de-DE" sz="1100" dirty="0" err="1"/>
              <a:t>Inference</a:t>
            </a:r>
            <a:r>
              <a:rPr lang="de-DE" sz="1100" dirty="0"/>
              <a:t>, Vortrag: Washington Statistical Society</a:t>
            </a:r>
          </a:p>
          <a:p>
            <a:pPr marL="0" indent="0">
              <a:buNone/>
            </a:pPr>
            <a:endParaRPr lang="de-DE" sz="1000" dirty="0"/>
          </a:p>
        </p:txBody>
      </p:sp>
    </p:spTree>
    <p:extLst>
      <p:ext uri="{BB962C8B-B14F-4D97-AF65-F5344CB8AC3E}">
        <p14:creationId xmlns:p14="http://schemas.microsoft.com/office/powerpoint/2010/main" val="246603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Auswahl geeigneter Selektionsmechanismen</a:t>
            </a:r>
            <a:br>
              <a:rPr lang="de-DE" dirty="0" smtClean="0"/>
            </a:br>
            <a:r>
              <a:rPr lang="de-DE" sz="1800" dirty="0" smtClean="0"/>
              <a:t>Die Grundlage</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83568" y="2060848"/>
                <a:ext cx="7467600" cy="3646512"/>
              </a:xfrm>
            </p:spPr>
            <p:txBody>
              <a:bodyPr/>
              <a:lstStyle/>
              <a:p>
                <a:r>
                  <a:rPr lang="de-DE" dirty="0" smtClean="0"/>
                  <a:t>Die Schätzung des Quasi-</a:t>
                </a:r>
                <a:r>
                  <a:rPr lang="de-DE" dirty="0" err="1"/>
                  <a:t>R</a:t>
                </a:r>
                <a:r>
                  <a:rPr lang="de-DE" dirty="0" err="1" smtClean="0"/>
                  <a:t>andomisierungsansatz</a:t>
                </a:r>
                <a:r>
                  <a:rPr lang="de-DE" dirty="0" smtClean="0"/>
                  <a:t> basiert auf der Wahrscheinlichkeit das </a:t>
                </a:r>
                <a14:m>
                  <m:oMath xmlns:m="http://schemas.openxmlformats.org/officeDocument/2006/math">
                    <m:r>
                      <a:rPr lang="de-DE" i="1">
                        <a:latin typeface="Cambria Math" panose="02040503050406030204" pitchFamily="18" charset="0"/>
                      </a:rPr>
                      <m:t>𝑖</m:t>
                    </m:r>
                  </m:oMath>
                </a14:m>
                <a:r>
                  <a:rPr lang="de-DE" dirty="0" smtClean="0"/>
                  <a:t> sich im sample </a:t>
                </a:r>
                <a14:m>
                  <m:oMath xmlns:m="http://schemas.openxmlformats.org/officeDocument/2006/math">
                    <m:r>
                      <a:rPr lang="de-DE" i="1">
                        <a:latin typeface="Cambria Math" panose="02040503050406030204" pitchFamily="18" charset="0"/>
                        <a:ea typeface="Cambria Math" panose="02040503050406030204" pitchFamily="18" charset="0"/>
                      </a:rPr>
                      <m:t>𝑠</m:t>
                    </m:r>
                  </m:oMath>
                </a14:m>
                <a:r>
                  <a:rPr lang="de-DE" dirty="0" smtClean="0"/>
                  <a:t> befindet.</a:t>
                </a:r>
              </a:p>
              <a:p>
                <a:r>
                  <a:rPr lang="de-DE" dirty="0" smtClean="0"/>
                  <a:t>Wie kann ein solcher </a:t>
                </a:r>
                <a:r>
                  <a:rPr lang="de-DE" dirty="0"/>
                  <a:t>S</a:t>
                </a:r>
                <a:r>
                  <a:rPr lang="de-DE" dirty="0" smtClean="0"/>
                  <a:t>elektionsmechanismus abgebildet werden?</a:t>
                </a:r>
              </a:p>
              <a:p>
                <a:r>
                  <a:rPr lang="de-DE" dirty="0" smtClean="0"/>
                  <a:t>Ansatz: Zerlegung des Prozesses</a:t>
                </a:r>
              </a:p>
              <a:p>
                <a:pPr marL="0" indent="0">
                  <a:buNone/>
                </a:pPr>
                <a:endParaRPr lang="de-DE" dirty="0"/>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𝑃</m:t>
                      </m:r>
                      <m:d>
                        <m:dPr>
                          <m:ctrlPr>
                            <a:rPr lang="de-DE" i="1">
                              <a:latin typeface="Cambria Math" panose="02040503050406030204" pitchFamily="18" charset="0"/>
                            </a:rPr>
                          </m:ctrlPr>
                        </m:dPr>
                        <m:e>
                          <m:r>
                            <a:rPr lang="de-DE" i="1">
                              <a:latin typeface="Cambria Math" panose="02040503050406030204" pitchFamily="18" charset="0"/>
                            </a:rPr>
                            <m:t>𝑖</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𝑠</m:t>
                          </m:r>
                        </m:e>
                      </m:d>
                      <m:r>
                        <a:rPr lang="de-DE" i="1">
                          <a:latin typeface="Cambria Math" panose="02040503050406030204" pitchFamily="18" charset="0"/>
                        </a:rPr>
                        <m:t>=</m:t>
                      </m:r>
                      <m:r>
                        <a:rPr lang="de-DE" i="1">
                          <a:latin typeface="Cambria Math" panose="02040503050406030204" pitchFamily="18" charset="0"/>
                        </a:rPr>
                        <m:t>𝑃</m:t>
                      </m:r>
                      <m:d>
                        <m:dPr>
                          <m:ctrlPr>
                            <a:rPr lang="de-DE" i="1">
                              <a:latin typeface="Cambria Math" panose="02040503050406030204" pitchFamily="18" charset="0"/>
                            </a:rPr>
                          </m:ctrlPr>
                        </m:dPr>
                        <m:e>
                          <m:r>
                            <a:rPr lang="de-DE" i="1">
                              <a:latin typeface="Cambria Math" panose="02040503050406030204" pitchFamily="18" charset="0"/>
                            </a:rPr>
                            <m:t>h𝑎𝑠</m:t>
                          </m:r>
                          <m:r>
                            <a:rPr lang="de-DE" i="1">
                              <a:latin typeface="Cambria Math" panose="02040503050406030204" pitchFamily="18" charset="0"/>
                            </a:rPr>
                            <m:t> </m:t>
                          </m:r>
                          <m:r>
                            <a:rPr lang="de-DE" i="1">
                              <a:latin typeface="Cambria Math" panose="02040503050406030204" pitchFamily="18" charset="0"/>
                            </a:rPr>
                            <m:t>𝑖𝑛𝑡𝑒𝑟𝑛𝑒𝑡</m:t>
                          </m:r>
                        </m:e>
                      </m:d>
                      <m:r>
                        <a:rPr lang="de-DE" i="1">
                          <a:latin typeface="Cambria Math" panose="02040503050406030204" pitchFamily="18" charset="0"/>
                        </a:rPr>
                        <m:t>×</m:t>
                      </m:r>
                    </m:oMath>
                  </m:oMathPara>
                </a14:m>
                <a:endParaRPr lang="de-D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𝑃</m:t>
                      </m:r>
                      <m:d>
                        <m:dPr>
                          <m:endChr m:val="|"/>
                          <m:ctrlPr>
                            <a:rPr lang="de-DE" i="1">
                              <a:latin typeface="Cambria Math" panose="02040503050406030204" pitchFamily="18" charset="0"/>
                            </a:rPr>
                          </m:ctrlPr>
                        </m:dPr>
                        <m:e>
                          <m:r>
                            <a:rPr lang="de-DE" i="1">
                              <a:latin typeface="Cambria Math" panose="02040503050406030204" pitchFamily="18" charset="0"/>
                            </a:rPr>
                            <m:t>𝑣𝑖𝑠𝑖𝑡𝑠</m:t>
                          </m:r>
                          <m:r>
                            <a:rPr lang="de-DE" i="1">
                              <a:latin typeface="Cambria Math" panose="02040503050406030204" pitchFamily="18" charset="0"/>
                            </a:rPr>
                            <m:t> </m:t>
                          </m:r>
                          <m:r>
                            <a:rPr lang="de-DE" i="1">
                              <a:latin typeface="Cambria Math" panose="02040503050406030204" pitchFamily="18" charset="0"/>
                            </a:rPr>
                            <m:t>𝑤𝑒𝑏𝑝𝑎𝑔𝑒</m:t>
                          </m:r>
                        </m:e>
                      </m:d>
                      <m:r>
                        <a:rPr lang="de-DE" i="1">
                          <a:latin typeface="Cambria Math" panose="02040503050406030204" pitchFamily="18" charset="0"/>
                        </a:rPr>
                        <m:t>𝑖𝑛𝑡𝑒𝑟𝑛𝑒𝑡</m:t>
                      </m:r>
                      <m:r>
                        <a:rPr lang="de-DE" i="1">
                          <a:latin typeface="Cambria Math" panose="02040503050406030204" pitchFamily="18" charset="0"/>
                        </a:rPr>
                        <m:t>)×</m:t>
                      </m:r>
                    </m:oMath>
                  </m:oMathPara>
                </a14:m>
                <a:endParaRPr lang="de-D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𝑃</m:t>
                      </m:r>
                      <m:d>
                        <m:dPr>
                          <m:endChr m:val="|"/>
                          <m:ctrlPr>
                            <a:rPr lang="de-DE" i="1">
                              <a:latin typeface="Cambria Math" panose="02040503050406030204" pitchFamily="18" charset="0"/>
                            </a:rPr>
                          </m:ctrlPr>
                        </m:dPr>
                        <m:e>
                          <m:r>
                            <a:rPr lang="de-DE" i="1">
                              <a:latin typeface="Cambria Math" panose="02040503050406030204" pitchFamily="18" charset="0"/>
                            </a:rPr>
                            <m:t>𝑣𝑜𝑙𝑢𝑛𝑡𝑒𝑒𝑟𝑠</m:t>
                          </m:r>
                          <m:r>
                            <a:rPr lang="de-DE" i="1">
                              <a:latin typeface="Cambria Math" panose="02040503050406030204" pitchFamily="18" charset="0"/>
                            </a:rPr>
                            <m:t> </m:t>
                          </m:r>
                          <m:r>
                            <a:rPr lang="de-DE" i="1">
                              <a:latin typeface="Cambria Math" panose="02040503050406030204" pitchFamily="18" charset="0"/>
                            </a:rPr>
                            <m:t>𝑓𝑜𝑟</m:t>
                          </m:r>
                          <m:r>
                            <a:rPr lang="de-DE" i="1">
                              <a:latin typeface="Cambria Math" panose="02040503050406030204" pitchFamily="18" charset="0"/>
                            </a:rPr>
                            <m:t> </m:t>
                          </m:r>
                          <m:r>
                            <a:rPr lang="de-DE" i="1">
                              <a:latin typeface="Cambria Math" panose="02040503050406030204" pitchFamily="18" charset="0"/>
                            </a:rPr>
                            <m:t>𝑝𝑎𝑛𝑒𝑙</m:t>
                          </m:r>
                        </m:e>
                      </m:d>
                      <m:r>
                        <a:rPr lang="de-DE" i="1">
                          <a:latin typeface="Cambria Math" panose="02040503050406030204" pitchFamily="18" charset="0"/>
                        </a:rPr>
                        <m:t>𝑖𝑛𝑡𝑒𝑟𝑛𝑒𝑡</m:t>
                      </m:r>
                      <m:r>
                        <a:rPr lang="de-DE" i="1">
                          <a:latin typeface="Cambria Math" panose="02040503050406030204" pitchFamily="18" charset="0"/>
                        </a:rPr>
                        <m:t>, </m:t>
                      </m:r>
                      <m:r>
                        <a:rPr lang="de-DE" i="1">
                          <a:latin typeface="Cambria Math" panose="02040503050406030204" pitchFamily="18" charset="0"/>
                        </a:rPr>
                        <m:t>𝑣𝑖𝑠𝑖𝑡𝑠</m:t>
                      </m:r>
                      <m:r>
                        <a:rPr lang="de-DE" i="1">
                          <a:latin typeface="Cambria Math" panose="02040503050406030204" pitchFamily="18" charset="0"/>
                        </a:rPr>
                        <m:t> </m:t>
                      </m:r>
                      <m:r>
                        <a:rPr lang="de-DE" i="1">
                          <a:latin typeface="Cambria Math" panose="02040503050406030204" pitchFamily="18" charset="0"/>
                        </a:rPr>
                        <m:t>𝑤𝑒𝑏𝑝𝑎𝑔𝑒</m:t>
                      </m:r>
                      <m:r>
                        <a:rPr lang="de-DE" i="1">
                          <a:latin typeface="Cambria Math" panose="02040503050406030204" pitchFamily="18" charset="0"/>
                        </a:rPr>
                        <m:t>)×</m:t>
                      </m:r>
                    </m:oMath>
                  </m:oMathPara>
                </a14:m>
                <a:endParaRPr lang="de-DE"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𝑃</m:t>
                      </m:r>
                      <m:d>
                        <m:dPr>
                          <m:endChr m:val="|"/>
                          <m:ctrlPr>
                            <a:rPr lang="de-DE" i="1">
                              <a:latin typeface="Cambria Math" panose="02040503050406030204" pitchFamily="18" charset="0"/>
                            </a:rPr>
                          </m:ctrlPr>
                        </m:dPr>
                        <m:e>
                          <m:r>
                            <a:rPr lang="de-DE" i="1">
                              <a:latin typeface="Cambria Math" panose="02040503050406030204" pitchFamily="18" charset="0"/>
                            </a:rPr>
                            <m:t>𝑝𝑎𝑟𝑡𝑖𝑐𝑖𝑝𝑎𝑡𝑒</m:t>
                          </m:r>
                        </m:e>
                      </m:d>
                      <m:r>
                        <a:rPr lang="de-DE" i="1">
                          <a:latin typeface="Cambria Math" panose="02040503050406030204" pitchFamily="18" charset="0"/>
                        </a:rPr>
                        <m:t>𝑖𝑛𝑡𝑒𝑟𝑛𝑒𝑡</m:t>
                      </m:r>
                      <m:r>
                        <a:rPr lang="de-DE" i="1">
                          <a:latin typeface="Cambria Math" panose="02040503050406030204" pitchFamily="18" charset="0"/>
                        </a:rPr>
                        <m:t>, </m:t>
                      </m:r>
                      <m:r>
                        <a:rPr lang="de-DE" i="1">
                          <a:latin typeface="Cambria Math" panose="02040503050406030204" pitchFamily="18" charset="0"/>
                        </a:rPr>
                        <m:t>𝑣𝑖𝑠𝑖𝑡𝑠</m:t>
                      </m:r>
                      <m:r>
                        <a:rPr lang="de-DE" i="1">
                          <a:latin typeface="Cambria Math" panose="02040503050406030204" pitchFamily="18" charset="0"/>
                        </a:rPr>
                        <m:t> </m:t>
                      </m:r>
                      <m:r>
                        <a:rPr lang="de-DE" i="1">
                          <a:latin typeface="Cambria Math" panose="02040503050406030204" pitchFamily="18" charset="0"/>
                        </a:rPr>
                        <m:t>𝑤𝑒𝑏𝑝𝑎𝑔𝑒</m:t>
                      </m:r>
                      <m:r>
                        <a:rPr lang="de-DE" i="1">
                          <a:latin typeface="Cambria Math" panose="02040503050406030204" pitchFamily="18" charset="0"/>
                        </a:rPr>
                        <m:t>,</m:t>
                      </m:r>
                      <m:r>
                        <a:rPr lang="de-DE" i="1">
                          <a:latin typeface="Cambria Math" panose="02040503050406030204" pitchFamily="18" charset="0"/>
                        </a:rPr>
                        <m:t>𝑣𝑜𝑙𝑢𝑛𝑡𝑒𝑒𝑟𝑠</m:t>
                      </m:r>
                      <m:r>
                        <a:rPr lang="de-DE" i="1">
                          <a:latin typeface="Cambria Math" panose="02040503050406030204" pitchFamily="18" charset="0"/>
                        </a:rPr>
                        <m:t>)</m:t>
                      </m:r>
                    </m:oMath>
                  </m:oMathPara>
                </a14:m>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83568" y="2060848"/>
                <a:ext cx="7467600" cy="3646512"/>
              </a:xfrm>
              <a:blipFill>
                <a:blip r:embed="rId2"/>
                <a:stretch>
                  <a:fillRect l="-898" t="-1003" r="-571" b="-11538"/>
                </a:stretch>
              </a:blipFill>
            </p:spPr>
            <p:txBody>
              <a:bodyPr/>
              <a:lstStyle/>
              <a:p>
                <a:r>
                  <a:rPr lang="de-DE">
                    <a:noFill/>
                  </a:rPr>
                  <a:t> </a:t>
                </a:r>
              </a:p>
            </p:txBody>
          </p:sp>
        </mc:Fallback>
      </mc:AlternateContent>
    </p:spTree>
    <p:extLst>
      <p:ext uri="{BB962C8B-B14F-4D97-AF65-F5344CB8AC3E}">
        <p14:creationId xmlns:p14="http://schemas.microsoft.com/office/powerpoint/2010/main" val="134433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Auswahl geeigneter Selektionsmechanismen</a:t>
            </a:r>
            <a:br>
              <a:rPr lang="de-DE" dirty="0"/>
            </a:br>
            <a:r>
              <a:rPr lang="de-DE" sz="1800" dirty="0" smtClean="0"/>
              <a:t>Neue Ansätze der Online-Surveys</a:t>
            </a:r>
            <a:endParaRPr lang="de-DE" dirty="0"/>
          </a:p>
        </p:txBody>
      </p:sp>
      <p:sp>
        <p:nvSpPr>
          <p:cNvPr id="3" name="Inhaltsplatzhalter 2"/>
          <p:cNvSpPr>
            <a:spLocks noGrp="1"/>
          </p:cNvSpPr>
          <p:nvPr>
            <p:ph idx="1"/>
          </p:nvPr>
        </p:nvSpPr>
        <p:spPr>
          <a:xfrm>
            <a:off x="838200" y="2286000"/>
            <a:ext cx="7467600" cy="3857644"/>
          </a:xfrm>
        </p:spPr>
        <p:txBody>
          <a:bodyPr/>
          <a:lstStyle/>
          <a:p>
            <a:r>
              <a:rPr lang="de-DE" dirty="0" smtClean="0"/>
              <a:t>Dauer im Internet erhöht Wahrscheinlichkeit auf </a:t>
            </a:r>
            <a:r>
              <a:rPr lang="de-DE" dirty="0" err="1" smtClean="0"/>
              <a:t>Civey</a:t>
            </a:r>
            <a:r>
              <a:rPr lang="de-DE" dirty="0" smtClean="0"/>
              <a:t>-gadgets zu stoßen</a:t>
            </a:r>
          </a:p>
          <a:p>
            <a:r>
              <a:rPr lang="de-DE" dirty="0" smtClean="0"/>
              <a:t>Vermehrte Zeit im Internet erhöht das technische </a:t>
            </a:r>
            <a:r>
              <a:rPr lang="de-DE" dirty="0" err="1" smtClean="0"/>
              <a:t>Know-How</a:t>
            </a:r>
            <a:r>
              <a:rPr lang="de-DE" dirty="0" smtClean="0"/>
              <a:t> an einer Umfrage teilzunehmen</a:t>
            </a:r>
          </a:p>
          <a:p>
            <a:r>
              <a:rPr lang="de-DE" dirty="0" smtClean="0"/>
              <a:t>Aktivität im Netz und persönliche Interessen beeinflussen die freiwillige Teilnahme</a:t>
            </a:r>
          </a:p>
          <a:p>
            <a:r>
              <a:rPr lang="de-DE" dirty="0" smtClean="0"/>
              <a:t>Wachsende Internetkompetenz der Nutzer und erleichterte Bedienung von Online-tools können zu einer steigenden Beteiligung</a:t>
            </a:r>
            <a:r>
              <a:rPr lang="de-DE" dirty="0"/>
              <a:t>s</a:t>
            </a:r>
            <a:r>
              <a:rPr lang="de-DE" dirty="0" smtClean="0"/>
              <a:t>bereitschaft an Online Umfragen führen</a:t>
            </a:r>
            <a:endParaRPr lang="de-DE" dirty="0"/>
          </a:p>
        </p:txBody>
      </p:sp>
    </p:spTree>
    <p:extLst>
      <p:ext uri="{BB962C8B-B14F-4D97-AF65-F5344CB8AC3E}">
        <p14:creationId xmlns:p14="http://schemas.microsoft.com/office/powerpoint/2010/main" val="688735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Selektionsmechanismen Internet N=815</a:t>
            </a:r>
            <a:endParaRPr lang="de-DE" dirty="0"/>
          </a:p>
        </p:txBody>
      </p:sp>
      <p:sp>
        <p:nvSpPr>
          <p:cNvPr id="3" name="Inhaltsplatzhalter 2"/>
          <p:cNvSpPr>
            <a:spLocks noGrp="1"/>
          </p:cNvSpPr>
          <p:nvPr>
            <p:ph idx="1"/>
          </p:nvPr>
        </p:nvSpPr>
        <p:spPr>
          <a:xfrm>
            <a:off x="838200" y="2060848"/>
            <a:ext cx="7467600" cy="4392488"/>
          </a:xfrm>
        </p:spPr>
        <p:txBody>
          <a:bodyPr/>
          <a:lstStyle/>
          <a:p>
            <a:r>
              <a:rPr lang="de-DE" dirty="0" smtClean="0"/>
              <a:t>Variable: Wie lange nutzen Sie das Internet auf unterschiedlichen Geräten, sei es Arbeit oder Privat?</a:t>
            </a:r>
          </a:p>
          <a:p>
            <a:r>
              <a:rPr lang="de-DE" dirty="0" smtClean="0"/>
              <a:t>Selektion: Befragte mit mindestens 3h Internet pro Tag</a:t>
            </a:r>
          </a:p>
          <a:p>
            <a:r>
              <a:rPr lang="de-DE" dirty="0" smtClean="0"/>
              <a:t>Annahme: steigender Internetdauer erhöht die Wahrscheinlichkeit auf Umfragen zu stoßen</a:t>
            </a:r>
          </a:p>
          <a:p>
            <a:pPr marL="0" indent="0">
              <a:buNone/>
            </a:pPr>
            <a:endParaRPr lang="de-DE" dirty="0" smtClean="0"/>
          </a:p>
          <a:p>
            <a:r>
              <a:rPr lang="de-DE" dirty="0" smtClean="0"/>
              <a:t>4h oder 5h?</a:t>
            </a:r>
          </a:p>
          <a:p>
            <a:r>
              <a:rPr lang="de-DE" dirty="0" smtClean="0"/>
              <a:t>Bei einer zu hohen regelmäßigen Stundenzahl kann evtl. die Zeit im Internet ausschließlich für Arbeit genutzt werden. Wirkt unter Umständen negativ auf die Wahrscheinlichkeit aus auf die Umfrage zu stoßen.</a:t>
            </a:r>
          </a:p>
          <a:p>
            <a:endParaRPr lang="de-DE" dirty="0" smtClean="0"/>
          </a:p>
          <a:p>
            <a:endParaRPr lang="de-DE" dirty="0" smtClean="0"/>
          </a:p>
        </p:txBody>
      </p:sp>
    </p:spTree>
    <p:extLst>
      <p:ext uri="{BB962C8B-B14F-4D97-AF65-F5344CB8AC3E}">
        <p14:creationId xmlns:p14="http://schemas.microsoft.com/office/powerpoint/2010/main" val="419990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Selektionsmechanismen Blogger N=443</a:t>
            </a:r>
            <a:endParaRPr lang="de-DE" dirty="0"/>
          </a:p>
        </p:txBody>
      </p:sp>
      <p:sp>
        <p:nvSpPr>
          <p:cNvPr id="3" name="Inhaltsplatzhalter 2"/>
          <p:cNvSpPr>
            <a:spLocks noGrp="1"/>
          </p:cNvSpPr>
          <p:nvPr>
            <p:ph idx="1"/>
          </p:nvPr>
        </p:nvSpPr>
        <p:spPr>
          <a:xfrm>
            <a:off x="838200" y="1988840"/>
            <a:ext cx="7467600" cy="4320480"/>
          </a:xfrm>
        </p:spPr>
        <p:txBody>
          <a:bodyPr/>
          <a:lstStyle/>
          <a:p>
            <a:r>
              <a:rPr lang="de-DE" dirty="0" smtClean="0"/>
              <a:t>Variable: </a:t>
            </a:r>
            <a:r>
              <a:rPr lang="de-DE" dirty="0"/>
              <a:t>etwas über Politik im Internet gepostet </a:t>
            </a:r>
            <a:r>
              <a:rPr lang="de-DE" dirty="0" smtClean="0"/>
              <a:t>oder geteilt</a:t>
            </a:r>
            <a:r>
              <a:rPr lang="de-DE" dirty="0"/>
              <a:t>, zum Beispiel auf Blogs, per E-Mail </a:t>
            </a:r>
            <a:r>
              <a:rPr lang="de-DE" dirty="0" smtClean="0"/>
              <a:t>oder in </a:t>
            </a:r>
            <a:r>
              <a:rPr lang="de-DE" dirty="0"/>
              <a:t>sozialen Medien wie Facebook oder Twitter</a:t>
            </a:r>
            <a:r>
              <a:rPr lang="de-DE" dirty="0" smtClean="0"/>
              <a:t>?</a:t>
            </a:r>
          </a:p>
          <a:p>
            <a:r>
              <a:rPr lang="de-DE" dirty="0" smtClean="0"/>
              <a:t>Selektion: positive Angabe</a:t>
            </a:r>
          </a:p>
          <a:p>
            <a:r>
              <a:rPr lang="de-DE" dirty="0" smtClean="0"/>
              <a:t>Selektionsmechanismus schließt Internet Zugang für </a:t>
            </a:r>
            <a:r>
              <a:rPr lang="de-DE" dirty="0" smtClean="0"/>
              <a:t>private </a:t>
            </a:r>
            <a:r>
              <a:rPr lang="de-DE" dirty="0" smtClean="0"/>
              <a:t>Zwecke automatisch mit ein</a:t>
            </a:r>
          </a:p>
          <a:p>
            <a:r>
              <a:rPr lang="de-DE" dirty="0" smtClean="0"/>
              <a:t>Kompetenz im Umgang mit Onlinetools</a:t>
            </a:r>
          </a:p>
          <a:p>
            <a:pPr marL="0" indent="0">
              <a:buNone/>
            </a:pPr>
            <a:r>
              <a:rPr lang="de-DE" dirty="0"/>
              <a:t> </a:t>
            </a:r>
            <a:r>
              <a:rPr lang="de-DE" dirty="0" smtClean="0"/>
              <a:t>    - Interesse an politische Themen</a:t>
            </a:r>
          </a:p>
          <a:p>
            <a:pPr marL="0" indent="0">
              <a:buNone/>
            </a:pPr>
            <a:r>
              <a:rPr lang="de-DE" dirty="0"/>
              <a:t> </a:t>
            </a:r>
            <a:r>
              <a:rPr lang="de-DE" dirty="0" smtClean="0"/>
              <a:t>    - Eigenständige Teilnahme und Freiwilligkeit seine </a:t>
            </a:r>
          </a:p>
          <a:p>
            <a:pPr marL="0" indent="0">
              <a:buNone/>
            </a:pPr>
            <a:r>
              <a:rPr lang="de-DE" dirty="0"/>
              <a:t> </a:t>
            </a:r>
            <a:r>
              <a:rPr lang="de-DE" dirty="0" smtClean="0"/>
              <a:t>      Meinung im Internet zu äußern </a:t>
            </a:r>
          </a:p>
          <a:p>
            <a:pPr marL="0" indent="0">
              <a:buNone/>
            </a:pPr>
            <a:endParaRPr lang="de-DE" dirty="0"/>
          </a:p>
        </p:txBody>
      </p:sp>
    </p:spTree>
    <p:extLst>
      <p:ext uri="{BB962C8B-B14F-4D97-AF65-F5344CB8AC3E}">
        <p14:creationId xmlns:p14="http://schemas.microsoft.com/office/powerpoint/2010/main" val="172532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Selektionsmechanismen </a:t>
            </a:r>
            <a:r>
              <a:rPr lang="de-DE" dirty="0" smtClean="0"/>
              <a:t>Interpol N=525</a:t>
            </a:r>
            <a:endParaRPr lang="de-DE" dirty="0"/>
          </a:p>
        </p:txBody>
      </p:sp>
      <p:sp>
        <p:nvSpPr>
          <p:cNvPr id="3" name="Inhaltsplatzhalter 2"/>
          <p:cNvSpPr>
            <a:spLocks noGrp="1"/>
          </p:cNvSpPr>
          <p:nvPr>
            <p:ph idx="1"/>
          </p:nvPr>
        </p:nvSpPr>
        <p:spPr>
          <a:xfrm>
            <a:off x="838200" y="2492896"/>
            <a:ext cx="7467600" cy="3552844"/>
          </a:xfrm>
        </p:spPr>
        <p:txBody>
          <a:bodyPr/>
          <a:lstStyle/>
          <a:p>
            <a:r>
              <a:rPr lang="de-DE" dirty="0" smtClean="0"/>
              <a:t>Variable: Kombination von Interesse an Politik und Internet Zugang</a:t>
            </a:r>
          </a:p>
          <a:p>
            <a:r>
              <a:rPr lang="de-DE" dirty="0" smtClean="0"/>
              <a:t>Selektion: Internet &gt;= 3h + Interesse an Politik “sehr-“ und „ziemlich interessiert“</a:t>
            </a:r>
          </a:p>
          <a:p>
            <a:r>
              <a:rPr lang="de-DE" dirty="0" smtClean="0"/>
              <a:t>Problem: Internetnutzung evtl. für Arbeit </a:t>
            </a:r>
            <a:endParaRPr lang="de-DE" dirty="0"/>
          </a:p>
          <a:p>
            <a:r>
              <a:rPr lang="de-DE" dirty="0" smtClean="0"/>
              <a:t>Eventuell ungeeignet als </a:t>
            </a:r>
            <a:r>
              <a:rPr lang="de-DE" dirty="0"/>
              <a:t>S</a:t>
            </a:r>
            <a:r>
              <a:rPr lang="de-DE" dirty="0" smtClean="0"/>
              <a:t>elektionsmechanismus anderer abhängige Variablen. (Interesse spezifisch für Politik)</a:t>
            </a:r>
          </a:p>
          <a:p>
            <a:endParaRPr lang="de-DE" dirty="0" smtClean="0"/>
          </a:p>
          <a:p>
            <a:pPr marL="0" indent="0">
              <a:buNone/>
            </a:pPr>
            <a:endParaRPr lang="de-DE" dirty="0" smtClean="0"/>
          </a:p>
        </p:txBody>
      </p:sp>
    </p:spTree>
    <p:extLst>
      <p:ext uri="{BB962C8B-B14F-4D97-AF65-F5344CB8AC3E}">
        <p14:creationId xmlns:p14="http://schemas.microsoft.com/office/powerpoint/2010/main" val="193688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Politisches Interesse Selektionsmechanismus</a:t>
            </a:r>
            <a:endParaRPr lang="de-DE" dirty="0"/>
          </a:p>
        </p:txBody>
      </p:sp>
      <p:sp>
        <p:nvSpPr>
          <p:cNvPr id="3" name="Inhaltsplatzhalter 2"/>
          <p:cNvSpPr>
            <a:spLocks noGrp="1"/>
          </p:cNvSpPr>
          <p:nvPr>
            <p:ph idx="1"/>
          </p:nvPr>
        </p:nvSpPr>
        <p:spPr/>
        <p:txBody>
          <a:bodyPr/>
          <a:lstStyle/>
          <a:p>
            <a:r>
              <a:rPr lang="de-DE" dirty="0" smtClean="0"/>
              <a:t>Überlegung: Wie gut schneiden </a:t>
            </a:r>
            <a:r>
              <a:rPr lang="de-DE" dirty="0"/>
              <a:t>P</a:t>
            </a:r>
            <a:r>
              <a:rPr lang="de-DE" dirty="0" smtClean="0"/>
              <a:t>seudogewichte und </a:t>
            </a:r>
            <a:r>
              <a:rPr lang="de-DE" dirty="0"/>
              <a:t>K</a:t>
            </a:r>
            <a:r>
              <a:rPr lang="de-DE" dirty="0" smtClean="0"/>
              <a:t>alibration unter weiteren Selektionsmechanismen ab.</a:t>
            </a:r>
          </a:p>
          <a:p>
            <a:r>
              <a:rPr lang="de-DE" dirty="0" smtClean="0"/>
              <a:t>Annahme: Sampleselektion unterschiedlicher </a:t>
            </a:r>
            <a:r>
              <a:rPr lang="de-DE" dirty="0"/>
              <a:t>p</a:t>
            </a:r>
            <a:r>
              <a:rPr lang="de-DE" dirty="0" smtClean="0"/>
              <a:t>olitischen Richtungen und Ansichten führt zu stark verzerrten Samples bezogen auf die Wahlentscheidung</a:t>
            </a:r>
          </a:p>
          <a:p>
            <a:r>
              <a:rPr lang="de-DE" dirty="0" smtClean="0"/>
              <a:t>Frage: wie greift hier die Gewichtung?</a:t>
            </a:r>
            <a:endParaRPr lang="de-DE" dirty="0"/>
          </a:p>
        </p:txBody>
      </p:sp>
    </p:spTree>
    <p:extLst>
      <p:ext uri="{BB962C8B-B14F-4D97-AF65-F5344CB8AC3E}">
        <p14:creationId xmlns:p14="http://schemas.microsoft.com/office/powerpoint/2010/main" val="209186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Politisches Interesse Selektionsmechanismus</a:t>
            </a:r>
          </a:p>
        </p:txBody>
      </p:sp>
      <p:sp>
        <p:nvSpPr>
          <p:cNvPr id="3" name="Inhaltsplatzhalter 2"/>
          <p:cNvSpPr>
            <a:spLocks noGrp="1"/>
          </p:cNvSpPr>
          <p:nvPr>
            <p:ph idx="1"/>
          </p:nvPr>
        </p:nvSpPr>
        <p:spPr>
          <a:xfrm>
            <a:off x="855225" y="1916832"/>
            <a:ext cx="7467600" cy="3552844"/>
          </a:xfrm>
        </p:spPr>
        <p:txBody>
          <a:bodyPr/>
          <a:lstStyle/>
          <a:p>
            <a:r>
              <a:rPr lang="de-DE" dirty="0" smtClean="0"/>
              <a:t>Variable: Links Rechts Selbsteinstufung </a:t>
            </a:r>
          </a:p>
          <a:p>
            <a:pPr marL="0" indent="0">
              <a:buNone/>
            </a:pPr>
            <a:r>
              <a:rPr lang="de-DE" dirty="0"/>
              <a:t> </a:t>
            </a:r>
            <a:r>
              <a:rPr lang="de-DE" dirty="0" smtClean="0"/>
              <a:t>     (Links 0:10 Rechts-Skala)</a:t>
            </a:r>
          </a:p>
          <a:p>
            <a:r>
              <a:rPr lang="de-DE" dirty="0" smtClean="0"/>
              <a:t>Selektionsmechanismen:</a:t>
            </a:r>
          </a:p>
          <a:p>
            <a:pPr>
              <a:buFont typeface="Wingdings" panose="05000000000000000000" pitchFamily="2" charset="2"/>
              <a:buChar char="Ø"/>
            </a:pPr>
            <a:r>
              <a:rPr lang="de-DE" dirty="0" smtClean="0"/>
              <a:t>Links&lt;5, (N=946)</a:t>
            </a:r>
          </a:p>
          <a:p>
            <a:pPr>
              <a:buFont typeface="Wingdings" panose="05000000000000000000" pitchFamily="2" charset="2"/>
              <a:buChar char="Ø"/>
            </a:pPr>
            <a:r>
              <a:rPr lang="de-DE" dirty="0" smtClean="0"/>
              <a:t>Mitte=5, </a:t>
            </a:r>
            <a:r>
              <a:rPr lang="de-DE" dirty="0"/>
              <a:t>(</a:t>
            </a:r>
            <a:r>
              <a:rPr lang="de-DE" dirty="0" smtClean="0"/>
              <a:t>N=802)</a:t>
            </a:r>
          </a:p>
          <a:p>
            <a:pPr>
              <a:buFont typeface="Wingdings" panose="05000000000000000000" pitchFamily="2" charset="2"/>
              <a:buChar char="Ø"/>
            </a:pPr>
            <a:r>
              <a:rPr lang="de-DE" dirty="0" smtClean="0"/>
              <a:t>Rechts &gt;</a:t>
            </a:r>
            <a:r>
              <a:rPr lang="de-DE" dirty="0"/>
              <a:t>5, (</a:t>
            </a:r>
            <a:r>
              <a:rPr lang="de-DE" dirty="0" smtClean="0"/>
              <a:t>N=435)</a:t>
            </a:r>
          </a:p>
          <a:p>
            <a:r>
              <a:rPr lang="de-DE" dirty="0"/>
              <a:t>Variable: </a:t>
            </a:r>
            <a:r>
              <a:rPr lang="de-DE" dirty="0" smtClean="0"/>
              <a:t>Zufriedenheit mit der Arbeit der Leistung des Bundesregierung (Unzufrieden 0:10 Zufrieden)</a:t>
            </a:r>
          </a:p>
          <a:p>
            <a:r>
              <a:rPr lang="de-DE" dirty="0"/>
              <a:t>Selektionsmechanismen: </a:t>
            </a:r>
            <a:r>
              <a:rPr lang="de-DE" dirty="0" smtClean="0"/>
              <a:t>unzufrieden &lt; 5, (N=1178)</a:t>
            </a:r>
          </a:p>
          <a:p>
            <a:r>
              <a:rPr lang="de-DE" dirty="0" smtClean="0"/>
              <a:t>Annahme: Sample ist unter den gewählten Mechanismen stark verzerrt.</a:t>
            </a:r>
            <a:endParaRPr lang="de-DE" dirty="0"/>
          </a:p>
        </p:txBody>
      </p:sp>
    </p:spTree>
    <p:extLst>
      <p:ext uri="{BB962C8B-B14F-4D97-AF65-F5344CB8AC3E}">
        <p14:creationId xmlns:p14="http://schemas.microsoft.com/office/powerpoint/2010/main" val="3849829388"/>
      </p:ext>
    </p:extLst>
  </p:cSld>
  <p:clrMapOvr>
    <a:masterClrMapping/>
  </p:clrMapOvr>
</p:sld>
</file>

<file path=ppt/theme/theme1.xml><?xml version="1.0" encoding="utf-8"?>
<a:theme xmlns:a="http://schemas.openxmlformats.org/drawingml/2006/main" name="Vorlage_ohne_Titelbild_deutsch">
  <a:themeElements>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clrMap bg1="lt1" tx1="dk1" bg2="lt2" tx2="dk2" accent1="accent1" accent2="accent2" accent3="accent3" accent4="accent4" accent5="accent5" accent6="accent6" hlink="hlink" folHlink="folHlink"/>
    </a:extraClrScheme>
    <a:extraClrScheme>
      <a:clrScheme name="ub-cd-neu-v2-4 2">
        <a:dk1>
          <a:srgbClr val="000000"/>
        </a:dk1>
        <a:lt1>
          <a:srgbClr val="C8D0E2"/>
        </a:lt1>
        <a:dk2>
          <a:srgbClr val="00457D"/>
        </a:dk2>
        <a:lt2>
          <a:srgbClr val="808080"/>
        </a:lt2>
        <a:accent1>
          <a:srgbClr val="5D7FAA"/>
        </a:accent1>
        <a:accent2>
          <a:srgbClr val="FFD300"/>
        </a:accent2>
        <a:accent3>
          <a:srgbClr val="E0E4EE"/>
        </a:accent3>
        <a:accent4>
          <a:srgbClr val="000000"/>
        </a:accent4>
        <a:accent5>
          <a:srgbClr val="B6C0D2"/>
        </a:accent5>
        <a:accent6>
          <a:srgbClr val="E7BF00"/>
        </a:accent6>
        <a:hlink>
          <a:srgbClr val="92A5C5"/>
        </a:hlink>
        <a:folHlink>
          <a:srgbClr val="FFE37D"/>
        </a:folHlink>
      </a:clrScheme>
      <a:clrMap bg1="lt1" tx1="dk1" bg2="lt2" tx2="dk2" accent1="accent1" accent2="accent2" accent3="accent3" accent4="accent4" accent5="accent5" accent6="accent6" hlink="hlink" folHlink="folHlink"/>
    </a:extraClrScheme>
    <a:extraClrScheme>
      <a:clrScheme name="ub-cd-neu-v2-4 3">
        <a:dk1>
          <a:srgbClr val="000000"/>
        </a:dk1>
        <a:lt1>
          <a:srgbClr val="C8D0E2"/>
        </a:lt1>
        <a:dk2>
          <a:srgbClr val="00457D"/>
        </a:dk2>
        <a:lt2>
          <a:srgbClr val="808080"/>
        </a:lt2>
        <a:accent1>
          <a:srgbClr val="5D7FAA"/>
        </a:accent1>
        <a:accent2>
          <a:srgbClr val="E6444F"/>
        </a:accent2>
        <a:accent3>
          <a:srgbClr val="E0E4EE"/>
        </a:accent3>
        <a:accent4>
          <a:srgbClr val="000000"/>
        </a:accent4>
        <a:accent5>
          <a:srgbClr val="B6C0D2"/>
        </a:accent5>
        <a:accent6>
          <a:srgbClr val="D03D47"/>
        </a:accent6>
        <a:hlink>
          <a:srgbClr val="92A5C5"/>
        </a:hlink>
        <a:folHlink>
          <a:srgbClr val="F1998F"/>
        </a:folHlink>
      </a:clrScheme>
      <a:clrMap bg1="lt1" tx1="dk1" bg2="lt2" tx2="dk2" accent1="accent1" accent2="accent2" accent3="accent3" accent4="accent4" accent5="accent5" accent6="accent6" hlink="hlink" folHlink="folHlink"/>
    </a:extraClrScheme>
    <a:extraClrScheme>
      <a:clrScheme name="ub-cd-neu-v2-4 4">
        <a:dk1>
          <a:srgbClr val="000000"/>
        </a:dk1>
        <a:lt1>
          <a:srgbClr val="C8D0E2"/>
        </a:lt1>
        <a:dk2>
          <a:srgbClr val="00457D"/>
        </a:dk2>
        <a:lt2>
          <a:srgbClr val="808080"/>
        </a:lt2>
        <a:accent1>
          <a:srgbClr val="5D7FAA"/>
        </a:accent1>
        <a:accent2>
          <a:srgbClr val="878783"/>
        </a:accent2>
        <a:accent3>
          <a:srgbClr val="E0E4EE"/>
        </a:accent3>
        <a:accent4>
          <a:srgbClr val="000000"/>
        </a:accent4>
        <a:accent5>
          <a:srgbClr val="B6C0D2"/>
        </a:accent5>
        <a:accent6>
          <a:srgbClr val="7A7A76"/>
        </a:accent6>
        <a:hlink>
          <a:srgbClr val="92A5C5"/>
        </a:hlink>
        <a:folHlink>
          <a:srgbClr val="B9BAB7"/>
        </a:folHlink>
      </a:clrScheme>
      <a:clrMap bg1="lt1" tx1="dk1" bg2="lt2" tx2="dk2" accent1="accent1" accent2="accent2" accent3="accent3" accent4="accent4" accent5="accent5" accent6="accent6" hlink="hlink" folHlink="folHlink"/>
    </a:extraClrScheme>
    <a:extraClrScheme>
      <a:clrScheme name="ub-cd-neu-v2-4 5">
        <a:dk1>
          <a:srgbClr val="000000"/>
        </a:dk1>
        <a:lt1>
          <a:srgbClr val="C8D0E2"/>
        </a:lt1>
        <a:dk2>
          <a:srgbClr val="00457D"/>
        </a:dk2>
        <a:lt2>
          <a:srgbClr val="808080"/>
        </a:lt2>
        <a:accent1>
          <a:srgbClr val="5D7FAA"/>
        </a:accent1>
        <a:accent2>
          <a:srgbClr val="00457D"/>
        </a:accent2>
        <a:accent3>
          <a:srgbClr val="E0E4EE"/>
        </a:accent3>
        <a:accent4>
          <a:srgbClr val="000000"/>
        </a:accent4>
        <a:accent5>
          <a:srgbClr val="B6C0D2"/>
        </a:accent5>
        <a:accent6>
          <a:srgbClr val="003E71"/>
        </a:accent6>
        <a:hlink>
          <a:srgbClr val="92A5C5"/>
        </a:hlink>
        <a:folHlink>
          <a:srgbClr val="C8D0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Vorlage_ohne_Titelbild_deutsch</Template>
  <TotalTime>0</TotalTime>
  <Words>1378</Words>
  <Application>Microsoft Office PowerPoint</Application>
  <PresentationFormat>Bildschirmpräsentation (4:3)</PresentationFormat>
  <Paragraphs>142</Paragraphs>
  <Slides>27</Slides>
  <Notes>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Arial</vt:lpstr>
      <vt:lpstr>Calibri</vt:lpstr>
      <vt:lpstr>Cambria Math</vt:lpstr>
      <vt:lpstr>Times New Roman</vt:lpstr>
      <vt:lpstr>UB Scala</vt:lpstr>
      <vt:lpstr>UB Scala Sans</vt:lpstr>
      <vt:lpstr>Wingdings</vt:lpstr>
      <vt:lpstr>Vorlage_ohne_Titelbild_deutsch</vt:lpstr>
      <vt:lpstr>Anwendung des Quasi-Randomisierungsansatzes auf Non-Random Samples: Selektionsmechanismen und ihre Gewichtung    </vt:lpstr>
      <vt:lpstr>Seit dem letzten Treffen</vt:lpstr>
      <vt:lpstr>Auswahl geeigneter Selektionsmechanismen Die Grundlage</vt:lpstr>
      <vt:lpstr>Auswahl geeigneter Selektionsmechanismen Neue Ansätze der Online-Surveys</vt:lpstr>
      <vt:lpstr>Selektionsmechanismen Internet N=815</vt:lpstr>
      <vt:lpstr>Selektionsmechanismen Blogger N=443</vt:lpstr>
      <vt:lpstr>Selektionsmechanismen Interpol N=525</vt:lpstr>
      <vt:lpstr>Politisches Interesse Selektionsmechanismus</vt:lpstr>
      <vt:lpstr>Politisches Interesse Selektionsmechanismus</vt:lpstr>
      <vt:lpstr>Neuerungen zur GESIS 2020</vt:lpstr>
      <vt:lpstr>MAR Annahme</vt:lpstr>
      <vt:lpstr>PowerPoint-Präsentation</vt:lpstr>
      <vt:lpstr>PowerPoint-Präsentation</vt:lpstr>
      <vt:lpstr>PowerPoint-Präsentation</vt:lpstr>
      <vt:lpstr>Ergebnisse für Internet</vt:lpstr>
      <vt:lpstr>Voraussetzungen</vt:lpstr>
      <vt:lpstr>Vorgehen Kurzusammenfassung </vt:lpstr>
      <vt:lpstr>Kurzzusammenfassung</vt:lpstr>
      <vt:lpstr>Kurzzusammenfassung</vt:lpstr>
      <vt:lpstr>Ergebnisse Internet</vt:lpstr>
      <vt:lpstr>Ergebnisse Internet</vt:lpstr>
      <vt:lpstr>Ergebnisse Politik</vt:lpstr>
      <vt:lpstr>Ergebnisse</vt:lpstr>
      <vt:lpstr>Nächsten Schritte</vt:lpstr>
      <vt:lpstr>Vergleich mit Parteinähe als Hilfsvariable</vt:lpstr>
      <vt:lpstr>Vergleich mit Parteinähe als Hilfsvariable</vt:lpstr>
      <vt:lpstr>Literatur</vt:lpstr>
    </vt:vector>
  </TitlesOfParts>
  <Company>Uni-Bamberg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Civey Projekt </dc:title>
  <dc:creator>Franz Prücklmair</dc:creator>
  <cp:lastModifiedBy>Prücklmair, Franz</cp:lastModifiedBy>
  <cp:revision>86</cp:revision>
  <dcterms:created xsi:type="dcterms:W3CDTF">2021-10-11T12:09:08Z</dcterms:created>
  <dcterms:modified xsi:type="dcterms:W3CDTF">2022-01-18T10:35:22Z</dcterms:modified>
</cp:coreProperties>
</file>