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0" r:id="rId3"/>
    <p:sldId id="299" r:id="rId4"/>
    <p:sldId id="301" r:id="rId5"/>
    <p:sldId id="302" r:id="rId6"/>
    <p:sldId id="305" r:id="rId7"/>
    <p:sldId id="312" r:id="rId8"/>
    <p:sldId id="314" r:id="rId9"/>
    <p:sldId id="324" r:id="rId10"/>
    <p:sldId id="325" r:id="rId11"/>
    <p:sldId id="290" r:id="rId12"/>
    <p:sldId id="313" r:id="rId13"/>
    <p:sldId id="275" r:id="rId14"/>
    <p:sldId id="315" r:id="rId15"/>
    <p:sldId id="284" r:id="rId16"/>
    <p:sldId id="316" r:id="rId17"/>
    <p:sldId id="307" r:id="rId18"/>
    <p:sldId id="326" r:id="rId19"/>
    <p:sldId id="317" r:id="rId20"/>
    <p:sldId id="318" r:id="rId21"/>
    <p:sldId id="321" r:id="rId22"/>
    <p:sldId id="322" r:id="rId23"/>
    <p:sldId id="320" r:id="rId24"/>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07A"/>
    <a:srgbClr val="2C5884"/>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1CAF0-3A7B-4EAD-95F4-0D54261D6906}" v="2195" dt="2021-10-25T12:08:20.23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5" autoAdjust="0"/>
    <p:restoredTop sz="85464" autoAdjust="0"/>
  </p:normalViewPr>
  <p:slideViewPr>
    <p:cSldViewPr>
      <p:cViewPr>
        <p:scale>
          <a:sx n="100" d="100"/>
          <a:sy n="100" d="100"/>
        </p:scale>
        <p:origin x="211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z Prücklmair" userId="9f24990c6f7e59d0" providerId="LiveId" clId="{D5B1CAF0-3A7B-4EAD-95F4-0D54261D6906}"/>
    <pc:docChg chg="undo redo custSel addSld delSld modSld sldOrd modMainMaster">
      <pc:chgData name="Franz Prücklmair" userId="9f24990c6f7e59d0" providerId="LiveId" clId="{D5B1CAF0-3A7B-4EAD-95F4-0D54261D6906}" dt="2021-10-25T12:08:20.231" v="7539" actId="14100"/>
      <pc:docMkLst>
        <pc:docMk/>
      </pc:docMkLst>
      <pc:sldChg chg="modSp mod">
        <pc:chgData name="Franz Prücklmair" userId="9f24990c6f7e59d0" providerId="LiveId" clId="{D5B1CAF0-3A7B-4EAD-95F4-0D54261D6906}" dt="2021-10-22T09:03:49.447" v="7217" actId="1076"/>
        <pc:sldMkLst>
          <pc:docMk/>
          <pc:sldMk cId="0" sldId="256"/>
        </pc:sldMkLst>
        <pc:spChg chg="mod">
          <ac:chgData name="Franz Prücklmair" userId="9f24990c6f7e59d0" providerId="LiveId" clId="{D5B1CAF0-3A7B-4EAD-95F4-0D54261D6906}" dt="2021-10-22T08:47:42.788" v="7098" actId="20577"/>
          <ac:spMkLst>
            <pc:docMk/>
            <pc:sldMk cId="0" sldId="256"/>
            <ac:spMk id="2052" creationId="{DA47777B-4479-4877-B19C-1BF49FFD153C}"/>
          </ac:spMkLst>
        </pc:spChg>
        <pc:spChg chg="mod">
          <ac:chgData name="Franz Prücklmair" userId="9f24990c6f7e59d0" providerId="LiveId" clId="{D5B1CAF0-3A7B-4EAD-95F4-0D54261D6906}" dt="2021-10-22T09:03:48.653" v="7216" actId="20577"/>
          <ac:spMkLst>
            <pc:docMk/>
            <pc:sldMk cId="0" sldId="256"/>
            <ac:spMk id="2053" creationId="{43AF45BF-EE1C-49EB-A55C-6DCEB4AD3BBF}"/>
          </ac:spMkLst>
        </pc:spChg>
        <pc:picChg chg="mod">
          <ac:chgData name="Franz Prücklmair" userId="9f24990c6f7e59d0" providerId="LiveId" clId="{D5B1CAF0-3A7B-4EAD-95F4-0D54261D6906}" dt="2021-10-22T09:03:49.447" v="7217" actId="1076"/>
          <ac:picMkLst>
            <pc:docMk/>
            <pc:sldMk cId="0" sldId="256"/>
            <ac:picMk id="2051" creationId="{1AB09A6C-B3F5-4E99-858A-AAAFBB29E669}"/>
          </ac:picMkLst>
        </pc:picChg>
      </pc:sldChg>
      <pc:sldChg chg="modSp mod">
        <pc:chgData name="Franz Prücklmair" userId="9f24990c6f7e59d0" providerId="LiveId" clId="{D5B1CAF0-3A7B-4EAD-95F4-0D54261D6906}" dt="2021-10-22T13:48:40.023" v="7409" actId="20577"/>
        <pc:sldMkLst>
          <pc:docMk/>
          <pc:sldMk cId="1568273672" sldId="257"/>
        </pc:sldMkLst>
        <pc:spChg chg="mod">
          <ac:chgData name="Franz Prücklmair" userId="9f24990c6f7e59d0" providerId="LiveId" clId="{D5B1CAF0-3A7B-4EAD-95F4-0D54261D6906}" dt="2021-10-22T09:04:34.178" v="7218"/>
          <ac:spMkLst>
            <pc:docMk/>
            <pc:sldMk cId="1568273672" sldId="257"/>
            <ac:spMk id="2" creationId="{08AF8353-5549-492D-812C-1084901AF48D}"/>
          </ac:spMkLst>
        </pc:spChg>
        <pc:spChg chg="mod">
          <ac:chgData name="Franz Prücklmair" userId="9f24990c6f7e59d0" providerId="LiveId" clId="{D5B1CAF0-3A7B-4EAD-95F4-0D54261D6906}" dt="2021-10-22T13:48:40.023" v="7409" actId="20577"/>
          <ac:spMkLst>
            <pc:docMk/>
            <pc:sldMk cId="1568273672" sldId="257"/>
            <ac:spMk id="3" creationId="{DB89CF7E-2B38-4103-A63A-915C47CFACF9}"/>
          </ac:spMkLst>
        </pc:spChg>
      </pc:sldChg>
      <pc:sldChg chg="addSp delSp modSp mod ord">
        <pc:chgData name="Franz Prücklmair" userId="9f24990c6f7e59d0" providerId="LiveId" clId="{D5B1CAF0-3A7B-4EAD-95F4-0D54261D6906}" dt="2021-10-22T13:42:38.288" v="7406" actId="20577"/>
        <pc:sldMkLst>
          <pc:docMk/>
          <pc:sldMk cId="4205060465" sldId="258"/>
        </pc:sldMkLst>
        <pc:spChg chg="mod">
          <ac:chgData name="Franz Prücklmair" userId="9f24990c6f7e59d0" providerId="LiveId" clId="{D5B1CAF0-3A7B-4EAD-95F4-0D54261D6906}" dt="2021-10-22T13:09:00.978" v="7341" actId="20577"/>
          <ac:spMkLst>
            <pc:docMk/>
            <pc:sldMk cId="4205060465" sldId="258"/>
            <ac:spMk id="2" creationId="{8570101E-1910-4E3E-A083-F7B1E3499E7D}"/>
          </ac:spMkLst>
        </pc:spChg>
        <pc:spChg chg="mod">
          <ac:chgData name="Franz Prücklmair" userId="9f24990c6f7e59d0" providerId="LiveId" clId="{D5B1CAF0-3A7B-4EAD-95F4-0D54261D6906}" dt="2021-10-18T10:45:07.167" v="4472" actId="20577"/>
          <ac:spMkLst>
            <pc:docMk/>
            <pc:sldMk cId="4205060465" sldId="258"/>
            <ac:spMk id="3" creationId="{3DCB90EB-748D-4588-9F7C-6342CC372CFA}"/>
          </ac:spMkLst>
        </pc:spChg>
        <pc:spChg chg="add del">
          <ac:chgData name="Franz Prücklmair" userId="9f24990c6f7e59d0" providerId="LiveId" clId="{D5B1CAF0-3A7B-4EAD-95F4-0D54261D6906}" dt="2021-10-18T11:05:03.122" v="5077" actId="478"/>
          <ac:spMkLst>
            <pc:docMk/>
            <pc:sldMk cId="4205060465" sldId="258"/>
            <ac:spMk id="4" creationId="{5DDD3158-A48B-4AB5-B55C-B229D236D6AA}"/>
          </ac:spMkLst>
        </pc:spChg>
        <pc:spChg chg="add del mod">
          <ac:chgData name="Franz Prücklmair" userId="9f24990c6f7e59d0" providerId="LiveId" clId="{D5B1CAF0-3A7B-4EAD-95F4-0D54261D6906}" dt="2021-10-18T13:14:02.591" v="5574"/>
          <ac:spMkLst>
            <pc:docMk/>
            <pc:sldMk cId="4205060465" sldId="258"/>
            <ac:spMk id="9" creationId="{7CBC037F-87DD-4034-94AA-089D8D362053}"/>
          </ac:spMkLst>
        </pc:spChg>
        <pc:graphicFrameChg chg="add del mod modGraphic">
          <ac:chgData name="Franz Prücklmair" userId="9f24990c6f7e59d0" providerId="LiveId" clId="{D5B1CAF0-3A7B-4EAD-95F4-0D54261D6906}" dt="2021-10-18T11:07:09.235" v="5101" actId="478"/>
          <ac:graphicFrameMkLst>
            <pc:docMk/>
            <pc:sldMk cId="4205060465" sldId="258"/>
            <ac:graphicFrameMk id="7" creationId="{B869BB07-39FE-498A-ABB2-5F78AA7F7842}"/>
          </ac:graphicFrameMkLst>
        </pc:graphicFrameChg>
        <pc:graphicFrameChg chg="add mod modGraphic">
          <ac:chgData name="Franz Prücklmair" userId="9f24990c6f7e59d0" providerId="LiveId" clId="{D5B1CAF0-3A7B-4EAD-95F4-0D54261D6906}" dt="2021-10-22T13:42:38.288" v="7406" actId="20577"/>
          <ac:graphicFrameMkLst>
            <pc:docMk/>
            <pc:sldMk cId="4205060465" sldId="258"/>
            <ac:graphicFrameMk id="8" creationId="{95BE6996-3415-4A61-87D7-0ECAE5135532}"/>
          </ac:graphicFrameMkLst>
        </pc:graphicFrameChg>
      </pc:sldChg>
      <pc:sldChg chg="modSp del mod ord">
        <pc:chgData name="Franz Prücklmair" userId="9f24990c6f7e59d0" providerId="LiveId" clId="{D5B1CAF0-3A7B-4EAD-95F4-0D54261D6906}" dt="2021-10-15T12:16:23.219" v="3345" actId="2696"/>
        <pc:sldMkLst>
          <pc:docMk/>
          <pc:sldMk cId="2413410074" sldId="259"/>
        </pc:sldMkLst>
        <pc:spChg chg="mod">
          <ac:chgData name="Franz Prücklmair" userId="9f24990c6f7e59d0" providerId="LiveId" clId="{D5B1CAF0-3A7B-4EAD-95F4-0D54261D6906}" dt="2021-10-14T13:15:01.837" v="172" actId="20577"/>
          <ac:spMkLst>
            <pc:docMk/>
            <pc:sldMk cId="2413410074" sldId="259"/>
            <ac:spMk id="2" creationId="{4E9D1601-A208-40BB-A7BC-C9D1567C5047}"/>
          </ac:spMkLst>
        </pc:spChg>
        <pc:spChg chg="mod">
          <ac:chgData name="Franz Prücklmair" userId="9f24990c6f7e59d0" providerId="LiveId" clId="{D5B1CAF0-3A7B-4EAD-95F4-0D54261D6906}" dt="2021-10-14T13:15:34.566" v="175" actId="20577"/>
          <ac:spMkLst>
            <pc:docMk/>
            <pc:sldMk cId="2413410074" sldId="259"/>
            <ac:spMk id="3" creationId="{33B3F1FA-5AAE-4120-8437-8A0E9B488C5D}"/>
          </ac:spMkLst>
        </pc:spChg>
      </pc:sldChg>
      <pc:sldChg chg="addSp delSp modSp del mod">
        <pc:chgData name="Franz Prücklmair" userId="9f24990c6f7e59d0" providerId="LiveId" clId="{D5B1CAF0-3A7B-4EAD-95F4-0D54261D6906}" dt="2021-10-13T12:49:17.934" v="43" actId="2696"/>
        <pc:sldMkLst>
          <pc:docMk/>
          <pc:sldMk cId="1877533702" sldId="260"/>
        </pc:sldMkLst>
        <pc:spChg chg="del">
          <ac:chgData name="Franz Prücklmair" userId="9f24990c6f7e59d0" providerId="LiveId" clId="{D5B1CAF0-3A7B-4EAD-95F4-0D54261D6906}" dt="2021-10-13T12:45:35.744" v="0" actId="478"/>
          <ac:spMkLst>
            <pc:docMk/>
            <pc:sldMk cId="1877533702" sldId="260"/>
            <ac:spMk id="2" creationId="{DF3A988F-98A7-4D4F-A328-8FEE4AD39C4C}"/>
          </ac:spMkLst>
        </pc:spChg>
        <pc:spChg chg="del mod">
          <ac:chgData name="Franz Prücklmair" userId="9f24990c6f7e59d0" providerId="LiveId" clId="{D5B1CAF0-3A7B-4EAD-95F4-0D54261D6906}" dt="2021-10-13T12:46:06.108" v="7" actId="478"/>
          <ac:spMkLst>
            <pc:docMk/>
            <pc:sldMk cId="1877533702" sldId="260"/>
            <ac:spMk id="3" creationId="{DF60886B-4E18-4858-B463-F66566DB5187}"/>
          </ac:spMkLst>
        </pc:spChg>
        <pc:spChg chg="add del mod">
          <ac:chgData name="Franz Prücklmair" userId="9f24990c6f7e59d0" providerId="LiveId" clId="{D5B1CAF0-3A7B-4EAD-95F4-0D54261D6906}" dt="2021-10-13T12:46:49.708" v="8" actId="1032"/>
          <ac:spMkLst>
            <pc:docMk/>
            <pc:sldMk cId="1877533702" sldId="260"/>
            <ac:spMk id="4" creationId="{BE2B3934-0111-4EBF-8C43-9957FCC7F49C}"/>
          </ac:spMkLst>
        </pc:spChg>
        <pc:graphicFrameChg chg="add mod modGraphic">
          <ac:chgData name="Franz Prücklmair" userId="9f24990c6f7e59d0" providerId="LiveId" clId="{D5B1CAF0-3A7B-4EAD-95F4-0D54261D6906}" dt="2021-10-13T12:49:07.410" v="42" actId="20577"/>
          <ac:graphicFrameMkLst>
            <pc:docMk/>
            <pc:sldMk cId="1877533702" sldId="260"/>
            <ac:graphicFrameMk id="5" creationId="{5D291382-1397-4983-9936-C513FD45AEA9}"/>
          </ac:graphicFrameMkLst>
        </pc:graphicFrameChg>
      </pc:sldChg>
      <pc:sldChg chg="addSp delSp modSp new del mod modClrScheme chgLayout">
        <pc:chgData name="Franz Prücklmair" userId="9f24990c6f7e59d0" providerId="LiveId" clId="{D5B1CAF0-3A7B-4EAD-95F4-0D54261D6906}" dt="2021-10-15T12:16:19.804" v="3344" actId="2696"/>
        <pc:sldMkLst>
          <pc:docMk/>
          <pc:sldMk cId="2352932628" sldId="260"/>
        </pc:sldMkLst>
        <pc:spChg chg="del">
          <ac:chgData name="Franz Prücklmair" userId="9f24990c6f7e59d0" providerId="LiveId" clId="{D5B1CAF0-3A7B-4EAD-95F4-0D54261D6906}" dt="2021-10-13T12:49:29.699" v="46" actId="478"/>
          <ac:spMkLst>
            <pc:docMk/>
            <pc:sldMk cId="2352932628" sldId="260"/>
            <ac:spMk id="2" creationId="{E1ACFAF5-1676-4268-A17F-111219B1DD6B}"/>
          </ac:spMkLst>
        </pc:spChg>
        <pc:spChg chg="del">
          <ac:chgData name="Franz Prücklmair" userId="9f24990c6f7e59d0" providerId="LiveId" clId="{D5B1CAF0-3A7B-4EAD-95F4-0D54261D6906}" dt="2021-10-13T12:49:28.355" v="45" actId="478"/>
          <ac:spMkLst>
            <pc:docMk/>
            <pc:sldMk cId="2352932628" sldId="260"/>
            <ac:spMk id="3" creationId="{4F8E3AFE-5904-4187-A34D-7124D7D8DB0A}"/>
          </ac:spMkLst>
        </pc:spChg>
        <pc:spChg chg="add del mod">
          <ac:chgData name="Franz Prücklmair" userId="9f24990c6f7e59d0" providerId="LiveId" clId="{D5B1CAF0-3A7B-4EAD-95F4-0D54261D6906}" dt="2021-10-13T12:50:09.907" v="51"/>
          <ac:spMkLst>
            <pc:docMk/>
            <pc:sldMk cId="2352932628" sldId="260"/>
            <ac:spMk id="4" creationId="{D07EE021-7A5E-4389-9AAA-B4CB5A2B4767}"/>
          </ac:spMkLst>
        </pc:spChg>
        <pc:spChg chg="add del mod">
          <ac:chgData name="Franz Prücklmair" userId="9f24990c6f7e59d0" providerId="LiveId" clId="{D5B1CAF0-3A7B-4EAD-95F4-0D54261D6906}" dt="2021-10-13T12:58:47.011" v="53" actId="478"/>
          <ac:spMkLst>
            <pc:docMk/>
            <pc:sldMk cId="2352932628" sldId="260"/>
            <ac:spMk id="5" creationId="{CCDCFAEF-17B7-4B1B-A79C-C2290E47C65E}"/>
          </ac:spMkLst>
        </pc:spChg>
        <pc:spChg chg="add mod">
          <ac:chgData name="Franz Prücklmair" userId="9f24990c6f7e59d0" providerId="LiveId" clId="{D5B1CAF0-3A7B-4EAD-95F4-0D54261D6906}" dt="2021-10-13T13:00:33.908" v="119" actId="20577"/>
          <ac:spMkLst>
            <pc:docMk/>
            <pc:sldMk cId="2352932628" sldId="260"/>
            <ac:spMk id="6" creationId="{C4D2158F-DBE1-4E06-B40D-EC1FF8874A50}"/>
          </ac:spMkLst>
        </pc:spChg>
        <pc:spChg chg="add mod">
          <ac:chgData name="Franz Prücklmair" userId="9f24990c6f7e59d0" providerId="LiveId" clId="{D5B1CAF0-3A7B-4EAD-95F4-0D54261D6906}" dt="2021-10-13T13:00:03.335" v="72" actId="14100"/>
          <ac:spMkLst>
            <pc:docMk/>
            <pc:sldMk cId="2352932628" sldId="260"/>
            <ac:spMk id="7" creationId="{9C5E17E6-78D7-4FC4-A593-B3A36159E203}"/>
          </ac:spMkLst>
        </pc:spChg>
        <pc:spChg chg="add mod">
          <ac:chgData name="Franz Prücklmair" userId="9f24990c6f7e59d0" providerId="LiveId" clId="{D5B1CAF0-3A7B-4EAD-95F4-0D54261D6906}" dt="2021-10-13T13:00:30.787" v="118" actId="20577"/>
          <ac:spMkLst>
            <pc:docMk/>
            <pc:sldMk cId="2352932628" sldId="260"/>
            <ac:spMk id="8" creationId="{10A851CD-6C29-4C77-BDA8-A4786387703D}"/>
          </ac:spMkLst>
        </pc:spChg>
        <pc:spChg chg="add mod">
          <ac:chgData name="Franz Prücklmair" userId="9f24990c6f7e59d0" providerId="LiveId" clId="{D5B1CAF0-3A7B-4EAD-95F4-0D54261D6906}" dt="2021-10-13T13:00:06.584" v="73" actId="14100"/>
          <ac:spMkLst>
            <pc:docMk/>
            <pc:sldMk cId="2352932628" sldId="260"/>
            <ac:spMk id="9" creationId="{71152A76-C455-4711-A998-7D8F211227F6}"/>
          </ac:spMkLst>
        </pc:spChg>
      </pc:sldChg>
      <pc:sldChg chg="addSp delSp modSp new mod modAnim">
        <pc:chgData name="Franz Prücklmair" userId="9f24990c6f7e59d0" providerId="LiveId" clId="{D5B1CAF0-3A7B-4EAD-95F4-0D54261D6906}" dt="2021-10-22T13:48:49.438" v="7413" actId="20577"/>
        <pc:sldMkLst>
          <pc:docMk/>
          <pc:sldMk cId="1139299345" sldId="261"/>
        </pc:sldMkLst>
        <pc:spChg chg="del mod">
          <ac:chgData name="Franz Prücklmair" userId="9f24990c6f7e59d0" providerId="LiveId" clId="{D5B1CAF0-3A7B-4EAD-95F4-0D54261D6906}" dt="2021-10-15T08:57:32.007" v="1022" actId="478"/>
          <ac:spMkLst>
            <pc:docMk/>
            <pc:sldMk cId="1139299345" sldId="261"/>
            <ac:spMk id="2" creationId="{ECAC9299-51B6-4049-AA29-28580676CB09}"/>
          </ac:spMkLst>
        </pc:spChg>
        <pc:spChg chg="del">
          <ac:chgData name="Franz Prücklmair" userId="9f24990c6f7e59d0" providerId="LiveId" clId="{D5B1CAF0-3A7B-4EAD-95F4-0D54261D6906}" dt="2021-10-15T07:35:48.456" v="187" actId="1032"/>
          <ac:spMkLst>
            <pc:docMk/>
            <pc:sldMk cId="1139299345" sldId="261"/>
            <ac:spMk id="3" creationId="{36BEB776-DD70-48CB-9CBF-FF0739D71F3A}"/>
          </ac:spMkLst>
        </pc:spChg>
        <pc:spChg chg="add del mod">
          <ac:chgData name="Franz Prücklmair" userId="9f24990c6f7e59d0" providerId="LiveId" clId="{D5B1CAF0-3A7B-4EAD-95F4-0D54261D6906}" dt="2021-10-15T07:37:52.703" v="189" actId="1032"/>
          <ac:spMkLst>
            <pc:docMk/>
            <pc:sldMk cId="1139299345" sldId="261"/>
            <ac:spMk id="6" creationId="{E2EAE56D-CE1B-4319-A9EC-BC6FD04FE9B7}"/>
          </ac:spMkLst>
        </pc:spChg>
        <pc:spChg chg="add mod">
          <ac:chgData name="Franz Prücklmair" userId="9f24990c6f7e59d0" providerId="LiveId" clId="{D5B1CAF0-3A7B-4EAD-95F4-0D54261D6906}" dt="2021-10-22T09:05:42.060" v="7227" actId="1076"/>
          <ac:spMkLst>
            <pc:docMk/>
            <pc:sldMk cId="1139299345" sldId="261"/>
            <ac:spMk id="8" creationId="{BDD8E8A2-29B0-4037-B3DC-C4B3AFF69E63}"/>
          </ac:spMkLst>
        </pc:spChg>
        <pc:spChg chg="add del mod">
          <ac:chgData name="Franz Prücklmair" userId="9f24990c6f7e59d0" providerId="LiveId" clId="{D5B1CAF0-3A7B-4EAD-95F4-0D54261D6906}" dt="2021-10-15T08:26:16.811" v="932" actId="478"/>
          <ac:spMkLst>
            <pc:docMk/>
            <pc:sldMk cId="1139299345" sldId="261"/>
            <ac:spMk id="9" creationId="{BC152EBF-8B90-469F-8206-F8E7394D20AC}"/>
          </ac:spMkLst>
        </pc:spChg>
        <pc:spChg chg="add mod">
          <ac:chgData name="Franz Prücklmair" userId="9f24990c6f7e59d0" providerId="LiveId" clId="{D5B1CAF0-3A7B-4EAD-95F4-0D54261D6906}" dt="2021-10-22T09:05:03.992" v="7219" actId="1076"/>
          <ac:spMkLst>
            <pc:docMk/>
            <pc:sldMk cId="1139299345" sldId="261"/>
            <ac:spMk id="10" creationId="{1F902EDD-854C-44F2-AED4-5F08D7377BAF}"/>
          </ac:spMkLst>
        </pc:spChg>
        <pc:spChg chg="add mod">
          <ac:chgData name="Franz Prücklmair" userId="9f24990c6f7e59d0" providerId="LiveId" clId="{D5B1CAF0-3A7B-4EAD-95F4-0D54261D6906}" dt="2021-10-22T13:48:49.438" v="7413" actId="20577"/>
          <ac:spMkLst>
            <pc:docMk/>
            <pc:sldMk cId="1139299345" sldId="261"/>
            <ac:spMk id="11" creationId="{5C775188-AE8C-4F7F-B852-7F1166178412}"/>
          </ac:spMkLst>
        </pc:spChg>
        <pc:spChg chg="add mod">
          <ac:chgData name="Franz Prücklmair" userId="9f24990c6f7e59d0" providerId="LiveId" clId="{D5B1CAF0-3A7B-4EAD-95F4-0D54261D6906}" dt="2021-10-22T09:05:03.992" v="7219" actId="1076"/>
          <ac:spMkLst>
            <pc:docMk/>
            <pc:sldMk cId="1139299345" sldId="261"/>
            <ac:spMk id="12" creationId="{5AC1FD46-9247-4F3B-B851-1234C0799008}"/>
          </ac:spMkLst>
        </pc:spChg>
        <pc:spChg chg="add mod">
          <ac:chgData name="Franz Prücklmair" userId="9f24990c6f7e59d0" providerId="LiveId" clId="{D5B1CAF0-3A7B-4EAD-95F4-0D54261D6906}" dt="2021-10-22T09:05:03.992" v="7219" actId="1076"/>
          <ac:spMkLst>
            <pc:docMk/>
            <pc:sldMk cId="1139299345" sldId="261"/>
            <ac:spMk id="13" creationId="{31D4D503-9061-4131-A25E-6400E0DA021F}"/>
          </ac:spMkLst>
        </pc:spChg>
        <pc:spChg chg="add mod">
          <ac:chgData name="Franz Prücklmair" userId="9f24990c6f7e59d0" providerId="LiveId" clId="{D5B1CAF0-3A7B-4EAD-95F4-0D54261D6906}" dt="2021-10-22T09:05:03.992" v="7219" actId="1076"/>
          <ac:spMkLst>
            <pc:docMk/>
            <pc:sldMk cId="1139299345" sldId="261"/>
            <ac:spMk id="14" creationId="{F8CC9FE1-5F74-403D-ACDE-238399E4A663}"/>
          </ac:spMkLst>
        </pc:spChg>
        <pc:spChg chg="add del mod">
          <ac:chgData name="Franz Prücklmair" userId="9f24990c6f7e59d0" providerId="LiveId" clId="{D5B1CAF0-3A7B-4EAD-95F4-0D54261D6906}" dt="2021-10-22T09:05:03.992" v="7219" actId="1076"/>
          <ac:spMkLst>
            <pc:docMk/>
            <pc:sldMk cId="1139299345" sldId="261"/>
            <ac:spMk id="15" creationId="{66C0E2BB-E8DB-462C-A731-1FB136C4EA68}"/>
          </ac:spMkLst>
        </pc:spChg>
        <pc:spChg chg="add mod">
          <ac:chgData name="Franz Prücklmair" userId="9f24990c6f7e59d0" providerId="LiveId" clId="{D5B1CAF0-3A7B-4EAD-95F4-0D54261D6906}" dt="2021-10-22T09:05:28.309" v="7226"/>
          <ac:spMkLst>
            <pc:docMk/>
            <pc:sldMk cId="1139299345" sldId="261"/>
            <ac:spMk id="16" creationId="{2912A967-50A9-4E74-B3C4-89CD39183EC1}"/>
          </ac:spMkLst>
        </pc:spChg>
        <pc:graphicFrameChg chg="add del modGraphic">
          <ac:chgData name="Franz Prücklmair" userId="9f24990c6f7e59d0" providerId="LiveId" clId="{D5B1CAF0-3A7B-4EAD-95F4-0D54261D6906}" dt="2021-10-15T07:36:05.347" v="188" actId="478"/>
          <ac:graphicFrameMkLst>
            <pc:docMk/>
            <pc:sldMk cId="1139299345" sldId="261"/>
            <ac:graphicFrameMk id="4" creationId="{8523921D-DF54-4223-8AB0-00BE83BB1838}"/>
          </ac:graphicFrameMkLst>
        </pc:graphicFrameChg>
        <pc:graphicFrameChg chg="add mod modGraphic">
          <ac:chgData name="Franz Prücklmair" userId="9f24990c6f7e59d0" providerId="LiveId" clId="{D5B1CAF0-3A7B-4EAD-95F4-0D54261D6906}" dt="2021-10-22T09:05:03.992" v="7219" actId="1076"/>
          <ac:graphicFrameMkLst>
            <pc:docMk/>
            <pc:sldMk cId="1139299345" sldId="261"/>
            <ac:graphicFrameMk id="7" creationId="{560F141B-1B28-4ACF-8B7D-173C6AD2285C}"/>
          </ac:graphicFrameMkLst>
        </pc:graphicFrameChg>
      </pc:sldChg>
      <pc:sldChg chg="addSp delSp modSp new mod">
        <pc:chgData name="Franz Prücklmair" userId="9f24990c6f7e59d0" providerId="LiveId" clId="{D5B1CAF0-3A7B-4EAD-95F4-0D54261D6906}" dt="2021-10-25T12:08:20.231" v="7539" actId="14100"/>
        <pc:sldMkLst>
          <pc:docMk/>
          <pc:sldMk cId="1021434087" sldId="262"/>
        </pc:sldMkLst>
        <pc:spChg chg="mod">
          <ac:chgData name="Franz Prücklmair" userId="9f24990c6f7e59d0" providerId="LiveId" clId="{D5B1CAF0-3A7B-4EAD-95F4-0D54261D6906}" dt="2021-10-15T07:58:40.627" v="723" actId="20577"/>
          <ac:spMkLst>
            <pc:docMk/>
            <pc:sldMk cId="1021434087" sldId="262"/>
            <ac:spMk id="2" creationId="{204896DA-62F0-4272-BE31-2CF4BAE1A85B}"/>
          </ac:spMkLst>
        </pc:spChg>
        <pc:spChg chg="add del mod">
          <ac:chgData name="Franz Prücklmair" userId="9f24990c6f7e59d0" providerId="LiveId" clId="{D5B1CAF0-3A7B-4EAD-95F4-0D54261D6906}" dt="2021-10-25T12:08:20.231" v="7539" actId="14100"/>
          <ac:spMkLst>
            <pc:docMk/>
            <pc:sldMk cId="1021434087" sldId="262"/>
            <ac:spMk id="3" creationId="{0D321A02-646F-4C8C-970A-D2C92FA29DE9}"/>
          </ac:spMkLst>
        </pc:spChg>
        <pc:graphicFrameChg chg="add del mod">
          <ac:chgData name="Franz Prücklmair" userId="9f24990c6f7e59d0" providerId="LiveId" clId="{D5B1CAF0-3A7B-4EAD-95F4-0D54261D6906}" dt="2021-10-18T10:04:40.563" v="4129"/>
          <ac:graphicFrameMkLst>
            <pc:docMk/>
            <pc:sldMk cId="1021434087" sldId="262"/>
            <ac:graphicFrameMk id="4" creationId="{AC583E34-EE8D-4C84-970C-C5BCD8B41DD8}"/>
          </ac:graphicFrameMkLst>
        </pc:graphicFrameChg>
        <pc:graphicFrameChg chg="add del mod">
          <ac:chgData name="Franz Prücklmair" userId="9f24990c6f7e59d0" providerId="LiveId" clId="{D5B1CAF0-3A7B-4EAD-95F4-0D54261D6906}" dt="2021-10-18T10:05:16.027" v="4151" actId="478"/>
          <ac:graphicFrameMkLst>
            <pc:docMk/>
            <pc:sldMk cId="1021434087" sldId="262"/>
            <ac:graphicFrameMk id="5" creationId="{F85BA543-6E90-4903-BBF2-949515F54590}"/>
          </ac:graphicFrameMkLst>
        </pc:graphicFrameChg>
        <pc:graphicFrameChg chg="add del mod">
          <ac:chgData name="Franz Prücklmair" userId="9f24990c6f7e59d0" providerId="LiveId" clId="{D5B1CAF0-3A7B-4EAD-95F4-0D54261D6906}" dt="2021-10-18T10:05:12.004" v="4148"/>
          <ac:graphicFrameMkLst>
            <pc:docMk/>
            <pc:sldMk cId="1021434087" sldId="262"/>
            <ac:graphicFrameMk id="6" creationId="{9D3A0F4D-63D8-49DB-93A6-C67AD8119C9D}"/>
          </ac:graphicFrameMkLst>
        </pc:graphicFrameChg>
      </pc:sldChg>
      <pc:sldChg chg="modSp new del mod">
        <pc:chgData name="Franz Prücklmair" userId="9f24990c6f7e59d0" providerId="LiveId" clId="{D5B1CAF0-3A7B-4EAD-95F4-0D54261D6906}" dt="2021-10-14T13:14:49.757" v="154" actId="47"/>
        <pc:sldMkLst>
          <pc:docMk/>
          <pc:sldMk cId="3375229223" sldId="262"/>
        </pc:sldMkLst>
        <pc:spChg chg="mod">
          <ac:chgData name="Franz Prücklmair" userId="9f24990c6f7e59d0" providerId="LiveId" clId="{D5B1CAF0-3A7B-4EAD-95F4-0D54261D6906}" dt="2021-10-14T13:14:36.438" v="151" actId="20577"/>
          <ac:spMkLst>
            <pc:docMk/>
            <pc:sldMk cId="3375229223" sldId="262"/>
            <ac:spMk id="2" creationId="{874B3351-9BFF-4DA9-A01A-530D575F30B6}"/>
          </ac:spMkLst>
        </pc:spChg>
      </pc:sldChg>
      <pc:sldChg chg="new del">
        <pc:chgData name="Franz Prücklmair" userId="9f24990c6f7e59d0" providerId="LiveId" clId="{D5B1CAF0-3A7B-4EAD-95F4-0D54261D6906}" dt="2021-10-15T11:10:45.901" v="2445" actId="2696"/>
        <pc:sldMkLst>
          <pc:docMk/>
          <pc:sldMk cId="2606107324" sldId="263"/>
        </pc:sldMkLst>
      </pc:sldChg>
      <pc:sldChg chg="new del">
        <pc:chgData name="Franz Prücklmair" userId="9f24990c6f7e59d0" providerId="LiveId" clId="{D5B1CAF0-3A7B-4EAD-95F4-0D54261D6906}" dt="2021-10-15T11:10:45.901" v="2445" actId="2696"/>
        <pc:sldMkLst>
          <pc:docMk/>
          <pc:sldMk cId="1994263892" sldId="264"/>
        </pc:sldMkLst>
      </pc:sldChg>
      <pc:sldChg chg="new del">
        <pc:chgData name="Franz Prücklmair" userId="9f24990c6f7e59d0" providerId="LiveId" clId="{D5B1CAF0-3A7B-4EAD-95F4-0D54261D6906}" dt="2021-10-15T11:10:45.901" v="2445" actId="2696"/>
        <pc:sldMkLst>
          <pc:docMk/>
          <pc:sldMk cId="106906972" sldId="265"/>
        </pc:sldMkLst>
      </pc:sldChg>
      <pc:sldChg chg="new del">
        <pc:chgData name="Franz Prücklmair" userId="9f24990c6f7e59d0" providerId="LiveId" clId="{D5B1CAF0-3A7B-4EAD-95F4-0D54261D6906}" dt="2021-10-15T11:10:45.901" v="2445" actId="2696"/>
        <pc:sldMkLst>
          <pc:docMk/>
          <pc:sldMk cId="2913607980" sldId="266"/>
        </pc:sldMkLst>
      </pc:sldChg>
      <pc:sldChg chg="delSp modSp new mod">
        <pc:chgData name="Franz Prücklmair" userId="9f24990c6f7e59d0" providerId="LiveId" clId="{D5B1CAF0-3A7B-4EAD-95F4-0D54261D6906}" dt="2021-10-22T13:11:18.171" v="7379" actId="20577"/>
        <pc:sldMkLst>
          <pc:docMk/>
          <pc:sldMk cId="736998438" sldId="267"/>
        </pc:sldMkLst>
        <pc:spChg chg="del">
          <ac:chgData name="Franz Prücklmair" userId="9f24990c6f7e59d0" providerId="LiveId" clId="{D5B1CAF0-3A7B-4EAD-95F4-0D54261D6906}" dt="2021-10-15T09:45:59.945" v="1966" actId="478"/>
          <ac:spMkLst>
            <pc:docMk/>
            <pc:sldMk cId="736998438" sldId="267"/>
            <ac:spMk id="2" creationId="{D3FE408C-0AC9-48DE-9018-CF9987C94FC4}"/>
          </ac:spMkLst>
        </pc:spChg>
        <pc:spChg chg="mod">
          <ac:chgData name="Franz Prücklmair" userId="9f24990c6f7e59d0" providerId="LiveId" clId="{D5B1CAF0-3A7B-4EAD-95F4-0D54261D6906}" dt="2021-10-22T13:11:18.171" v="7379" actId="20577"/>
          <ac:spMkLst>
            <pc:docMk/>
            <pc:sldMk cId="736998438" sldId="267"/>
            <ac:spMk id="3" creationId="{515030CC-55C7-43E6-B6E1-178060C2DEE9}"/>
          </ac:spMkLst>
        </pc:spChg>
      </pc:sldChg>
      <pc:sldChg chg="modSp new mod">
        <pc:chgData name="Franz Prücklmair" userId="9f24990c6f7e59d0" providerId="LiveId" clId="{D5B1CAF0-3A7B-4EAD-95F4-0D54261D6906}" dt="2021-10-22T13:49:09.168" v="7415" actId="20577"/>
        <pc:sldMkLst>
          <pc:docMk/>
          <pc:sldMk cId="3342178162" sldId="268"/>
        </pc:sldMkLst>
        <pc:spChg chg="mod">
          <ac:chgData name="Franz Prücklmair" userId="9f24990c6f7e59d0" providerId="LiveId" clId="{D5B1CAF0-3A7B-4EAD-95F4-0D54261D6906}" dt="2021-10-22T08:52:22.067" v="7151" actId="20577"/>
          <ac:spMkLst>
            <pc:docMk/>
            <pc:sldMk cId="3342178162" sldId="268"/>
            <ac:spMk id="2" creationId="{C92079BA-4DFF-4875-AE9A-4EA3C67CBCCB}"/>
          </ac:spMkLst>
        </pc:spChg>
        <pc:spChg chg="mod">
          <ac:chgData name="Franz Prücklmair" userId="9f24990c6f7e59d0" providerId="LiveId" clId="{D5B1CAF0-3A7B-4EAD-95F4-0D54261D6906}" dt="2021-10-22T13:49:09.168" v="7415" actId="20577"/>
          <ac:spMkLst>
            <pc:docMk/>
            <pc:sldMk cId="3342178162" sldId="268"/>
            <ac:spMk id="3" creationId="{2A0D7FC6-70BC-4957-A110-0FCD31C427B0}"/>
          </ac:spMkLst>
        </pc:spChg>
      </pc:sldChg>
      <pc:sldChg chg="addSp delSp modSp new mod modAnim">
        <pc:chgData name="Franz Prücklmair" userId="9f24990c6f7e59d0" providerId="LiveId" clId="{D5B1CAF0-3A7B-4EAD-95F4-0D54261D6906}" dt="2021-10-22T13:08:22.346" v="7334" actId="5793"/>
        <pc:sldMkLst>
          <pc:docMk/>
          <pc:sldMk cId="2101787648" sldId="269"/>
        </pc:sldMkLst>
        <pc:spChg chg="del">
          <ac:chgData name="Franz Prücklmair" userId="9f24990c6f7e59d0" providerId="LiveId" clId="{D5B1CAF0-3A7B-4EAD-95F4-0D54261D6906}" dt="2021-10-15T11:53:54.453" v="2731" actId="478"/>
          <ac:spMkLst>
            <pc:docMk/>
            <pc:sldMk cId="2101787648" sldId="269"/>
            <ac:spMk id="2" creationId="{8A8754E7-856D-4DAA-A0F2-E7772B62D8EA}"/>
          </ac:spMkLst>
        </pc:spChg>
        <pc:spChg chg="add del">
          <ac:chgData name="Franz Prücklmair" userId="9f24990c6f7e59d0" providerId="LiveId" clId="{D5B1CAF0-3A7B-4EAD-95F4-0D54261D6906}" dt="2021-10-22T08:11:07.336" v="6241" actId="11529"/>
          <ac:spMkLst>
            <pc:docMk/>
            <pc:sldMk cId="2101787648" sldId="269"/>
            <ac:spMk id="2" creationId="{C6BC3242-B6DE-4B60-9A80-9B744B7D1E99}"/>
          </ac:spMkLst>
        </pc:spChg>
        <pc:spChg chg="mod">
          <ac:chgData name="Franz Prücklmair" userId="9f24990c6f7e59d0" providerId="LiveId" clId="{D5B1CAF0-3A7B-4EAD-95F4-0D54261D6906}" dt="2021-10-22T09:06:49.874" v="7229" actId="20577"/>
          <ac:spMkLst>
            <pc:docMk/>
            <pc:sldMk cId="2101787648" sldId="269"/>
            <ac:spMk id="3" creationId="{C895D8A3-B66A-4E0B-87F3-D7A38F2ACAE9}"/>
          </ac:spMkLst>
        </pc:spChg>
        <pc:spChg chg="add mod">
          <ac:chgData name="Franz Prücklmair" userId="9f24990c6f7e59d0" providerId="LiveId" clId="{D5B1CAF0-3A7B-4EAD-95F4-0D54261D6906}" dt="2021-10-22T08:29:23.477" v="6910" actId="1076"/>
          <ac:spMkLst>
            <pc:docMk/>
            <pc:sldMk cId="2101787648" sldId="269"/>
            <ac:spMk id="4" creationId="{9D562C04-C5FB-4CF3-9295-DA3E27AA0C12}"/>
          </ac:spMkLst>
        </pc:spChg>
        <pc:spChg chg="add del mod">
          <ac:chgData name="Franz Prücklmair" userId="9f24990c6f7e59d0" providerId="LiveId" clId="{D5B1CAF0-3A7B-4EAD-95F4-0D54261D6906}" dt="2021-10-22T08:28:22.679" v="6903" actId="478"/>
          <ac:spMkLst>
            <pc:docMk/>
            <pc:sldMk cId="2101787648" sldId="269"/>
            <ac:spMk id="10" creationId="{8F4CFB80-963C-4662-980F-2F6EDEC78B35}"/>
          </ac:spMkLst>
        </pc:spChg>
        <pc:spChg chg="add mod">
          <ac:chgData name="Franz Prücklmair" userId="9f24990c6f7e59d0" providerId="LiveId" clId="{D5B1CAF0-3A7B-4EAD-95F4-0D54261D6906}" dt="2021-10-22T13:02:33.691" v="7269" actId="20577"/>
          <ac:spMkLst>
            <pc:docMk/>
            <pc:sldMk cId="2101787648" sldId="269"/>
            <ac:spMk id="11" creationId="{C57C7D32-7DE0-431A-BB61-46633DA052BC}"/>
          </ac:spMkLst>
        </pc:spChg>
        <pc:spChg chg="add del mod">
          <ac:chgData name="Franz Prücklmair" userId="9f24990c6f7e59d0" providerId="LiveId" clId="{D5B1CAF0-3A7B-4EAD-95F4-0D54261D6906}" dt="2021-10-22T08:26:11.149" v="6876" actId="478"/>
          <ac:spMkLst>
            <pc:docMk/>
            <pc:sldMk cId="2101787648" sldId="269"/>
            <ac:spMk id="12" creationId="{56088BD9-53F5-4F6C-BE1D-BF35DC85EDF2}"/>
          </ac:spMkLst>
        </pc:spChg>
        <pc:spChg chg="add mod">
          <ac:chgData name="Franz Prücklmair" userId="9f24990c6f7e59d0" providerId="LiveId" clId="{D5B1CAF0-3A7B-4EAD-95F4-0D54261D6906}" dt="2021-10-22T08:49:04.927" v="7100" actId="14100"/>
          <ac:spMkLst>
            <pc:docMk/>
            <pc:sldMk cId="2101787648" sldId="269"/>
            <ac:spMk id="13" creationId="{83398ECE-05F0-4B32-8840-60146ED512BC}"/>
          </ac:spMkLst>
        </pc:spChg>
        <pc:spChg chg="add mod">
          <ac:chgData name="Franz Prücklmair" userId="9f24990c6f7e59d0" providerId="LiveId" clId="{D5B1CAF0-3A7B-4EAD-95F4-0D54261D6906}" dt="2021-10-22T08:49:13.323" v="7106" actId="20577"/>
          <ac:spMkLst>
            <pc:docMk/>
            <pc:sldMk cId="2101787648" sldId="269"/>
            <ac:spMk id="14" creationId="{1327608C-BB76-4408-B8C1-3983C5CC2110}"/>
          </ac:spMkLst>
        </pc:spChg>
        <pc:spChg chg="add del mod">
          <ac:chgData name="Franz Prücklmair" userId="9f24990c6f7e59d0" providerId="LiveId" clId="{D5B1CAF0-3A7B-4EAD-95F4-0D54261D6906}" dt="2021-10-15T11:55:15.205" v="2758" actId="478"/>
          <ac:spMkLst>
            <pc:docMk/>
            <pc:sldMk cId="2101787648" sldId="269"/>
            <ac:spMk id="14" creationId="{E627C6D6-86B7-4124-92EE-3FA82A970974}"/>
          </ac:spMkLst>
        </pc:spChg>
        <pc:spChg chg="add mod">
          <ac:chgData name="Franz Prücklmair" userId="9f24990c6f7e59d0" providerId="LiveId" clId="{D5B1CAF0-3A7B-4EAD-95F4-0D54261D6906}" dt="2021-10-22T08:29:19.969" v="6908" actId="1076"/>
          <ac:spMkLst>
            <pc:docMk/>
            <pc:sldMk cId="2101787648" sldId="269"/>
            <ac:spMk id="15" creationId="{6091F96B-8C85-4DE4-8462-29166172CF76}"/>
          </ac:spMkLst>
        </pc:spChg>
        <pc:spChg chg="add del mod">
          <ac:chgData name="Franz Prücklmair" userId="9f24990c6f7e59d0" providerId="LiveId" clId="{D5B1CAF0-3A7B-4EAD-95F4-0D54261D6906}" dt="2021-10-15T11:55:15.645" v="2759" actId="478"/>
          <ac:spMkLst>
            <pc:docMk/>
            <pc:sldMk cId="2101787648" sldId="269"/>
            <ac:spMk id="15" creationId="{D4B7AB07-F6C3-40C4-BC50-309CC0BA0F9E}"/>
          </ac:spMkLst>
        </pc:spChg>
        <pc:spChg chg="add mod">
          <ac:chgData name="Franz Prücklmair" userId="9f24990c6f7e59d0" providerId="LiveId" clId="{D5B1CAF0-3A7B-4EAD-95F4-0D54261D6906}" dt="2021-10-22T08:29:19.969" v="6908" actId="1076"/>
          <ac:spMkLst>
            <pc:docMk/>
            <pc:sldMk cId="2101787648" sldId="269"/>
            <ac:spMk id="16" creationId="{D54C6B2C-B81D-408C-8398-FDDA3ABBB655}"/>
          </ac:spMkLst>
        </pc:spChg>
        <pc:spChg chg="add mod">
          <ac:chgData name="Franz Prücklmair" userId="9f24990c6f7e59d0" providerId="LiveId" clId="{D5B1CAF0-3A7B-4EAD-95F4-0D54261D6906}" dt="2021-10-22T13:02:51.539" v="7274" actId="20577"/>
          <ac:spMkLst>
            <pc:docMk/>
            <pc:sldMk cId="2101787648" sldId="269"/>
            <ac:spMk id="17" creationId="{9148FCB8-802C-41A5-A24B-F29A4F174911}"/>
          </ac:spMkLst>
        </pc:spChg>
        <pc:spChg chg="add mod">
          <ac:chgData name="Franz Prücklmair" userId="9f24990c6f7e59d0" providerId="LiveId" clId="{D5B1CAF0-3A7B-4EAD-95F4-0D54261D6906}" dt="2021-10-22T13:06:21.835" v="7326" actId="20577"/>
          <ac:spMkLst>
            <pc:docMk/>
            <pc:sldMk cId="2101787648" sldId="269"/>
            <ac:spMk id="18" creationId="{BA775461-765D-4407-8149-45B4A5112624}"/>
          </ac:spMkLst>
        </pc:spChg>
        <pc:spChg chg="add mod">
          <ac:chgData name="Franz Prücklmair" userId="9f24990c6f7e59d0" providerId="LiveId" clId="{D5B1CAF0-3A7B-4EAD-95F4-0D54261D6906}" dt="2021-10-22T13:08:22.346" v="7334" actId="5793"/>
          <ac:spMkLst>
            <pc:docMk/>
            <pc:sldMk cId="2101787648" sldId="269"/>
            <ac:spMk id="19" creationId="{76D00892-8E5B-42D3-B0FA-930B5C2827E1}"/>
          </ac:spMkLst>
        </pc:spChg>
        <pc:spChg chg="add mod">
          <ac:chgData name="Franz Prücklmair" userId="9f24990c6f7e59d0" providerId="LiveId" clId="{D5B1CAF0-3A7B-4EAD-95F4-0D54261D6906}" dt="2021-10-22T09:07:07.409" v="7248" actId="20577"/>
          <ac:spMkLst>
            <pc:docMk/>
            <pc:sldMk cId="2101787648" sldId="269"/>
            <ac:spMk id="20" creationId="{DD9872EA-A38D-4EEE-AD02-1929DD662E65}"/>
          </ac:spMkLst>
        </pc:spChg>
        <pc:graphicFrameChg chg="add del mod modGraphic">
          <ac:chgData name="Franz Prücklmair" userId="9f24990c6f7e59d0" providerId="LiveId" clId="{D5B1CAF0-3A7B-4EAD-95F4-0D54261D6906}" dt="2021-10-15T11:48:13.486" v="2633" actId="478"/>
          <ac:graphicFrameMkLst>
            <pc:docMk/>
            <pc:sldMk cId="2101787648" sldId="269"/>
            <ac:graphicFrameMk id="4" creationId="{12FA50F2-DEDB-4BE5-9BC3-ACB8FF6F7A2A}"/>
          </ac:graphicFrameMkLst>
        </pc:graphicFrameChg>
        <pc:graphicFrameChg chg="add del mod modGraphic">
          <ac:chgData name="Franz Prücklmair" userId="9f24990c6f7e59d0" providerId="LiveId" clId="{D5B1CAF0-3A7B-4EAD-95F4-0D54261D6906}" dt="2021-10-15T11:48:59.878" v="2641" actId="478"/>
          <ac:graphicFrameMkLst>
            <pc:docMk/>
            <pc:sldMk cId="2101787648" sldId="269"/>
            <ac:graphicFrameMk id="5" creationId="{69A1EE63-BE57-45A2-A4A5-4EDE4497F5D4}"/>
          </ac:graphicFrameMkLst>
        </pc:graphicFrameChg>
        <pc:graphicFrameChg chg="add del mod modGraphic">
          <ac:chgData name="Franz Prücklmair" userId="9f24990c6f7e59d0" providerId="LiveId" clId="{D5B1CAF0-3A7B-4EAD-95F4-0D54261D6906}" dt="2021-10-15T11:49:49.166" v="2647" actId="478"/>
          <ac:graphicFrameMkLst>
            <pc:docMk/>
            <pc:sldMk cId="2101787648" sldId="269"/>
            <ac:graphicFrameMk id="6" creationId="{90FDBB9A-2F8B-4BB6-8E25-731F5C96F52C}"/>
          </ac:graphicFrameMkLst>
        </pc:graphicFrameChg>
        <pc:graphicFrameChg chg="add del mod modGraphic">
          <ac:chgData name="Franz Prücklmair" userId="9f24990c6f7e59d0" providerId="LiveId" clId="{D5B1CAF0-3A7B-4EAD-95F4-0D54261D6906}" dt="2021-10-15T11:50:59.551" v="2658" actId="478"/>
          <ac:graphicFrameMkLst>
            <pc:docMk/>
            <pc:sldMk cId="2101787648" sldId="269"/>
            <ac:graphicFrameMk id="9" creationId="{439B4DBB-D71C-42DF-963A-7DDF273D6725}"/>
          </ac:graphicFrameMkLst>
        </pc:graphicFrameChg>
      </pc:sldChg>
      <pc:sldMasterChg chg="modSp mod">
        <pc:chgData name="Franz Prücklmair" userId="9f24990c6f7e59d0" providerId="LiveId" clId="{D5B1CAF0-3A7B-4EAD-95F4-0D54261D6906}" dt="2021-10-22T08:47:01.417" v="7084" actId="14100"/>
        <pc:sldMasterMkLst>
          <pc:docMk/>
          <pc:sldMasterMk cId="0" sldId="2147483648"/>
        </pc:sldMasterMkLst>
        <pc:spChg chg="mod">
          <ac:chgData name="Franz Prücklmair" userId="9f24990c6f7e59d0" providerId="LiveId" clId="{D5B1CAF0-3A7B-4EAD-95F4-0D54261D6906}" dt="2021-10-22T08:46:55.724" v="7083" actId="20577"/>
          <ac:spMkLst>
            <pc:docMk/>
            <pc:sldMasterMk cId="0" sldId="2147483648"/>
            <ac:spMk id="1031" creationId="{6AAAD644-19FD-45A6-9B92-8B32C3A7046B}"/>
          </ac:spMkLst>
        </pc:spChg>
        <pc:picChg chg="mod">
          <ac:chgData name="Franz Prücklmair" userId="9f24990c6f7e59d0" providerId="LiveId" clId="{D5B1CAF0-3A7B-4EAD-95F4-0D54261D6906}" dt="2021-10-22T08:47:01.417" v="7084" actId="14100"/>
          <ac:picMkLst>
            <pc:docMk/>
            <pc:sldMasterMk cId="0" sldId="2147483648"/>
            <ac:picMk id="1027" creationId="{960AD19D-B32B-48F9-88C1-D0BF927FE45F}"/>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6CCBA71-9579-408E-B9B3-3B53F22A9F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charset="0"/>
              </a:defRPr>
            </a:lvl1pPr>
          </a:lstStyle>
          <a:p>
            <a:pPr>
              <a:defRPr/>
            </a:pPr>
            <a:endParaRPr lang="de-DE"/>
          </a:p>
        </p:txBody>
      </p:sp>
      <p:sp>
        <p:nvSpPr>
          <p:cNvPr id="3" name="Datumsplatzhalter 2">
            <a:extLst>
              <a:ext uri="{FF2B5EF4-FFF2-40B4-BE49-F238E27FC236}">
                <a16:creationId xmlns:a16="http://schemas.microsoft.com/office/drawing/2014/main" id="{905625BA-3FEE-42FD-B052-577CDE214EE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Arial" charset="0"/>
              </a:defRPr>
            </a:lvl1pPr>
          </a:lstStyle>
          <a:p>
            <a:pPr>
              <a:defRPr/>
            </a:pPr>
            <a:fld id="{69332255-3B17-451A-A7A6-59E362096FC2}" type="datetimeFigureOut">
              <a:rPr lang="de-DE"/>
              <a:pPr>
                <a:defRPr/>
              </a:pPr>
              <a:t>29.04.2022</a:t>
            </a:fld>
            <a:endParaRPr lang="de-DE"/>
          </a:p>
        </p:txBody>
      </p:sp>
      <p:sp>
        <p:nvSpPr>
          <p:cNvPr id="4" name="Folienbildplatzhalter 3">
            <a:extLst>
              <a:ext uri="{FF2B5EF4-FFF2-40B4-BE49-F238E27FC236}">
                <a16:creationId xmlns:a16="http://schemas.microsoft.com/office/drawing/2014/main" id="{92D0C133-A1CA-491F-9D9D-906614E4346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F181B69E-F727-4257-9CE5-126C9A5ABDE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C2441ECF-A54F-47DE-95BC-F3C89C9093E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Arial" charset="0"/>
              </a:defRPr>
            </a:lvl1pPr>
          </a:lstStyle>
          <a:p>
            <a:pPr>
              <a:defRPr/>
            </a:pPr>
            <a:endParaRPr lang="de-DE"/>
          </a:p>
        </p:txBody>
      </p:sp>
      <p:sp>
        <p:nvSpPr>
          <p:cNvPr id="7" name="Foliennummernplatzhalter 6">
            <a:extLst>
              <a:ext uri="{FF2B5EF4-FFF2-40B4-BE49-F238E27FC236}">
                <a16:creationId xmlns:a16="http://schemas.microsoft.com/office/drawing/2014/main" id="{70285C16-31CE-44E3-BF44-BE2846DAF6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5B4246-99ED-494C-A8AC-3962F0532F4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lienbildplatzhalter 1">
            <a:extLst>
              <a:ext uri="{FF2B5EF4-FFF2-40B4-BE49-F238E27FC236}">
                <a16:creationId xmlns:a16="http://schemas.microsoft.com/office/drawing/2014/main" id="{DA452F80-DDFE-4C78-8EED-FA3E79D2A1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izenplatzhalter 2">
            <a:extLst>
              <a:ext uri="{FF2B5EF4-FFF2-40B4-BE49-F238E27FC236}">
                <a16:creationId xmlns:a16="http://schemas.microsoft.com/office/drawing/2014/main" id="{1506B6AB-86A1-4CBE-9C23-9CF25953BB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sz="1600" dirty="0">
                <a:solidFill>
                  <a:srgbClr val="000000"/>
                </a:solidFill>
                <a:latin typeface="UB Scala Sans" pitchFamily="2" charset="0"/>
              </a:rPr>
              <a:t>Hinweis:</a:t>
            </a:r>
          </a:p>
          <a:p>
            <a:pPr>
              <a:spcBef>
                <a:spcPct val="0"/>
              </a:spcBef>
            </a:pPr>
            <a:r>
              <a:rPr lang="de-DE" altLang="de-DE" sz="1600" dirty="0">
                <a:solidFill>
                  <a:srgbClr val="000000"/>
                </a:solidFill>
                <a:latin typeface="UB Scala Sans" pitchFamily="2" charset="0"/>
              </a:rPr>
              <a:t> </a:t>
            </a:r>
          </a:p>
          <a:p>
            <a:pPr>
              <a:spcBef>
                <a:spcPct val="0"/>
              </a:spcBef>
            </a:pPr>
            <a:r>
              <a:rPr lang="de-DE" altLang="de-DE" b="1" dirty="0">
                <a:solidFill>
                  <a:srgbClr val="000000"/>
                </a:solidFill>
                <a:latin typeface="UB Scala Sans" pitchFamily="2" charset="0"/>
              </a:rPr>
              <a:t>Anpassen der Fußzeile:</a:t>
            </a:r>
            <a:r>
              <a:rPr lang="de-DE" altLang="de-DE" dirty="0">
                <a:solidFill>
                  <a:srgbClr val="000000"/>
                </a:solidFill>
                <a:latin typeface="UB Scala Sans" pitchFamily="2" charset="0"/>
              </a:rPr>
              <a:t> Die PowerPoint-Vorlagen weisen alle eine Fußzeile auf, die sich natürlich individuell anpassen lässt. Um z.B. den Titel des Vortrages und den Namen des Referenten einzutragen muss dazu der Hauptfolienmaster geändert werden. In PowerPoint 2007/2010 muss man dazu unter dem Menü-Punkt "Ansicht" den Button "Folienmaster" anklicken. Am linken Bildschirmrand wird dann die Liste der Masterfolien angezeigt. Der oberste ist der Hauptmaster in dem sich die Textfelder der Fußzeile problemlos ändern lassen.</a:t>
            </a:r>
          </a:p>
          <a:p>
            <a:pPr>
              <a:spcBef>
                <a:spcPct val="0"/>
              </a:spcBef>
            </a:pPr>
            <a:endParaRPr lang="de-DE" altLang="de-DE" dirty="0"/>
          </a:p>
        </p:txBody>
      </p:sp>
      <p:sp>
        <p:nvSpPr>
          <p:cNvPr id="4100" name="Foliennummernplatzhalter 3">
            <a:extLst>
              <a:ext uri="{FF2B5EF4-FFF2-40B4-BE49-F238E27FC236}">
                <a16:creationId xmlns:a16="http://schemas.microsoft.com/office/drawing/2014/main" id="{4B2F6736-DC37-4E28-ADCC-280AE1C98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CC8864C-1993-42E6-8785-6C80CD45FDD0}" type="slidenum">
              <a:rPr lang="de-DE" altLang="de-DE" sz="1200"/>
              <a:pPr eaLnBrk="1" hangingPunct="1"/>
              <a:t>1</a:t>
            </a:fld>
            <a:endParaRPr lang="de-DE" altLang="de-DE"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5B4246-99ED-494C-A8AC-3962F0532F45}" type="slidenum">
              <a:rPr kumimoji="0" lang="de-DE" altLang="de-DE"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de-DE" altLang="de-DE"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395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10</a:t>
            </a:fld>
            <a:endParaRPr lang="de-DE" altLang="de-DE"/>
          </a:p>
        </p:txBody>
      </p:sp>
    </p:spTree>
    <p:extLst>
      <p:ext uri="{BB962C8B-B14F-4D97-AF65-F5344CB8AC3E}">
        <p14:creationId xmlns:p14="http://schemas.microsoft.com/office/powerpoint/2010/main" val="408912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15</a:t>
            </a:fld>
            <a:endParaRPr lang="de-DE" altLang="de-DE"/>
          </a:p>
        </p:txBody>
      </p:sp>
    </p:spTree>
    <p:extLst>
      <p:ext uri="{BB962C8B-B14F-4D97-AF65-F5344CB8AC3E}">
        <p14:creationId xmlns:p14="http://schemas.microsoft.com/office/powerpoint/2010/main" val="8665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19</a:t>
            </a:fld>
            <a:endParaRPr lang="de-DE" altLang="de-DE"/>
          </a:p>
        </p:txBody>
      </p:sp>
    </p:spTree>
    <p:extLst>
      <p:ext uri="{BB962C8B-B14F-4D97-AF65-F5344CB8AC3E}">
        <p14:creationId xmlns:p14="http://schemas.microsoft.com/office/powerpoint/2010/main" val="160356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a:t>Mastertitelformat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143451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1834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98814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5642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8820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08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64581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Inhaltsplatzhalter 4"/>
          <p:cNvSpPr>
            <a:spLocks noGrp="1"/>
          </p:cNvSpPr>
          <p:nvPr>
            <p:ph idx="1"/>
          </p:nvPr>
        </p:nvSpPr>
        <p:spPr>
          <a:xfrm>
            <a:off x="838200" y="2590800"/>
            <a:ext cx="7467600" cy="3552825"/>
          </a:xfrm>
        </p:spPr>
        <p:txBody>
          <a:bodyPr/>
          <a:lstStyle/>
          <a:p>
            <a:pPr lvl="0"/>
            <a:r>
              <a:rPr lang="de-DE"/>
              <a:t>Mastertextformat bearbeiten</a:t>
            </a:r>
          </a:p>
        </p:txBody>
      </p:sp>
    </p:spTree>
    <p:extLst>
      <p:ext uri="{BB962C8B-B14F-4D97-AF65-F5344CB8AC3E}">
        <p14:creationId xmlns:p14="http://schemas.microsoft.com/office/powerpoint/2010/main" val="151662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49753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6" descr="ub-cd-ppt-back02-5_grau.gif">
            <a:extLst>
              <a:ext uri="{FF2B5EF4-FFF2-40B4-BE49-F238E27FC236}">
                <a16:creationId xmlns:a16="http://schemas.microsoft.com/office/drawing/2014/main" id="{67FD656E-172E-4D63-9983-50D47EAFB5D1}"/>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7" descr="ub-cd-ppt-back02-5.gif">
            <a:extLst>
              <a:ext uri="{FF2B5EF4-FFF2-40B4-BE49-F238E27FC236}">
                <a16:creationId xmlns:a16="http://schemas.microsoft.com/office/drawing/2014/main" id="{960AD19D-B32B-48F9-88C1-D0BF927FE45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629A3FBF-2EE2-4412-B32D-0AC9E5DCB1F2}"/>
              </a:ext>
            </a:extLst>
          </p:cNvPr>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a:t>
            </a:r>
            <a:br>
              <a:rPr lang="de-DE" altLang="de-DE"/>
            </a:br>
            <a:r>
              <a:rPr lang="de-DE" altLang="de-DE"/>
              <a:t>zu bearbeiten</a:t>
            </a:r>
          </a:p>
        </p:txBody>
      </p:sp>
      <p:sp>
        <p:nvSpPr>
          <p:cNvPr id="1029" name="Rectangle 3">
            <a:extLst>
              <a:ext uri="{FF2B5EF4-FFF2-40B4-BE49-F238E27FC236}">
                <a16:creationId xmlns:a16="http://schemas.microsoft.com/office/drawing/2014/main" id="{E0DA75DD-156A-40D9-8271-5C1743001CDB}"/>
              </a:ext>
            </a:extLst>
          </p:cNvPr>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23">
            <a:extLst>
              <a:ext uri="{FF2B5EF4-FFF2-40B4-BE49-F238E27FC236}">
                <a16:creationId xmlns:a16="http://schemas.microsoft.com/office/drawing/2014/main" id="{EDC8942C-1AD3-439E-A599-49609DA4902B}"/>
              </a:ext>
            </a:extLst>
          </p:cNvPr>
          <p:cNvSpPr>
            <a:spLocks noChangeArrowheads="1"/>
          </p:cNvSpPr>
          <p:nvPr/>
        </p:nvSpPr>
        <p:spPr bwMode="auto">
          <a:xfrm>
            <a:off x="7924800" y="6557963"/>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a:solidFill>
                  <a:srgbClr val="00407A"/>
                </a:solidFill>
                <a:latin typeface="Arial" panose="020B0604020202020204" pitchFamily="34" charset="0"/>
              </a:rPr>
              <a:t>S. </a:t>
            </a:r>
            <a:fld id="{B4CC6C67-3C50-4EA4-A0B6-6540C44EF55D}" type="slidenum">
              <a:rPr lang="de-DE" altLang="de-DE" sz="900">
                <a:solidFill>
                  <a:srgbClr val="00407A"/>
                </a:solidFill>
                <a:latin typeface="Arial" panose="020B0604020202020204" pitchFamily="34" charset="0"/>
              </a:rPr>
              <a:pPr algn="r" eaLnBrk="1" hangingPunct="1"/>
              <a:t>‹Nr.›</a:t>
            </a:fld>
            <a:endParaRPr lang="de-DE" altLang="de-DE" sz="900">
              <a:solidFill>
                <a:srgbClr val="00407A"/>
              </a:solidFill>
              <a:latin typeface="Arial" panose="020B0604020202020204" pitchFamily="34" charset="0"/>
            </a:endParaRPr>
          </a:p>
        </p:txBody>
      </p:sp>
      <p:sp>
        <p:nvSpPr>
          <p:cNvPr id="1031" name="Rectangle 23">
            <a:extLst>
              <a:ext uri="{FF2B5EF4-FFF2-40B4-BE49-F238E27FC236}">
                <a16:creationId xmlns:a16="http://schemas.microsoft.com/office/drawing/2014/main" id="{6AAAD644-19FD-45A6-9B92-8B32C3A7046B}"/>
              </a:ext>
            </a:extLst>
          </p:cNvPr>
          <p:cNvSpPr>
            <a:spLocks noChangeArrowheads="1"/>
          </p:cNvSpPr>
          <p:nvPr/>
        </p:nvSpPr>
        <p:spPr bwMode="auto">
          <a:xfrm>
            <a:off x="152400" y="6557963"/>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900" dirty="0" err="1">
                <a:solidFill>
                  <a:srgbClr val="00407A"/>
                </a:solidFill>
                <a:latin typeface="Arial" panose="020B0604020202020204" pitchFamily="34" charset="0"/>
              </a:rPr>
              <a:t>Inference</a:t>
            </a:r>
            <a:r>
              <a:rPr lang="de-DE" altLang="de-DE" sz="900" dirty="0">
                <a:solidFill>
                  <a:srgbClr val="00407A"/>
                </a:solidFill>
                <a:latin typeface="Arial" panose="020B0604020202020204" pitchFamily="34" charset="0"/>
              </a:rPr>
              <a:t> </a:t>
            </a:r>
            <a:r>
              <a:rPr lang="de-DE" altLang="de-DE" sz="900" dirty="0" err="1">
                <a:solidFill>
                  <a:srgbClr val="00407A"/>
                </a:solidFill>
                <a:latin typeface="Arial" panose="020B0604020202020204" pitchFamily="34" charset="0"/>
              </a:rPr>
              <a:t>based</a:t>
            </a:r>
            <a:r>
              <a:rPr lang="de-DE" altLang="de-DE" sz="900" dirty="0">
                <a:solidFill>
                  <a:srgbClr val="00407A"/>
                </a:solidFill>
                <a:latin typeface="Arial" panose="020B0604020202020204" pitchFamily="34" charset="0"/>
              </a:rPr>
              <a:t> on </a:t>
            </a:r>
            <a:r>
              <a:rPr lang="de-DE" altLang="de-DE" sz="900" dirty="0" err="1">
                <a:solidFill>
                  <a:srgbClr val="00407A"/>
                </a:solidFill>
                <a:latin typeface="Arial" panose="020B0604020202020204" pitchFamily="34" charset="0"/>
              </a:rPr>
              <a:t>nonprobability</a:t>
            </a:r>
            <a:r>
              <a:rPr lang="de-DE" altLang="de-DE" sz="900" dirty="0">
                <a:solidFill>
                  <a:srgbClr val="00407A"/>
                </a:solidFill>
                <a:latin typeface="Arial" panose="020B0604020202020204" pitchFamily="34" charset="0"/>
              </a:rPr>
              <a:t> Sampling | Franz Prücklmair | Lehrstuhl für Statistik und Ökonometrie | Otto-Friedrich-Universität Bamberg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anose="05000000000000000000"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urveyinsights.org/?p=11203" TargetMode="External"/><Relationship Id="rId2" Type="http://schemas.openxmlformats.org/officeDocument/2006/relationships/hyperlink" Target="https://www.aapor.org/AAPOR_Main/media/MainSiteFiles/NPS_TF_Report_Final_7_revised_FNL_6_22_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4" descr="ub-cd-ppt-back02-5-g_grau.gif">
            <a:extLst>
              <a:ext uri="{FF2B5EF4-FFF2-40B4-BE49-F238E27FC236}">
                <a16:creationId xmlns:a16="http://schemas.microsoft.com/office/drawing/2014/main" id="{85061837-6ABB-4AB9-B038-6BAE2F30E2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4" descr="ub-cd-ppt-back02-1-2.gif">
            <a:extLst>
              <a:ext uri="{FF2B5EF4-FFF2-40B4-BE49-F238E27FC236}">
                <a16:creationId xmlns:a16="http://schemas.microsoft.com/office/drawing/2014/main" id="{1AB09A6C-B3F5-4E99-858A-AAAFBB29E6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hidden">
          <a:xfrm>
            <a:off x="0"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a:extLst>
              <a:ext uri="{FF2B5EF4-FFF2-40B4-BE49-F238E27FC236}">
                <a16:creationId xmlns:a16="http://schemas.microsoft.com/office/drawing/2014/main" id="{DA47777B-4479-4877-B19C-1BF49FFD153C}"/>
              </a:ext>
            </a:extLst>
          </p:cNvPr>
          <p:cNvSpPr>
            <a:spLocks noGrp="1" noChangeArrowheads="1"/>
          </p:cNvSpPr>
          <p:nvPr>
            <p:ph type="ctrTitle"/>
          </p:nvPr>
        </p:nvSpPr>
        <p:spPr>
          <a:xfrm>
            <a:off x="647564" y="2780928"/>
            <a:ext cx="7848872" cy="2232248"/>
          </a:xfrm>
        </p:spPr>
        <p:txBody>
          <a:bodyPr/>
          <a:lstStyle/>
          <a:p>
            <a:pPr algn="ctr"/>
            <a:r>
              <a:rPr lang="de-DE" altLang="de-DE" dirty="0" smtClean="0">
                <a:latin typeface="Arial" panose="020B0604020202020204" pitchFamily="34" charset="0"/>
                <a:cs typeface="Arial" panose="020B0604020202020204" pitchFamily="34" charset="0"/>
              </a:rPr>
              <a:t>Anwendung des Quasi-</a:t>
            </a:r>
            <a:r>
              <a:rPr lang="de-DE" altLang="de-DE" dirty="0" err="1" smtClean="0">
                <a:latin typeface="Arial" panose="020B0604020202020204" pitchFamily="34" charset="0"/>
                <a:cs typeface="Arial" panose="020B0604020202020204" pitchFamily="34" charset="0"/>
              </a:rPr>
              <a:t>Randomisierungsansatzes</a:t>
            </a:r>
            <a:r>
              <a:rPr lang="de-DE" altLang="de-DE" dirty="0" smtClean="0">
                <a:latin typeface="Arial" panose="020B0604020202020204" pitchFamily="34" charset="0"/>
                <a:cs typeface="Arial" panose="020B0604020202020204" pitchFamily="34" charset="0"/>
              </a:rPr>
              <a:t> auf Non-</a:t>
            </a:r>
            <a:r>
              <a:rPr lang="de-DE" altLang="de-DE" dirty="0">
                <a:latin typeface="Arial" panose="020B0604020202020204" pitchFamily="34" charset="0"/>
                <a:cs typeface="Arial" panose="020B0604020202020204" pitchFamily="34" charset="0"/>
              </a:rPr>
              <a:t>R</a:t>
            </a:r>
            <a:r>
              <a:rPr lang="de-DE" altLang="de-DE" dirty="0" smtClean="0">
                <a:latin typeface="Arial" panose="020B0604020202020204" pitchFamily="34" charset="0"/>
                <a:cs typeface="Arial" panose="020B0604020202020204" pitchFamily="34" charset="0"/>
              </a:rPr>
              <a:t>andom Samples:</a:t>
            </a:r>
            <a:br>
              <a:rPr lang="de-DE" altLang="de-DE" dirty="0" smtClean="0">
                <a:latin typeface="Arial" panose="020B0604020202020204" pitchFamily="34" charset="0"/>
                <a:cs typeface="Arial" panose="020B0604020202020204" pitchFamily="34" charset="0"/>
              </a:rPr>
            </a:br>
            <a:r>
              <a:rPr lang="de-DE" altLang="de-DE" dirty="0" smtClean="0">
                <a:latin typeface="Arial" panose="020B0604020202020204" pitchFamily="34" charset="0"/>
                <a:cs typeface="Arial" panose="020B0604020202020204" pitchFamily="34" charset="0"/>
              </a:rPr>
              <a:t>Neue Selektionsmechanismen</a:t>
            </a:r>
            <a:r>
              <a:rPr lang="de-DE" altLang="de-DE" dirty="0">
                <a:latin typeface="Arial" panose="020B0604020202020204" pitchFamily="34" charset="0"/>
                <a:cs typeface="Arial" panose="020B0604020202020204" pitchFamily="34" charset="0"/>
              </a:rPr>
              <a:t/>
            </a:r>
            <a:br>
              <a:rPr lang="de-DE" altLang="de-DE" dirty="0">
                <a:latin typeface="Arial" panose="020B0604020202020204" pitchFamily="34" charset="0"/>
                <a:cs typeface="Arial" panose="020B0604020202020204" pitchFamily="34" charset="0"/>
              </a:rPr>
            </a:br>
            <a:r>
              <a:rPr lang="de-DE" altLang="de-DE" dirty="0">
                <a:latin typeface="Arial" panose="020B0604020202020204" pitchFamily="34" charset="0"/>
                <a:cs typeface="Arial" panose="020B0604020202020204" pitchFamily="34" charset="0"/>
              </a:rPr>
              <a:t>  </a:t>
            </a:r>
            <a:br>
              <a:rPr lang="de-DE" altLang="de-DE" dirty="0">
                <a:latin typeface="Arial" panose="020B0604020202020204" pitchFamily="34" charset="0"/>
                <a:cs typeface="Arial" panose="020B0604020202020204" pitchFamily="34" charset="0"/>
              </a:rPr>
            </a:br>
            <a:endParaRPr lang="de-DE" altLang="de-DE" dirty="0">
              <a:latin typeface="Arial" panose="020B0604020202020204" pitchFamily="34" charset="0"/>
              <a:cs typeface="Arial" panose="020B0604020202020204" pitchFamily="34" charset="0"/>
            </a:endParaRPr>
          </a:p>
        </p:txBody>
      </p:sp>
      <p:sp>
        <p:nvSpPr>
          <p:cNvPr id="2053" name="Rectangle 3">
            <a:extLst>
              <a:ext uri="{FF2B5EF4-FFF2-40B4-BE49-F238E27FC236}">
                <a16:creationId xmlns:a16="http://schemas.microsoft.com/office/drawing/2014/main" id="{43AF45BF-EE1C-49EB-A55C-6DCEB4AD3BBF}"/>
              </a:ext>
            </a:extLst>
          </p:cNvPr>
          <p:cNvSpPr>
            <a:spLocks noGrp="1" noChangeArrowheads="1"/>
          </p:cNvSpPr>
          <p:nvPr>
            <p:ph type="subTitle" idx="1"/>
          </p:nvPr>
        </p:nvSpPr>
        <p:spPr>
          <a:xfrm>
            <a:off x="179512" y="6309320"/>
            <a:ext cx="5748338" cy="428625"/>
          </a:xfrm>
        </p:spPr>
        <p:txBody>
          <a:bodyPr anchor="ctr"/>
          <a:lstStyle/>
          <a:p>
            <a:pPr algn="l"/>
            <a:r>
              <a:rPr lang="de-DE" altLang="de-DE" sz="1400" dirty="0">
                <a:solidFill>
                  <a:srgbClr val="00407A"/>
                </a:solidFill>
                <a:latin typeface="Arial" panose="020B0604020202020204" pitchFamily="34" charset="0"/>
                <a:cs typeface="Arial" panose="020B0604020202020204" pitchFamily="34" charset="0"/>
              </a:rPr>
              <a:t>Jour </a:t>
            </a:r>
            <a:r>
              <a:rPr lang="de-DE" altLang="de-DE" sz="1400" dirty="0" smtClean="0">
                <a:solidFill>
                  <a:srgbClr val="00407A"/>
                </a:solidFill>
                <a:latin typeface="Arial" panose="020B0604020202020204" pitchFamily="34" charset="0"/>
                <a:cs typeface="Arial" panose="020B0604020202020204" pitchFamily="34" charset="0"/>
              </a:rPr>
              <a:t>Fixe 18.01.2022</a:t>
            </a:r>
            <a:endParaRPr lang="de-DE" altLang="de-DE" sz="1400" dirty="0">
              <a:solidFill>
                <a:srgbClr val="00407A"/>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819218835"/>
              </p:ext>
            </p:extLst>
          </p:nvPr>
        </p:nvGraphicFramePr>
        <p:xfrm>
          <a:off x="0" y="0"/>
          <a:ext cx="9144000" cy="6858000"/>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957066041"/>
                    </a:ext>
                  </a:extLst>
                </a:gridCol>
                <a:gridCol w="2286000">
                  <a:extLst>
                    <a:ext uri="{9D8B030D-6E8A-4147-A177-3AD203B41FA5}">
                      <a16:colId xmlns:a16="http://schemas.microsoft.com/office/drawing/2014/main" val="2680271349"/>
                    </a:ext>
                  </a:extLst>
                </a:gridCol>
                <a:gridCol w="2286000">
                  <a:extLst>
                    <a:ext uri="{9D8B030D-6E8A-4147-A177-3AD203B41FA5}">
                      <a16:colId xmlns:a16="http://schemas.microsoft.com/office/drawing/2014/main" val="3038545662"/>
                    </a:ext>
                  </a:extLst>
                </a:gridCol>
                <a:gridCol w="2286000">
                  <a:extLst>
                    <a:ext uri="{9D8B030D-6E8A-4147-A177-3AD203B41FA5}">
                      <a16:colId xmlns:a16="http://schemas.microsoft.com/office/drawing/2014/main" val="2202047231"/>
                    </a:ext>
                  </a:extLst>
                </a:gridCol>
              </a:tblGrid>
              <a:tr h="228082">
                <a:tc gridSpan="4">
                  <a:txBody>
                    <a:bodyPr/>
                    <a:lstStyle/>
                    <a:p>
                      <a:pPr algn="ctr">
                        <a:lnSpc>
                          <a:spcPct val="107000"/>
                        </a:lnSpc>
                        <a:spcAft>
                          <a:spcPts val="0"/>
                        </a:spcAft>
                      </a:pPr>
                      <a:r>
                        <a:rPr lang="de-DE" sz="1000" dirty="0">
                          <a:effectLst/>
                        </a:rPr>
                        <a:t>Einfluss der Hilfsvariablen auf log </a:t>
                      </a:r>
                      <a:r>
                        <a:rPr lang="de-DE" sz="1000" dirty="0" err="1">
                          <a:effectLst/>
                        </a:rPr>
                        <a:t>odds</a:t>
                      </a:r>
                      <a:r>
                        <a:rPr lang="de-DE" sz="1000" dirty="0">
                          <a:effectLst/>
                        </a:rPr>
                        <a:t> am Online Panel teilzunehmen.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43969199"/>
                  </a:ext>
                </a:extLst>
              </a:tr>
              <a:tr h="208760">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23421859"/>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gridSpan="3">
                  <a:txBody>
                    <a:bodyPr/>
                    <a:lstStyle/>
                    <a:p>
                      <a:pPr algn="ctr">
                        <a:lnSpc>
                          <a:spcPct val="107000"/>
                        </a:lnSpc>
                        <a:spcAft>
                          <a:spcPts val="0"/>
                        </a:spcAft>
                      </a:pPr>
                      <a:r>
                        <a:rPr lang="de-DE" sz="1000">
                          <a:effectLst/>
                        </a:rPr>
                        <a:t>Dependent variable: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44027676"/>
                  </a:ext>
                </a:extLst>
              </a:tr>
              <a:tr h="208760">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gridSpan="3">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473381415"/>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Internet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Blogger</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Interpol</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06306372"/>
                  </a:ext>
                </a:extLst>
              </a:tr>
              <a:tr h="228082">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633711233"/>
                  </a:ext>
                </a:extLst>
              </a:tr>
              <a:tr h="208760">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27338879"/>
                  </a:ext>
                </a:extLst>
              </a:tr>
              <a:tr h="228082">
                <a:tc>
                  <a:txBody>
                    <a:bodyPr/>
                    <a:lstStyle/>
                    <a:p>
                      <a:pPr>
                        <a:lnSpc>
                          <a:spcPct val="107000"/>
                        </a:lnSpc>
                        <a:spcAft>
                          <a:spcPts val="0"/>
                        </a:spcAft>
                      </a:pPr>
                      <a:r>
                        <a:rPr lang="de-DE" sz="1000">
                          <a:effectLst/>
                        </a:rPr>
                        <a:t>SPD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0,040</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0,075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0,145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685773904"/>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(0,181)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(0,194)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(0,185)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81874655"/>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859715103"/>
                  </a:ext>
                </a:extLst>
              </a:tr>
              <a:tr h="228082">
                <a:tc>
                  <a:txBody>
                    <a:bodyPr/>
                    <a:lstStyle/>
                    <a:p>
                      <a:pPr>
                        <a:lnSpc>
                          <a:spcPct val="107000"/>
                        </a:lnSpc>
                        <a:spcAft>
                          <a:spcPts val="0"/>
                        </a:spcAft>
                      </a:pPr>
                      <a:r>
                        <a:rPr lang="de-DE" sz="1000">
                          <a:effectLst/>
                        </a:rPr>
                        <a:t>Linke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-0,407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0,051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0,092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061337790"/>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(0,264)</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76036277"/>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283782485"/>
                  </a:ext>
                </a:extLst>
              </a:tr>
              <a:tr h="228082">
                <a:tc>
                  <a:txBody>
                    <a:bodyPr/>
                    <a:lstStyle/>
                    <a:p>
                      <a:pPr>
                        <a:lnSpc>
                          <a:spcPct val="107000"/>
                        </a:lnSpc>
                        <a:spcAft>
                          <a:spcPts val="0"/>
                        </a:spcAft>
                      </a:pPr>
                      <a:r>
                        <a:rPr lang="de-DE" sz="1000">
                          <a:effectLst/>
                        </a:rPr>
                        <a:t>Grüne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0,012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0,149</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0,213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343705824"/>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(0,178)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(0,191)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(0,180)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419259310"/>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980151697"/>
                  </a:ext>
                </a:extLst>
              </a:tr>
              <a:tr h="228082">
                <a:tc>
                  <a:txBody>
                    <a:bodyPr/>
                    <a:lstStyle/>
                    <a:p>
                      <a:pPr>
                        <a:lnSpc>
                          <a:spcPct val="107000"/>
                        </a:lnSpc>
                        <a:spcAft>
                          <a:spcPts val="0"/>
                        </a:spcAft>
                      </a:pPr>
                      <a:r>
                        <a:rPr lang="de-DE" sz="1000">
                          <a:effectLst/>
                        </a:rPr>
                        <a:t>FDP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0,362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0,177</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496919858"/>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(0,233)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90713734"/>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2787496638"/>
                  </a:ext>
                </a:extLst>
              </a:tr>
              <a:tr h="228082">
                <a:tc>
                  <a:txBody>
                    <a:bodyPr/>
                    <a:lstStyle/>
                    <a:p>
                      <a:pPr>
                        <a:lnSpc>
                          <a:spcPct val="107000"/>
                        </a:lnSpc>
                        <a:spcAft>
                          <a:spcPts val="0"/>
                        </a:spcAft>
                      </a:pPr>
                      <a:r>
                        <a:rPr lang="de-DE" sz="1000">
                          <a:effectLst/>
                        </a:rPr>
                        <a:t>AFD vs. Union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0,008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1,085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0,038</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79572160"/>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(0,259)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(0,247)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(0,277)</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437727128"/>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53983549"/>
                  </a:ext>
                </a:extLst>
              </a:tr>
              <a:tr h="228082">
                <a:tc>
                  <a:txBody>
                    <a:bodyPr/>
                    <a:lstStyle/>
                    <a:p>
                      <a:pPr>
                        <a:lnSpc>
                          <a:spcPct val="107000"/>
                        </a:lnSpc>
                        <a:spcAft>
                          <a:spcPts val="0"/>
                        </a:spcAft>
                      </a:pPr>
                      <a:r>
                        <a:rPr lang="de-DE" sz="1000">
                          <a:effectLst/>
                        </a:rPr>
                        <a:t>(Intercept)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-0,560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-1,340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-0,929</a:t>
                      </a:r>
                      <a:r>
                        <a:rPr lang="de-DE" sz="1000" baseline="30000" dirty="0">
                          <a:effectLst/>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4077576088"/>
                  </a:ext>
                </a:extLst>
              </a:tr>
              <a:tr h="22808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(0,214)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(0,232)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(0,222)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1797757547"/>
                  </a:ext>
                </a:extLst>
              </a:tr>
              <a:tr h="208760">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5224" marR="5224" marT="5224" marB="5224" anchor="ctr"/>
                </a:tc>
                <a:tc>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078901465"/>
                  </a:ext>
                </a:extLst>
              </a:tr>
              <a:tr h="208760">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42648294"/>
                  </a:ext>
                </a:extLst>
              </a:tr>
              <a:tr h="228082">
                <a:tc>
                  <a:txBody>
                    <a:bodyPr/>
                    <a:lstStyle/>
                    <a:p>
                      <a:pPr>
                        <a:lnSpc>
                          <a:spcPct val="107000"/>
                        </a:lnSpc>
                        <a:spcAft>
                          <a:spcPts val="0"/>
                        </a:spcAft>
                      </a:pPr>
                      <a:r>
                        <a:rPr lang="de-DE" sz="1000">
                          <a:effectLst/>
                        </a:rPr>
                        <a:t>Observations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1,215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1,569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1,313</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3772776050"/>
                  </a:ext>
                </a:extLst>
              </a:tr>
              <a:tr h="228082">
                <a:tc>
                  <a:txBody>
                    <a:bodyPr/>
                    <a:lstStyle/>
                    <a:p>
                      <a:pPr>
                        <a:lnSpc>
                          <a:spcPct val="107000"/>
                        </a:lnSpc>
                        <a:spcAft>
                          <a:spcPts val="0"/>
                        </a:spcAft>
                      </a:pPr>
                      <a:r>
                        <a:rPr lang="de-DE" sz="1000">
                          <a:effectLst/>
                        </a:rPr>
                        <a:t>Log Likelihood</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-726,496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-703,774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-717,582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839530126"/>
                  </a:ext>
                </a:extLst>
              </a:tr>
              <a:tr h="228082">
                <a:tc>
                  <a:txBody>
                    <a:bodyPr/>
                    <a:lstStyle/>
                    <a:p>
                      <a:pPr>
                        <a:lnSpc>
                          <a:spcPct val="107000"/>
                        </a:lnSpc>
                        <a:spcAft>
                          <a:spcPts val="0"/>
                        </a:spcAft>
                      </a:pPr>
                      <a:r>
                        <a:rPr lang="de-DE" sz="1000">
                          <a:effectLst/>
                        </a:rPr>
                        <a:t>Akaike Inf. Crit.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1,484,993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a:effectLst/>
                        </a:rPr>
                        <a:t>1,439,549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a:txBody>
                    <a:bodyPr/>
                    <a:lstStyle/>
                    <a:p>
                      <a:pPr algn="ctr">
                        <a:lnSpc>
                          <a:spcPct val="107000"/>
                        </a:lnSpc>
                        <a:spcAft>
                          <a:spcPts val="0"/>
                        </a:spcAft>
                      </a:pPr>
                      <a:r>
                        <a:rPr lang="de-DE" sz="1000" dirty="0">
                          <a:effectLst/>
                        </a:rPr>
                        <a:t>1,467,164</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extLst>
                  <a:ext uri="{0D108BD9-81ED-4DB2-BD59-A6C34878D82A}">
                    <a16:rowId xmlns:a16="http://schemas.microsoft.com/office/drawing/2014/main" val="723619183"/>
                  </a:ext>
                </a:extLst>
              </a:tr>
              <a:tr h="208760">
                <a:tc gridSpan="4">
                  <a:txBody>
                    <a:bodyPr/>
                    <a:lstStyle/>
                    <a:p>
                      <a:pPr>
                        <a:lnSpc>
                          <a:spcPct val="107000"/>
                        </a:lnSpc>
                      </a:pPr>
                      <a:endParaRPr lang="de-DE" sz="1000" dirty="0">
                        <a:effectLst/>
                        <a:latin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778678755"/>
                  </a:ext>
                </a:extLst>
              </a:tr>
              <a:tr h="228082">
                <a:tc>
                  <a:txBody>
                    <a:bodyPr/>
                    <a:lstStyle/>
                    <a:p>
                      <a:pPr>
                        <a:lnSpc>
                          <a:spcPct val="107000"/>
                        </a:lnSpc>
                        <a:spcAft>
                          <a:spcPts val="0"/>
                        </a:spcAft>
                      </a:pPr>
                      <a:r>
                        <a:rPr lang="de-DE" sz="1000">
                          <a:effectLst/>
                        </a:rPr>
                        <a:t>Note: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gridSpan="3">
                  <a:txBody>
                    <a:bodyPr/>
                    <a:lstStyle/>
                    <a:p>
                      <a:pPr algn="r">
                        <a:lnSpc>
                          <a:spcPct val="107000"/>
                        </a:lnSpc>
                        <a:spcAft>
                          <a:spcPts val="0"/>
                        </a:spcAft>
                      </a:pPr>
                      <a:r>
                        <a:rPr lang="de-DE" sz="1000" baseline="30000" dirty="0">
                          <a:effectLst/>
                        </a:rPr>
                        <a:t>*</a:t>
                      </a:r>
                      <a:r>
                        <a:rPr lang="de-DE" sz="1000" dirty="0">
                          <a:effectLst/>
                        </a:rPr>
                        <a:t>p&lt;0,1; </a:t>
                      </a:r>
                      <a:r>
                        <a:rPr lang="de-DE" sz="1000" baseline="30000" dirty="0">
                          <a:effectLst/>
                        </a:rPr>
                        <a:t>**</a:t>
                      </a:r>
                      <a:r>
                        <a:rPr lang="de-DE" sz="1000" dirty="0">
                          <a:effectLst/>
                        </a:rPr>
                        <a:t>p&lt;0,05; </a:t>
                      </a:r>
                      <a:r>
                        <a:rPr lang="de-DE" sz="1000" baseline="30000" dirty="0">
                          <a:effectLst/>
                        </a:rPr>
                        <a:t>***</a:t>
                      </a:r>
                      <a:r>
                        <a:rPr lang="de-DE" sz="1000" dirty="0">
                          <a:effectLst/>
                        </a:rPr>
                        <a:t>p&lt;0,01</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4" marR="5224" marT="5224" marB="5224"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811268824"/>
                  </a:ext>
                </a:extLst>
              </a:tr>
            </a:tbl>
          </a:graphicData>
        </a:graphic>
      </p:graphicFrame>
    </p:spTree>
    <p:extLst>
      <p:ext uri="{BB962C8B-B14F-4D97-AF65-F5344CB8AC3E}">
        <p14:creationId xmlns:p14="http://schemas.microsoft.com/office/powerpoint/2010/main" val="176433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Vorgehen </a:t>
            </a:r>
            <a:r>
              <a:rPr lang="de-DE" dirty="0"/>
              <a:t>K</a:t>
            </a:r>
            <a:r>
              <a:rPr lang="de-DE" dirty="0" smtClean="0"/>
              <a:t>urzusammenfassung </a:t>
            </a:r>
            <a:endParaRPr lang="de-DE" dirty="0"/>
          </a:p>
        </p:txBody>
      </p:sp>
      <p:sp>
        <p:nvSpPr>
          <p:cNvPr id="3" name="Inhaltsplatzhalter 2"/>
          <p:cNvSpPr>
            <a:spLocks noGrp="1"/>
          </p:cNvSpPr>
          <p:nvPr>
            <p:ph idx="1"/>
          </p:nvPr>
        </p:nvSpPr>
        <p:spPr>
          <a:xfrm>
            <a:off x="838200" y="2286000"/>
            <a:ext cx="7467600" cy="3552844"/>
          </a:xfrm>
        </p:spPr>
        <p:txBody>
          <a:bodyPr/>
          <a:lstStyle/>
          <a:p>
            <a:r>
              <a:rPr lang="en-US" dirty="0" err="1" smtClean="0"/>
              <a:t>Nutze</a:t>
            </a:r>
            <a:r>
              <a:rPr lang="en-US" dirty="0" smtClean="0"/>
              <a:t> Information des ESS </a:t>
            </a:r>
            <a:r>
              <a:rPr lang="en-US" dirty="0" err="1" smtClean="0"/>
              <a:t>für</a:t>
            </a:r>
            <a:r>
              <a:rPr lang="en-US" dirty="0" smtClean="0"/>
              <a:t> die </a:t>
            </a:r>
            <a:r>
              <a:rPr lang="en-US" dirty="0" err="1"/>
              <a:t>k</a:t>
            </a:r>
            <a:r>
              <a:rPr lang="en-US" dirty="0" err="1" smtClean="0"/>
              <a:t>onstruktion</a:t>
            </a:r>
            <a:r>
              <a:rPr lang="en-US" dirty="0" smtClean="0"/>
              <a:t> von </a:t>
            </a:r>
            <a:r>
              <a:rPr lang="en-US" dirty="0" err="1" smtClean="0"/>
              <a:t>Pseudogewichten</a:t>
            </a:r>
            <a:r>
              <a:rPr lang="en-US" dirty="0" smtClean="0"/>
              <a:t> </a:t>
            </a:r>
          </a:p>
          <a:p>
            <a:pPr marL="0" indent="0">
              <a:buNone/>
            </a:pPr>
            <a:endParaRPr lang="en-US" dirty="0" smtClean="0"/>
          </a:p>
          <a:p>
            <a:r>
              <a:rPr lang="en-US" dirty="0" err="1" smtClean="0"/>
              <a:t>Vergleiche</a:t>
            </a:r>
            <a:r>
              <a:rPr lang="en-US" dirty="0" smtClean="0"/>
              <a:t> die </a:t>
            </a:r>
            <a:r>
              <a:rPr lang="en-US" dirty="0" err="1" smtClean="0"/>
              <a:t>gewichtete</a:t>
            </a:r>
            <a:r>
              <a:rPr lang="en-US" dirty="0" smtClean="0"/>
              <a:t> </a:t>
            </a:r>
            <a:r>
              <a:rPr lang="en-US" dirty="0" err="1"/>
              <a:t>R</a:t>
            </a:r>
            <a:r>
              <a:rPr lang="en-US" dirty="0" err="1" smtClean="0"/>
              <a:t>esultate</a:t>
            </a:r>
            <a:r>
              <a:rPr lang="en-US" dirty="0" smtClean="0"/>
              <a:t> </a:t>
            </a:r>
            <a:r>
              <a:rPr lang="en-US" dirty="0" err="1" smtClean="0"/>
              <a:t>mit</a:t>
            </a:r>
            <a:r>
              <a:rPr lang="en-US" dirty="0" smtClean="0"/>
              <a:t> den </a:t>
            </a:r>
            <a:r>
              <a:rPr lang="en-US" dirty="0" err="1" smtClean="0"/>
              <a:t>tatsächlichen</a:t>
            </a:r>
            <a:r>
              <a:rPr lang="en-US" dirty="0" smtClean="0"/>
              <a:t> </a:t>
            </a:r>
            <a:r>
              <a:rPr lang="en-US" dirty="0" err="1" smtClean="0"/>
              <a:t>Wahlergebnissen</a:t>
            </a:r>
            <a:r>
              <a:rPr lang="en-US" dirty="0" smtClean="0"/>
              <a:t> (Bundestag 2017) und </a:t>
            </a:r>
            <a:r>
              <a:rPr lang="en-US" dirty="0" err="1" smtClean="0"/>
              <a:t>dem</a:t>
            </a:r>
            <a:r>
              <a:rPr lang="en-US" dirty="0" smtClean="0"/>
              <a:t> Probability Sample</a:t>
            </a:r>
          </a:p>
          <a:p>
            <a:pPr marL="0" indent="0">
              <a:buNone/>
            </a:pPr>
            <a:endParaRPr lang="en-US" dirty="0" smtClean="0"/>
          </a:p>
          <a:p>
            <a:r>
              <a:rPr lang="en-US" dirty="0" err="1" smtClean="0"/>
              <a:t>Vergleiche</a:t>
            </a:r>
            <a:r>
              <a:rPr lang="en-US" dirty="0" smtClean="0"/>
              <a:t> die </a:t>
            </a:r>
            <a:r>
              <a:rPr lang="en-US" dirty="0" err="1" smtClean="0"/>
              <a:t>Ergebnisse</a:t>
            </a:r>
            <a:r>
              <a:rPr lang="en-US" dirty="0" smtClean="0"/>
              <a:t> </a:t>
            </a:r>
            <a:r>
              <a:rPr lang="en-US" dirty="0" err="1" smtClean="0"/>
              <a:t>mit</a:t>
            </a:r>
            <a:r>
              <a:rPr lang="en-US" dirty="0" smtClean="0"/>
              <a:t> der </a:t>
            </a:r>
            <a:r>
              <a:rPr lang="en-US" dirty="0" err="1" smtClean="0"/>
              <a:t>klassischen</a:t>
            </a:r>
            <a:r>
              <a:rPr lang="en-US" dirty="0" smtClean="0"/>
              <a:t> Raking-</a:t>
            </a:r>
            <a:r>
              <a:rPr lang="en-US" dirty="0" err="1" smtClean="0"/>
              <a:t>Methode</a:t>
            </a:r>
            <a:endParaRPr lang="en-US" dirty="0" smtClean="0"/>
          </a:p>
          <a:p>
            <a:pPr marL="0" indent="0">
              <a:buNone/>
            </a:pPr>
            <a:endParaRPr lang="en-US" dirty="0" smtClean="0"/>
          </a:p>
          <a:p>
            <a:pPr marL="0" indent="0">
              <a:buNone/>
            </a:pPr>
            <a:endParaRPr lang="en-US" dirty="0"/>
          </a:p>
          <a:p>
            <a:pPr marL="0" indent="0">
              <a:buNone/>
            </a:pPr>
            <a:endParaRPr lang="de-DE" dirty="0"/>
          </a:p>
        </p:txBody>
      </p:sp>
    </p:spTree>
    <p:extLst>
      <p:ext uri="{BB962C8B-B14F-4D97-AF65-F5344CB8AC3E}">
        <p14:creationId xmlns:p14="http://schemas.microsoft.com/office/powerpoint/2010/main" val="2644228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für Internet</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61594" y="1916832"/>
                <a:ext cx="7467600" cy="4464496"/>
              </a:xfrm>
            </p:spPr>
            <p:txBody>
              <a:bodyPr/>
              <a:lstStyle/>
              <a:p>
                <a:r>
                  <a:rPr lang="de-DE" dirty="0" smtClean="0"/>
                  <a:t>Unter der Internetselektion hat das Geschlecht keinen signifikanten Einfluss bei den Bloggern</a:t>
                </a:r>
              </a:p>
              <a:p>
                <a:r>
                  <a:rPr lang="de-DE" dirty="0"/>
                  <a:t>Politische Aktivität in Kombination mit Internet ist für Höhergebildete wahrscheinlicher</a:t>
                </a:r>
              </a:p>
              <a:p>
                <a:r>
                  <a:rPr lang="de-DE" dirty="0"/>
                  <a:t>Die Großstadt hat einen positiven Einfluss auf die verbrachte Zeit im Internet, jedoch keinen signifikanten Einfluss auf die Blogger</a:t>
                </a:r>
              </a:p>
              <a:p>
                <a:r>
                  <a:rPr lang="de-DE" dirty="0"/>
                  <a:t>Für Internet und Interpol gilt die MAR-Annahme</a:t>
                </a:r>
              </a:p>
              <a:p>
                <a:r>
                  <a:rPr lang="de-DE" dirty="0"/>
                  <a:t>AFDler haben eine dreimal</a:t>
                </a:r>
                <a14:m>
                  <m:oMath xmlns:m="http://schemas.openxmlformats.org/officeDocument/2006/math">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𝑒</m:t>
                        </m:r>
                      </m:e>
                      <m:sup>
                        <m:r>
                          <a:rPr lang="de-DE" i="1">
                            <a:latin typeface="Cambria Math" panose="02040503050406030204" pitchFamily="18" charset="0"/>
                          </a:rPr>
                          <m:t>1,0</m:t>
                        </m:r>
                        <m:r>
                          <a:rPr lang="de-DE" b="0" i="1" smtClean="0">
                            <a:latin typeface="Cambria Math" panose="02040503050406030204" pitchFamily="18" charset="0"/>
                          </a:rPr>
                          <m:t>85</m:t>
                        </m:r>
                      </m:sup>
                    </m:sSup>
                    <m:r>
                      <a:rPr lang="de-DE" i="1">
                        <a:latin typeface="Cambria Math" panose="02040503050406030204" pitchFamily="18" charset="0"/>
                      </a:rPr>
                      <m:t>)</m:t>
                    </m:r>
                  </m:oMath>
                </a14:m>
                <a:r>
                  <a:rPr lang="de-DE" dirty="0"/>
                  <a:t> so hohes signifikante Chancenverhältnis zu Bloggen im vergleich zur Unionsbloggern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61594" y="1916832"/>
                <a:ext cx="7467600" cy="4464496"/>
              </a:xfrm>
              <a:blipFill>
                <a:blip r:embed="rId2"/>
                <a:stretch>
                  <a:fillRect l="-898" t="-682" r="-1796"/>
                </a:stretch>
              </a:blipFill>
            </p:spPr>
            <p:txBody>
              <a:bodyPr/>
              <a:lstStyle/>
              <a:p>
                <a:r>
                  <a:rPr lang="de-DE">
                    <a:noFill/>
                  </a:rPr>
                  <a:t> </a:t>
                </a:r>
              </a:p>
            </p:txBody>
          </p:sp>
        </mc:Fallback>
      </mc:AlternateContent>
    </p:spTree>
    <p:extLst>
      <p:ext uri="{BB962C8B-B14F-4D97-AF65-F5344CB8AC3E}">
        <p14:creationId xmlns:p14="http://schemas.microsoft.com/office/powerpoint/2010/main" val="2238217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Kurzzusammenfassung</a:t>
            </a:r>
            <a:endParaRPr lang="de-DE" dirty="0"/>
          </a:p>
        </p:txBody>
      </p:sp>
      <p:sp>
        <p:nvSpPr>
          <p:cNvPr id="3" name="Inhaltsplatzhalter 2"/>
          <p:cNvSpPr>
            <a:spLocks noGrp="1"/>
          </p:cNvSpPr>
          <p:nvPr>
            <p:ph idx="1"/>
          </p:nvPr>
        </p:nvSpPr>
        <p:spPr/>
        <p:txBody>
          <a:bodyPr/>
          <a:lstStyle/>
          <a:p>
            <a:r>
              <a:rPr lang="de-DE" dirty="0" smtClean="0"/>
              <a:t>Simulation eines </a:t>
            </a:r>
            <a:r>
              <a:rPr lang="de-DE" dirty="0" err="1" smtClean="0"/>
              <a:t>Universe</a:t>
            </a:r>
            <a:r>
              <a:rPr lang="de-DE" dirty="0" smtClean="0"/>
              <a:t> auf Basis des ESS</a:t>
            </a:r>
          </a:p>
          <a:p>
            <a:pPr>
              <a:buFont typeface="Wingdings" panose="05000000000000000000" pitchFamily="2" charset="2"/>
              <a:buChar char="Ø"/>
            </a:pPr>
            <a:r>
              <a:rPr lang="de-DE" dirty="0" smtClean="0"/>
              <a:t> Ziehung mit zurücklegen der </a:t>
            </a:r>
            <a:r>
              <a:rPr lang="de-DE" dirty="0"/>
              <a:t>G</a:t>
            </a:r>
            <a:r>
              <a:rPr lang="de-DE" dirty="0" smtClean="0"/>
              <a:t>röße von 100 Tausend Units</a:t>
            </a:r>
          </a:p>
          <a:p>
            <a:r>
              <a:rPr lang="de-DE" dirty="0" smtClean="0"/>
              <a:t>Kombiniere das </a:t>
            </a:r>
            <a:r>
              <a:rPr lang="de-DE" dirty="0" err="1" smtClean="0"/>
              <a:t>Universe</a:t>
            </a:r>
            <a:r>
              <a:rPr lang="de-DE" dirty="0" smtClean="0"/>
              <a:t> mit dem Panel-Sample</a:t>
            </a:r>
          </a:p>
          <a:p>
            <a:r>
              <a:rPr lang="de-DE" dirty="0" smtClean="0"/>
              <a:t>Schätzung des Z Indikators (Z=1 bedeutet das die Beobachtung im Panel sample vorliegt) mithilfe eines logistischen Modells von Z auf die Hilfsvariablen </a:t>
            </a:r>
            <a:r>
              <a:rPr lang="de-DE" dirty="0" err="1" smtClean="0"/>
              <a:t>regressiert</a:t>
            </a:r>
            <a:endParaRPr lang="de-DE" dirty="0" smtClean="0"/>
          </a:p>
          <a:p>
            <a:endParaRPr lang="de-DE" dirty="0"/>
          </a:p>
        </p:txBody>
      </p:sp>
    </p:spTree>
    <p:extLst>
      <p:ext uri="{BB962C8B-B14F-4D97-AF65-F5344CB8AC3E}">
        <p14:creationId xmlns:p14="http://schemas.microsoft.com/office/powerpoint/2010/main" val="2005107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Kurzzusammenfassung</a:t>
            </a:r>
          </a:p>
        </p:txBody>
      </p:sp>
      <p:sp>
        <p:nvSpPr>
          <p:cNvPr id="3" name="Inhaltsplatzhalter 2"/>
          <p:cNvSpPr>
            <a:spLocks noGrp="1"/>
          </p:cNvSpPr>
          <p:nvPr>
            <p:ph idx="1"/>
          </p:nvPr>
        </p:nvSpPr>
        <p:spPr>
          <a:xfrm>
            <a:off x="852466" y="2060848"/>
            <a:ext cx="7467600" cy="3552844"/>
          </a:xfrm>
        </p:spPr>
        <p:txBody>
          <a:bodyPr/>
          <a:lstStyle/>
          <a:p>
            <a:r>
              <a:rPr lang="de-DE" dirty="0" smtClean="0"/>
              <a:t>Berechnung der Pseudogewichte werden durch die gefitteten </a:t>
            </a:r>
            <a:r>
              <a:rPr lang="de-DE" dirty="0" err="1"/>
              <a:t>L</a:t>
            </a:r>
            <a:r>
              <a:rPr lang="de-DE" dirty="0" err="1" smtClean="0"/>
              <a:t>ogits</a:t>
            </a:r>
            <a:r>
              <a:rPr lang="de-DE" dirty="0" smtClean="0"/>
              <a:t> berechnet </a:t>
            </a:r>
            <a:r>
              <a:rPr lang="en-US" dirty="0"/>
              <a:t>P(Z = 0)/P(Z = </a:t>
            </a:r>
            <a:r>
              <a:rPr lang="en-US" dirty="0" smtClean="0"/>
              <a:t>1)</a:t>
            </a:r>
          </a:p>
          <a:p>
            <a:r>
              <a:rPr lang="en-US" dirty="0" err="1" smtClean="0"/>
              <a:t>Ziehung</a:t>
            </a:r>
            <a:r>
              <a:rPr lang="en-US" dirty="0" smtClean="0"/>
              <a:t> der </a:t>
            </a:r>
            <a:r>
              <a:rPr lang="en-US" dirty="0" err="1" smtClean="0"/>
              <a:t>marginalen</a:t>
            </a:r>
            <a:r>
              <a:rPr lang="en-US" dirty="0" smtClean="0"/>
              <a:t> </a:t>
            </a:r>
            <a:r>
              <a:rPr lang="en-US" dirty="0" err="1" smtClean="0"/>
              <a:t>Verteilung</a:t>
            </a:r>
            <a:r>
              <a:rPr lang="en-US" dirty="0" smtClean="0"/>
              <a:t> </a:t>
            </a:r>
            <a:r>
              <a:rPr lang="en-US" dirty="0" err="1" smtClean="0"/>
              <a:t>für</a:t>
            </a:r>
            <a:r>
              <a:rPr lang="en-US" dirty="0" smtClean="0"/>
              <a:t> Raking </a:t>
            </a:r>
            <a:r>
              <a:rPr lang="en-US" dirty="0" err="1" smtClean="0"/>
              <a:t>aus</a:t>
            </a:r>
            <a:r>
              <a:rPr lang="en-US" dirty="0" smtClean="0"/>
              <a:t> </a:t>
            </a:r>
            <a:r>
              <a:rPr lang="en-US" dirty="0" err="1" smtClean="0"/>
              <a:t>dem</a:t>
            </a:r>
            <a:r>
              <a:rPr lang="en-US" dirty="0" smtClean="0"/>
              <a:t> </a:t>
            </a:r>
            <a:r>
              <a:rPr lang="en-US" dirty="0" err="1" smtClean="0"/>
              <a:t>künstlichen</a:t>
            </a:r>
            <a:r>
              <a:rPr lang="en-US" dirty="0" smtClean="0"/>
              <a:t> </a:t>
            </a:r>
            <a:r>
              <a:rPr lang="en-US" dirty="0" smtClean="0"/>
              <a:t>Universe</a:t>
            </a:r>
          </a:p>
          <a:p>
            <a:r>
              <a:rPr lang="en-US" dirty="0" err="1" smtClean="0"/>
              <a:t>Wiederholung</a:t>
            </a:r>
            <a:r>
              <a:rPr lang="en-US" dirty="0" smtClean="0"/>
              <a:t> des </a:t>
            </a:r>
            <a:r>
              <a:rPr lang="en-US" dirty="0" err="1" smtClean="0"/>
              <a:t>Prozesses</a:t>
            </a:r>
            <a:r>
              <a:rPr lang="en-US" dirty="0" smtClean="0"/>
              <a:t> </a:t>
            </a:r>
            <a:r>
              <a:rPr lang="en-US" dirty="0" err="1" smtClean="0"/>
              <a:t>hier</a:t>
            </a:r>
            <a:r>
              <a:rPr lang="en-US" dirty="0" smtClean="0"/>
              <a:t> 100 </a:t>
            </a:r>
            <a:r>
              <a:rPr lang="en-US" dirty="0" err="1" smtClean="0"/>
              <a:t>Iterationen</a:t>
            </a:r>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388086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0758" y="1124744"/>
            <a:ext cx="7467600" cy="1143000"/>
          </a:xfrm>
        </p:spPr>
        <p:txBody>
          <a:bodyPr/>
          <a:lstStyle/>
          <a:p>
            <a:r>
              <a:rPr lang="de-DE" dirty="0" smtClean="0"/>
              <a:t>Ergebnisse </a:t>
            </a:r>
            <a:r>
              <a:rPr lang="de-DE" dirty="0" smtClean="0"/>
              <a:t>Internet in Prozentpunkten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324470670"/>
              </p:ext>
            </p:extLst>
          </p:nvPr>
        </p:nvGraphicFramePr>
        <p:xfrm>
          <a:off x="107504" y="1916832"/>
          <a:ext cx="8928989" cy="4608516"/>
        </p:xfrm>
        <a:graphic>
          <a:graphicData uri="http://schemas.openxmlformats.org/drawingml/2006/table">
            <a:tbl>
              <a:tblPr/>
              <a:tblGrid>
                <a:gridCol w="2425325">
                  <a:extLst>
                    <a:ext uri="{9D8B030D-6E8A-4147-A177-3AD203B41FA5}">
                      <a16:colId xmlns:a16="http://schemas.microsoft.com/office/drawing/2014/main" val="1677676153"/>
                    </a:ext>
                  </a:extLst>
                </a:gridCol>
                <a:gridCol w="1083944">
                  <a:extLst>
                    <a:ext uri="{9D8B030D-6E8A-4147-A177-3AD203B41FA5}">
                      <a16:colId xmlns:a16="http://schemas.microsoft.com/office/drawing/2014/main" val="2996276350"/>
                    </a:ext>
                  </a:extLst>
                </a:gridCol>
                <a:gridCol w="1083944">
                  <a:extLst>
                    <a:ext uri="{9D8B030D-6E8A-4147-A177-3AD203B41FA5}">
                      <a16:colId xmlns:a16="http://schemas.microsoft.com/office/drawing/2014/main" val="1188314925"/>
                    </a:ext>
                  </a:extLst>
                </a:gridCol>
                <a:gridCol w="1083944">
                  <a:extLst>
                    <a:ext uri="{9D8B030D-6E8A-4147-A177-3AD203B41FA5}">
                      <a16:colId xmlns:a16="http://schemas.microsoft.com/office/drawing/2014/main" val="3749053495"/>
                    </a:ext>
                  </a:extLst>
                </a:gridCol>
                <a:gridCol w="1083944">
                  <a:extLst>
                    <a:ext uri="{9D8B030D-6E8A-4147-A177-3AD203B41FA5}">
                      <a16:colId xmlns:a16="http://schemas.microsoft.com/office/drawing/2014/main" val="2472089126"/>
                    </a:ext>
                  </a:extLst>
                </a:gridCol>
                <a:gridCol w="1083944">
                  <a:extLst>
                    <a:ext uri="{9D8B030D-6E8A-4147-A177-3AD203B41FA5}">
                      <a16:colId xmlns:a16="http://schemas.microsoft.com/office/drawing/2014/main" val="3498458017"/>
                    </a:ext>
                  </a:extLst>
                </a:gridCol>
                <a:gridCol w="1083944">
                  <a:extLst>
                    <a:ext uri="{9D8B030D-6E8A-4147-A177-3AD203B41FA5}">
                      <a16:colId xmlns:a16="http://schemas.microsoft.com/office/drawing/2014/main" val="267124590"/>
                    </a:ext>
                  </a:extLst>
                </a:gridCol>
              </a:tblGrid>
              <a:tr h="384043">
                <a:tc>
                  <a:txBody>
                    <a:bodyPr/>
                    <a:lstStyle/>
                    <a:p>
                      <a:pPr algn="l" fontAlgn="b"/>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Union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SPD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Linke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Grüne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FDP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l" fontAlgn="b"/>
                      <a:r>
                        <a:rPr lang="de-DE" sz="1200" b="0" i="0" u="none" strike="noStrike">
                          <a:solidFill>
                            <a:srgbClr val="000000"/>
                          </a:solidFill>
                          <a:effectLst/>
                          <a:latin typeface="Calibri" panose="020F0502020204030204" pitchFamily="34" charset="0"/>
                        </a:rPr>
                        <a:t>AFD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3984733730"/>
                  </a:ext>
                </a:extLst>
              </a:tr>
              <a:tr h="384043">
                <a:tc>
                  <a:txBody>
                    <a:bodyPr/>
                    <a:lstStyle/>
                    <a:p>
                      <a:pPr algn="l" fontAlgn="b"/>
                      <a:r>
                        <a:rPr lang="de-DE" sz="1200" b="0" i="0" u="none" strike="noStrike" dirty="0">
                          <a:solidFill>
                            <a:srgbClr val="000000"/>
                          </a:solidFill>
                          <a:effectLst/>
                          <a:latin typeface="Calibri" panose="020F0502020204030204" pitchFamily="34" charset="0"/>
                        </a:rPr>
                        <a:t>Ergebnis 2017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34,7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2917693737"/>
                  </a:ext>
                </a:extLst>
              </a:tr>
              <a:tr h="384043">
                <a:tc>
                  <a:txBody>
                    <a:bodyPr/>
                    <a:lstStyle/>
                    <a:p>
                      <a:pPr algn="l" fontAlgn="b"/>
                      <a:r>
                        <a:rPr lang="de-DE" sz="1200" b="1" i="0" u="none" strike="noStrike" dirty="0">
                          <a:solidFill>
                            <a:srgbClr val="000000"/>
                          </a:solidFill>
                          <a:effectLst/>
                          <a:latin typeface="Calibri" panose="020F0502020204030204" pitchFamily="34" charset="0"/>
                        </a:rPr>
                        <a:t>ESS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17,7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1" i="0" u="none" strike="noStrike" dirty="0">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228308417"/>
                  </a:ext>
                </a:extLst>
              </a:tr>
              <a:tr h="384043">
                <a:tc>
                  <a:txBody>
                    <a:bodyPr/>
                    <a:lstStyle/>
                    <a:p>
                      <a:pPr algn="l" fontAlgn="b"/>
                      <a:r>
                        <a:rPr lang="de-DE" sz="1200" b="0" i="0" u="none" strike="noStrike" dirty="0">
                          <a:solidFill>
                            <a:srgbClr val="000000"/>
                          </a:solidFill>
                          <a:effectLst/>
                          <a:latin typeface="Calibri" panose="020F0502020204030204" pitchFamily="34" charset="0"/>
                        </a:rPr>
                        <a:t>Internet_3h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a:solidFill>
                            <a:srgbClr val="000000"/>
                          </a:solidFill>
                          <a:effectLst/>
                          <a:latin typeface="Calibri" panose="020F0502020204030204" pitchFamily="34" charset="0"/>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2753120"/>
                  </a:ext>
                </a:extLst>
              </a:tr>
              <a:tr h="384043">
                <a:tc>
                  <a:txBody>
                    <a:bodyPr/>
                    <a:lstStyle/>
                    <a:p>
                      <a:pPr algn="l" fontAlgn="b"/>
                      <a:r>
                        <a:rPr lang="de-DE" sz="1200" b="0" i="0" u="none" strike="noStrike" dirty="0">
                          <a:solidFill>
                            <a:srgbClr val="000000"/>
                          </a:solidFill>
                          <a:effectLst/>
                          <a:latin typeface="Calibri" panose="020F0502020204030204" pitchFamily="34" charset="0"/>
                        </a:rPr>
                        <a:t>meanInternet_3h_gewichtet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36,15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22,124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a:solidFill>
                            <a:srgbClr val="000000"/>
                          </a:solidFill>
                          <a:effectLst/>
                          <a:latin typeface="Calibri" panose="020F0502020204030204" pitchFamily="34" charset="0"/>
                        </a:rPr>
                        <a:t>4,718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a:solidFill>
                            <a:srgbClr val="000000"/>
                          </a:solidFill>
                          <a:effectLst/>
                          <a:latin typeface="Calibri" panose="020F0502020204030204" pitchFamily="34" charset="0"/>
                        </a:rPr>
                        <a:t>16,936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12,029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a:solidFill>
                            <a:srgbClr val="000000"/>
                          </a:solidFill>
                          <a:effectLst/>
                          <a:latin typeface="Calibri" panose="020F0502020204030204" pitchFamily="34" charset="0"/>
                        </a:rPr>
                        <a:t>8,041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83092"/>
                  </a:ext>
                </a:extLst>
              </a:tr>
              <a:tr h="384043">
                <a:tc>
                  <a:txBody>
                    <a:bodyPr/>
                    <a:lstStyle/>
                    <a:p>
                      <a:pPr algn="l" fontAlgn="b"/>
                      <a:r>
                        <a:rPr lang="de-DE" sz="1200" b="0" i="0" u="none" strike="noStrike">
                          <a:solidFill>
                            <a:srgbClr val="000000"/>
                          </a:solidFill>
                          <a:effectLst/>
                          <a:latin typeface="Calibri" panose="020F0502020204030204" pitchFamily="34" charset="0"/>
                        </a:rPr>
                        <a:t>meanInternet_3h_raking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35,253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21,961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5,068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16,979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12,139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8,601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348780"/>
                  </a:ext>
                </a:extLst>
              </a:tr>
              <a:tr h="384043">
                <a:tc>
                  <a:txBody>
                    <a:bodyPr/>
                    <a:lstStyle/>
                    <a:p>
                      <a:pPr algn="l" fontAlgn="b"/>
                      <a:r>
                        <a:rPr lang="de-DE" sz="1200" b="0" i="0" u="none" strike="noStrike" dirty="0">
                          <a:solidFill>
                            <a:srgbClr val="000000"/>
                          </a:solidFill>
                          <a:effectLst/>
                          <a:latin typeface="Calibri" panose="020F0502020204030204" pitchFamily="34" charset="0"/>
                        </a:rPr>
                        <a:t>Blogger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1500777146"/>
                  </a:ext>
                </a:extLst>
              </a:tr>
              <a:tr h="384043">
                <a:tc>
                  <a:txBody>
                    <a:bodyPr/>
                    <a:lstStyle/>
                    <a:p>
                      <a:pPr algn="l" fontAlgn="b"/>
                      <a:r>
                        <a:rPr lang="de-DE" sz="1200" b="0" i="0" u="none" strike="noStrike" dirty="0">
                          <a:solidFill>
                            <a:srgbClr val="000000"/>
                          </a:solidFill>
                          <a:effectLst/>
                          <a:latin typeface="Calibri" panose="020F0502020204030204" pitchFamily="34" charset="0"/>
                        </a:rPr>
                        <a:t>meanBlogger_3h_gewichtet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22,018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5,908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20,074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11,205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a:solidFill>
                            <a:srgbClr val="000000"/>
                          </a:solidFill>
                          <a:effectLst/>
                          <a:latin typeface="Calibri" panose="020F0502020204030204" pitchFamily="34" charset="0"/>
                        </a:rPr>
                        <a:t>12,275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860608907"/>
                  </a:ext>
                </a:extLst>
              </a:tr>
              <a:tr h="384043">
                <a:tc>
                  <a:txBody>
                    <a:bodyPr/>
                    <a:lstStyle/>
                    <a:p>
                      <a:pPr algn="l" fontAlgn="b"/>
                      <a:r>
                        <a:rPr lang="de-DE" sz="1200" b="0" i="0" u="none" strike="noStrike" dirty="0">
                          <a:solidFill>
                            <a:srgbClr val="000000"/>
                          </a:solidFill>
                          <a:effectLst/>
                          <a:latin typeface="Calibri" panose="020F0502020204030204" pitchFamily="34" charset="0"/>
                        </a:rPr>
                        <a:t>meanBlogger_3h_raking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28,786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5,191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21,07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11,431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r" fontAlgn="b"/>
                      <a:r>
                        <a:rPr lang="de-DE" sz="1200" b="0" i="0" u="none" strike="noStrike" dirty="0">
                          <a:solidFill>
                            <a:srgbClr val="000000"/>
                          </a:solidFill>
                          <a:effectLst/>
                          <a:latin typeface="Calibri" panose="020F0502020204030204" pitchFamily="34" charset="0"/>
                        </a:rPr>
                        <a:t>12,278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extLst>
                  <a:ext uri="{0D108BD9-81ED-4DB2-BD59-A6C34878D82A}">
                    <a16:rowId xmlns:a16="http://schemas.microsoft.com/office/drawing/2014/main" val="617845151"/>
                  </a:ext>
                </a:extLst>
              </a:tr>
              <a:tr h="384043">
                <a:tc>
                  <a:txBody>
                    <a:bodyPr/>
                    <a:lstStyle/>
                    <a:p>
                      <a:pPr algn="l" fontAlgn="b"/>
                      <a:r>
                        <a:rPr lang="de-DE" sz="1200" b="0" i="0" u="none" strike="noStrike" dirty="0">
                          <a:solidFill>
                            <a:srgbClr val="000000"/>
                          </a:solidFill>
                          <a:effectLst/>
                          <a:latin typeface="Calibri" panose="020F0502020204030204" pitchFamily="34" charset="0"/>
                        </a:rPr>
                        <a:t>Interpol </a:t>
                      </a:r>
                      <a:r>
                        <a:rPr lang="de-DE" sz="1200" b="0" i="0" u="none" strike="noStrike" dirty="0" err="1">
                          <a:solidFill>
                            <a:srgbClr val="000000"/>
                          </a:solidFill>
                          <a:effectLst/>
                          <a:latin typeface="Calibri" panose="020F0502020204030204" pitchFamily="34" charset="0"/>
                        </a:rPr>
                        <a:t>ungewichtet</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a:solidFill>
                            <a:srgbClr val="000000"/>
                          </a:solidFill>
                          <a:effectLst/>
                          <a:latin typeface="Calibri" panose="020F0502020204030204" pitchFamily="34" charset="0"/>
                        </a:rPr>
                        <a:t>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557327"/>
                  </a:ext>
                </a:extLst>
              </a:tr>
              <a:tr h="384043">
                <a:tc>
                  <a:txBody>
                    <a:bodyPr/>
                    <a:lstStyle/>
                    <a:p>
                      <a:pPr algn="l" fontAlgn="b"/>
                      <a:r>
                        <a:rPr lang="de-DE" sz="1200" b="0" i="0" u="none" strike="noStrike" dirty="0" err="1">
                          <a:solidFill>
                            <a:srgbClr val="000000"/>
                          </a:solidFill>
                          <a:effectLst/>
                          <a:latin typeface="Calibri" panose="020F0502020204030204" pitchFamily="34" charset="0"/>
                        </a:rPr>
                        <a:t>meanInterpol</a:t>
                      </a:r>
                      <a:r>
                        <a:rPr lang="de-DE" sz="1200" b="0" i="0" u="none" strike="noStrike" dirty="0">
                          <a:solidFill>
                            <a:srgbClr val="000000"/>
                          </a:solidFill>
                          <a:effectLst/>
                          <a:latin typeface="Calibri" panose="020F0502020204030204" pitchFamily="34" charset="0"/>
                        </a:rPr>
                        <a:t> _gewichtet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35,53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5,823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17,731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10,699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7,257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319254"/>
                  </a:ext>
                </a:extLst>
              </a:tr>
              <a:tr h="384043">
                <a:tc>
                  <a:txBody>
                    <a:bodyPr/>
                    <a:lstStyle/>
                    <a:p>
                      <a:pPr algn="l" fontAlgn="b"/>
                      <a:r>
                        <a:rPr lang="de-DE" sz="1200" b="0" i="0" u="none" strike="noStrike" dirty="0" err="1">
                          <a:solidFill>
                            <a:srgbClr val="000000"/>
                          </a:solidFill>
                          <a:effectLst/>
                          <a:latin typeface="Calibri" panose="020F0502020204030204" pitchFamily="34" charset="0"/>
                        </a:rPr>
                        <a:t>meanInterpol</a:t>
                      </a:r>
                      <a:r>
                        <a:rPr lang="de-DE" sz="1200" b="0" i="0" u="none" strike="noStrike" dirty="0">
                          <a:solidFill>
                            <a:srgbClr val="000000"/>
                          </a:solidFill>
                          <a:effectLst/>
                          <a:latin typeface="Calibri" panose="020F0502020204030204" pitchFamily="34" charset="0"/>
                        </a:rPr>
                        <a:t> _</a:t>
                      </a:r>
                      <a:r>
                        <a:rPr lang="de-DE" sz="1200" b="0" i="0" u="none" strike="noStrike" dirty="0" err="1">
                          <a:solidFill>
                            <a:srgbClr val="000000"/>
                          </a:solidFill>
                          <a:effectLst/>
                          <a:latin typeface="Calibri" panose="020F0502020204030204" pitchFamily="34" charset="0"/>
                        </a:rPr>
                        <a:t>raking</a:t>
                      </a:r>
                      <a:endParaRPr lang="de-DE"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33,566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22,593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6,816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18,731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11,161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de-DE" sz="1200" b="0" i="0" u="none" strike="noStrike" dirty="0">
                          <a:solidFill>
                            <a:srgbClr val="000000"/>
                          </a:solidFill>
                          <a:effectLst/>
                          <a:latin typeface="Calibri" panose="020F0502020204030204" pitchFamily="34" charset="0"/>
                        </a:rPr>
                        <a:t>7,131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492536"/>
                  </a:ext>
                </a:extLst>
              </a:tr>
            </a:tbl>
          </a:graphicData>
        </a:graphic>
      </p:graphicFrame>
    </p:spTree>
    <p:extLst>
      <p:ext uri="{BB962C8B-B14F-4D97-AF65-F5344CB8AC3E}">
        <p14:creationId xmlns:p14="http://schemas.microsoft.com/office/powerpoint/2010/main" val="1015753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Internet</a:t>
            </a:r>
            <a:endParaRPr lang="de-DE" dirty="0"/>
          </a:p>
        </p:txBody>
      </p:sp>
      <p:sp>
        <p:nvSpPr>
          <p:cNvPr id="3" name="Inhaltsplatzhalter 2"/>
          <p:cNvSpPr>
            <a:spLocks noGrp="1"/>
          </p:cNvSpPr>
          <p:nvPr>
            <p:ph idx="1"/>
          </p:nvPr>
        </p:nvSpPr>
        <p:spPr/>
        <p:txBody>
          <a:bodyPr/>
          <a:lstStyle/>
          <a:p>
            <a:r>
              <a:rPr lang="de-DE" dirty="0" smtClean="0"/>
              <a:t>Ungewichteten Internet-</a:t>
            </a:r>
            <a:r>
              <a:rPr lang="de-DE" dirty="0" err="1"/>
              <a:t>S</a:t>
            </a:r>
            <a:r>
              <a:rPr lang="de-DE" dirty="0" err="1" smtClean="0"/>
              <a:t>elektions</a:t>
            </a:r>
            <a:r>
              <a:rPr lang="de-DE" dirty="0" smtClean="0"/>
              <a:t> Mechanismen, </a:t>
            </a:r>
            <a:r>
              <a:rPr lang="de-DE" dirty="0"/>
              <a:t>ü</a:t>
            </a:r>
            <a:r>
              <a:rPr lang="de-DE" dirty="0" smtClean="0"/>
              <a:t>ber- bzw. unterschätzen systematisch die Grünen und Union </a:t>
            </a:r>
          </a:p>
          <a:p>
            <a:endParaRPr lang="de-DE" dirty="0"/>
          </a:p>
          <a:p>
            <a:r>
              <a:rPr lang="de-DE" dirty="0" smtClean="0"/>
              <a:t>AFD in Blogger stark vertreten </a:t>
            </a:r>
          </a:p>
          <a:p>
            <a:r>
              <a:rPr lang="de-DE" dirty="0" smtClean="0"/>
              <a:t>Pseudogewichte und </a:t>
            </a:r>
            <a:r>
              <a:rPr lang="de-DE" dirty="0" err="1" smtClean="0"/>
              <a:t>Raking</a:t>
            </a:r>
            <a:r>
              <a:rPr lang="de-DE" dirty="0" smtClean="0"/>
              <a:t> verbessen bei allen Szenarien die Ergebnisse</a:t>
            </a:r>
          </a:p>
          <a:p>
            <a:r>
              <a:rPr lang="de-DE" dirty="0" smtClean="0"/>
              <a:t>Pseudogewichte </a:t>
            </a:r>
            <a:r>
              <a:rPr lang="de-DE" dirty="0" err="1" smtClean="0"/>
              <a:t>Performen</a:t>
            </a:r>
            <a:r>
              <a:rPr lang="de-DE" dirty="0" smtClean="0"/>
              <a:t> </a:t>
            </a:r>
            <a:r>
              <a:rPr lang="de-DE" dirty="0" smtClean="0"/>
              <a:t>in allen Szenarien etwas besser</a:t>
            </a:r>
          </a:p>
          <a:p>
            <a:pPr marL="0" indent="0">
              <a:buNone/>
            </a:pPr>
            <a:endParaRPr lang="de-DE" dirty="0" smtClean="0"/>
          </a:p>
          <a:p>
            <a:endParaRPr lang="de-DE" dirty="0" smtClean="0"/>
          </a:p>
          <a:p>
            <a:endParaRPr lang="de-DE" dirty="0"/>
          </a:p>
        </p:txBody>
      </p:sp>
    </p:spTree>
    <p:extLst>
      <p:ext uri="{BB962C8B-B14F-4D97-AF65-F5344CB8AC3E}">
        <p14:creationId xmlns:p14="http://schemas.microsoft.com/office/powerpoint/2010/main" val="223336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764704"/>
            <a:ext cx="7467600" cy="1143000"/>
          </a:xfrm>
        </p:spPr>
        <p:txBody>
          <a:bodyPr/>
          <a:lstStyle/>
          <a:p>
            <a:endParaRPr lang="de-DE" dirty="0"/>
          </a:p>
        </p:txBody>
      </p:sp>
      <p:grpSp>
        <p:nvGrpSpPr>
          <p:cNvPr id="5" name="Group 4"/>
          <p:cNvGrpSpPr>
            <a:grpSpLocks noChangeAspect="1"/>
          </p:cNvGrpSpPr>
          <p:nvPr/>
        </p:nvGrpSpPr>
        <p:grpSpPr bwMode="auto">
          <a:xfrm>
            <a:off x="-1588" y="1052513"/>
            <a:ext cx="9145588" cy="5734050"/>
            <a:chOff x="-1" y="663"/>
            <a:chExt cx="5761" cy="3612"/>
          </a:xfrm>
        </p:grpSpPr>
        <p:sp>
          <p:nvSpPr>
            <p:cNvPr id="6" name="AutoShape 3"/>
            <p:cNvSpPr>
              <a:spLocks noChangeAspect="1" noChangeArrowheads="1" noTextEdit="1"/>
            </p:cNvSpPr>
            <p:nvPr/>
          </p:nvSpPr>
          <p:spPr bwMode="auto">
            <a:xfrm>
              <a:off x="-1" y="663"/>
              <a:ext cx="5761" cy="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63"/>
              <a:ext cx="5764" cy="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81058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grpSp>
        <p:nvGrpSpPr>
          <p:cNvPr id="5" name="Group 4"/>
          <p:cNvGrpSpPr>
            <a:grpSpLocks noChangeAspect="1"/>
          </p:cNvGrpSpPr>
          <p:nvPr/>
        </p:nvGrpSpPr>
        <p:grpSpPr bwMode="auto">
          <a:xfrm>
            <a:off x="0" y="1052513"/>
            <a:ext cx="9144000" cy="5805487"/>
            <a:chOff x="0" y="663"/>
            <a:chExt cx="5760" cy="3657"/>
          </a:xfrm>
        </p:grpSpPr>
        <p:sp>
          <p:nvSpPr>
            <p:cNvPr id="6" name="AutoShape 3"/>
            <p:cNvSpPr>
              <a:spLocks noChangeAspect="1" noChangeArrowheads="1" noTextEdit="1"/>
            </p:cNvSpPr>
            <p:nvPr/>
          </p:nvSpPr>
          <p:spPr bwMode="auto">
            <a:xfrm>
              <a:off x="0" y="663"/>
              <a:ext cx="5760" cy="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3"/>
              <a:ext cx="5763" cy="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5638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7617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Seit dem letzten Treffen</a:t>
            </a:r>
            <a:endParaRPr lang="de-DE" dirty="0"/>
          </a:p>
        </p:txBody>
      </p:sp>
      <p:sp>
        <p:nvSpPr>
          <p:cNvPr id="4" name="Inhaltsplatzhalter 3"/>
          <p:cNvSpPr>
            <a:spLocks noGrp="1"/>
          </p:cNvSpPr>
          <p:nvPr>
            <p:ph idx="1"/>
          </p:nvPr>
        </p:nvSpPr>
        <p:spPr>
          <a:xfrm>
            <a:off x="838200" y="1916832"/>
            <a:ext cx="7467600" cy="4032448"/>
          </a:xfrm>
        </p:spPr>
        <p:txBody>
          <a:bodyPr/>
          <a:lstStyle/>
          <a:p>
            <a:pPr marL="0" indent="0">
              <a:buNone/>
            </a:pPr>
            <a:endParaRPr lang="de-DE" dirty="0" smtClean="0"/>
          </a:p>
          <a:p>
            <a:r>
              <a:rPr lang="de-DE" dirty="0" smtClean="0"/>
              <a:t>Erweiterung </a:t>
            </a:r>
            <a:r>
              <a:rPr lang="de-DE" dirty="0" smtClean="0"/>
              <a:t>der Simulation </a:t>
            </a:r>
            <a:r>
              <a:rPr lang="de-DE" dirty="0" smtClean="0"/>
              <a:t>um ein Iteratives Verfahren</a:t>
            </a:r>
          </a:p>
          <a:p>
            <a:r>
              <a:rPr lang="de-DE" dirty="0" smtClean="0"/>
              <a:t>Ziel Näherungslösung bietet </a:t>
            </a:r>
            <a:r>
              <a:rPr lang="de-DE" dirty="0" err="1" smtClean="0"/>
              <a:t>meihr</a:t>
            </a:r>
            <a:r>
              <a:rPr lang="de-DE" dirty="0" smtClean="0"/>
              <a:t> Innformationen um den Prozess zu beschreiben</a:t>
            </a:r>
            <a:endParaRPr lang="de-DE" dirty="0" smtClean="0"/>
          </a:p>
          <a:p>
            <a:r>
              <a:rPr lang="de-DE" dirty="0" smtClean="0"/>
              <a:t>Vergleich des klassischen Selektionsprozess mit alternativen die den </a:t>
            </a:r>
            <a:r>
              <a:rPr lang="de-DE" dirty="0" err="1" smtClean="0"/>
              <a:t>Civey</a:t>
            </a:r>
            <a:r>
              <a:rPr lang="de-DE" dirty="0" smtClean="0"/>
              <a:t> Selektionsprozess eventuell genauer beschreiben</a:t>
            </a:r>
            <a:endParaRPr lang="de-DE" dirty="0"/>
          </a:p>
          <a:p>
            <a:r>
              <a:rPr lang="de-DE" dirty="0" smtClean="0"/>
              <a:t>Vermutung: der klassische Selektionsmechanismus (Internet Zugang) ist nicht mehr ausreichend um Verzerrung im Non-</a:t>
            </a:r>
            <a:r>
              <a:rPr lang="de-DE" dirty="0" err="1"/>
              <a:t>P</a:t>
            </a:r>
            <a:r>
              <a:rPr lang="de-DE" dirty="0" err="1" smtClean="0"/>
              <a:t>robability</a:t>
            </a:r>
            <a:r>
              <a:rPr lang="de-DE" dirty="0" smtClean="0"/>
              <a:t> sample zu erklären.</a:t>
            </a:r>
            <a:endParaRPr lang="de-DE" dirty="0" smtClean="0"/>
          </a:p>
          <a:p>
            <a:r>
              <a:rPr lang="de-DE" dirty="0" smtClean="0"/>
              <a:t>Ziel: Reproduktion der Gewichteten </a:t>
            </a:r>
            <a:r>
              <a:rPr lang="de-DE" dirty="0" smtClean="0"/>
              <a:t>Ergebnisse</a:t>
            </a:r>
            <a:endParaRPr lang="de-DE" dirty="0" smtClean="0"/>
          </a:p>
        </p:txBody>
      </p:sp>
    </p:spTree>
    <p:extLst>
      <p:ext uri="{BB962C8B-B14F-4D97-AF65-F5344CB8AC3E}">
        <p14:creationId xmlns:p14="http://schemas.microsoft.com/office/powerpoint/2010/main" val="352929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Nächsten Schritte</a:t>
            </a:r>
            <a:endParaRPr lang="de-DE" dirty="0"/>
          </a:p>
        </p:txBody>
      </p:sp>
      <p:sp>
        <p:nvSpPr>
          <p:cNvPr id="3" name="Inhaltsplatzhalter 2"/>
          <p:cNvSpPr>
            <a:spLocks noGrp="1"/>
          </p:cNvSpPr>
          <p:nvPr>
            <p:ph idx="1"/>
          </p:nvPr>
        </p:nvSpPr>
        <p:spPr/>
        <p:txBody>
          <a:bodyPr/>
          <a:lstStyle/>
          <a:p>
            <a:r>
              <a:rPr lang="de-DE" dirty="0" smtClean="0"/>
              <a:t>Geeigneter Selektionsmechanismus für </a:t>
            </a:r>
            <a:r>
              <a:rPr lang="de-DE" dirty="0" err="1" smtClean="0"/>
              <a:t>Civey</a:t>
            </a:r>
            <a:endParaRPr lang="de-DE" dirty="0" smtClean="0"/>
          </a:p>
          <a:p>
            <a:r>
              <a:rPr lang="de-DE" dirty="0" smtClean="0"/>
              <a:t>Fokus auf Selektionsmechanismus Blogger?</a:t>
            </a:r>
          </a:p>
          <a:p>
            <a:r>
              <a:rPr lang="de-DE" dirty="0" err="1" smtClean="0"/>
              <a:t>Civeys</a:t>
            </a:r>
            <a:r>
              <a:rPr lang="de-DE" dirty="0" smtClean="0"/>
              <a:t> Sonntagsfrage als Gewichtung Variable abbilden?</a:t>
            </a:r>
          </a:p>
          <a:p>
            <a:pPr>
              <a:buFont typeface="Wingdings" panose="05000000000000000000" pitchFamily="2" charset="2"/>
              <a:buChar char="Ø"/>
            </a:pPr>
            <a:r>
              <a:rPr lang="de-DE" dirty="0" smtClean="0"/>
              <a:t>Vorschlag: Parteinähe benutzen</a:t>
            </a:r>
          </a:p>
          <a:p>
            <a:pPr>
              <a:buFont typeface="Wingdings" panose="05000000000000000000" pitchFamily="2" charset="2"/>
              <a:buChar char="Ø"/>
            </a:pPr>
            <a:r>
              <a:rPr lang="de-DE" dirty="0" smtClean="0"/>
              <a:t>Abhängige Variable ändern Bsp. Lebenszufriedenheit, Vertrauen, Meinungen und Einstellungen</a:t>
            </a:r>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19338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mit Parteinähe als Hilfsvariable</a:t>
            </a:r>
            <a:endParaRPr lang="de-DE" dirty="0"/>
          </a:p>
        </p:txBody>
      </p:sp>
    </p:spTree>
    <p:extLst>
      <p:ext uri="{BB962C8B-B14F-4D97-AF65-F5344CB8AC3E}">
        <p14:creationId xmlns:p14="http://schemas.microsoft.com/office/powerpoint/2010/main" val="394593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mit Parteinähe als Hilfsvariable</a:t>
            </a:r>
          </a:p>
        </p:txBody>
      </p:sp>
    </p:spTree>
    <p:extLst>
      <p:ext uri="{BB962C8B-B14F-4D97-AF65-F5344CB8AC3E}">
        <p14:creationId xmlns:p14="http://schemas.microsoft.com/office/powerpoint/2010/main" val="3251573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896DA-62F0-4272-BE31-2CF4BAE1A85B}"/>
              </a:ext>
            </a:extLst>
          </p:cNvPr>
          <p:cNvSpPr>
            <a:spLocks noGrp="1"/>
          </p:cNvSpPr>
          <p:nvPr>
            <p:ph type="title"/>
          </p:nvPr>
        </p:nvSpPr>
        <p:spPr/>
        <p:txBody>
          <a:bodyPr/>
          <a:lstStyle/>
          <a:p>
            <a:r>
              <a:rPr lang="de-DE" dirty="0"/>
              <a:t>Literatur</a:t>
            </a:r>
          </a:p>
        </p:txBody>
      </p:sp>
      <p:sp>
        <p:nvSpPr>
          <p:cNvPr id="3" name="Inhaltsplatzhalter 2">
            <a:extLst>
              <a:ext uri="{FF2B5EF4-FFF2-40B4-BE49-F238E27FC236}">
                <a16:creationId xmlns:a16="http://schemas.microsoft.com/office/drawing/2014/main" id="{0D321A02-646F-4C8C-970A-D2C92FA29DE9}"/>
              </a:ext>
            </a:extLst>
          </p:cNvPr>
          <p:cNvSpPr>
            <a:spLocks noGrp="1"/>
          </p:cNvSpPr>
          <p:nvPr>
            <p:ph idx="1"/>
          </p:nvPr>
        </p:nvSpPr>
        <p:spPr>
          <a:xfrm>
            <a:off x="838200" y="2060848"/>
            <a:ext cx="7467600" cy="4176464"/>
          </a:xfrm>
        </p:spPr>
        <p:txBody>
          <a:bodyPr/>
          <a:lstStyle/>
          <a:p>
            <a:r>
              <a:rPr lang="de-DE" sz="1100" dirty="0"/>
              <a:t>Baker R., Brick J.M., Bates N.A., Battaglia, M., </a:t>
            </a:r>
            <a:r>
              <a:rPr lang="de-DE" sz="1100" dirty="0" err="1"/>
              <a:t>Couper</a:t>
            </a:r>
            <a:r>
              <a:rPr lang="de-DE" sz="1100" dirty="0"/>
              <a:t>, M.P., </a:t>
            </a:r>
            <a:r>
              <a:rPr lang="de-DE" sz="1100" dirty="0" err="1"/>
              <a:t>Dever</a:t>
            </a:r>
            <a:r>
              <a:rPr lang="de-DE" sz="1100" dirty="0"/>
              <a:t> J.A., </a:t>
            </a:r>
            <a:r>
              <a:rPr lang="de-DE" sz="1100" dirty="0" err="1"/>
              <a:t>Gile</a:t>
            </a:r>
            <a:r>
              <a:rPr lang="de-DE" sz="1100" dirty="0"/>
              <a:t> K.J. and </a:t>
            </a:r>
            <a:r>
              <a:rPr lang="de-DE" sz="1100" dirty="0" err="1"/>
              <a:t>Tourangeau</a:t>
            </a:r>
            <a:r>
              <a:rPr lang="de-DE" sz="1100" dirty="0"/>
              <a:t> R. (2013), Report </a:t>
            </a:r>
            <a:r>
              <a:rPr lang="de-DE" sz="1100" dirty="0" err="1"/>
              <a:t>of</a:t>
            </a:r>
            <a:r>
              <a:rPr lang="de-DE" sz="1100" dirty="0"/>
              <a:t> </a:t>
            </a:r>
            <a:r>
              <a:rPr lang="de-DE" sz="1100" dirty="0" err="1"/>
              <a:t>the</a:t>
            </a:r>
            <a:r>
              <a:rPr lang="de-DE" sz="1100" dirty="0"/>
              <a:t> AAPOR Task Force on Non-</a:t>
            </a:r>
            <a:r>
              <a:rPr lang="de-DE" sz="1100" dirty="0" err="1"/>
              <a:t>Probability</a:t>
            </a:r>
            <a:r>
              <a:rPr lang="de-DE" sz="1100" dirty="0"/>
              <a:t> Sampling. </a:t>
            </a:r>
            <a:r>
              <a:rPr lang="de-DE" sz="1100" dirty="0">
                <a:hlinkClick r:id="rId2"/>
              </a:rPr>
              <a:t>https://www.aapor.org/AAPOR_Main/media/MainSiteFiles/NPS_TF_Report_Final_7_revised_FNL_6_22_13.pdf</a:t>
            </a:r>
            <a:r>
              <a:rPr lang="de-DE" sz="1100" dirty="0"/>
              <a:t>.</a:t>
            </a:r>
          </a:p>
          <a:p>
            <a:r>
              <a:rPr lang="de-DE" sz="1100" dirty="0" err="1"/>
              <a:t>Buelens</a:t>
            </a:r>
            <a:r>
              <a:rPr lang="de-DE" sz="1100" dirty="0"/>
              <a:t> B., van den Brakel J., Burger J. (2015) </a:t>
            </a:r>
            <a:r>
              <a:rPr lang="de-DE" sz="1100" dirty="0" err="1"/>
              <a:t>Predictive</a:t>
            </a:r>
            <a:r>
              <a:rPr lang="de-DE" sz="1100" dirty="0"/>
              <a:t> </a:t>
            </a:r>
            <a:r>
              <a:rPr lang="de-DE" sz="1100" dirty="0" err="1"/>
              <a:t>inference</a:t>
            </a:r>
            <a:r>
              <a:rPr lang="de-DE" sz="1100" dirty="0"/>
              <a:t> </a:t>
            </a:r>
            <a:r>
              <a:rPr lang="de-DE" sz="1100" dirty="0" err="1"/>
              <a:t>for</a:t>
            </a:r>
            <a:r>
              <a:rPr lang="de-DE" sz="1100" dirty="0"/>
              <a:t> non-</a:t>
            </a:r>
            <a:r>
              <a:rPr lang="de-DE" sz="1100" dirty="0" err="1"/>
              <a:t>probability</a:t>
            </a:r>
            <a:r>
              <a:rPr lang="de-DE" sz="1100" dirty="0"/>
              <a:t> </a:t>
            </a:r>
            <a:r>
              <a:rPr lang="de-DE" sz="1100" dirty="0" err="1"/>
              <a:t>samples</a:t>
            </a:r>
            <a:r>
              <a:rPr lang="de-DE" sz="1100" dirty="0"/>
              <a:t>: a </a:t>
            </a:r>
            <a:r>
              <a:rPr lang="de-DE" sz="1100" dirty="0" err="1"/>
              <a:t>simulation</a:t>
            </a:r>
            <a:r>
              <a:rPr lang="de-DE" sz="1100" dirty="0"/>
              <a:t> </a:t>
            </a:r>
            <a:r>
              <a:rPr lang="de-DE" sz="1100" dirty="0" err="1"/>
              <a:t>study</a:t>
            </a:r>
            <a:r>
              <a:rPr lang="de-DE" sz="1100" dirty="0"/>
              <a:t>, Technical Report, </a:t>
            </a:r>
            <a:r>
              <a:rPr lang="de-DE" sz="1100" dirty="0" err="1"/>
              <a:t>Discussion</a:t>
            </a:r>
            <a:r>
              <a:rPr lang="de-DE" sz="1100" dirty="0"/>
              <a:t> Paper.</a:t>
            </a:r>
          </a:p>
          <a:p>
            <a:r>
              <a:rPr lang="de-DE" sz="1100" dirty="0" err="1">
                <a:latin typeface="+mn-lt"/>
              </a:rPr>
              <a:t>Cornesse</a:t>
            </a:r>
            <a:r>
              <a:rPr lang="de-DE" sz="1100" dirty="0">
                <a:latin typeface="+mn-lt"/>
              </a:rPr>
              <a:t> C., Blom A.,</a:t>
            </a:r>
            <a:r>
              <a:rPr lang="de-DE" sz="1100" dirty="0" err="1">
                <a:latin typeface="+mn-lt"/>
              </a:rPr>
              <a:t>Dutwin</a:t>
            </a:r>
            <a:r>
              <a:rPr lang="de-DE" sz="1100" dirty="0">
                <a:latin typeface="+mn-lt"/>
              </a:rPr>
              <a:t> D., </a:t>
            </a:r>
            <a:r>
              <a:rPr lang="de-DE" sz="1100" dirty="0" err="1">
                <a:latin typeface="+mn-lt"/>
              </a:rPr>
              <a:t>Krosnick</a:t>
            </a:r>
            <a:r>
              <a:rPr lang="de-DE" sz="1100" dirty="0">
                <a:latin typeface="+mn-lt"/>
              </a:rPr>
              <a:t> J., </a:t>
            </a:r>
            <a:r>
              <a:rPr lang="de-DE" sz="1100" dirty="0" err="1">
                <a:latin typeface="+mn-lt"/>
              </a:rPr>
              <a:t>Leeuw</a:t>
            </a:r>
            <a:r>
              <a:rPr lang="de-DE" sz="1100" dirty="0">
                <a:latin typeface="+mn-lt"/>
              </a:rPr>
              <a:t> E., </a:t>
            </a:r>
            <a:r>
              <a:rPr lang="de-DE" sz="1100" dirty="0" err="1">
                <a:latin typeface="+mn-lt"/>
              </a:rPr>
              <a:t>Legleye</a:t>
            </a:r>
            <a:r>
              <a:rPr lang="de-DE" sz="1100" dirty="0">
                <a:latin typeface="+mn-lt"/>
              </a:rPr>
              <a:t>, S., </a:t>
            </a:r>
            <a:r>
              <a:rPr lang="de-DE" sz="1100" dirty="0" err="1">
                <a:latin typeface="+mn-lt"/>
              </a:rPr>
              <a:t>Pasek</a:t>
            </a:r>
            <a:r>
              <a:rPr lang="de-DE" sz="1100" dirty="0">
                <a:latin typeface="+mn-lt"/>
              </a:rPr>
              <a:t>, J., </a:t>
            </a:r>
            <a:r>
              <a:rPr lang="de-DE" sz="1100" dirty="0" err="1">
                <a:latin typeface="+mn-lt"/>
              </a:rPr>
              <a:t>Pennay</a:t>
            </a:r>
            <a:r>
              <a:rPr lang="de-DE" sz="1100" dirty="0">
                <a:latin typeface="+mn-lt"/>
              </a:rPr>
              <a:t> D., Phillips B., </a:t>
            </a:r>
            <a:r>
              <a:rPr lang="de-DE" sz="1100" dirty="0" err="1">
                <a:latin typeface="+mn-lt"/>
              </a:rPr>
              <a:t>Sakshaug</a:t>
            </a:r>
            <a:r>
              <a:rPr lang="de-DE" sz="1100" dirty="0">
                <a:latin typeface="+mn-lt"/>
              </a:rPr>
              <a:t> J., </a:t>
            </a:r>
            <a:r>
              <a:rPr lang="de-DE" sz="1100" dirty="0" err="1">
                <a:latin typeface="+mn-lt"/>
              </a:rPr>
              <a:t>Struminskaya</a:t>
            </a:r>
            <a:r>
              <a:rPr lang="de-DE" sz="1100" dirty="0">
                <a:latin typeface="+mn-lt"/>
              </a:rPr>
              <a:t> B., Wenz, A. (2020) </a:t>
            </a:r>
            <a:r>
              <a:rPr lang="en-US" sz="1100" dirty="0">
                <a:latin typeface="+mn-lt"/>
              </a:rPr>
              <a:t>A Review of Conceptual Approaches and Empirical Evidence on Probability and Nonprobability Sample Survey Research, In: Journal of Survey Statistics and Methodology, No. 8, </a:t>
            </a:r>
            <a:r>
              <a:rPr lang="de-DE" sz="1100" dirty="0">
                <a:latin typeface="+mn-lt"/>
              </a:rPr>
              <a:t>4–36</a:t>
            </a:r>
            <a:endParaRPr lang="de-DE" sz="1100" dirty="0"/>
          </a:p>
          <a:p>
            <a:r>
              <a:rPr lang="de-DE" sz="1100" dirty="0"/>
              <a:t>Elliot M., </a:t>
            </a:r>
            <a:r>
              <a:rPr lang="de-DE" sz="1100" dirty="0" err="1"/>
              <a:t>Valliant</a:t>
            </a:r>
            <a:r>
              <a:rPr lang="de-DE" sz="1100" dirty="0"/>
              <a:t> R. (2017) </a:t>
            </a:r>
            <a:r>
              <a:rPr lang="de-DE" sz="1100" dirty="0" err="1"/>
              <a:t>Inference</a:t>
            </a:r>
            <a:r>
              <a:rPr lang="de-DE" sz="1100" dirty="0"/>
              <a:t> </a:t>
            </a:r>
            <a:r>
              <a:rPr lang="de-DE" sz="1100" dirty="0" err="1"/>
              <a:t>for</a:t>
            </a:r>
            <a:r>
              <a:rPr lang="de-DE" sz="1100" dirty="0"/>
              <a:t> </a:t>
            </a:r>
            <a:r>
              <a:rPr lang="de-DE" sz="1100" dirty="0" err="1"/>
              <a:t>Nonprobability</a:t>
            </a:r>
            <a:r>
              <a:rPr lang="de-DE" sz="1100" dirty="0"/>
              <a:t> Samples, In: Statistical Science, Vol. 32, </a:t>
            </a:r>
            <a:r>
              <a:rPr lang="de-DE" sz="1100" dirty="0" err="1"/>
              <a:t>No</a:t>
            </a:r>
            <a:r>
              <a:rPr lang="de-DE" sz="1100" dirty="0"/>
              <a:t>. 2, 249-264</a:t>
            </a:r>
          </a:p>
          <a:p>
            <a:r>
              <a:rPr lang="de-DE" sz="1100" dirty="0"/>
              <a:t>Quatember A. (2001), Die Quotenverfahren. Stichprobentheorie und –</a:t>
            </a:r>
            <a:r>
              <a:rPr lang="de-DE" sz="1100" dirty="0" err="1"/>
              <a:t>praxis</a:t>
            </a:r>
            <a:r>
              <a:rPr lang="de-DE" sz="1100" dirty="0"/>
              <a:t>, Aachen: Shaker Verlag. </a:t>
            </a:r>
          </a:p>
          <a:p>
            <a:r>
              <a:rPr lang="de-DE" sz="1100" dirty="0"/>
              <a:t>Quatember A. (2019), </a:t>
            </a:r>
            <a:r>
              <a:rPr lang="de-DE" sz="1100" dirty="0" err="1"/>
              <a:t>Inference</a:t>
            </a:r>
            <a:r>
              <a:rPr lang="de-DE" sz="1100" dirty="0"/>
              <a:t> </a:t>
            </a:r>
            <a:r>
              <a:rPr lang="de-DE" sz="1100" dirty="0" err="1"/>
              <a:t>based</a:t>
            </a:r>
            <a:r>
              <a:rPr lang="de-DE" sz="1100" dirty="0"/>
              <a:t> on </a:t>
            </a:r>
            <a:r>
              <a:rPr lang="de-DE" sz="1100" dirty="0" err="1"/>
              <a:t>Probability</a:t>
            </a:r>
            <a:r>
              <a:rPr lang="de-DE" sz="1100" dirty="0"/>
              <a:t> Sampling </a:t>
            </a:r>
            <a:r>
              <a:rPr lang="de-DE" sz="1100" dirty="0" err="1"/>
              <a:t>or</a:t>
            </a:r>
            <a:r>
              <a:rPr lang="de-DE" sz="1100" dirty="0"/>
              <a:t> </a:t>
            </a:r>
            <a:r>
              <a:rPr lang="de-DE" sz="1100" dirty="0" err="1"/>
              <a:t>Nonprobability</a:t>
            </a:r>
            <a:r>
              <a:rPr lang="de-DE" sz="1100" dirty="0"/>
              <a:t> Sampling- Are </a:t>
            </a:r>
            <a:r>
              <a:rPr lang="de-DE" sz="1100" dirty="0" err="1"/>
              <a:t>They</a:t>
            </a:r>
            <a:r>
              <a:rPr lang="de-DE" sz="1100" dirty="0"/>
              <a:t> Nothing but a </a:t>
            </a:r>
            <a:r>
              <a:rPr lang="de-DE" sz="1100" dirty="0" err="1"/>
              <a:t>question</a:t>
            </a:r>
            <a:r>
              <a:rPr lang="de-DE" sz="1100" dirty="0"/>
              <a:t> </a:t>
            </a:r>
            <a:r>
              <a:rPr lang="de-DE" sz="1100" dirty="0" err="1"/>
              <a:t>of</a:t>
            </a:r>
            <a:r>
              <a:rPr lang="de-DE" sz="1100" dirty="0"/>
              <a:t> Models? Survey Methods: </a:t>
            </a:r>
            <a:r>
              <a:rPr lang="de-DE" sz="1100" dirty="0" err="1"/>
              <a:t>Insights</a:t>
            </a:r>
            <a:r>
              <a:rPr lang="de-DE" sz="1100" dirty="0"/>
              <a:t> </a:t>
            </a:r>
            <a:r>
              <a:rPr lang="de-DE" sz="1100" dirty="0" err="1"/>
              <a:t>from</a:t>
            </a:r>
            <a:r>
              <a:rPr lang="de-DE" sz="1100" dirty="0"/>
              <a:t> The Field. </a:t>
            </a:r>
            <a:r>
              <a:rPr lang="de-DE" sz="1100" dirty="0" err="1"/>
              <a:t>Retrieved</a:t>
            </a:r>
            <a:r>
              <a:rPr lang="de-DE" sz="1100" dirty="0"/>
              <a:t> </a:t>
            </a:r>
            <a:r>
              <a:rPr lang="de-DE" sz="1100" dirty="0" err="1"/>
              <a:t>from</a:t>
            </a:r>
            <a:r>
              <a:rPr lang="de-DE" sz="1100" dirty="0"/>
              <a:t> </a:t>
            </a:r>
            <a:r>
              <a:rPr lang="de-DE" sz="1100" dirty="0">
                <a:hlinkClick r:id="rId3"/>
              </a:rPr>
              <a:t>https://surveyinsights.org/?p=11203</a:t>
            </a:r>
            <a:endParaRPr lang="de-DE" sz="1100" dirty="0"/>
          </a:p>
          <a:p>
            <a:r>
              <a:rPr lang="de-DE" sz="1100" dirty="0"/>
              <a:t>Rendtel U. (2020), Die Simulation eines Online-Panels auf Zufallsstichproben: Die Anwendung des Quasi-</a:t>
            </a:r>
            <a:r>
              <a:rPr lang="de-DE" sz="1100" dirty="0" err="1"/>
              <a:t>Randomisierungsansatzes</a:t>
            </a:r>
            <a:r>
              <a:rPr lang="de-DE" sz="1100" dirty="0"/>
              <a:t> auf Non-Random Samples. Vortrag: Neue Entwicklungen in der Onlineforschung: Die </a:t>
            </a:r>
            <a:r>
              <a:rPr lang="de-DE" sz="1100" dirty="0" err="1"/>
              <a:t>Civey</a:t>
            </a:r>
            <a:r>
              <a:rPr lang="de-DE" sz="1100" dirty="0"/>
              <a:t>-Methode, </a:t>
            </a:r>
            <a:r>
              <a:rPr lang="de-DE" sz="1100" dirty="0" err="1"/>
              <a:t>Gesis</a:t>
            </a:r>
            <a:r>
              <a:rPr lang="de-DE" sz="1100" dirty="0"/>
              <a:t> Mannheim.</a:t>
            </a:r>
          </a:p>
          <a:p>
            <a:r>
              <a:rPr lang="de-DE" sz="1100" dirty="0" err="1"/>
              <a:t>Särndal</a:t>
            </a:r>
            <a:r>
              <a:rPr lang="de-DE" sz="1100" dirty="0"/>
              <a:t> C. </a:t>
            </a:r>
            <a:r>
              <a:rPr lang="de-DE" sz="1100" dirty="0" err="1"/>
              <a:t>Swensson</a:t>
            </a:r>
            <a:r>
              <a:rPr lang="de-DE" sz="1100" dirty="0"/>
              <a:t> B., </a:t>
            </a:r>
            <a:r>
              <a:rPr lang="de-DE" sz="1100" dirty="0" err="1"/>
              <a:t>Wretman</a:t>
            </a:r>
            <a:r>
              <a:rPr lang="de-DE" sz="1100" dirty="0"/>
              <a:t> J. (1992) Model </a:t>
            </a:r>
            <a:r>
              <a:rPr lang="de-DE" sz="1100" dirty="0" err="1"/>
              <a:t>Assisted</a:t>
            </a:r>
            <a:r>
              <a:rPr lang="de-DE" sz="1100" dirty="0"/>
              <a:t> Survey Sampling; Springer Verlag New York, </a:t>
            </a:r>
            <a:r>
              <a:rPr lang="de-DE" sz="1100" dirty="0" err="1"/>
              <a:t>Inc</a:t>
            </a:r>
            <a:endParaRPr lang="de-DE" sz="1100" dirty="0"/>
          </a:p>
          <a:p>
            <a:r>
              <a:rPr lang="de-DE" sz="1100" dirty="0" err="1"/>
              <a:t>Valliant</a:t>
            </a:r>
            <a:r>
              <a:rPr lang="de-DE" sz="1100" dirty="0"/>
              <a:t> R. (2017) </a:t>
            </a:r>
            <a:r>
              <a:rPr lang="de-DE" sz="1100" dirty="0" err="1"/>
              <a:t>Nonprobability</a:t>
            </a:r>
            <a:r>
              <a:rPr lang="de-DE" sz="1100" dirty="0"/>
              <a:t> Samples: Problems &amp; </a:t>
            </a:r>
            <a:r>
              <a:rPr lang="de-DE" sz="1100" dirty="0" err="1"/>
              <a:t>Approaches</a:t>
            </a:r>
            <a:r>
              <a:rPr lang="de-DE" sz="1100" dirty="0"/>
              <a:t> </a:t>
            </a:r>
            <a:r>
              <a:rPr lang="de-DE" sz="1100" dirty="0" err="1"/>
              <a:t>to</a:t>
            </a:r>
            <a:r>
              <a:rPr lang="de-DE" sz="1100" dirty="0"/>
              <a:t> </a:t>
            </a:r>
            <a:r>
              <a:rPr lang="de-DE" sz="1100" dirty="0" err="1"/>
              <a:t>Inference</a:t>
            </a:r>
            <a:r>
              <a:rPr lang="de-DE" sz="1100" dirty="0"/>
              <a:t>, Vortrag: Washington Statistical Society</a:t>
            </a:r>
          </a:p>
          <a:p>
            <a:pPr marL="0" indent="0">
              <a:buNone/>
            </a:pPr>
            <a:endParaRPr lang="de-DE" sz="1000" dirty="0"/>
          </a:p>
        </p:txBody>
      </p:sp>
    </p:spTree>
    <p:extLst>
      <p:ext uri="{BB962C8B-B14F-4D97-AF65-F5344CB8AC3E}">
        <p14:creationId xmlns:p14="http://schemas.microsoft.com/office/powerpoint/2010/main" val="2466037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Auswahl geeigneter Selektionsmechanismen</a:t>
            </a:r>
            <a:br>
              <a:rPr lang="de-DE" dirty="0" smtClean="0"/>
            </a:br>
            <a:r>
              <a:rPr lang="de-DE" sz="1800" dirty="0" smtClean="0"/>
              <a:t>Die Grundlage</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83568" y="2060848"/>
                <a:ext cx="7467600" cy="3646512"/>
              </a:xfrm>
            </p:spPr>
            <p:txBody>
              <a:bodyPr/>
              <a:lstStyle/>
              <a:p>
                <a:r>
                  <a:rPr lang="de-DE" dirty="0" smtClean="0"/>
                  <a:t>Die Schätzung des Quasi-</a:t>
                </a:r>
                <a:r>
                  <a:rPr lang="de-DE" dirty="0" err="1"/>
                  <a:t>R</a:t>
                </a:r>
                <a:r>
                  <a:rPr lang="de-DE" dirty="0" err="1" smtClean="0"/>
                  <a:t>andomisierungsansatz</a:t>
                </a:r>
                <a:r>
                  <a:rPr lang="de-DE" dirty="0" smtClean="0"/>
                  <a:t> basiert auf der Wahrscheinlichkeit das </a:t>
                </a:r>
                <a14:m>
                  <m:oMath xmlns:m="http://schemas.openxmlformats.org/officeDocument/2006/math">
                    <m:r>
                      <a:rPr lang="de-DE" i="1">
                        <a:latin typeface="Cambria Math" panose="02040503050406030204" pitchFamily="18" charset="0"/>
                      </a:rPr>
                      <m:t>𝑖</m:t>
                    </m:r>
                  </m:oMath>
                </a14:m>
                <a:r>
                  <a:rPr lang="de-DE" dirty="0" smtClean="0"/>
                  <a:t> sich im sample </a:t>
                </a:r>
                <a14:m>
                  <m:oMath xmlns:m="http://schemas.openxmlformats.org/officeDocument/2006/math">
                    <m:r>
                      <a:rPr lang="de-DE" i="1">
                        <a:latin typeface="Cambria Math" panose="02040503050406030204" pitchFamily="18" charset="0"/>
                        <a:ea typeface="Cambria Math" panose="02040503050406030204" pitchFamily="18" charset="0"/>
                      </a:rPr>
                      <m:t>𝑠</m:t>
                    </m:r>
                  </m:oMath>
                </a14:m>
                <a:r>
                  <a:rPr lang="de-DE" dirty="0" smtClean="0"/>
                  <a:t> befindet.</a:t>
                </a:r>
              </a:p>
              <a:p>
                <a:r>
                  <a:rPr lang="de-DE" dirty="0" smtClean="0"/>
                  <a:t>Wie kann ein solcher </a:t>
                </a:r>
                <a:r>
                  <a:rPr lang="de-DE" dirty="0"/>
                  <a:t>S</a:t>
                </a:r>
                <a:r>
                  <a:rPr lang="de-DE" dirty="0" smtClean="0"/>
                  <a:t>elektionsmechanismus abgebildet werden?</a:t>
                </a:r>
              </a:p>
              <a:p>
                <a:r>
                  <a:rPr lang="de-DE" dirty="0" smtClean="0"/>
                  <a:t>Ansatz: Zerlegung des Prozesses</a:t>
                </a:r>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𝑠</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h𝑎𝑠</m:t>
                          </m:r>
                          <m:r>
                            <a:rPr lang="de-DE" i="1">
                              <a:latin typeface="Cambria Math" panose="02040503050406030204" pitchFamily="18" charset="0"/>
                            </a:rPr>
                            <m:t> </m:t>
                          </m:r>
                          <m:r>
                            <a:rPr lang="de-DE" i="1">
                              <a:latin typeface="Cambria Math" panose="02040503050406030204" pitchFamily="18" charset="0"/>
                            </a:rPr>
                            <m:t>𝑖𝑛𝑡𝑒𝑟𝑛𝑒𝑡</m:t>
                          </m:r>
                        </m:e>
                      </m:d>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e>
                      </m:d>
                      <m:r>
                        <a:rPr lang="de-DE" i="1">
                          <a:latin typeface="Cambria Math" panose="02040503050406030204" pitchFamily="18" charset="0"/>
                        </a:rPr>
                        <m:t>𝑖𝑛𝑡𝑒𝑟𝑛𝑒𝑡</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𝑣𝑜𝑙𝑢𝑛𝑡𝑒𝑒𝑟𝑠</m:t>
                          </m:r>
                          <m:r>
                            <a:rPr lang="de-DE" i="1">
                              <a:latin typeface="Cambria Math" panose="02040503050406030204" pitchFamily="18" charset="0"/>
                            </a:rPr>
                            <m:t> </m:t>
                          </m:r>
                          <m:r>
                            <a:rPr lang="de-DE" i="1">
                              <a:latin typeface="Cambria Math" panose="02040503050406030204" pitchFamily="18" charset="0"/>
                            </a:rPr>
                            <m:t>𝑓𝑜𝑟</m:t>
                          </m:r>
                          <m:r>
                            <a:rPr lang="de-DE" i="1">
                              <a:latin typeface="Cambria Math" panose="02040503050406030204" pitchFamily="18" charset="0"/>
                            </a:rPr>
                            <m:t> </m:t>
                          </m:r>
                          <m:r>
                            <a:rPr lang="de-DE" i="1">
                              <a:latin typeface="Cambria Math" panose="02040503050406030204" pitchFamily="18" charset="0"/>
                            </a:rPr>
                            <m:t>𝑝𝑎𝑛𝑒𝑙</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𝑝𝑎𝑟𝑡𝑖𝑐𝑖𝑝𝑎𝑡𝑒</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r>
                        <a:rPr lang="de-DE" i="1">
                          <a:latin typeface="Cambria Math" panose="02040503050406030204" pitchFamily="18" charset="0"/>
                        </a:rPr>
                        <m:t>𝑣𝑜𝑙𝑢𝑛𝑡𝑒𝑒𝑟𝑠</m:t>
                      </m:r>
                      <m:r>
                        <a:rPr lang="de-DE" i="1">
                          <a:latin typeface="Cambria Math" panose="02040503050406030204" pitchFamily="18" charset="0"/>
                        </a:rPr>
                        <m:t>)</m:t>
                      </m:r>
                    </m:oMath>
                  </m:oMathPara>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83568" y="2060848"/>
                <a:ext cx="7467600" cy="3646512"/>
              </a:xfrm>
              <a:blipFill>
                <a:blip r:embed="rId2"/>
                <a:stretch>
                  <a:fillRect l="-898" t="-1003" r="-571" b="-11538"/>
                </a:stretch>
              </a:blipFill>
            </p:spPr>
            <p:txBody>
              <a:bodyPr/>
              <a:lstStyle/>
              <a:p>
                <a:r>
                  <a:rPr lang="de-DE">
                    <a:noFill/>
                  </a:rPr>
                  <a:t> </a:t>
                </a:r>
              </a:p>
            </p:txBody>
          </p:sp>
        </mc:Fallback>
      </mc:AlternateContent>
    </p:spTree>
    <p:extLst>
      <p:ext uri="{BB962C8B-B14F-4D97-AF65-F5344CB8AC3E}">
        <p14:creationId xmlns:p14="http://schemas.microsoft.com/office/powerpoint/2010/main" val="1344333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Auswahl geeigneter Selektionsmechanismen</a:t>
            </a:r>
            <a:br>
              <a:rPr lang="de-DE" dirty="0"/>
            </a:br>
            <a:r>
              <a:rPr lang="de-DE" sz="1800" dirty="0" smtClean="0"/>
              <a:t>Neue Ansätze der Online-Surveys</a:t>
            </a:r>
            <a:endParaRPr lang="de-DE" dirty="0"/>
          </a:p>
        </p:txBody>
      </p:sp>
      <p:sp>
        <p:nvSpPr>
          <p:cNvPr id="3" name="Inhaltsplatzhalter 2"/>
          <p:cNvSpPr>
            <a:spLocks noGrp="1"/>
          </p:cNvSpPr>
          <p:nvPr>
            <p:ph idx="1"/>
          </p:nvPr>
        </p:nvSpPr>
        <p:spPr>
          <a:xfrm>
            <a:off x="838200" y="2286000"/>
            <a:ext cx="7467600" cy="3857644"/>
          </a:xfrm>
        </p:spPr>
        <p:txBody>
          <a:bodyPr/>
          <a:lstStyle/>
          <a:p>
            <a:r>
              <a:rPr lang="de-DE" dirty="0" smtClean="0"/>
              <a:t>Dauer im Internet erhöht Wahrscheinlichkeit auf </a:t>
            </a:r>
            <a:r>
              <a:rPr lang="de-DE" dirty="0" err="1" smtClean="0"/>
              <a:t>Civey</a:t>
            </a:r>
            <a:r>
              <a:rPr lang="de-DE" dirty="0" smtClean="0"/>
              <a:t>-gadgets zu stoßen</a:t>
            </a:r>
          </a:p>
          <a:p>
            <a:r>
              <a:rPr lang="de-DE" dirty="0" smtClean="0"/>
              <a:t>Vermehrte Zeit im Internet erhöht das technische </a:t>
            </a:r>
            <a:r>
              <a:rPr lang="de-DE" dirty="0" err="1" smtClean="0"/>
              <a:t>Know-How</a:t>
            </a:r>
            <a:r>
              <a:rPr lang="de-DE" dirty="0" smtClean="0"/>
              <a:t> an einer Umfrage teilzunehmen</a:t>
            </a:r>
          </a:p>
          <a:p>
            <a:r>
              <a:rPr lang="de-DE" dirty="0" smtClean="0"/>
              <a:t>Aktivität im Netz und persönliche Interessen beeinflussen die freiwillige Teilnahme</a:t>
            </a:r>
          </a:p>
          <a:p>
            <a:r>
              <a:rPr lang="de-DE" dirty="0" smtClean="0"/>
              <a:t>Wachsende Internetkompetenz der Nutzer und erleichterte Bedienung von Online-tools können zu einer steigenden Beteiligung</a:t>
            </a:r>
            <a:r>
              <a:rPr lang="de-DE" dirty="0"/>
              <a:t>s</a:t>
            </a:r>
            <a:r>
              <a:rPr lang="de-DE" dirty="0" smtClean="0"/>
              <a:t>bereitschaft an Online Umfragen führen</a:t>
            </a:r>
            <a:endParaRPr lang="de-DE" dirty="0"/>
          </a:p>
        </p:txBody>
      </p:sp>
    </p:spTree>
    <p:extLst>
      <p:ext uri="{BB962C8B-B14F-4D97-AF65-F5344CB8AC3E}">
        <p14:creationId xmlns:p14="http://schemas.microsoft.com/office/powerpoint/2010/main" val="68873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Selektionsmechanismen</a:t>
            </a:r>
            <a:endParaRPr lang="de-DE" dirty="0"/>
          </a:p>
        </p:txBody>
      </p:sp>
      <p:sp>
        <p:nvSpPr>
          <p:cNvPr id="3" name="Inhaltsplatzhalter 2"/>
          <p:cNvSpPr>
            <a:spLocks noGrp="1"/>
          </p:cNvSpPr>
          <p:nvPr>
            <p:ph idx="1"/>
          </p:nvPr>
        </p:nvSpPr>
        <p:spPr>
          <a:xfrm>
            <a:off x="838200" y="2060848"/>
            <a:ext cx="7467600" cy="4392488"/>
          </a:xfrm>
        </p:spPr>
        <p:txBody>
          <a:bodyPr/>
          <a:lstStyle/>
          <a:p>
            <a:r>
              <a:rPr lang="de-DE" dirty="0" smtClean="0"/>
              <a:t>Selektionsmechanismus </a:t>
            </a:r>
            <a:r>
              <a:rPr lang="de-DE" i="1" dirty="0" smtClean="0"/>
              <a:t>Online</a:t>
            </a:r>
            <a:r>
              <a:rPr lang="de-DE" dirty="0" smtClean="0"/>
              <a:t> klassisch: Nutzen Sie das Internet bei der Arbeit oder für Private Zwecke?</a:t>
            </a:r>
            <a:endParaRPr lang="de-DE" dirty="0"/>
          </a:p>
          <a:p>
            <a:r>
              <a:rPr lang="de-DE" dirty="0" err="1" smtClean="0"/>
              <a:t>Selektionsemchanismus</a:t>
            </a:r>
            <a:r>
              <a:rPr lang="de-DE" dirty="0" smtClean="0"/>
              <a:t> 1. </a:t>
            </a:r>
            <a:r>
              <a:rPr lang="de-DE" i="1" dirty="0" smtClean="0"/>
              <a:t>Internetdauer</a:t>
            </a:r>
            <a:r>
              <a:rPr lang="de-DE" dirty="0" smtClean="0"/>
              <a:t>:</a:t>
            </a:r>
            <a:r>
              <a:rPr lang="de-DE" i="1" dirty="0" smtClean="0"/>
              <a:t> </a:t>
            </a:r>
            <a:r>
              <a:rPr lang="de-DE" dirty="0"/>
              <a:t>Befragte mit mindestens 3h Internet pro </a:t>
            </a:r>
            <a:r>
              <a:rPr lang="de-DE" dirty="0" smtClean="0"/>
              <a:t>Tag</a:t>
            </a:r>
            <a:endParaRPr lang="de-DE" i="1" dirty="0" smtClean="0"/>
          </a:p>
          <a:p>
            <a:r>
              <a:rPr lang="de-DE" dirty="0" err="1"/>
              <a:t>Selektionsemchanismus</a:t>
            </a:r>
            <a:r>
              <a:rPr lang="de-DE" dirty="0"/>
              <a:t> </a:t>
            </a:r>
            <a:r>
              <a:rPr lang="de-DE" dirty="0" smtClean="0"/>
              <a:t>2. </a:t>
            </a:r>
            <a:r>
              <a:rPr lang="de-DE" i="1" dirty="0" smtClean="0"/>
              <a:t>Internetaktivität</a:t>
            </a:r>
            <a:r>
              <a:rPr lang="de-DE" dirty="0" smtClean="0"/>
              <a:t>:</a:t>
            </a:r>
            <a:r>
              <a:rPr lang="de-DE" i="1" dirty="0" smtClean="0"/>
              <a:t> </a:t>
            </a:r>
            <a:r>
              <a:rPr lang="de-DE" dirty="0"/>
              <a:t>etwas über Politik im Internet gepostet oder geteilt, zum Beispiel auf Blogs, per E-Mail oder in sozialen Medien wie Facebook oder Twitter</a:t>
            </a:r>
            <a:r>
              <a:rPr lang="de-DE" dirty="0" smtClean="0"/>
              <a:t>?</a:t>
            </a:r>
            <a:endParaRPr lang="de-DE" i="1" dirty="0" smtClean="0"/>
          </a:p>
          <a:p>
            <a:r>
              <a:rPr lang="de-DE" dirty="0" err="1"/>
              <a:t>Selektionsemchanismus</a:t>
            </a:r>
            <a:r>
              <a:rPr lang="de-DE" dirty="0"/>
              <a:t> 3</a:t>
            </a:r>
            <a:r>
              <a:rPr lang="de-DE" dirty="0" smtClean="0"/>
              <a:t>. </a:t>
            </a:r>
            <a:r>
              <a:rPr lang="de-DE" i="1" dirty="0" smtClean="0"/>
              <a:t>Internetdauer + Interesse</a:t>
            </a:r>
            <a:r>
              <a:rPr lang="de-DE" dirty="0" smtClean="0"/>
              <a:t>: Internet </a:t>
            </a:r>
            <a:r>
              <a:rPr lang="de-DE" dirty="0"/>
              <a:t>&gt;= 3h + Interesse an Politik “sehr-“ und „ziemlich interessiert“</a:t>
            </a:r>
          </a:p>
          <a:p>
            <a:pPr marL="0" indent="0">
              <a:buNone/>
            </a:pPr>
            <a:r>
              <a:rPr lang="de-DE" i="1" dirty="0" smtClean="0"/>
              <a:t> </a:t>
            </a:r>
            <a:endParaRPr lang="de-DE" i="1" dirty="0"/>
          </a:p>
          <a:p>
            <a:endParaRPr lang="de-DE" i="1" dirty="0"/>
          </a:p>
          <a:p>
            <a:endParaRPr lang="de-DE" i="1" dirty="0" smtClean="0"/>
          </a:p>
          <a:p>
            <a:endParaRPr lang="de-DE" i="1" dirty="0" smtClean="0"/>
          </a:p>
          <a:p>
            <a:endParaRPr lang="de-DE" dirty="0" smtClean="0"/>
          </a:p>
        </p:txBody>
      </p:sp>
    </p:spTree>
    <p:extLst>
      <p:ext uri="{BB962C8B-B14F-4D97-AF65-F5344CB8AC3E}">
        <p14:creationId xmlns:p14="http://schemas.microsoft.com/office/powerpoint/2010/main" val="419990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Politisches Interesse Selektionsmechanismus</a:t>
            </a:r>
            <a:endParaRPr lang="de-DE" dirty="0"/>
          </a:p>
        </p:txBody>
      </p:sp>
      <p:sp>
        <p:nvSpPr>
          <p:cNvPr id="3" name="Inhaltsplatzhalter 2"/>
          <p:cNvSpPr>
            <a:spLocks noGrp="1"/>
          </p:cNvSpPr>
          <p:nvPr>
            <p:ph idx="1"/>
          </p:nvPr>
        </p:nvSpPr>
        <p:spPr/>
        <p:txBody>
          <a:bodyPr/>
          <a:lstStyle/>
          <a:p>
            <a:r>
              <a:rPr lang="de-DE" dirty="0" smtClean="0"/>
              <a:t>Annahme: Prozess des Internetzugangs ist nicht mehr Selektiv. Ca. 89 Prozent der ESS-Befragten geben an zumindest gelegentlich Internet zu nutzen.</a:t>
            </a:r>
          </a:p>
          <a:p>
            <a:r>
              <a:rPr lang="de-DE" dirty="0" smtClean="0"/>
              <a:t>Wie Sehr unterscheiden sich diese Systematisch von der Grundgesamtheit.</a:t>
            </a:r>
          </a:p>
          <a:p>
            <a:r>
              <a:rPr lang="de-DE" dirty="0" smtClean="0"/>
              <a:t>Würde etwaiger Verzerrung nicht durch neue Selektionsmechanismen besser erklärt. Beziehungsweise die Evaluation der Korrekturverfahren anhand diesen Bias besser beobachtet werden ? </a:t>
            </a:r>
            <a:endParaRPr lang="de-DE" dirty="0"/>
          </a:p>
        </p:txBody>
      </p:sp>
    </p:spTree>
    <p:extLst>
      <p:ext uri="{BB962C8B-B14F-4D97-AF65-F5344CB8AC3E}">
        <p14:creationId xmlns:p14="http://schemas.microsoft.com/office/powerpoint/2010/main" val="2091865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 Annahme</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Idealfall für das Verfahren: </a:t>
                </a:r>
                <a:r>
                  <a:rPr lang="de-DE" dirty="0" smtClean="0"/>
                  <a:t>Die Sample Zugehörigkeit wird allein durch gewählte </a:t>
                </a:r>
                <a:r>
                  <a:rPr lang="de-DE" dirty="0" err="1" smtClean="0"/>
                  <a:t>Covariaten</a:t>
                </a:r>
                <a:r>
                  <a:rPr lang="de-DE" dirty="0" smtClean="0"/>
                  <a:t> bestimmt</a:t>
                </a:r>
              </a:p>
              <a:p>
                <a:pPr marL="0" indent="0">
                  <a:buNone/>
                </a:pPr>
                <a:endParaRPr lang="de-DE" dirty="0" smtClean="0"/>
              </a:p>
              <a:p>
                <a:r>
                  <a:rPr lang="de-DE" dirty="0" smtClean="0"/>
                  <a:t>                   </a:t>
                </a:r>
                <a14:m>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d>
                    <m:r>
                      <a:rPr lang="de-DE" i="1">
                        <a:latin typeface="Cambria Math" panose="02040503050406030204" pitchFamily="18" charset="0"/>
                      </a:rPr>
                      <m:t>𝑌</m:t>
                    </m:r>
                    <m:r>
                      <a:rPr lang="de-DE" i="1">
                        <a:latin typeface="Cambria Math" panose="02040503050406030204" pitchFamily="18" charset="0"/>
                      </a:rPr>
                      <m:t>, </m:t>
                    </m:r>
                    <m:r>
                      <a:rPr lang="de-DE" i="1">
                        <a:latin typeface="Cambria Math" panose="02040503050406030204" pitchFamily="18" charset="0"/>
                      </a:rPr>
                      <m:t>𝑋</m:t>
                    </m:r>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e>
                        <m:r>
                          <a:rPr lang="de-DE" i="1">
                            <a:latin typeface="Cambria Math" panose="02040503050406030204" pitchFamily="18" charset="0"/>
                          </a:rPr>
                          <m:t>𝑋</m:t>
                        </m:r>
                      </m:e>
                    </m:d>
                  </m:oMath>
                </a14:m>
                <a:r>
                  <a:rPr lang="de-DE" dirty="0"/>
                  <a:t>                          </a:t>
                </a:r>
                <a14:m>
                  <m:oMath xmlns:m="http://schemas.openxmlformats.org/officeDocument/2006/math">
                    <m:r>
                      <a:rPr lang="de-DE" i="1" dirty="0">
                        <a:latin typeface="Cambria Math" panose="02040503050406030204" pitchFamily="18" charset="0"/>
                      </a:rPr>
                      <m:t> (</m:t>
                    </m:r>
                    <m:r>
                      <a:rPr lang="de-DE" b="0" i="1" dirty="0" smtClean="0">
                        <a:latin typeface="Cambria Math" panose="02040503050406030204" pitchFamily="18" charset="0"/>
                      </a:rPr>
                      <m:t>1</m:t>
                    </m:r>
                    <m:r>
                      <a:rPr lang="de-DE" i="1" dirty="0">
                        <a:latin typeface="Cambria Math" panose="02040503050406030204" pitchFamily="18" charset="0"/>
                      </a:rPr>
                      <m:t>)</m:t>
                    </m:r>
                  </m:oMath>
                </a14:m>
                <a:endParaRPr lang="de-DE" dirty="0" smtClean="0"/>
              </a:p>
              <a:p>
                <a:pPr marL="0" indent="0">
                  <a:buNone/>
                </a:pPr>
                <a:endParaRPr lang="de-DE" dirty="0" smtClean="0"/>
              </a:p>
              <a:p>
                <a:r>
                  <a:rPr lang="de-DE" dirty="0" smtClean="0"/>
                  <a:t>Hier: In diesem Setting überprüfbar</a:t>
                </a:r>
              </a:p>
              <a:p>
                <a:r>
                  <a:rPr lang="de-DE" dirty="0" smtClean="0"/>
                  <a:t>Muss für unterschiedlichen Selektionsmechanismen geprüft werden</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980" t="-1029"/>
                </a:stretch>
              </a:blipFill>
            </p:spPr>
            <p:txBody>
              <a:bodyPr/>
              <a:lstStyle/>
              <a:p>
                <a:r>
                  <a:rPr lang="de-DE">
                    <a:noFill/>
                  </a:rPr>
                  <a:t> </a:t>
                </a:r>
              </a:p>
            </p:txBody>
          </p:sp>
        </mc:Fallback>
      </mc:AlternateContent>
    </p:spTree>
    <p:extLst>
      <p:ext uri="{BB962C8B-B14F-4D97-AF65-F5344CB8AC3E}">
        <p14:creationId xmlns:p14="http://schemas.microsoft.com/office/powerpoint/2010/main" val="1114475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Voraussetzungen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b="1" dirty="0" smtClean="0"/>
                  <a:t>Common Support: </a:t>
                </a:r>
                <a:r>
                  <a:rPr lang="de-DE" dirty="0" smtClean="0"/>
                  <a:t>jede </a:t>
                </a:r>
                <a:r>
                  <a:rPr lang="de-DE" dirty="0"/>
                  <a:t>U</a:t>
                </a:r>
                <a:r>
                  <a:rPr lang="de-DE" dirty="0" smtClean="0"/>
                  <a:t>nit in der Population muss für jedes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oMath>
                </a14:m>
                <a:r>
                  <a:rPr lang="de-DE" dirty="0" smtClean="0"/>
                  <a:t> eine positive Wahrscheinlichkeit haben in das (non-) und prob Sample zu gelangen</a:t>
                </a:r>
              </a:p>
              <a:p>
                <a:r>
                  <a:rPr lang="de-DE" b="1" dirty="0" smtClean="0"/>
                  <a:t>Common </a:t>
                </a:r>
                <a:r>
                  <a:rPr lang="de-DE" b="1" dirty="0" err="1" smtClean="0"/>
                  <a:t>Covariates</a:t>
                </a:r>
                <a:r>
                  <a:rPr lang="de-DE" b="1" dirty="0" smtClean="0"/>
                  <a:t>: </a:t>
                </a:r>
                <a:r>
                  <a:rPr lang="de-DE" dirty="0" smtClean="0"/>
                  <a:t>Die </a:t>
                </a:r>
                <a:r>
                  <a:rPr lang="de-DE" dirty="0" err="1"/>
                  <a:t>C</a:t>
                </a:r>
                <a:r>
                  <a:rPr lang="de-DE" dirty="0" err="1" smtClean="0"/>
                  <a:t>ovariaten</a:t>
                </a:r>
                <a:r>
                  <a:rPr lang="de-DE" dirty="0" smtClean="0"/>
                  <a:t> müssen in beiden Samples auf gleicher Art und Weise vorliegen</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980" t="-1029"/>
                </a:stretch>
              </a:blipFill>
            </p:spPr>
            <p:txBody>
              <a:bodyPr/>
              <a:lstStyle/>
              <a:p>
                <a:r>
                  <a:rPr lang="de-DE">
                    <a:noFill/>
                  </a:rPr>
                  <a:t> </a:t>
                </a:r>
              </a:p>
            </p:txBody>
          </p:sp>
        </mc:Fallback>
      </mc:AlternateContent>
    </p:spTree>
    <p:extLst>
      <p:ext uri="{BB962C8B-B14F-4D97-AF65-F5344CB8AC3E}">
        <p14:creationId xmlns:p14="http://schemas.microsoft.com/office/powerpoint/2010/main" val="21030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778455160"/>
              </p:ext>
            </p:extLst>
          </p:nvPr>
        </p:nvGraphicFramePr>
        <p:xfrm>
          <a:off x="3788" y="0"/>
          <a:ext cx="9140212" cy="6857992"/>
        </p:xfrm>
        <a:graphic>
          <a:graphicData uri="http://schemas.openxmlformats.org/drawingml/2006/table">
            <a:tbl>
              <a:tblPr firstRow="1" firstCol="1" bandRow="1">
                <a:tableStyleId>{5C22544A-7EE6-4342-B048-85BDC9FD1C3A}</a:tableStyleId>
              </a:tblPr>
              <a:tblGrid>
                <a:gridCol w="2285053">
                  <a:extLst>
                    <a:ext uri="{9D8B030D-6E8A-4147-A177-3AD203B41FA5}">
                      <a16:colId xmlns:a16="http://schemas.microsoft.com/office/drawing/2014/main" val="2458337488"/>
                    </a:ext>
                  </a:extLst>
                </a:gridCol>
                <a:gridCol w="2285053">
                  <a:extLst>
                    <a:ext uri="{9D8B030D-6E8A-4147-A177-3AD203B41FA5}">
                      <a16:colId xmlns:a16="http://schemas.microsoft.com/office/drawing/2014/main" val="2427121770"/>
                    </a:ext>
                  </a:extLst>
                </a:gridCol>
                <a:gridCol w="2285053">
                  <a:extLst>
                    <a:ext uri="{9D8B030D-6E8A-4147-A177-3AD203B41FA5}">
                      <a16:colId xmlns:a16="http://schemas.microsoft.com/office/drawing/2014/main" val="2086039875"/>
                    </a:ext>
                  </a:extLst>
                </a:gridCol>
                <a:gridCol w="2285053">
                  <a:extLst>
                    <a:ext uri="{9D8B030D-6E8A-4147-A177-3AD203B41FA5}">
                      <a16:colId xmlns:a16="http://schemas.microsoft.com/office/drawing/2014/main" val="2034183851"/>
                    </a:ext>
                  </a:extLst>
                </a:gridCol>
              </a:tblGrid>
              <a:tr h="190644">
                <a:tc gridSpan="4">
                  <a:txBody>
                    <a:bodyPr/>
                    <a:lstStyle/>
                    <a:p>
                      <a:pPr algn="ctr">
                        <a:lnSpc>
                          <a:spcPct val="107000"/>
                        </a:lnSpc>
                        <a:spcAft>
                          <a:spcPts val="0"/>
                        </a:spcAft>
                      </a:pPr>
                      <a:r>
                        <a:rPr lang="de-DE" sz="1000">
                          <a:effectLst/>
                        </a:rPr>
                        <a:t>Einfluss der Hilfsvariablen auf log odds am Online Panel teilzunehmen.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0316387"/>
                  </a:ext>
                </a:extLst>
              </a:tr>
              <a:tr h="174962">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67521488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gridSpan="3">
                  <a:txBody>
                    <a:bodyPr/>
                    <a:lstStyle/>
                    <a:p>
                      <a:pPr algn="ctr">
                        <a:lnSpc>
                          <a:spcPct val="107000"/>
                        </a:lnSpc>
                        <a:spcAft>
                          <a:spcPts val="0"/>
                        </a:spcAft>
                      </a:pPr>
                      <a:r>
                        <a:rPr lang="de-DE" sz="1000">
                          <a:effectLst/>
                        </a:rPr>
                        <a:t>Dependent variable: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1960457"/>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gridSpan="3">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10679795"/>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Internet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Blogger</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Interpol</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8121036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619252133"/>
                  </a:ext>
                </a:extLst>
              </a:tr>
              <a:tr h="174962">
                <a:tc gridSpan="4">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70897621"/>
                  </a:ext>
                </a:extLst>
              </a:tr>
              <a:tr h="190644">
                <a:tc>
                  <a:txBody>
                    <a:bodyPr/>
                    <a:lstStyle/>
                    <a:p>
                      <a:pPr>
                        <a:lnSpc>
                          <a:spcPct val="107000"/>
                        </a:lnSpc>
                        <a:spcAft>
                          <a:spcPts val="0"/>
                        </a:spcAft>
                      </a:pPr>
                      <a:r>
                        <a:rPr lang="de-DE" sz="1000">
                          <a:effectLst/>
                        </a:rPr>
                        <a:t>Männlich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0,310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0,055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0,484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52694658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(0,129)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(0,136)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(0,132)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811883974"/>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281141543"/>
                  </a:ext>
                </a:extLst>
              </a:tr>
              <a:tr h="190644">
                <a:tc>
                  <a:txBody>
                    <a:bodyPr/>
                    <a:lstStyle/>
                    <a:p>
                      <a:pPr>
                        <a:lnSpc>
                          <a:spcPct val="107000"/>
                        </a:lnSpc>
                        <a:spcAft>
                          <a:spcPts val="0"/>
                        </a:spcAft>
                      </a:pPr>
                      <a:r>
                        <a:rPr lang="de-DE" sz="1000">
                          <a:effectLst/>
                        </a:rPr>
                        <a:t>Alter&lt;20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1,638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0,354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0,078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65626616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(0,426)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(0,393)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(0,373)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150744455"/>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424343963"/>
                  </a:ext>
                </a:extLst>
              </a:tr>
              <a:tr h="190644">
                <a:tc>
                  <a:txBody>
                    <a:bodyPr/>
                    <a:lstStyle/>
                    <a:p>
                      <a:pPr>
                        <a:lnSpc>
                          <a:spcPct val="107000"/>
                        </a:lnSpc>
                        <a:spcAft>
                          <a:spcPts val="0"/>
                        </a:spcAft>
                      </a:pPr>
                      <a:r>
                        <a:rPr lang="de-DE" sz="1000">
                          <a:effectLst/>
                        </a:rPr>
                        <a:t>20-40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0,926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0,579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0,291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39204613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233938406"/>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087463644"/>
                  </a:ext>
                </a:extLst>
              </a:tr>
              <a:tr h="190644">
                <a:tc>
                  <a:txBody>
                    <a:bodyPr/>
                    <a:lstStyle/>
                    <a:p>
                      <a:pPr>
                        <a:lnSpc>
                          <a:spcPct val="107000"/>
                        </a:lnSpc>
                        <a:spcAft>
                          <a:spcPts val="0"/>
                        </a:spcAft>
                      </a:pPr>
                      <a:r>
                        <a:rPr lang="de-DE" sz="1000">
                          <a:effectLst/>
                        </a:rPr>
                        <a:t>60-70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-0,614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-0,174</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-0,513</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76309755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(0,189)</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(0,195)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(0,198)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216654638"/>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02563539"/>
                  </a:ext>
                </a:extLst>
              </a:tr>
              <a:tr h="190644">
                <a:tc>
                  <a:txBody>
                    <a:bodyPr/>
                    <a:lstStyle/>
                    <a:p>
                      <a:pPr>
                        <a:lnSpc>
                          <a:spcPct val="107000"/>
                        </a:lnSpc>
                        <a:spcAft>
                          <a:spcPts val="0"/>
                        </a:spcAft>
                      </a:pPr>
                      <a:r>
                        <a:rPr lang="de-DE" sz="1000">
                          <a:effectLst/>
                        </a:rPr>
                        <a:t>Alter&gt;70 vs.40-60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-0,947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-1,297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-0,817</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963550857"/>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(0,305)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49480960"/>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601539774"/>
                  </a:ext>
                </a:extLst>
              </a:tr>
              <a:tr h="373636">
                <a:tc>
                  <a:txBody>
                    <a:bodyPr/>
                    <a:lstStyle/>
                    <a:p>
                      <a:pPr>
                        <a:lnSpc>
                          <a:spcPct val="107000"/>
                        </a:lnSpc>
                        <a:spcAft>
                          <a:spcPts val="0"/>
                        </a:spcAft>
                      </a:pPr>
                      <a:r>
                        <a:rPr lang="de-DE" sz="1000">
                          <a:effectLst/>
                        </a:rPr>
                        <a:t>Bildung niedrig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-0,419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-0,661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-1,093</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075044326"/>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(0,218)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(0,231)</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(0,243)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774171115"/>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2858098482"/>
                  </a:ext>
                </a:extLst>
              </a:tr>
              <a:tr h="190644">
                <a:tc>
                  <a:txBody>
                    <a:bodyPr/>
                    <a:lstStyle/>
                    <a:p>
                      <a:pPr>
                        <a:lnSpc>
                          <a:spcPct val="107000"/>
                        </a:lnSpc>
                        <a:spcAft>
                          <a:spcPts val="0"/>
                        </a:spcAft>
                      </a:pPr>
                      <a:r>
                        <a:rPr lang="de-DE" sz="1000">
                          <a:effectLst/>
                        </a:rPr>
                        <a:t>Bildung mitte vs. hoch</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-0,172</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-0,330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-0,511</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316419478"/>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85544293"/>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4183682793"/>
                  </a:ext>
                </a:extLst>
              </a:tr>
              <a:tr h="190644">
                <a:tc>
                  <a:txBody>
                    <a:bodyPr/>
                    <a:lstStyle/>
                    <a:p>
                      <a:pPr>
                        <a:lnSpc>
                          <a:spcPct val="107000"/>
                        </a:lnSpc>
                        <a:spcAft>
                          <a:spcPts val="0"/>
                        </a:spcAft>
                      </a:pPr>
                      <a:r>
                        <a:rPr lang="de-DE" sz="1000">
                          <a:effectLst/>
                        </a:rPr>
                        <a:t>Verheiratet (Ja)</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-0,452</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-0,256</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-0,389</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705850432"/>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(0,150)</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(0,146)</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960560693"/>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557320763"/>
                  </a:ext>
                </a:extLst>
              </a:tr>
              <a:tr h="190644">
                <a:tc>
                  <a:txBody>
                    <a:bodyPr/>
                    <a:lstStyle/>
                    <a:p>
                      <a:pPr>
                        <a:lnSpc>
                          <a:spcPct val="107000"/>
                        </a:lnSpc>
                        <a:spcAft>
                          <a:spcPts val="0"/>
                        </a:spcAft>
                      </a:pPr>
                      <a:r>
                        <a:rPr lang="de-DE" sz="1000">
                          <a:effectLst/>
                        </a:rPr>
                        <a:t>Großstadt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0,555</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0,188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0,370</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678543593"/>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(0,165)</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(0,173)</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(0,168)</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826234898"/>
                  </a:ext>
                </a:extLst>
              </a:tr>
              <a:tr h="174962">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327427039"/>
                  </a:ext>
                </a:extLst>
              </a:tr>
              <a:tr h="190644">
                <a:tc>
                  <a:txBody>
                    <a:bodyPr/>
                    <a:lstStyle/>
                    <a:p>
                      <a:pPr>
                        <a:lnSpc>
                          <a:spcPct val="107000"/>
                        </a:lnSpc>
                        <a:spcAft>
                          <a:spcPts val="0"/>
                        </a:spcAft>
                      </a:pPr>
                      <a:r>
                        <a:rPr lang="de-DE" sz="1000">
                          <a:effectLst/>
                        </a:rPr>
                        <a:t>Stadt vs. Dorf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0,278</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0,067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0,284</a:t>
                      </a:r>
                      <a:r>
                        <a:rPr lang="de-DE" sz="1000" baseline="30000">
                          <a:effectLst/>
                        </a:rPr>
                        <a:t>*</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157596219"/>
                  </a:ext>
                </a:extLst>
              </a:tr>
              <a:tr h="190644">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(0,157)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a:effectLst/>
                        </a:rPr>
                        <a:t>(0,167)</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tc>
                  <a:txBody>
                    <a:bodyPr/>
                    <a:lstStyle/>
                    <a:p>
                      <a:pPr algn="ctr">
                        <a:lnSpc>
                          <a:spcPct val="107000"/>
                        </a:lnSpc>
                        <a:spcAft>
                          <a:spcPts val="0"/>
                        </a:spcAft>
                      </a:pPr>
                      <a:r>
                        <a:rPr lang="de-DE" sz="1000" dirty="0">
                          <a:effectLst/>
                        </a:rPr>
                        <a:t>(0,162)</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91" marR="4491" marT="4491" marB="4491" anchor="ctr"/>
                </a:tc>
                <a:extLst>
                  <a:ext uri="{0D108BD9-81ED-4DB2-BD59-A6C34878D82A}">
                    <a16:rowId xmlns:a16="http://schemas.microsoft.com/office/drawing/2014/main" val="3778085314"/>
                  </a:ext>
                </a:extLst>
              </a:tr>
            </a:tbl>
          </a:graphicData>
        </a:graphic>
      </p:graphicFrame>
    </p:spTree>
    <p:extLst>
      <p:ext uri="{BB962C8B-B14F-4D97-AF65-F5344CB8AC3E}">
        <p14:creationId xmlns:p14="http://schemas.microsoft.com/office/powerpoint/2010/main" val="240293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_ohne_Titelbild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Vorlage_ohne_Titelbild_deutsch</Template>
  <TotalTime>0</TotalTime>
  <Words>1627</Words>
  <Application>Microsoft Office PowerPoint</Application>
  <PresentationFormat>Bildschirmpräsentation (4:3)</PresentationFormat>
  <Paragraphs>327</Paragraphs>
  <Slides>23</Slides>
  <Notes>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23</vt:i4>
      </vt:variant>
    </vt:vector>
  </HeadingPairs>
  <TitlesOfParts>
    <vt:vector size="31" baseType="lpstr">
      <vt:lpstr>Arial</vt:lpstr>
      <vt:lpstr>Calibri</vt:lpstr>
      <vt:lpstr>Cambria Math</vt:lpstr>
      <vt:lpstr>Times New Roman</vt:lpstr>
      <vt:lpstr>UB Scala</vt:lpstr>
      <vt:lpstr>UB Scala Sans</vt:lpstr>
      <vt:lpstr>Wingdings</vt:lpstr>
      <vt:lpstr>Vorlage_ohne_Titelbild_deutsch</vt:lpstr>
      <vt:lpstr>Anwendung des Quasi-Randomisierungsansatzes auf Non-Random Samples: Neue Selektionsmechanismen    </vt:lpstr>
      <vt:lpstr>Seit dem letzten Treffen</vt:lpstr>
      <vt:lpstr>Auswahl geeigneter Selektionsmechanismen Die Grundlage</vt:lpstr>
      <vt:lpstr>Auswahl geeigneter Selektionsmechanismen Neue Ansätze der Online-Surveys</vt:lpstr>
      <vt:lpstr>Selektionsmechanismen</vt:lpstr>
      <vt:lpstr>Politisches Interesse Selektionsmechanismus</vt:lpstr>
      <vt:lpstr>MAR Annahme</vt:lpstr>
      <vt:lpstr>Voraussetzungen</vt:lpstr>
      <vt:lpstr>PowerPoint-Präsentation</vt:lpstr>
      <vt:lpstr>PowerPoint-Präsentation</vt:lpstr>
      <vt:lpstr>Vorgehen Kurzusammenfassung </vt:lpstr>
      <vt:lpstr>Ergebnisse für Internet</vt:lpstr>
      <vt:lpstr>Kurzzusammenfassung</vt:lpstr>
      <vt:lpstr>Kurzzusammenfassung</vt:lpstr>
      <vt:lpstr>Ergebnisse Internet in Prozentpunkten</vt:lpstr>
      <vt:lpstr>Ergebnisse Internet</vt:lpstr>
      <vt:lpstr>PowerPoint-Präsentation</vt:lpstr>
      <vt:lpstr>PowerPoint-Präsentation</vt:lpstr>
      <vt:lpstr>Ergebnisse</vt:lpstr>
      <vt:lpstr>Nächsten Schritte</vt:lpstr>
      <vt:lpstr>Vergleich mit Parteinähe als Hilfsvariable</vt:lpstr>
      <vt:lpstr>Vergleich mit Parteinähe als Hilfsvariable</vt:lpstr>
      <vt:lpstr>Literatur</vt:lpstr>
    </vt:vector>
  </TitlesOfParts>
  <Company>Uni-Bamberg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Civey Projekt </dc:title>
  <dc:creator>Franz Prücklmair</dc:creator>
  <cp:lastModifiedBy>Prücklmair, Franz</cp:lastModifiedBy>
  <cp:revision>100</cp:revision>
  <dcterms:created xsi:type="dcterms:W3CDTF">2021-10-11T12:09:08Z</dcterms:created>
  <dcterms:modified xsi:type="dcterms:W3CDTF">2022-04-29T16:42:16Z</dcterms:modified>
</cp:coreProperties>
</file>