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295" r:id="rId4"/>
    <p:sldId id="296" r:id="rId5"/>
    <p:sldId id="300" r:id="rId6"/>
    <p:sldId id="301" r:id="rId7"/>
    <p:sldId id="302" r:id="rId8"/>
    <p:sldId id="303" r:id="rId9"/>
    <p:sldId id="270" r:id="rId10"/>
    <p:sldId id="280" r:id="rId11"/>
    <p:sldId id="281" r:id="rId12"/>
    <p:sldId id="267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63" r:id="rId27"/>
    <p:sldId id="264" r:id="rId28"/>
    <p:sldId id="265" r:id="rId29"/>
    <p:sldId id="266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24ADD-9BAF-97FD-4C2D-04129DC6C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521122-167F-0D86-1BEC-D1D691F96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5597F-8C88-AB78-F352-3E1CE8821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00DD2-9F7C-AC85-D6F2-8BF3CFCC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494221-FE94-436A-7937-E81EC7DB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2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F6715-B638-172C-4CD4-45A9F126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15F258-F5F3-F7C7-13E6-3A1E15E3B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BF96E-A63A-EB57-4D10-5E8E21FA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53779E-5893-E508-3DFE-D7B5F120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2BFC3-DF75-EE7A-CAF0-1D76FD9A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9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483AEA-E143-0549-ECE3-AB3F08CB9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4BE7D7-3B32-FAE2-C5D0-E440C130B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3A023-7A78-FEDF-6D4C-6A8A01D9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EF83AC-EE19-599F-4A55-4303F68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9A532C-AD0D-DE71-B1B3-E3D8E3CE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40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F5C14-61CE-29F7-C094-0BFE0D51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D0B2D-30A4-3358-3854-C1167DC2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E06422-11B2-B879-6284-FC8CC0EA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F44B4F-2C60-35CC-F18E-834AB158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41DC89-8F78-DF48-6612-2C3BF6A1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25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3FB84-9C58-DC1D-D1D1-B1E8B063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2AE22F-A987-C500-63B5-7FFF5A44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EB9383-058A-09D0-C79A-2BA5FABE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F9358-DD70-8ECD-4452-2ADE2ADF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A69A2D-A5FC-D591-9E09-383F486D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1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E0CA5-A53B-097B-1A83-866B159E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FD9854-E024-61F0-E236-9952BCA0A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81C938-A067-A464-CE1D-BC8DA565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E2D498-6A27-57E6-F79E-FF7E7277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C48653-863D-EC6D-83B0-9ABA2BBE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E9B4DF-E49B-503C-C557-16DB3B2E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40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C4DA8-9CA9-F43C-1DF0-22A26C27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24158F-808E-D427-044A-04381D600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FEFFE8-E7DB-AAD5-E7E6-3EA95433B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D137E5-A543-DDBA-8B21-070A300EB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09576C-C082-106B-F6C0-0FAB926EF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788848-74FC-E3AD-4FA7-F165B503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ECBB61-4811-F193-EA2C-F2E5CFFE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D7BA47-9E17-192C-D078-36ACE052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45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EC4D8-7B13-0909-6E7E-4BB575A1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E8612B-176C-4F9B-B6E2-6499E07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1FEDD0-B615-869A-3F29-29075ADF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F6F522-3D79-D732-9FCF-3048F74A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425839-21AF-5E06-20CA-6929DF10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FBDBB5-BF8F-8F42-1BD7-32AC7AB9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E27F02-1B94-E41E-D287-F443EE3B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7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E8B4A-0F02-60E2-157B-B978BDC9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ED3B5-3561-9F6C-689C-125D2591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AD01F1-90C0-EBA7-5B86-6FB547EBD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60B738-7CF4-0F6A-7497-AF210905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AFABD1-CEE3-775C-23A1-7C980714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AB5FB1-5E0E-5A7D-890F-95398F30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96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0F647-4697-41B3-E45C-15D4536D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B949B2-83F9-2355-77FD-E87097CE5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DD45CA-BE74-901C-92F8-E2AD8D407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63468D-BBEA-C392-060C-EFBA0E4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17638-07D8-3EC1-E045-71FA0B14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4C1ED6-A718-9503-4F95-F76EE51C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27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6E27C5-5B7C-3B29-7ADE-A23441C3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D1C010-E26C-A492-BA44-19E94D68B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FB107B-CEEF-BDE6-3021-67A91A38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A7762-B743-4802-94F1-95C38FF6FDA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84790-4A22-FEC8-455A-00825A3CE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E0C1C-54F7-C0AE-7095-9E93564B6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19178-31A6-4F9A-A8A9-4CC57A8A5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franzininho.com.br/docs/franzininho-wifi/exemplos-circuitpython/entradas-saidas-digita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CircuitPython — Adafruit CircuitPython 7.1.1 documentation">
            <a:extLst>
              <a:ext uri="{FF2B5EF4-FFF2-40B4-BE49-F238E27FC236}">
                <a16:creationId xmlns:a16="http://schemas.microsoft.com/office/drawing/2014/main" id="{7D011501-A58B-10B0-4893-7C80B79A6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/>
          <a:stretch/>
        </p:blipFill>
        <p:spPr bwMode="auto">
          <a:xfrm>
            <a:off x="4531767" y="1793936"/>
            <a:ext cx="3415962" cy="344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B4B73445-7CA6-9731-B032-348A7AC5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62" y="1604557"/>
            <a:ext cx="10799763" cy="3449854"/>
          </a:xfrm>
        </p:spPr>
        <p:txBody>
          <a:bodyPr>
            <a:normAutofit/>
          </a:bodyPr>
          <a:lstStyle/>
          <a:p>
            <a:r>
              <a:rPr lang="pt-BR" sz="8000" b="1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Franzinando</a:t>
            </a: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FATEC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CBEC3F5A-A697-E772-5DC5-281D4713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48" y="1496"/>
            <a:ext cx="1799852" cy="166712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DF1E90B6-CEA1-EA2A-D413-5F5E654B7B4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5767"/>
            <a:ext cx="1829621" cy="166712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5C660164-F869-7D3A-942E-23E3247E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99" y="1496"/>
            <a:ext cx="1799852" cy="166712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1125EC97-85AD-286D-E2C7-B5AF41AC3E5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667" y="1496"/>
            <a:ext cx="1829621" cy="166712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679521F-8319-41C5-979A-38F0A733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99" y="-11254"/>
            <a:ext cx="1799852" cy="166712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ACAB5ACE-A447-5E92-0533-168DED3AB7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569" y="-12710"/>
            <a:ext cx="1829621" cy="166712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EEE9E8B-E824-E337-0A68-7457D088FD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39024"/>
          <a:stretch/>
        </p:blipFill>
        <p:spPr>
          <a:xfrm>
            <a:off x="11076379" y="-11254"/>
            <a:ext cx="1115622" cy="166712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111C658-48A8-A4FC-3858-EE0C3CDBD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47" y="5208143"/>
            <a:ext cx="1799852" cy="166712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DE647724-FE01-AB2A-C5DF-BE3B613DD4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5190880"/>
            <a:ext cx="1829621" cy="166712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E9EA0E0F-28CE-C143-8E9A-BBA563E2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98" y="5208143"/>
            <a:ext cx="1799852" cy="166712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26D72963-CBC2-C97B-E350-CCAB2A579B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666" y="5208143"/>
            <a:ext cx="1829621" cy="16671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D23ACD3A-C8B2-EBE6-7216-0D77A3F1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98" y="5195393"/>
            <a:ext cx="1799852" cy="166712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F355616E-5A8D-BEDB-BF7A-96AFD3B9FF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568" y="5193937"/>
            <a:ext cx="1829621" cy="166712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CFFB988-216E-3290-4AB8-BB632D4847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39024"/>
          <a:stretch/>
        </p:blipFill>
        <p:spPr>
          <a:xfrm>
            <a:off x="11076378" y="5195393"/>
            <a:ext cx="1115622" cy="16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7" name="Espaço Reservado para Conteúdo 6" descr="Uma imagem contendo Gráfico de barras&#10;&#10;Descrição gerada automaticamente">
            <a:extLst>
              <a:ext uri="{FF2B5EF4-FFF2-40B4-BE49-F238E27FC236}">
                <a16:creationId xmlns:a16="http://schemas.microsoft.com/office/drawing/2014/main" id="{E1AA653E-66EE-F4E5-6F03-0DEF542E8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62" y="1057203"/>
            <a:ext cx="9615476" cy="4751342"/>
          </a:xfr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3D103D7-1E9A-171D-5F45-E56A30973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87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4" y="1938257"/>
            <a:ext cx="10572745" cy="1421928"/>
          </a:xfrm>
          <a:noFill/>
        </p:spPr>
        <p:txBody>
          <a:bodyPr wrap="square" rtlCol="0">
            <a:spAutoFit/>
          </a:bodyPr>
          <a:lstStyle/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Agora vamos fazer o nosso ‘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Hello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World’ das plaquinhas microcontroladas, mais conhecido como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Blink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(pisca-pisca), onde vamos visualizar o conceito de uma saída digital.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368399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6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Montagem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D50476E-47C5-338A-61C3-8AFD6EA43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ACEF878-90EA-75C9-74D9-166AE9D9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7" y="16887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8D52DD49-7E49-492D-8FAC-112BC045E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589565"/>
              </p:ext>
            </p:extLst>
          </p:nvPr>
        </p:nvGraphicFramePr>
        <p:xfrm>
          <a:off x="2959100" y="1572550"/>
          <a:ext cx="62738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572550"/>
                        <a:ext cx="6273800" cy="43243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5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9F4C6AF-83F8-B9C2-6C26-F39BAFC8F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812659"/>
              </p:ext>
            </p:extLst>
          </p:nvPr>
        </p:nvGraphicFramePr>
        <p:xfrm>
          <a:off x="1350936" y="3630762"/>
          <a:ext cx="963834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36" y="3630762"/>
                        <a:ext cx="9638340" cy="647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E42969-2CA3-AA85-36A1-BCB9B7D5BF37}"/>
              </a:ext>
            </a:extLst>
          </p:cNvPr>
          <p:cNvSpPr txBox="1">
            <a:spLocks/>
          </p:cNvSpPr>
          <p:nvPr/>
        </p:nvSpPr>
        <p:spPr>
          <a:xfrm>
            <a:off x="1057274" y="2064219"/>
            <a:ext cx="10572745" cy="177176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 primeira linha, 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vamos importar a função Pin do módulo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que nos possibilita ter acesso aos pinos da placa:</a:t>
            </a:r>
          </a:p>
          <a:p>
            <a:pPr>
              <a:buClr>
                <a:srgbClr val="5AA17A"/>
              </a:buClr>
            </a:pP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3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E42969-2CA3-AA85-36A1-BCB9B7D5BF37}"/>
              </a:ext>
            </a:extLst>
          </p:cNvPr>
          <p:cNvSpPr txBox="1">
            <a:spLocks/>
          </p:cNvSpPr>
          <p:nvPr/>
        </p:nvSpPr>
        <p:spPr>
          <a:xfrm>
            <a:off x="1057274" y="2064219"/>
            <a:ext cx="1057274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Agora, vamos importar a função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sleep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biblioteca time, utilizada para intervalos de temporização.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F8C0A1E-E673-3AC4-495F-DDA19EC35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292992"/>
              </p:ext>
            </p:extLst>
          </p:nvPr>
        </p:nvGraphicFramePr>
        <p:xfrm>
          <a:off x="1379580" y="3584416"/>
          <a:ext cx="937079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80" y="3584416"/>
                        <a:ext cx="9370797" cy="11001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56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E42969-2CA3-AA85-36A1-BCB9B7D5BF37}"/>
              </a:ext>
            </a:extLst>
          </p:cNvPr>
          <p:cNvSpPr txBox="1">
            <a:spLocks/>
          </p:cNvSpPr>
          <p:nvPr/>
        </p:nvSpPr>
        <p:spPr>
          <a:xfrm>
            <a:off x="1057274" y="2064219"/>
            <a:ext cx="10572745" cy="97872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Agora, vamos importar a função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sleep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biblioteca time, utilizada para intervalos de temporização.</a:t>
            </a:r>
            <a:endParaRPr lang="pt-B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F8C0A1E-E673-3AC4-495F-DDA19EC35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316553"/>
              </p:ext>
            </p:extLst>
          </p:nvPr>
        </p:nvGraphicFramePr>
        <p:xfrm>
          <a:off x="1322174" y="3498971"/>
          <a:ext cx="9250570" cy="110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3F8C0A1E-E673-3AC4-495F-DDA19EC35A9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174" y="3498971"/>
                        <a:ext cx="9250570" cy="110029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21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E42969-2CA3-AA85-36A1-BCB9B7D5BF37}"/>
              </a:ext>
            </a:extLst>
          </p:cNvPr>
          <p:cNvSpPr txBox="1">
            <a:spLocks/>
          </p:cNvSpPr>
          <p:nvPr/>
        </p:nvSpPr>
        <p:spPr>
          <a:xfrm>
            <a:off x="1057274" y="2064219"/>
            <a:ext cx="10572745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Vamos configurar o nosso pino como uma saída digital. Para isso, vamos chamar a função Pin, entre parênteses, primeiro vamos identificar qual o pino estamos utilizando e depois dizer se uma saída ou uma entrada digital (OUT / IN). Todas essas informações devem estar atribuídas ao objeto led</a:t>
            </a:r>
            <a:endParaRPr lang="pt-BR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D4CAB3-4914-15BB-437B-72035835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438" y="4535205"/>
            <a:ext cx="18488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6B0590AC-C00F-57D9-D9EC-79680D536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947675"/>
              </p:ext>
            </p:extLst>
          </p:nvPr>
        </p:nvGraphicFramePr>
        <p:xfrm>
          <a:off x="1400883" y="3952272"/>
          <a:ext cx="9496416" cy="582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883" y="3952272"/>
                        <a:ext cx="9496416" cy="5829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605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E42969-2CA3-AA85-36A1-BCB9B7D5BF37}"/>
              </a:ext>
            </a:extLst>
          </p:cNvPr>
          <p:cNvSpPr txBox="1">
            <a:spLocks/>
          </p:cNvSpPr>
          <p:nvPr/>
        </p:nvSpPr>
        <p:spPr>
          <a:xfrm>
            <a:off x="1057272" y="1879345"/>
            <a:ext cx="10572745" cy="186512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fim, criarmos o laço de repetição infinita, mais conhecido como loop e para esse objetivo utilizamos 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Dentro do laço, começaremos ligando 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nosse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led (colocando ele no estado 1) para isso vamos chamar a função </a:t>
            </a:r>
            <a:r>
              <a:rPr lang="pt-BR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led.value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 ) </a:t>
            </a:r>
            <a:endParaRPr lang="pt-BR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D4CAB3-4914-15BB-437B-72035835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438" y="4535205"/>
            <a:ext cx="18488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2CFA1-1C76-E622-92EB-E9F1CFF0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797" y="4124711"/>
            <a:ext cx="331225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A689AC7A-F677-3A5D-9E34-53B8D9A62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799225"/>
              </p:ext>
            </p:extLst>
          </p:nvPr>
        </p:nvGraphicFramePr>
        <p:xfrm>
          <a:off x="2418710" y="4030924"/>
          <a:ext cx="7354579" cy="16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710" y="4030924"/>
                        <a:ext cx="7354579" cy="1648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619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554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- Saída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D4CAB3-4914-15BB-437B-72035835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438" y="4535205"/>
            <a:ext cx="184882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2CFA1-1C76-E622-92EB-E9F1CFF0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797" y="4124711"/>
            <a:ext cx="331225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E05A07-835F-0436-45E0-388CFEE43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499" y="1880191"/>
            <a:ext cx="23750413" cy="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220D285A-2ADC-0CE7-CBFF-0BDCBD876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777775"/>
              </p:ext>
            </p:extLst>
          </p:nvPr>
        </p:nvGraphicFramePr>
        <p:xfrm>
          <a:off x="1890379" y="1880191"/>
          <a:ext cx="8411241" cy="38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379" y="1880191"/>
                        <a:ext cx="8411241" cy="389889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497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608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DB190E9-74F4-860A-255D-8334227943B2}"/>
              </a:ext>
            </a:extLst>
          </p:cNvPr>
          <p:cNvSpPr txBox="1">
            <a:spLocks/>
          </p:cNvSpPr>
          <p:nvPr/>
        </p:nvSpPr>
        <p:spPr>
          <a:xfrm>
            <a:off x="1057272" y="1945963"/>
            <a:ext cx="10572745" cy="142192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segundo código, aprenderemos a configurar o pino como uma entrada digital, que é muito similar ao que já vimos, apenas com algumas mudanças.</a:t>
            </a: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8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erial Console | Franzininho">
            <a:extLst>
              <a:ext uri="{FF2B5EF4-FFF2-40B4-BE49-F238E27FC236}">
                <a16:creationId xmlns:a16="http://schemas.microsoft.com/office/drawing/2014/main" id="{A2541BF4-A3FA-0C47-871A-497DB82FD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" b="13965"/>
          <a:stretch/>
        </p:blipFill>
        <p:spPr bwMode="auto">
          <a:xfrm rot="18540956">
            <a:off x="2458222" y="1797896"/>
            <a:ext cx="7589003" cy="36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225ECEF-AF58-12C8-26DA-EE9591DBF547}"/>
              </a:ext>
            </a:extLst>
          </p:cNvPr>
          <p:cNvSpPr/>
          <p:nvPr/>
        </p:nvSpPr>
        <p:spPr>
          <a:xfrm>
            <a:off x="0" y="2136071"/>
            <a:ext cx="12192000" cy="27432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9C4E3530-5FB5-4232-6D6C-67AD2C9DAA3D}"/>
              </a:ext>
            </a:extLst>
          </p:cNvPr>
          <p:cNvSpPr txBox="1">
            <a:spLocks/>
          </p:cNvSpPr>
          <p:nvPr/>
        </p:nvSpPr>
        <p:spPr>
          <a:xfrm>
            <a:off x="943763" y="1649110"/>
            <a:ext cx="10799763" cy="3449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02: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</a:t>
            </a:r>
          </a:p>
        </p:txBody>
      </p:sp>
    </p:spTree>
    <p:extLst>
      <p:ext uri="{BB962C8B-B14F-4D97-AF65-F5344CB8AC3E}">
        <p14:creationId xmlns:p14="http://schemas.microsoft.com/office/powerpoint/2010/main" val="32130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793616" y="351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Montagem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5339194-920F-B054-CBBF-3E0D6D8114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973189"/>
              </p:ext>
            </p:extLst>
          </p:nvPr>
        </p:nvGraphicFramePr>
        <p:xfrm>
          <a:off x="2886075" y="1395367"/>
          <a:ext cx="6330680" cy="479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1395367"/>
                        <a:ext cx="6330680" cy="479320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35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793616" y="612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2 – 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8BFA37D-D4D2-DFAD-A666-28022C728B6C}"/>
              </a:ext>
            </a:extLst>
          </p:cNvPr>
          <p:cNvSpPr txBox="1">
            <a:spLocks/>
          </p:cNvSpPr>
          <p:nvPr/>
        </p:nvSpPr>
        <p:spPr>
          <a:xfrm>
            <a:off x="1057274" y="2146707"/>
            <a:ext cx="10572745" cy="15501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Aqui, importaremos os mesmos módulos usados no exemplo anterior e configuraremos um pino como uma saída digital:</a:t>
            </a:r>
          </a:p>
          <a:p>
            <a:pPr>
              <a:buClr>
                <a:srgbClr val="5AA17A"/>
              </a:buClr>
            </a:pP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EFE5A2-0E41-1FA6-3FA9-23446CF6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87" y="3653837"/>
            <a:ext cx="29409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FB54411-1561-3731-8166-1B61BCDFD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65307"/>
              </p:ext>
            </p:extLst>
          </p:nvPr>
        </p:nvGraphicFramePr>
        <p:xfrm>
          <a:off x="1530087" y="3653837"/>
          <a:ext cx="9764812" cy="1550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087" y="3653837"/>
                        <a:ext cx="9764812" cy="155016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39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793616" y="612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2 – 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8BFA37D-D4D2-DFAD-A666-28022C728B6C}"/>
              </a:ext>
            </a:extLst>
          </p:cNvPr>
          <p:cNvSpPr txBox="1">
            <a:spLocks/>
          </p:cNvSpPr>
          <p:nvPr/>
        </p:nvSpPr>
        <p:spPr>
          <a:xfrm>
            <a:off x="1057274" y="1879867"/>
            <a:ext cx="10572745" cy="16609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Agora, vamos configurar o pino como uma entrada digital. Repetiremos o mesmo procedimento seguido para uma saída digital, a única diferença é que usaremos o IN invés de OUT:</a:t>
            </a:r>
          </a:p>
          <a:p>
            <a:pPr>
              <a:buClr>
                <a:srgbClr val="5AA17A"/>
              </a:buClr>
            </a:pP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EFE5A2-0E41-1FA6-3FA9-23446CF6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87" y="3653837"/>
            <a:ext cx="29409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218DC0-2673-2F39-4E04-8B8E0FBD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4" y="4026562"/>
            <a:ext cx="260442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8C78115E-D241-01B7-0AE1-01A11F5A7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765403"/>
              </p:ext>
            </p:extLst>
          </p:nvPr>
        </p:nvGraphicFramePr>
        <p:xfrm>
          <a:off x="1237413" y="3138568"/>
          <a:ext cx="9139769" cy="57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413" y="3138568"/>
                        <a:ext cx="9139769" cy="5783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90B6E39-1CCE-2EE8-A4E6-8B8DC800011C}"/>
              </a:ext>
            </a:extLst>
          </p:cNvPr>
          <p:cNvSpPr txBox="1">
            <a:spLocks/>
          </p:cNvSpPr>
          <p:nvPr/>
        </p:nvSpPr>
        <p:spPr>
          <a:xfrm>
            <a:off x="1057272" y="3962167"/>
            <a:ext cx="10572745" cy="132856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sequência, vamos criar uma variável chamada estado que será iniciada com o valor 0:</a:t>
            </a:r>
          </a:p>
          <a:p>
            <a:pPr marL="0" indent="0">
              <a:buClr>
                <a:srgbClr val="5AA17A"/>
              </a:buClr>
              <a:buNone/>
            </a:pP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1F04DFD-05C6-CF35-0E3B-B314FD65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5" y="4875170"/>
            <a:ext cx="33653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E604A473-0ACD-1042-F6BC-1C09913D7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130838"/>
              </p:ext>
            </p:extLst>
          </p:nvPr>
        </p:nvGraphicFramePr>
        <p:xfrm>
          <a:off x="1237413" y="4818723"/>
          <a:ext cx="3716322" cy="53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7" imgW="0" imgH="0" progId="StaticMetafile">
                  <p:embed/>
                </p:oleObj>
              </mc:Choice>
              <mc:Fallback>
                <p:oleObj name="Imagem" r:id="rId7" imgW="0" imgH="0" progId="StaticMetafile">
                  <p:embed/>
                  <p:pic>
                    <p:nvPicPr>
                      <p:cNvPr id="0" name="rectole00000000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413" y="4818723"/>
                        <a:ext cx="3716322" cy="53640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77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793616" y="612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2 – 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8BFA37D-D4D2-DFAD-A666-28022C728B6C}"/>
              </a:ext>
            </a:extLst>
          </p:cNvPr>
          <p:cNvSpPr txBox="1">
            <a:spLocks/>
          </p:cNvSpPr>
          <p:nvPr/>
        </p:nvSpPr>
        <p:spPr>
          <a:xfrm>
            <a:off x="1057272" y="1872629"/>
            <a:ext cx="10572745" cy="16609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Agora, , criaremos o nosso loop. Dentro do laço, utilizaremos a condição </a:t>
            </a:r>
            <a:r>
              <a:rPr lang="pt-B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onde caso o botão seja pressionado, o valor armazenado na variável estado é trocado e, consequentemente, o estado do led também é trocado:</a:t>
            </a:r>
          </a:p>
          <a:p>
            <a:pPr>
              <a:buClr>
                <a:srgbClr val="5AA17A"/>
              </a:buClr>
            </a:pP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EFE5A2-0E41-1FA6-3FA9-23446CF6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87" y="3653837"/>
            <a:ext cx="29409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218DC0-2673-2F39-4E04-8B8E0FBD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4" y="4026562"/>
            <a:ext cx="260442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1F04DFD-05C6-CF35-0E3B-B314FD65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5" y="4875170"/>
            <a:ext cx="33653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422788-861B-3428-F7C7-0C436440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12" y="3030684"/>
            <a:ext cx="301239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F75D2684-C1B2-0339-F7C1-12D329E89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836280"/>
              </p:ext>
            </p:extLst>
          </p:nvPr>
        </p:nvGraphicFramePr>
        <p:xfrm>
          <a:off x="1706840" y="3148842"/>
          <a:ext cx="8778320" cy="294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840" y="3148842"/>
                        <a:ext cx="8778320" cy="294820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78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793616" y="612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2 – 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8BFA37D-D4D2-DFAD-A666-28022C728B6C}"/>
              </a:ext>
            </a:extLst>
          </p:cNvPr>
          <p:cNvSpPr txBox="1">
            <a:spLocks/>
          </p:cNvSpPr>
          <p:nvPr/>
        </p:nvSpPr>
        <p:spPr>
          <a:xfrm>
            <a:off x="1057272" y="1872629"/>
            <a:ext cx="10572745" cy="166096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AA17A"/>
              </a:buClr>
            </a:pP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Agora, , criaremos o nosso loop. Dentro do laço, utilizaremos a condição </a:t>
            </a:r>
            <a:r>
              <a:rPr lang="pt-B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onde caso o botão seja pressionado, o valor armazenado na variável estado é trocado e, consequentemente, o estado do led também é trocado:</a:t>
            </a:r>
          </a:p>
          <a:p>
            <a:pPr>
              <a:buClr>
                <a:srgbClr val="5AA17A"/>
              </a:buClr>
            </a:pPr>
            <a:endParaRPr lang="pt-BR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EFE5A2-0E41-1FA6-3FA9-23446CF6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87" y="3653837"/>
            <a:ext cx="29409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218DC0-2673-2F39-4E04-8B8E0FBD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4" y="4026562"/>
            <a:ext cx="260442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1F04DFD-05C6-CF35-0E3B-B314FD65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5" y="4875170"/>
            <a:ext cx="33653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422788-861B-3428-F7C7-0C436440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12" y="3030684"/>
            <a:ext cx="301239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F75D2684-C1B2-0339-F7C1-12D329E897D9}"/>
              </a:ext>
            </a:extLst>
          </p:cNvPr>
          <p:cNvGraphicFramePr>
            <a:graphicFrameLocks/>
          </p:cNvGraphicFramePr>
          <p:nvPr/>
        </p:nvGraphicFramePr>
        <p:xfrm>
          <a:off x="1706840" y="3148842"/>
          <a:ext cx="8778320" cy="2948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17" name="Objeto 16">
                        <a:extLst>
                          <a:ext uri="{FF2B5EF4-FFF2-40B4-BE49-F238E27FC236}">
                            <a16:creationId xmlns:a16="http://schemas.microsoft.com/office/drawing/2014/main" id="{F75D2684-C1B2-0339-F7C1-12D329E897D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840" y="3148842"/>
                        <a:ext cx="8778320" cy="294820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93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F9C527F-50B8-2575-53AD-D7C212AAF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3C44584-F1CE-7C48-AE59-C5EF04280F1B}"/>
              </a:ext>
            </a:extLst>
          </p:cNvPr>
          <p:cNvSpPr txBox="1">
            <a:spLocks/>
          </p:cNvSpPr>
          <p:nvPr/>
        </p:nvSpPr>
        <p:spPr>
          <a:xfrm>
            <a:off x="838200" y="4436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2 – Entrada Digital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3C0FFF-395C-4D99-3F01-2DB271157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88A7087-12D0-2DA4-BE88-B33CEC755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271" y="36364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78B436-D8FD-96D2-F917-661929E8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2" y="1715345"/>
            <a:ext cx="15215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EEFE5A2-0E41-1FA6-3FA9-23446CF66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087" y="3653837"/>
            <a:ext cx="29409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218DC0-2673-2F39-4E04-8B8E0FBD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4" y="4026562"/>
            <a:ext cx="260442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1F04DFD-05C6-CF35-0E3B-B314FD65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15" y="4875170"/>
            <a:ext cx="336536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422788-861B-3428-F7C7-0C4364409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12" y="3030684"/>
            <a:ext cx="3012399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E268CDF-A625-AD26-5628-E727957CF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088" y="1789414"/>
            <a:ext cx="172817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0249BFD0-B35B-3223-0CA7-2A12BF71B0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330083"/>
              </p:ext>
            </p:extLst>
          </p:nvPr>
        </p:nvGraphicFramePr>
        <p:xfrm>
          <a:off x="2518096" y="1663987"/>
          <a:ext cx="7155808" cy="4514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" r:id="rId5" imgW="0" imgH="0" progId="StaticMetafile">
                  <p:embed/>
                </p:oleObj>
              </mc:Choice>
              <mc:Fallback>
                <p:oleObj name="Imagem" r:id="rId5" imgW="0" imgH="0" progId="StaticMetafile">
                  <p:embed/>
                  <p:pic>
                    <p:nvPicPr>
                      <p:cNvPr id="0" name="rectole000000000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8096" y="1663987"/>
                        <a:ext cx="7155808" cy="451475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027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752"/>
            <a:ext cx="10515600" cy="151931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para fazer em sala</a:t>
            </a:r>
            <a:br>
              <a:rPr 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4" y="2143826"/>
            <a:ext cx="9531591" cy="1550168"/>
          </a:xfrm>
          <a:noFill/>
        </p:spPr>
        <p:txBody>
          <a:bodyPr wrap="square" rtlCol="0">
            <a:spAutoFit/>
          </a:bodyPr>
          <a:lstStyle/>
          <a:p>
            <a:pPr>
              <a:buClr>
                <a:srgbClr val="5AA17A"/>
              </a:buClr>
            </a:pP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 pressionar um botão, faça um led piscar. Para esse exercício, você vai utilizar a montagem do exemplo 2.</a:t>
            </a:r>
          </a:p>
          <a:p>
            <a:pPr>
              <a:buClr>
                <a:srgbClr val="5AA17A"/>
              </a:buClr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20BB31E-B7B0-4EDD-64DC-15D14FE4C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 1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FE0A721A-83E4-1EA9-9AC8-7429988B4C05}"/>
              </a:ext>
            </a:extLst>
          </p:cNvPr>
          <p:cNvSpPr txBox="1"/>
          <p:nvPr/>
        </p:nvSpPr>
        <p:spPr>
          <a:xfrm>
            <a:off x="903809" y="2053301"/>
            <a:ext cx="108796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 um semáforo de trânsito usando três LEDs (vermelho, verde e amarelo), cada um em um pino digital do Arduino. Faça-os acender conforme a sequência: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verde aceso por 55, enquanto outros LEDs estão apagados.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verde apaga, LED amarelo acende por 2s, LED vermelho continua apagado.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amarelo apaga, LED vermelho acende por 5s, LED verde continua apagado.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vermelho apaga, LED verde acende por 5s, LED amarelo continua apagado.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[repetir a sequência]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B61F62-2F0B-B608-F07C-9B7F1D2C7E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5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 2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011E5E36-C739-ABED-C8C5-1A0DBE19A0CC}"/>
              </a:ext>
            </a:extLst>
          </p:cNvPr>
          <p:cNvSpPr txBox="1"/>
          <p:nvPr/>
        </p:nvSpPr>
        <p:spPr>
          <a:xfrm>
            <a:off x="1202696" y="1614760"/>
            <a:ext cx="109893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 um semáforo de trânsito para carro e pedestres usando cinco LEDs (2x vermelho, 2x verde e 1x amarelo), cada um em um pino digital do Arduino. Faça-os acender conforme a sequência: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verde carro e LED vermelho pedestre iniciam acesos. Demais LEDs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apagados.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botão de pedestre for pressionado, então: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verde carro apaga; LED vermelho de pedestre se mantém aceso.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amarelo pisca 2x em intervalo de 0,5s.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amarelo e LED vermelho pedestre apagam: LED verde pedestre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vermelho carro acendem por 5s.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verde pedestre e LED vermelho carro apagam.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vermelho pedestre e LED verde carro acendem.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 botão não for pressionado, não acontece nada.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Fim do código.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F464AD-DFAE-02A4-F391-9DC3B472F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49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91" y="2102466"/>
            <a:ext cx="11819024" cy="1623008"/>
          </a:xfrm>
          <a:noFill/>
        </p:spPr>
        <p:txBody>
          <a:bodyPr wrap="square" rtlCol="0">
            <a:spAutoFit/>
          </a:bodyPr>
          <a:lstStyle/>
          <a:p>
            <a:pPr marL="0" indent="0">
              <a:buClr>
                <a:srgbClr val="5AA17A"/>
              </a:buClr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SOUZA, Fábio.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 e Saídas Digitais. </a:t>
            </a:r>
            <a:r>
              <a:rPr lang="pt-BR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https://docs.franzininho.com.br/docs/franzininho-wifi/exemplos-circuitpython/entradas-saidas-digitais</a:t>
            </a:r>
            <a:endParaRPr lang="pt-BR" sz="2000" i="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5AA17A"/>
              </a:buClr>
              <a:buNone/>
            </a:pPr>
            <a:endParaRPr lang="pt-BR" sz="2000" b="1" i="0" dirty="0">
              <a:solidFill>
                <a:srgbClr val="1C1E21"/>
              </a:solidFill>
              <a:effectLst/>
              <a:latin typeface="system-ui"/>
            </a:endParaRPr>
          </a:p>
          <a:p>
            <a:pPr marL="0" indent="0">
              <a:buClr>
                <a:srgbClr val="5AA17A"/>
              </a:buClr>
              <a:buNone/>
            </a:pPr>
            <a:endParaRPr lang="pt-BR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60B656E-9D8D-271F-6DBA-68B303D5F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224" y="728656"/>
            <a:ext cx="4246323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ao Python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E7B5DF-ABF2-4BAD-F084-836F697B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487"/>
            <a:ext cx="10515600" cy="28434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é uma linguagem bastante poderosa e apresenta uma estrutura sintática muito simples em comparação as principais linguagens do mercado.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pt-BR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uma linguagem interpretada e fracamente </a:t>
            </a:r>
            <a:r>
              <a:rPr lang="pt-BR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(não precisamos declarar o tipo de uma variável, por exemplo).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DCCD116-92D9-0B52-8DDF-C6D23047A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1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25" y="701256"/>
            <a:ext cx="5810149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Condicional (</a:t>
            </a:r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D8C2BB1C-E64A-92B3-7DD7-A4B9B82B661D}"/>
              </a:ext>
            </a:extLst>
          </p:cNvPr>
          <p:cNvSpPr txBox="1"/>
          <p:nvPr/>
        </p:nvSpPr>
        <p:spPr>
          <a:xfrm>
            <a:off x="657400" y="2127764"/>
            <a:ext cx="108790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estrutura condicional é uma seção que ajuda a definir condições para a execução de determinados blocos de comandos.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de executar tudo de vez, sem nenhuma interrupção, o programa deve parar para executar um teste e decidir qual caminho seguir. 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608C57A-0CF4-A3E2-A6C1-59AFFF849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8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25" y="701256"/>
            <a:ext cx="5810149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Condicional (</a:t>
            </a:r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608C57A-0CF4-A3E2-A6C1-59AFFF849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247ED67-5E5C-B53C-5097-F2B34793B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489" y="2124049"/>
            <a:ext cx="9151020" cy="28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8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254" y="668208"/>
            <a:ext cx="4246323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E7B5DF-ABF2-4BAD-F084-836F697B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40464"/>
            <a:ext cx="10515600" cy="322236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Operadores nos possibilitam construir um tipo de teste muito útil e muito utilizado em qualquer programa: os testes lógicos.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três tipos de Operadores Lógicos são: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6EF69E2-623E-DDA0-6EBE-37BBB6A1D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975" y="701256"/>
            <a:ext cx="4246323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D8C2BB1C-E64A-92B3-7DD7-A4B9B82B661D}"/>
              </a:ext>
            </a:extLst>
          </p:cNvPr>
          <p:cNvSpPr txBox="1"/>
          <p:nvPr/>
        </p:nvSpPr>
        <p:spPr>
          <a:xfrm>
            <a:off x="657400" y="2127764"/>
            <a:ext cx="108790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Retorna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ambas as afirmações forem verdadeiras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Retorna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uma das afirmações for verdadeira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Retorna Falso se o resultado for verdadeiro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608C57A-0CF4-A3E2-A6C1-59AFFF849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3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56" y="596531"/>
            <a:ext cx="5841122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Operadores Lógicos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AA2F0E3-DDAD-F1DF-6CD3-DDBA74E37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2AA89A-A729-220A-9477-85BE197A3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49" y="1797949"/>
            <a:ext cx="10663301" cy="39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2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32C14-0B88-37EC-2E29-A1CA07F9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02C13-6CF0-C267-E813-433B4899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4" y="2024768"/>
            <a:ext cx="10465901" cy="1865126"/>
          </a:xfrm>
          <a:noFill/>
        </p:spPr>
        <p:txBody>
          <a:bodyPr wrap="square" rtlCol="0">
            <a:spAutoFit/>
          </a:bodyPr>
          <a:lstStyle/>
          <a:p>
            <a:pPr>
              <a:buClr>
                <a:srgbClr val="5AA17A"/>
              </a:buClr>
            </a:pPr>
            <a:r>
              <a:rPr lang="pt-BR" sz="3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 possui uma quantidade limitada, geralmente é representado por dois n</a:t>
            </a:r>
            <a:r>
              <a:rPr lang="pt-BR" sz="3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úmeros, </a:t>
            </a:r>
            <a:r>
              <a:rPr lang="pt-B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sendo eles 0 e 1</a:t>
            </a:r>
            <a:r>
              <a:rPr lang="pt-BR" sz="3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Assim o Sinal digital é definida para instantes de tempo e o conjunto de valores quem podem assumir é finita.</a:t>
            </a:r>
            <a:endParaRPr lang="pt-BR" sz="3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F25D7EDF-5C78-653B-8A1E-1B36352C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56F8F6E0-4354-5762-F13A-124E81A0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0"/>
            <a:ext cx="1057275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5A001431-B351-4F5A-39FB-0FC617B955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0"/>
            <a:ext cx="1057275" cy="6477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B2FDA8B8-0622-4A7D-528D-F2DAE28AD7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-8572"/>
            <a:ext cx="1057275" cy="6477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9818A3FB-DA02-E9E9-A279-1CE7CD2638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18414"/>
            <a:ext cx="1057275" cy="6477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F4271435-98F6-2266-0481-4557B3473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19653"/>
            <a:ext cx="1057275" cy="64770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A415814-5491-612E-07C0-DC498F0405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19653"/>
            <a:ext cx="1057275" cy="64770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344FDD0-F532-19A9-11AD-534B069146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0"/>
            <a:ext cx="1057275" cy="6477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89C828B-4995-C722-8446-6C1797ED6D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0"/>
            <a:ext cx="1057275" cy="64770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7A90E1E3-0D8E-158C-D690-0D8A863A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0"/>
            <a:ext cx="1057275" cy="64770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B9A2A1CB-662B-D5A0-5AA2-133CF46B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0"/>
            <a:ext cx="1057275" cy="64770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6F22E56-1C77-CF84-07AB-ED79ADF5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0"/>
            <a:ext cx="561981" cy="64770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36CFDC0-3969-DB22-1BA9-5D3778A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29093D6-2A67-D48D-4498-71A0D515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68BA8AE0-319D-F69D-9AB5-0534D3C4F0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72667C3A-317C-9A14-6AB7-408D7E9ECD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0B7AF8A-3E81-B090-4D66-8495681F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DE6A62DA-857E-A77F-5CC6-9C317D9B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28B3C0B-B01E-BBBF-FB70-FD8778228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54706A49-4C47-3277-5534-C87480C629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EA29ABF-D9A3-1266-C2B9-664FBA04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82916EFF-C677-5016-EBB2-4057ED6CD1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9044350F-ED37-48F0-03BB-EBE52C81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DAA430FF-B276-11E2-F068-6C690BD3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B1755D9C-FF79-9A43-135E-DC80B8FC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D7C0976-0996-2066-467D-CE7E99A91A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9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945</Words>
  <Application>Microsoft Office PowerPoint</Application>
  <PresentationFormat>Widescreen</PresentationFormat>
  <Paragraphs>73</Paragraphs>
  <Slides>29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system-ui</vt:lpstr>
      <vt:lpstr>Times New Roman</vt:lpstr>
      <vt:lpstr>Tema do Office</vt:lpstr>
      <vt:lpstr>Imagem</vt:lpstr>
      <vt:lpstr>Franzinando  Na  FATEC</vt:lpstr>
      <vt:lpstr>Apresentação do PowerPoint</vt:lpstr>
      <vt:lpstr>Introdução ao Python</vt:lpstr>
      <vt:lpstr>Estrutura Condicional (if-else)</vt:lpstr>
      <vt:lpstr>Estrutura Condicional (if-else)</vt:lpstr>
      <vt:lpstr>Operadores Lógicos</vt:lpstr>
      <vt:lpstr>Operadores Lógicos</vt:lpstr>
      <vt:lpstr>Exemplos Operadores Lógicos</vt:lpstr>
      <vt:lpstr>Sinal Digital </vt:lpstr>
      <vt:lpstr>Apresentação do PowerPoint</vt:lpstr>
      <vt:lpstr>Apresentação do PowerPoint</vt:lpstr>
      <vt:lpstr>Primeira Montagem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 para fazer em sala </vt:lpstr>
      <vt:lpstr>Exercício 1</vt:lpstr>
      <vt:lpstr>Exercício 2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 ADRIANO VENTURA VIEIRA</dc:creator>
  <cp:lastModifiedBy>Felipe Souza</cp:lastModifiedBy>
  <cp:revision>6</cp:revision>
  <dcterms:created xsi:type="dcterms:W3CDTF">2022-08-11T19:59:47Z</dcterms:created>
  <dcterms:modified xsi:type="dcterms:W3CDTF">2022-10-20T19:29:10Z</dcterms:modified>
</cp:coreProperties>
</file>