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8" r:id="rId2"/>
    <p:sldId id="271" r:id="rId3"/>
    <p:sldId id="259" r:id="rId4"/>
    <p:sldId id="272" r:id="rId5"/>
    <p:sldId id="261" r:id="rId6"/>
    <p:sldId id="280" r:id="rId7"/>
    <p:sldId id="262" r:id="rId8"/>
    <p:sldId id="263" r:id="rId9"/>
    <p:sldId id="274" r:id="rId10"/>
    <p:sldId id="260" r:id="rId11"/>
    <p:sldId id="281" r:id="rId12"/>
    <p:sldId id="264" r:id="rId13"/>
    <p:sldId id="273" r:id="rId14"/>
    <p:sldId id="270" r:id="rId15"/>
    <p:sldId id="275" r:id="rId16"/>
    <p:sldId id="266" r:id="rId17"/>
    <p:sldId id="267" r:id="rId18"/>
    <p:sldId id="268" r:id="rId19"/>
    <p:sldId id="269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78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21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2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3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4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1C911-9BFE-4629-A34E-80D651A1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517959"/>
            <a:ext cx="9440034" cy="1828801"/>
          </a:xfrm>
        </p:spPr>
        <p:txBody>
          <a:bodyPr>
            <a:normAutofit/>
          </a:bodyPr>
          <a:lstStyle/>
          <a:p>
            <a:r>
              <a:rPr lang="en-GB" sz="6000" b="1" dirty="0"/>
              <a:t>Constructive Real Algebra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AB3E4A-5CB1-4B3C-88BE-EFECC6BE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98301"/>
            <a:ext cx="9440034" cy="1049867"/>
          </a:xfrm>
        </p:spPr>
        <p:txBody>
          <a:bodyPr>
            <a:normAutofit fontScale="92500"/>
          </a:bodyPr>
          <a:lstStyle/>
          <a:p>
            <a:r>
              <a:rPr lang="en-GB" dirty="0"/>
              <a:t>Franziskus Wiesnet</a:t>
            </a:r>
          </a:p>
          <a:p>
            <a:r>
              <a:rPr lang="en-GB" dirty="0"/>
              <a:t>University of Trento, University of Verona and Ludwig-</a:t>
            </a:r>
            <a:r>
              <a:rPr lang="en-GB" dirty="0" err="1"/>
              <a:t>Maximilians</a:t>
            </a:r>
            <a:r>
              <a:rPr lang="en-GB" dirty="0"/>
              <a:t> University Munich</a:t>
            </a:r>
          </a:p>
        </p:txBody>
      </p:sp>
    </p:spTree>
    <p:extLst>
      <p:ext uri="{BB962C8B-B14F-4D97-AF65-F5344CB8AC3E}">
        <p14:creationId xmlns:p14="http://schemas.microsoft.com/office/powerpoint/2010/main" val="61417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F82E11-442E-488F-9C25-64E7ADBB2D2D}"/>
                  </a:ext>
                </a:extLst>
              </p:cNvPr>
              <p:cNvSpPr txBox="1"/>
              <p:nvPr/>
            </p:nvSpPr>
            <p:spPr>
              <a:xfrm>
                <a:off x="997225" y="527532"/>
                <a:ext cx="11489635" cy="5802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Definition. </a:t>
                </a:r>
              </a:p>
              <a:p>
                <a:r>
                  <a:rPr lang="en-GB" sz="2400" dirty="0"/>
                  <a:t>A</a:t>
                </a:r>
                <a:endParaRPr lang="de-DE" sz="24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,+,⋅,−</m:t>
                    </m:r>
                    <m:sSup>
                      <m:sSup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,0,1,≡,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200" dirty="0"/>
                  <a:t> </a:t>
                </a:r>
              </a:p>
              <a:p>
                <a:r>
                  <a:rPr lang="en-GB" sz="2400" dirty="0"/>
                  <a:t>consists of</a:t>
                </a:r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A set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400" dirty="0"/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Two binary operators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+,⋅: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400" dirty="0"/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Two unary operators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400" dirty="0"/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Two elements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0,1∈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sz="2400" dirty="0"/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One binary predicate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≡∈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GB" sz="2400" dirty="0"/>
              </a:p>
              <a:p>
                <a:pPr marL="514350" indent="-514350">
                  <a:buFont typeface="Symbol" panose="05050102010706020507" pitchFamily="18" charset="2"/>
                  <a:buChar char="-"/>
                </a:pPr>
                <a:r>
                  <a:rPr lang="en-GB" sz="2400" dirty="0"/>
                  <a:t>One unary predicate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400" dirty="0"/>
                  <a:t>.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It is called a ordered field, if </a:t>
                </a:r>
              </a:p>
              <a:p>
                <a:pPr marL="457200" indent="-45720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,+,⋅,−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,0,1</m:t>
                        </m:r>
                      </m:e>
                    </m:d>
                  </m:oMath>
                </a14:m>
                <a:r>
                  <a:rPr lang="en-GB" sz="2400" dirty="0"/>
                  <a:t> is a field</a:t>
                </a:r>
              </a:p>
              <a:p>
                <a:pPr marL="457200" indent="-45720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400" dirty="0"/>
                  <a:t> is an order on </a:t>
                </a: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de-DE" sz="2400" dirty="0"/>
              </a:p>
              <a:p>
                <a:pPr marL="457200" indent="-45720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GB" sz="2400" dirty="0"/>
                  <a:t> is a congruence relation.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4F82E11-442E-488F-9C25-64E7ADBB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25" y="527532"/>
                <a:ext cx="11489635" cy="5802935"/>
              </a:xfrm>
              <a:prstGeom prst="rect">
                <a:avLst/>
              </a:prstGeom>
              <a:blipFill>
                <a:blip r:embed="rId2"/>
                <a:stretch>
                  <a:fillRect l="-849" t="-841" b="-1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>
            <a:extLst>
              <a:ext uri="{FF2B5EF4-FFF2-40B4-BE49-F238E27FC236}">
                <a16:creationId xmlns:a16="http://schemas.microsoft.com/office/drawing/2014/main" id="{D830C262-9B8D-4A28-9065-311A8A059535}"/>
              </a:ext>
            </a:extLst>
          </p:cNvPr>
          <p:cNvSpPr/>
          <p:nvPr/>
        </p:nvSpPr>
        <p:spPr>
          <a:xfrm>
            <a:off x="1346184" y="892954"/>
            <a:ext cx="4024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candidate of an ordered field </a:t>
            </a:r>
          </a:p>
        </p:txBody>
      </p:sp>
    </p:spTree>
    <p:extLst>
      <p:ext uri="{BB962C8B-B14F-4D97-AF65-F5344CB8AC3E}">
        <p14:creationId xmlns:p14="http://schemas.microsoft.com/office/powerpoint/2010/main" val="198345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461E565-F319-4B6B-841D-61B6A82AA0F9}"/>
              </a:ext>
            </a:extLst>
          </p:cNvPr>
          <p:cNvSpPr/>
          <p:nvPr/>
        </p:nvSpPr>
        <p:spPr>
          <a:xfrm>
            <a:off x="2976395" y="2828835"/>
            <a:ext cx="62392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b="1" dirty="0"/>
              <a:t>Main Theorem</a:t>
            </a:r>
          </a:p>
        </p:txBody>
      </p:sp>
    </p:spTree>
    <p:extLst>
      <p:ext uri="{BB962C8B-B14F-4D97-AF65-F5344CB8AC3E}">
        <p14:creationId xmlns:p14="http://schemas.microsoft.com/office/powerpoint/2010/main" val="7073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37629F8-C453-4E53-8EE9-8B89DBA8F218}"/>
                  </a:ext>
                </a:extLst>
              </p:cNvPr>
              <p:cNvSpPr txBox="1"/>
              <p:nvPr/>
            </p:nvSpPr>
            <p:spPr>
              <a:xfrm>
                <a:off x="1312347" y="611708"/>
                <a:ext cx="97376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de-DE" sz="2800" dirty="0"/>
                  <a:t>Let</a:t>
                </a:r>
                <a:r>
                  <a:rPr lang="de-DE" sz="2800" b="1" dirty="0"/>
                  <a:t> </a:t>
                </a:r>
                <a14:m>
                  <m:oMath xmlns:m="http://schemas.openxmlformats.org/officeDocument/2006/math">
                    <m:r>
                      <a:rPr lang="de-DE" sz="28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,+,⋅,−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,0,1,≡,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be a candidate of an ordered field and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37629F8-C453-4E53-8EE9-8B89DBA8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7" y="611708"/>
                <a:ext cx="9737633" cy="954107"/>
              </a:xfrm>
              <a:prstGeom prst="rect">
                <a:avLst/>
              </a:prstGeom>
              <a:blipFill>
                <a:blip r:embed="rId2"/>
                <a:stretch>
                  <a:fillRect l="-1252" t="-6369" r="-1252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4860119-2532-43FA-B494-575869C926F9}"/>
                  </a:ext>
                </a:extLst>
              </p:cNvPr>
              <p:cNvSpPr/>
              <p:nvPr/>
            </p:nvSpPr>
            <p:spPr>
              <a:xfrm>
                <a:off x="1312347" y="1782033"/>
                <a:ext cx="10498653" cy="4852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800" dirty="0"/>
                  <a:t>Then there</a:t>
                </a:r>
                <a:r>
                  <a:rPr lang="de-DE" sz="2800" dirty="0"/>
                  <a:t> </a:t>
                </a:r>
                <a:r>
                  <a:rPr lang="en-GB" sz="2800" dirty="0"/>
                  <a:t>exists a candidate of an ordered field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,+,⋅,−</m:t>
                          </m:r>
                          <m:sSup>
                            <m:sSup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,0,1,≡,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de-DE" sz="2800" dirty="0"/>
              </a:p>
              <a:p>
                <a:pPr algn="just"/>
                <a:r>
                  <a:rPr lang="en-GB" sz="2800" dirty="0"/>
                  <a:t>together with a map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800" dirty="0"/>
                  <a:t> such that the following hold: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If either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800" dirty="0"/>
                  <a:t> is not an ordered field or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800" dirty="0"/>
                  <a:t> is not a homomorphism of an ordered field, then </a:t>
                </a:r>
                <a14:m>
                  <m:oMath xmlns:m="http://schemas.openxmlformats.org/officeDocument/2006/math">
                    <m:r>
                      <a:rPr lang="de-DE" sz="28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sz="2800" dirty="0"/>
                  <a:t> is not an ordered field.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de-DE" sz="2800" dirty="0" err="1"/>
                  <a:t>Either</a:t>
                </a:r>
                <a:r>
                  <a:rPr lang="de-DE" sz="2800" b="1" dirty="0"/>
                  <a:t> </a:t>
                </a:r>
                <a14:m>
                  <m:oMath xmlns:m="http://schemas.openxmlformats.org/officeDocument/2006/math">
                    <m:r>
                      <a:rPr lang="de-DE" sz="28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sz="2800" dirty="0"/>
                  <a:t> is not an ordered field, or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nary>
                        <m:naryPr>
                          <m:chr m:val="∏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algn="just"/>
                <a:r>
                  <a:rPr lang="en-GB" sz="2800" dirty="0"/>
                  <a:t>	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800" dirty="0"/>
                  <a:t> such that if there are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800" dirty="0"/>
                  <a:t> 	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acc>
                      <m:accPr>
                        <m:chr m:val="̃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800" i="1" dirty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2800" dirty="0"/>
                  <a:t>, then </a:t>
                </a:r>
                <a14:m>
                  <m:oMath xmlns:m="http://schemas.openxmlformats.org/officeDocument/2006/math">
                    <m:r>
                      <a:rPr lang="de-DE" sz="28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sz="2800" dirty="0"/>
                  <a:t> is not an ordered field.</a:t>
                </a:r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84860119-2532-43FA-B494-575869C92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7" y="1782033"/>
                <a:ext cx="10498653" cy="4852995"/>
              </a:xfrm>
              <a:prstGeom prst="rect">
                <a:avLst/>
              </a:prstGeom>
              <a:blipFill>
                <a:blip r:embed="rId3"/>
                <a:stretch>
                  <a:fillRect l="-1161" t="-1256" r="-1161" b="-2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8469FB7-EC6D-4878-AD4B-D267D381C562}"/>
              </a:ext>
            </a:extLst>
          </p:cNvPr>
          <p:cNvSpPr txBox="1"/>
          <p:nvPr/>
        </p:nvSpPr>
        <p:spPr>
          <a:xfrm>
            <a:off x="3778649" y="2967335"/>
            <a:ext cx="463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337498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796A22-E144-47A7-97CC-8982DA138D03}"/>
                  </a:ext>
                </a:extLst>
              </p:cNvPr>
              <p:cNvSpPr txBox="1"/>
              <p:nvPr/>
            </p:nvSpPr>
            <p:spPr>
              <a:xfrm>
                <a:off x="1120584" y="3298371"/>
                <a:ext cx="99508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,+,⋅,−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400" i="1">
                        <a:latin typeface="Cambria Math" panose="02040503050406030204" pitchFamily="18" charset="0"/>
                      </a:rPr>
                      <m:t>,0,1,≡,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 be given. We define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1" i="1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i="1" dirty="0"/>
                  <a:t> </a:t>
                </a:r>
                <a:r>
                  <a:rPr lang="en-GB" sz="2400" dirty="0"/>
                  <a:t>for some candidate of an ordered field </a:t>
                </a: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GB" sz="2400" dirty="0"/>
                  <a:t>, a map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2400" dirty="0"/>
                  <a:t>, or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error</m:t>
                    </m:r>
                  </m:oMath>
                </a14:m>
                <a:r>
                  <a:rPr lang="en-GB" sz="2400" i="1" dirty="0">
                    <a:latin typeface="Bodoni MT Condensed" panose="02070606080606020203" pitchFamily="18" charset="0"/>
                  </a:rPr>
                  <a:t>, </a:t>
                </a:r>
                <a:r>
                  <a:rPr lang="en-GB" sz="2400" dirty="0"/>
                  <a:t>as follows</a:t>
                </a:r>
                <a:endParaRPr lang="en-GB" sz="2400" i="1" dirty="0">
                  <a:latin typeface="Bodoni MT Condensed" panose="02070606080606020203" pitchFamily="18" charset="0"/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B796A22-E144-47A7-97CC-8982DA13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584" y="3298371"/>
                <a:ext cx="9950823" cy="1200329"/>
              </a:xfrm>
              <a:prstGeom prst="rect">
                <a:avLst/>
              </a:prstGeom>
              <a:blipFill>
                <a:blip r:embed="rId2"/>
                <a:stretch>
                  <a:fillRect l="-980" t="-4061" r="-919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F6D7F543-5123-4A08-9B74-AEF9EBCEECD7}"/>
              </a:ext>
            </a:extLst>
          </p:cNvPr>
          <p:cNvSpPr txBox="1"/>
          <p:nvPr/>
        </p:nvSpPr>
        <p:spPr>
          <a:xfrm>
            <a:off x="3465572" y="835477"/>
            <a:ext cx="5260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735705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14308AF-EAB3-429D-99E0-2AB93E373CB0}"/>
                  </a:ext>
                </a:extLst>
              </p:cNvPr>
              <p:cNvSpPr txBox="1"/>
              <p:nvPr/>
            </p:nvSpPr>
            <p:spPr>
              <a:xfrm>
                <a:off x="792736" y="940634"/>
                <a:ext cx="10363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If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is constant, return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,[])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14308AF-EAB3-429D-99E0-2AB93E37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6" y="940634"/>
                <a:ext cx="10363200" cy="523220"/>
              </a:xfrm>
              <a:prstGeom prst="rect">
                <a:avLst/>
              </a:prstGeom>
              <a:blipFill>
                <a:blip r:embed="rId2"/>
                <a:stretch>
                  <a:fillRect l="-1176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6CC836-B68F-4B5E-84CF-F4F2437DB1FF}"/>
                  </a:ext>
                </a:extLst>
              </p:cNvPr>
              <p:cNvSpPr txBox="1"/>
              <p:nvPr/>
            </p:nvSpPr>
            <p:spPr>
              <a:xfrm>
                <a:off x="792736" y="2259522"/>
                <a:ext cx="10363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Let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and</a:t>
                </a:r>
                <a:r>
                  <a:rPr lang="en-GB" sz="2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. </a:t>
                </a:r>
                <a:endParaRPr lang="en-GB" sz="28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6CC836-B68F-4B5E-84CF-F4F2437DB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6" y="2259522"/>
                <a:ext cx="10363199" cy="523220"/>
              </a:xfrm>
              <a:prstGeom prst="rect">
                <a:avLst/>
              </a:prstGeom>
              <a:blipFill>
                <a:blip r:embed="rId3"/>
                <a:stretch>
                  <a:fillRect l="-1176" t="-14118" b="-3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B86F689-4BE2-4237-B77B-5F29AF4B0DE3}"/>
                  </a:ext>
                </a:extLst>
              </p:cNvPr>
              <p:cNvSpPr txBox="1"/>
              <p:nvPr/>
            </p:nvSpPr>
            <p:spPr>
              <a:xfrm>
                <a:off x="792736" y="3578410"/>
                <a:ext cx="102152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Check if there is an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≡0.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B86F689-4BE2-4237-B77B-5F29AF4B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6" y="3578410"/>
                <a:ext cx="10215282" cy="523220"/>
              </a:xfrm>
              <a:prstGeom prst="rect">
                <a:avLst/>
              </a:prstGeom>
              <a:blipFill>
                <a:blip r:embed="rId4"/>
                <a:stretch>
                  <a:fillRect l="-1193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2878F9A-E5D1-4790-81B0-5E0EE4691DF3}"/>
                  </a:ext>
                </a:extLst>
              </p:cNvPr>
              <p:cNvSpPr txBox="1"/>
              <p:nvPr/>
            </p:nvSpPr>
            <p:spPr>
              <a:xfrm>
                <a:off x="792736" y="4897298"/>
                <a:ext cx="10462530" cy="1204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If yes,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𝛯</m:t>
                    </m:r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de-DE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and 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de-DE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,[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2878F9A-E5D1-4790-81B0-5E0EE469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6" y="4897298"/>
                <a:ext cx="10462530" cy="1204176"/>
              </a:xfrm>
              <a:prstGeom prst="rect">
                <a:avLst/>
              </a:prstGeom>
              <a:blipFill>
                <a:blip r:embed="rId5"/>
                <a:stretch>
                  <a:fillRect l="-1166" b="-131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3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73F2B4-7A8C-496D-9D9B-C4C0DE682B23}"/>
                  </a:ext>
                </a:extLst>
              </p:cNvPr>
              <p:cNvSpPr txBox="1"/>
              <p:nvPr/>
            </p:nvSpPr>
            <p:spPr>
              <a:xfrm>
                <a:off x="883449" y="699468"/>
                <a:ext cx="10215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be a bound for the zeros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≔−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273F2B4-7A8C-496D-9D9B-C4C0DE68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9" y="699468"/>
                <a:ext cx="10215282" cy="369332"/>
              </a:xfrm>
              <a:prstGeom prst="rect">
                <a:avLst/>
              </a:prstGeom>
              <a:blipFill>
                <a:blip r:embed="rId2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1D251F6-423C-4AF0-9A40-CE2B2FA8728D}"/>
                  </a:ext>
                </a:extLst>
              </p:cNvPr>
              <p:cNvSpPr txBox="1"/>
              <p:nvPr/>
            </p:nvSpPr>
            <p:spPr>
              <a:xfrm>
                <a:off x="883449" y="1483650"/>
                <a:ext cx="10215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 so wlog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1D251F6-423C-4AF0-9A40-CE2B2FA87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9" y="1483650"/>
                <a:ext cx="10215282" cy="369332"/>
              </a:xfrm>
              <a:prstGeom prst="rect">
                <a:avLst/>
              </a:prstGeom>
              <a:blipFill>
                <a:blip r:embed="rId3"/>
                <a:stretch>
                  <a:fillRect l="-537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3F484E4-3737-44F2-B6A0-26F9749648EB}"/>
                  </a:ext>
                </a:extLst>
              </p:cNvPr>
              <p:cNvSpPr txBox="1"/>
              <p:nvPr/>
            </p:nvSpPr>
            <p:spPr>
              <a:xfrm>
                <a:off x="883449" y="2267832"/>
                <a:ext cx="10363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Check if there is 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 and if no, return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3F484E4-3737-44F2-B6A0-26F974964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9" y="2267832"/>
                <a:ext cx="10363198" cy="369332"/>
              </a:xfrm>
              <a:prstGeom prst="rect">
                <a:avLst/>
              </a:prstGeom>
              <a:blipFill>
                <a:blip r:embed="rId4"/>
                <a:stretch>
                  <a:fillRect l="-52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BA767F8-20A8-436C-97D7-79A1FF6A813F}"/>
                  </a:ext>
                </a:extLst>
              </p:cNvPr>
              <p:cNvSpPr txBox="1"/>
              <p:nvPr/>
            </p:nvSpPr>
            <p:spPr>
              <a:xfrm>
                <a:off x="883449" y="3052015"/>
                <a:ext cx="10215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be minimal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 and we define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BA767F8-20A8-436C-97D7-79A1FF6A8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9" y="3052015"/>
                <a:ext cx="10215282" cy="369332"/>
              </a:xfrm>
              <a:prstGeom prst="rect">
                <a:avLst/>
              </a:prstGeom>
              <a:blipFill>
                <a:blip r:embed="rId5"/>
                <a:stretch>
                  <a:fillRect l="-5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>
            <a:extLst>
              <a:ext uri="{FF2B5EF4-FFF2-40B4-BE49-F238E27FC236}">
                <a16:creationId xmlns:a16="http://schemas.microsoft.com/office/drawing/2014/main" id="{89CCE776-C673-457D-970E-C57F22D5A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85" y="3800561"/>
            <a:ext cx="3320365" cy="2551147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CCA2094D-6482-46C7-A500-FD74FDBDCE0D}"/>
              </a:ext>
            </a:extLst>
          </p:cNvPr>
          <p:cNvSpPr/>
          <p:nvPr/>
        </p:nvSpPr>
        <p:spPr>
          <a:xfrm>
            <a:off x="4292197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F4AC910-5A56-4B60-B4AF-B2378DA21D44}"/>
              </a:ext>
            </a:extLst>
          </p:cNvPr>
          <p:cNvSpPr/>
          <p:nvPr/>
        </p:nvSpPr>
        <p:spPr>
          <a:xfrm>
            <a:off x="7247250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E0403441-F1F6-43AC-864A-1EFB9837B262}"/>
              </a:ext>
            </a:extLst>
          </p:cNvPr>
          <p:cNvSpPr/>
          <p:nvPr/>
        </p:nvSpPr>
        <p:spPr>
          <a:xfrm>
            <a:off x="4689308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5BFC27B-C0F5-4404-BCBC-707FF02A5FCE}"/>
              </a:ext>
            </a:extLst>
          </p:cNvPr>
          <p:cNvSpPr/>
          <p:nvPr/>
        </p:nvSpPr>
        <p:spPr>
          <a:xfrm>
            <a:off x="5267531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29B4F0D-FCF2-4F9C-8AB8-A6E84D44BCA9}"/>
              </a:ext>
            </a:extLst>
          </p:cNvPr>
          <p:cNvSpPr/>
          <p:nvPr/>
        </p:nvSpPr>
        <p:spPr>
          <a:xfrm>
            <a:off x="5868166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B3F0D8B-E57B-47B4-9EFC-C592BAFEEF51}"/>
              </a:ext>
            </a:extLst>
          </p:cNvPr>
          <p:cNvSpPr/>
          <p:nvPr/>
        </p:nvSpPr>
        <p:spPr>
          <a:xfrm>
            <a:off x="6540521" y="53067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6673420E-E34F-45E6-956C-42486E975519}"/>
                  </a:ext>
                </a:extLst>
              </p:cNvPr>
              <p:cNvSpPr/>
              <p:nvPr/>
            </p:nvSpPr>
            <p:spPr>
              <a:xfrm>
                <a:off x="4092562" y="4951638"/>
                <a:ext cx="489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6673420E-E34F-45E6-956C-42486E975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62" y="4951638"/>
                <a:ext cx="4891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7BCE53E7-EAB8-4344-A6B3-AD51E4158FEA}"/>
                  </a:ext>
                </a:extLst>
              </p:cNvPr>
              <p:cNvSpPr/>
              <p:nvPr/>
            </p:nvSpPr>
            <p:spPr>
              <a:xfrm>
                <a:off x="4515076" y="4951638"/>
                <a:ext cx="483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7BCE53E7-EAB8-4344-A6B3-AD51E4158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076" y="4951638"/>
                <a:ext cx="4838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9A985217-6BB3-4A9F-8795-0E4FF5D6F0E0}"/>
                  </a:ext>
                </a:extLst>
              </p:cNvPr>
              <p:cNvSpPr/>
              <p:nvPr/>
            </p:nvSpPr>
            <p:spPr>
              <a:xfrm>
                <a:off x="5079606" y="495163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9A985217-6BB3-4A9F-8795-0E4FF5D6F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606" y="4951638"/>
                <a:ext cx="4891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95547DA-1660-46ED-B71F-87B6FCF05FB7}"/>
                  </a:ext>
                </a:extLst>
              </p:cNvPr>
              <p:cNvSpPr/>
              <p:nvPr/>
            </p:nvSpPr>
            <p:spPr>
              <a:xfrm>
                <a:off x="5733578" y="495163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795547DA-1660-46ED-B71F-87B6FCF05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8" y="4951638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156A243-D9A7-48AA-9492-2160769FBF4C}"/>
                  </a:ext>
                </a:extLst>
              </p:cNvPr>
              <p:cNvSpPr/>
              <p:nvPr/>
            </p:nvSpPr>
            <p:spPr>
              <a:xfrm>
                <a:off x="6298596" y="495163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156A243-D9A7-48AA-9492-2160769FB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596" y="4951638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18CE494-1CDA-4DAB-AE31-36BF0CB5DB07}"/>
                  </a:ext>
                </a:extLst>
              </p:cNvPr>
              <p:cNvSpPr/>
              <p:nvPr/>
            </p:nvSpPr>
            <p:spPr>
              <a:xfrm>
                <a:off x="6969898" y="4951638"/>
                <a:ext cx="489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E18CE494-1CDA-4DAB-AE31-36BF0CB5D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98" y="4951638"/>
                <a:ext cx="48917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F17A258-3230-4A94-93B9-C32E81830D35}"/>
                  </a:ext>
                </a:extLst>
              </p:cNvPr>
              <p:cNvSpPr/>
              <p:nvPr/>
            </p:nvSpPr>
            <p:spPr>
              <a:xfrm>
                <a:off x="6556227" y="39209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F17A258-3230-4A94-93B9-C32E81830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227" y="3920900"/>
                <a:ext cx="375424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0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0DF394A-CD08-4DFE-AC10-F2546238A74B}"/>
                  </a:ext>
                </a:extLst>
              </p:cNvPr>
              <p:cNvSpPr txBox="1"/>
              <p:nvPr/>
            </p:nvSpPr>
            <p:spPr>
              <a:xfrm>
                <a:off x="3278643" y="1372867"/>
                <a:ext cx="8731624" cy="4328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We define a subset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/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Given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000" dirty="0"/>
                  <a:t> try to compute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𝑅𝑒𝑚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the reminder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000" dirty="0"/>
                  <a:t>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 this is not possible, then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/>
                  <a:t>. If the result is error, then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de-DE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and try to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 not possible,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e-DE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 err="1"/>
                  <a:t>W.l.o.g</a:t>
                </a:r>
                <a:r>
                  <a:rPr lang="en-GB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and for some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2000" dirty="0"/>
                  <a:t> and we overwrite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Check if there is exactly one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000" dirty="0"/>
                  <a:t>. If no, then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000" dirty="0"/>
                  <a:t>. If yes, then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 Otherwise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0DF394A-CD08-4DFE-AC10-F2546238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643" y="1372867"/>
                <a:ext cx="8731624" cy="4328108"/>
              </a:xfrm>
              <a:prstGeom prst="rect">
                <a:avLst/>
              </a:prstGeom>
              <a:blipFill>
                <a:blip r:embed="rId2"/>
                <a:stretch>
                  <a:fillRect l="-768" t="-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77B9C480-7300-478A-AFDE-370E40F313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4303" r="72886" b="17555"/>
          <a:stretch/>
        </p:blipFill>
        <p:spPr>
          <a:xfrm>
            <a:off x="595848" y="1731541"/>
            <a:ext cx="2114248" cy="307723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68CD8D8-B29C-4BB3-A4F8-33D2EFDAB980}"/>
              </a:ext>
            </a:extLst>
          </p:cNvPr>
          <p:cNvSpPr/>
          <p:nvPr/>
        </p:nvSpPr>
        <p:spPr>
          <a:xfrm>
            <a:off x="951772" y="339121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E2D3B6B-D7A5-4EDB-B26D-216875ACAFC8}"/>
                  </a:ext>
                </a:extLst>
              </p:cNvPr>
              <p:cNvSpPr/>
              <p:nvPr/>
            </p:nvSpPr>
            <p:spPr>
              <a:xfrm>
                <a:off x="795679" y="3024303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E2D3B6B-D7A5-4EDB-B26D-216875ACA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79" y="3024303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3764E66C-E1E5-44EC-8A00-002FD4C52199}"/>
              </a:ext>
            </a:extLst>
          </p:cNvPr>
          <p:cNvSpPr/>
          <p:nvPr/>
        </p:nvSpPr>
        <p:spPr>
          <a:xfrm>
            <a:off x="2249322" y="339121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E1704C7-C552-459C-94D4-249ACCF1434F}"/>
                  </a:ext>
                </a:extLst>
              </p:cNvPr>
              <p:cNvSpPr/>
              <p:nvPr/>
            </p:nvSpPr>
            <p:spPr>
              <a:xfrm>
                <a:off x="2065414" y="3024303"/>
                <a:ext cx="378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EE1704C7-C552-459C-94D4-249ACCF14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14" y="3024303"/>
                <a:ext cx="378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004912-77ED-4826-BF62-0BFB5A36B3AF}"/>
              </a:ext>
            </a:extLst>
          </p:cNvPr>
          <p:cNvSpPr/>
          <p:nvPr/>
        </p:nvSpPr>
        <p:spPr>
          <a:xfrm>
            <a:off x="591010" y="2254056"/>
            <a:ext cx="2119086" cy="1541719"/>
          </a:xfrm>
          <a:custGeom>
            <a:avLst/>
            <a:gdLst>
              <a:gd name="connsiteX0" fmla="*/ 0 w 2119086"/>
              <a:gd name="connsiteY0" fmla="*/ 846666 h 1541719"/>
              <a:gd name="connsiteX1" fmla="*/ 459619 w 2119086"/>
              <a:gd name="connsiteY1" fmla="*/ 614438 h 1541719"/>
              <a:gd name="connsiteX2" fmla="*/ 836991 w 2119086"/>
              <a:gd name="connsiteY2" fmla="*/ 1533676 h 1541719"/>
              <a:gd name="connsiteX3" fmla="*/ 2119086 w 2119086"/>
              <a:gd name="connsiteY3" fmla="*/ 0 h 154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086" h="1541719">
                <a:moveTo>
                  <a:pt x="0" y="846666"/>
                </a:moveTo>
                <a:cubicBezTo>
                  <a:pt x="160060" y="673301"/>
                  <a:pt x="320120" y="499936"/>
                  <a:pt x="459619" y="614438"/>
                </a:cubicBezTo>
                <a:cubicBezTo>
                  <a:pt x="599118" y="728940"/>
                  <a:pt x="560413" y="1636082"/>
                  <a:pt x="836991" y="1533676"/>
                </a:cubicBezTo>
                <a:cubicBezTo>
                  <a:pt x="1113569" y="1431270"/>
                  <a:pt x="1852991" y="271740"/>
                  <a:pt x="2119086" y="0"/>
                </a:cubicBez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6DA2696-BFED-4EBA-B0EB-64816187B396}"/>
              </a:ext>
            </a:extLst>
          </p:cNvPr>
          <p:cNvSpPr/>
          <p:nvPr/>
        </p:nvSpPr>
        <p:spPr>
          <a:xfrm>
            <a:off x="1140447" y="339121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556D124-81B5-4694-A8D3-EA0AF3FADF91}"/>
              </a:ext>
            </a:extLst>
          </p:cNvPr>
          <p:cNvSpPr/>
          <p:nvPr/>
        </p:nvSpPr>
        <p:spPr>
          <a:xfrm>
            <a:off x="1740483" y="3391216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6A92583-5E18-4FF9-99F2-33681138C055}"/>
                  </a:ext>
                </a:extLst>
              </p:cNvPr>
              <p:cNvSpPr/>
              <p:nvPr/>
            </p:nvSpPr>
            <p:spPr>
              <a:xfrm>
                <a:off x="1035533" y="3024303"/>
                <a:ext cx="4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6A92583-5E18-4FF9-99F2-33681138C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" y="3024303"/>
                <a:ext cx="4735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FC0BDC0-A8BA-4691-99C7-B4774E622A8C}"/>
                  </a:ext>
                </a:extLst>
              </p:cNvPr>
              <p:cNvSpPr/>
              <p:nvPr/>
            </p:nvSpPr>
            <p:spPr>
              <a:xfrm>
                <a:off x="1541445" y="3024303"/>
                <a:ext cx="478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FC0BDC0-A8BA-4691-99C7-B4774E622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45" y="3024303"/>
                <a:ext cx="4789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DBDD418-D7AD-47C6-B8E4-46BBDD63A381}"/>
                  </a:ext>
                </a:extLst>
              </p:cNvPr>
              <p:cNvSpPr/>
              <p:nvPr/>
            </p:nvSpPr>
            <p:spPr>
              <a:xfrm>
                <a:off x="2249322" y="2008884"/>
                <a:ext cx="511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de-DE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2DBDD418-D7AD-47C6-B8E4-46BBDD63A3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22" y="2008884"/>
                <a:ext cx="511615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AC7C10F0-0FAF-4F1B-AEB0-9166F08E2D2F}"/>
                  </a:ext>
                </a:extLst>
              </p:cNvPr>
              <p:cNvSpPr/>
              <p:nvPr/>
            </p:nvSpPr>
            <p:spPr>
              <a:xfrm>
                <a:off x="1650553" y="1701268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AC7C10F0-0FAF-4F1B-AEB0-9166F08E2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53" y="1701268"/>
                <a:ext cx="375424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4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5" grpId="0" animBg="1"/>
      <p:bldP spid="19" grpId="0"/>
      <p:bldP spid="20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DA2A731-A620-4452-8702-6804C00C9A74}"/>
                  </a:ext>
                </a:extLst>
              </p:cNvPr>
              <p:cNvSpPr txBox="1"/>
              <p:nvPr/>
            </p:nvSpPr>
            <p:spPr>
              <a:xfrm>
                <a:off x="922903" y="1440564"/>
                <a:ext cx="108921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∩−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400" b="0" dirty="0"/>
                  <a:t> and </a:t>
                </a:r>
                <a:r>
                  <a:rPr lang="en-GB" sz="2400" b="0" dirty="0"/>
                  <a:t>if</a:t>
                </a:r>
                <a:r>
                  <a:rPr lang="de-DE" sz="2400" b="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1∈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400" b="0" dirty="0"/>
                  <a:t>, </a:t>
                </a:r>
                <a:r>
                  <a:rPr lang="en-GB" sz="2400" b="0" dirty="0"/>
                  <a:t>return</a:t>
                </a:r>
                <a:r>
                  <a:rPr lang="de-DE" sz="2400" b="0" dirty="0"/>
                  <a:t> </a:t>
                </a:r>
                <a:r>
                  <a:rPr lang="en-GB" sz="2400" b="0" dirty="0"/>
                  <a:t>error</a:t>
                </a:r>
                <a:r>
                  <a:rPr lang="de-DE" sz="2400" b="0" dirty="0"/>
                  <a:t>.</a:t>
                </a:r>
              </a:p>
              <a:p>
                <a:r>
                  <a:rPr lang="en-GB" sz="2400" dirty="0"/>
                  <a:t>We define a candidate of an ordered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≔(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,+,⋅,−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,0,1,≡,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as follows: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ADA2A731-A620-4452-8702-6804C00C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3" y="1440564"/>
                <a:ext cx="10892118" cy="830997"/>
              </a:xfrm>
              <a:prstGeom prst="rect">
                <a:avLst/>
              </a:prstGeom>
              <a:blipFill>
                <a:blip r:embed="rId2"/>
                <a:stretch>
                  <a:fillRect l="-839" t="-5839" b="-59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E9BD79F-32BA-4474-8580-0DCDBB7A98AB}"/>
                  </a:ext>
                </a:extLst>
              </p:cNvPr>
              <p:cNvSpPr/>
              <p:nvPr/>
            </p:nvSpPr>
            <p:spPr>
              <a:xfrm>
                <a:off x="4773817" y="3402046"/>
                <a:ext cx="3146246" cy="61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:⇔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6E9BD79F-32BA-4474-8580-0DCDBB7A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17" y="3402046"/>
                <a:ext cx="3146246" cy="614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48FA92D-2A34-45D1-BC01-BFE74F39DB00}"/>
                  </a:ext>
                </a:extLst>
              </p:cNvPr>
              <p:cNvSpPr/>
              <p:nvPr/>
            </p:nvSpPr>
            <p:spPr>
              <a:xfrm>
                <a:off x="351590" y="4677717"/>
                <a:ext cx="3121624" cy="1063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48FA92D-2A34-45D1-BC01-BFE74F39D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0" y="4677717"/>
                <a:ext cx="3121624" cy="1063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3A7AB5E-D68B-4522-8DDC-8F4C4B9B9972}"/>
                  </a:ext>
                </a:extLst>
              </p:cNvPr>
              <p:cNvSpPr/>
              <p:nvPr/>
            </p:nvSpPr>
            <p:spPr>
              <a:xfrm>
                <a:off x="4458342" y="4750077"/>
                <a:ext cx="2393411" cy="91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B3A7AB5E-D68B-4522-8DDC-8F4C4B9B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42" y="4750077"/>
                <a:ext cx="2393411" cy="918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4945F7D-3C78-436C-A820-03831DEDC050}"/>
                  </a:ext>
                </a:extLst>
              </p:cNvPr>
              <p:cNvSpPr/>
              <p:nvPr/>
            </p:nvSpPr>
            <p:spPr>
              <a:xfrm>
                <a:off x="7836881" y="4960359"/>
                <a:ext cx="1007392" cy="498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4945F7D-3C78-436C-A820-03831DED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81" y="4960359"/>
                <a:ext cx="1007392" cy="498085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057E9BD-B6F9-40AB-AF3D-72633390DD20}"/>
                  </a:ext>
                </a:extLst>
              </p:cNvPr>
              <p:cNvSpPr/>
              <p:nvPr/>
            </p:nvSpPr>
            <p:spPr>
              <a:xfrm>
                <a:off x="9829400" y="4750077"/>
                <a:ext cx="1898020" cy="917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1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057E9BD-B6F9-40AB-AF3D-72633390D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400" y="4750077"/>
                <a:ext cx="1898020" cy="9174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91F6BBD-B454-4E1D-8FB0-E87DFA172FD1}"/>
                  </a:ext>
                </a:extLst>
              </p:cNvPr>
              <p:cNvSpPr/>
              <p:nvPr/>
            </p:nvSpPr>
            <p:spPr>
              <a:xfrm>
                <a:off x="8865490" y="3415415"/>
                <a:ext cx="2403607" cy="587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91F6BBD-B454-4E1D-8FB0-E87DFA172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490" y="3415415"/>
                <a:ext cx="2403607" cy="587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7F2CF3-C8B4-48FA-9B65-A4CBAE549BAC}"/>
                  </a:ext>
                </a:extLst>
              </p:cNvPr>
              <p:cNvSpPr/>
              <p:nvPr/>
            </p:nvSpPr>
            <p:spPr>
              <a:xfrm>
                <a:off x="922903" y="3524387"/>
                <a:ext cx="2914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∖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7F2CF3-C8B4-48FA-9B65-A4CBAE549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03" y="3524387"/>
                <a:ext cx="2914452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81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8560925-CDCF-4F42-A427-0DA28F163DB5}"/>
                  </a:ext>
                </a:extLst>
              </p:cNvPr>
              <p:cNvSpPr txBox="1"/>
              <p:nvPr/>
            </p:nvSpPr>
            <p:spPr>
              <a:xfrm>
                <a:off x="1127312" y="4436631"/>
                <a:ext cx="10047194" cy="1290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/>
                  <a:t> then we return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8560925-CDCF-4F42-A427-0DA28F16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12" y="4436631"/>
                <a:ext cx="10047194" cy="1290097"/>
              </a:xfrm>
              <a:prstGeom prst="rect">
                <a:avLst/>
              </a:prstGeom>
              <a:blipFill>
                <a:blip r:embed="rId2"/>
                <a:stretch>
                  <a:fillRect l="-1274" t="-5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B203B8F-E94B-4C59-8286-363407E816C9}"/>
                  </a:ext>
                </a:extLst>
              </p:cNvPr>
              <p:cNvSpPr txBox="1"/>
              <p:nvPr/>
            </p:nvSpPr>
            <p:spPr>
              <a:xfrm>
                <a:off x="1127312" y="2448235"/>
                <a:ext cx="10264588" cy="117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We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den>
                    </m:f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B203B8F-E94B-4C59-8286-363407E81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12" y="2448235"/>
                <a:ext cx="10264588" cy="1179105"/>
              </a:xfrm>
              <a:prstGeom prst="rect">
                <a:avLst/>
              </a:prstGeom>
              <a:blipFill>
                <a:blip r:embed="rId3"/>
                <a:stretch>
                  <a:fillRect l="-1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52327DC-A7F0-4406-88D7-8E2AFABF0FB3}"/>
                  </a:ext>
                </a:extLst>
              </p:cNvPr>
              <p:cNvSpPr txBox="1"/>
              <p:nvPr/>
            </p:nvSpPr>
            <p:spPr>
              <a:xfrm>
                <a:off x="1127312" y="972415"/>
                <a:ext cx="6259606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We define the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52327DC-A7F0-4406-88D7-8E2AFABF0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312" y="972415"/>
                <a:ext cx="6259606" cy="666529"/>
              </a:xfrm>
              <a:prstGeom prst="rect">
                <a:avLst/>
              </a:prstGeom>
              <a:blipFill>
                <a:blip r:embed="rId4"/>
                <a:stretch>
                  <a:fillRect l="-2045" t="-2752" b="-11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081AB03-EDB4-4E26-B695-A1984BBAD842}"/>
              </a:ext>
            </a:extLst>
          </p:cNvPr>
          <p:cNvSpPr/>
          <p:nvPr/>
        </p:nvSpPr>
        <p:spPr>
          <a:xfrm>
            <a:off x="1638015" y="2828835"/>
            <a:ext cx="91157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b="1" dirty="0"/>
              <a:t>Hilbert’s 17</a:t>
            </a:r>
            <a:r>
              <a:rPr lang="en-GB" sz="7200" b="1" baseline="30000" dirty="0"/>
              <a:t>th</a:t>
            </a:r>
            <a:r>
              <a:rPr lang="en-GB" sz="72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22047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07D0EF-2ACC-41C3-A76D-4FE60EA0A7F4}"/>
              </a:ext>
            </a:extLst>
          </p:cNvPr>
          <p:cNvSpPr/>
          <p:nvPr/>
        </p:nvSpPr>
        <p:spPr>
          <a:xfrm>
            <a:off x="1366788" y="2967335"/>
            <a:ext cx="9458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Next challenges in </a:t>
            </a:r>
            <a:r>
              <a:rPr lang="en-GB" sz="5400" dirty="0" err="1"/>
              <a:t>Artin’s</a:t>
            </a:r>
            <a:r>
              <a:rPr lang="en-GB" sz="5400" dirty="0"/>
              <a:t> proof</a:t>
            </a:r>
          </a:p>
        </p:txBody>
      </p:sp>
    </p:spTree>
    <p:extLst>
      <p:ext uri="{BB962C8B-B14F-4D97-AF65-F5344CB8AC3E}">
        <p14:creationId xmlns:p14="http://schemas.microsoft.com/office/powerpoint/2010/main" val="237835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968ECDA-8E4B-4050-8CD4-F7511A1C97AA}"/>
                  </a:ext>
                </a:extLst>
              </p:cNvPr>
              <p:cNvSpPr txBox="1"/>
              <p:nvPr/>
            </p:nvSpPr>
            <p:spPr>
              <a:xfrm>
                <a:off x="1542286" y="2359959"/>
                <a:ext cx="9723121" cy="2629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000" dirty="0"/>
                  <a:t>Sturm’s Theorem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000" dirty="0"/>
                  <a:t>Constructive way to find the minimal polynomial of a field extension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000" dirty="0"/>
                  <a:t>Prime factorization of and </a:t>
                </a:r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⃗"/>
                        <m:ctrlPr>
                          <a:rPr lang="de-DE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9968ECDA-8E4B-4050-8CD4-F7511A1C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86" y="2359959"/>
                <a:ext cx="9723121" cy="2629246"/>
              </a:xfrm>
              <a:prstGeom prst="rect">
                <a:avLst/>
              </a:prstGeom>
              <a:blipFill>
                <a:blip r:embed="rId2"/>
                <a:stretch>
                  <a:fillRect l="-2006" t="-4176" b="-9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4BC96D6E-E71D-4E6B-AAC5-7F0C7D8C926F}"/>
              </a:ext>
            </a:extLst>
          </p:cNvPr>
          <p:cNvSpPr/>
          <p:nvPr/>
        </p:nvSpPr>
        <p:spPr>
          <a:xfrm>
            <a:off x="725557" y="537644"/>
            <a:ext cx="9458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Next challenges in </a:t>
            </a:r>
            <a:r>
              <a:rPr lang="en-GB" sz="5400" dirty="0" err="1"/>
              <a:t>Artin’s</a:t>
            </a:r>
            <a:r>
              <a:rPr lang="en-GB" sz="5400" dirty="0"/>
              <a:t> proof</a:t>
            </a:r>
          </a:p>
        </p:txBody>
      </p:sp>
    </p:spTree>
    <p:extLst>
      <p:ext uri="{BB962C8B-B14F-4D97-AF65-F5344CB8AC3E}">
        <p14:creationId xmlns:p14="http://schemas.microsoft.com/office/powerpoint/2010/main" val="700531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6ED6CC2-AE11-4871-B64D-2B083D438457}"/>
              </a:ext>
            </a:extLst>
          </p:cNvPr>
          <p:cNvSpPr/>
          <p:nvPr/>
        </p:nvSpPr>
        <p:spPr>
          <a:xfrm>
            <a:off x="810867" y="2875002"/>
            <a:ext cx="1080751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6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2303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96E573B-B9C1-49C0-9C5C-450CEEECB35E}"/>
                  </a:ext>
                </a:extLst>
              </p:cNvPr>
              <p:cNvSpPr txBox="1"/>
              <p:nvPr/>
            </p:nvSpPr>
            <p:spPr>
              <a:xfrm>
                <a:off x="1016841" y="2370377"/>
                <a:ext cx="10123163" cy="105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Let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 be a real closed field and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/>
                  <a:t>. Then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is a sum of squares in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96E573B-B9C1-49C0-9C5C-450CEEECB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41" y="2370377"/>
                <a:ext cx="10123163" cy="1058623"/>
              </a:xfrm>
              <a:prstGeom prst="rect">
                <a:avLst/>
              </a:prstGeom>
              <a:blipFill>
                <a:blip r:embed="rId2"/>
                <a:stretch>
                  <a:fillRect l="-1265" t="-1149" r="-1867" b="-14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69F4F01B-048B-4F06-BD7F-D3F97B43435F}"/>
              </a:ext>
            </a:extLst>
          </p:cNvPr>
          <p:cNvSpPr/>
          <p:nvPr/>
        </p:nvSpPr>
        <p:spPr>
          <a:xfrm>
            <a:off x="1520639" y="4314713"/>
            <a:ext cx="9150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/>
              <a:t>Proven by Emil </a:t>
            </a:r>
            <a:r>
              <a:rPr lang="en-GB" sz="2400" i="1" dirty="0" err="1"/>
              <a:t>Artin</a:t>
            </a:r>
            <a:r>
              <a:rPr lang="en-GB" sz="2400" i="1" dirty="0"/>
              <a:t> in 1927 using Krull‘s Lemma and the real closure of an ordered field.</a:t>
            </a:r>
            <a:endParaRPr lang="en-GB" i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89D811D-40B7-49C3-B79A-25B98AEED9A7}"/>
              </a:ext>
            </a:extLst>
          </p:cNvPr>
          <p:cNvSpPr/>
          <p:nvPr/>
        </p:nvSpPr>
        <p:spPr>
          <a:xfrm>
            <a:off x="1016842" y="1065382"/>
            <a:ext cx="68781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Hilbert’s 17</a:t>
            </a:r>
            <a:r>
              <a:rPr lang="en-GB" sz="5400" b="1" baseline="30000" dirty="0"/>
              <a:t>th</a:t>
            </a:r>
            <a:r>
              <a:rPr lang="en-GB" sz="5400" b="1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12944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350A8F7-B5F8-486D-BB97-F43139494A19}"/>
              </a:ext>
            </a:extLst>
          </p:cNvPr>
          <p:cNvSpPr/>
          <p:nvPr/>
        </p:nvSpPr>
        <p:spPr>
          <a:xfrm>
            <a:off x="2952863" y="2828835"/>
            <a:ext cx="628627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b="1" dirty="0"/>
              <a:t>Krull’s Lemma</a:t>
            </a:r>
          </a:p>
        </p:txBody>
      </p:sp>
    </p:spTree>
    <p:extLst>
      <p:ext uri="{BB962C8B-B14F-4D97-AF65-F5344CB8AC3E}">
        <p14:creationId xmlns:p14="http://schemas.microsoft.com/office/powerpoint/2010/main" val="1470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34AE7F-4032-40DA-80D3-E2A9A1B71E22}"/>
                  </a:ext>
                </a:extLst>
              </p:cNvPr>
              <p:cNvSpPr txBox="1"/>
              <p:nvPr/>
            </p:nvSpPr>
            <p:spPr>
              <a:xfrm>
                <a:off x="1234891" y="548918"/>
                <a:ext cx="10271310" cy="2541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								      (in terms of ordered fields):</a:t>
                </a:r>
              </a:p>
              <a:p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order</m:t>
                          </m:r>
                          <m: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a:rPr lang="de-DE" sz="3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334AE7F-4032-40DA-80D3-E2A9A1B7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91" y="548918"/>
                <a:ext cx="10271310" cy="2541850"/>
              </a:xfrm>
              <a:prstGeom prst="rect">
                <a:avLst/>
              </a:prstGeom>
              <a:blipFill>
                <a:blip r:embed="rId2"/>
                <a:stretch>
                  <a:fillRect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858277C-4762-4DFF-9CB5-E56ADEDDD99F}"/>
                  </a:ext>
                </a:extLst>
              </p:cNvPr>
              <p:cNvSpPr txBox="1"/>
              <p:nvPr/>
            </p:nvSpPr>
            <p:spPr>
              <a:xfrm>
                <a:off x="1234891" y="3277165"/>
                <a:ext cx="1027131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1" dirty="0"/>
                  <a:t>Definition.</a:t>
                </a:r>
              </a:p>
              <a:p>
                <a:r>
                  <a:rPr lang="en-GB" sz="2800" dirty="0"/>
                  <a:t>A subset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GB" sz="2800" dirty="0"/>
                  <a:t> of a field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 is a </a:t>
                </a:r>
                <a:r>
                  <a:rPr lang="en-GB" sz="2800" dirty="0" err="1"/>
                  <a:t>preorder</a:t>
                </a:r>
                <a:r>
                  <a:rPr lang="en-GB" sz="2800" dirty="0"/>
                  <a:t> if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de-DE" sz="280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</a:t>
                </a:r>
              </a:p>
              <a:p>
                <a:r>
                  <a:rPr lang="en-GB" sz="2800" dirty="0"/>
                  <a:t>It is called an order, if additionally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∨−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858277C-4762-4DFF-9CB5-E56ADEDD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891" y="3277165"/>
                <a:ext cx="10271310" cy="3170099"/>
              </a:xfrm>
              <a:prstGeom prst="rect">
                <a:avLst/>
              </a:prstGeom>
              <a:blipFill>
                <a:blip r:embed="rId3"/>
                <a:stretch>
                  <a:fillRect l="-1840" t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646CC805-A302-41CC-A200-2386B77EC198}"/>
              </a:ext>
            </a:extLst>
          </p:cNvPr>
          <p:cNvSpPr/>
          <p:nvPr/>
        </p:nvSpPr>
        <p:spPr>
          <a:xfrm>
            <a:off x="922170" y="381713"/>
            <a:ext cx="4933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/>
              <a:t>Krull’s Lemma</a:t>
            </a:r>
          </a:p>
        </p:txBody>
      </p:sp>
    </p:spTree>
    <p:extLst>
      <p:ext uri="{BB962C8B-B14F-4D97-AF65-F5344CB8AC3E}">
        <p14:creationId xmlns:p14="http://schemas.microsoft.com/office/powerpoint/2010/main" val="3208419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F35AFEA-7217-42AD-B0D6-E88647B93DE7}"/>
              </a:ext>
            </a:extLst>
          </p:cNvPr>
          <p:cNvSpPr/>
          <p:nvPr/>
        </p:nvSpPr>
        <p:spPr>
          <a:xfrm>
            <a:off x="2602864" y="2828835"/>
            <a:ext cx="698627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7200" b="1" dirty="0"/>
              <a:t>Krull Functional</a:t>
            </a:r>
          </a:p>
        </p:txBody>
      </p:sp>
    </p:spTree>
    <p:extLst>
      <p:ext uri="{BB962C8B-B14F-4D97-AF65-F5344CB8AC3E}">
        <p14:creationId xmlns:p14="http://schemas.microsoft.com/office/powerpoint/2010/main" val="143213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C193A7E-1842-4653-9F97-A360D4B54A97}"/>
                  </a:ext>
                </a:extLst>
              </p:cNvPr>
              <p:cNvSpPr txBox="1"/>
              <p:nvPr/>
            </p:nvSpPr>
            <p:spPr>
              <a:xfrm>
                <a:off x="1744755" y="2428469"/>
                <a:ext cx="9034715" cy="200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 						    takes a subset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800" dirty="0"/>
                  <a:t> and returns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either the information that some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are not all in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or gives a witness that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is not an order on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.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C193A7E-1842-4653-9F97-A360D4B5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755" y="2428469"/>
                <a:ext cx="9034715" cy="2001061"/>
              </a:xfrm>
              <a:prstGeom prst="rect">
                <a:avLst/>
              </a:prstGeom>
              <a:blipFill>
                <a:blip r:embed="rId2"/>
                <a:stretch>
                  <a:fillRect l="-1350" b="-7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746D79E7-E8D0-4C1D-A381-3DC88424E8BF}"/>
              </a:ext>
            </a:extLst>
          </p:cNvPr>
          <p:cNvSpPr/>
          <p:nvPr/>
        </p:nvSpPr>
        <p:spPr>
          <a:xfrm>
            <a:off x="2142942" y="2511587"/>
            <a:ext cx="2831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Krull Functional</a:t>
            </a:r>
          </a:p>
        </p:txBody>
      </p:sp>
    </p:spTree>
    <p:extLst>
      <p:ext uri="{BB962C8B-B14F-4D97-AF65-F5344CB8AC3E}">
        <p14:creationId xmlns:p14="http://schemas.microsoft.com/office/powerpoint/2010/main" val="259940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00745F-F416-4EEA-82BB-CA223DAE3082}"/>
                  </a:ext>
                </a:extLst>
              </p:cNvPr>
              <p:cNvSpPr txBox="1"/>
              <p:nvPr/>
            </p:nvSpPr>
            <p:spPr>
              <a:xfrm>
                <a:off x="1036543" y="1417381"/>
                <a:ext cx="8702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In </a:t>
                </a:r>
                <a:r>
                  <a:rPr lang="en-GB" sz="2800" dirty="0" err="1"/>
                  <a:t>Artin’s</a:t>
                </a:r>
                <a:r>
                  <a:rPr lang="en-GB" sz="2800" dirty="0"/>
                  <a:t> proof:</a:t>
                </a:r>
              </a:p>
              <a:p>
                <a:r>
                  <a:rPr lang="en-GB" sz="2800" dirty="0"/>
                  <a:t>“Let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be an proper order of a field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, then the real closure of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w.r.t.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exists.”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600745F-F416-4EEA-82BB-CA223DAE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43" y="1417381"/>
                <a:ext cx="8702489" cy="1384995"/>
              </a:xfrm>
              <a:prstGeom prst="rect">
                <a:avLst/>
              </a:prstGeom>
              <a:blipFill>
                <a:blip r:embed="rId2"/>
                <a:stretch>
                  <a:fillRect l="-1401" t="-4846" b="-11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418B28B-F1A7-4E17-A767-6992E9893461}"/>
                  </a:ext>
                </a:extLst>
              </p:cNvPr>
              <p:cNvSpPr txBox="1"/>
              <p:nvPr/>
            </p:nvSpPr>
            <p:spPr>
              <a:xfrm>
                <a:off x="1036543" y="3800130"/>
                <a:ext cx="932217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We want something like:</a:t>
                </a:r>
              </a:p>
              <a:p>
                <a:r>
                  <a:rPr lang="en-GB" sz="2800" dirty="0"/>
                  <a:t>“Let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be a subset of a field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2800" dirty="0"/>
                  <a:t> Then either the real closure of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w.r.t.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exists, or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/>
                  <a:t> is not an order on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dirty="0"/>
                  <a:t>.”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418B28B-F1A7-4E17-A767-6992E9893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43" y="3800130"/>
                <a:ext cx="9322176" cy="1384995"/>
              </a:xfrm>
              <a:prstGeom prst="rect">
                <a:avLst/>
              </a:prstGeom>
              <a:blipFill>
                <a:blip r:embed="rId3"/>
                <a:stretch>
                  <a:fillRect l="-1308" t="-4386" b="-10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8780C6C-5E9C-451C-9823-5F1BF0E76985}"/>
              </a:ext>
            </a:extLst>
          </p:cNvPr>
          <p:cNvSpPr/>
          <p:nvPr/>
        </p:nvSpPr>
        <p:spPr>
          <a:xfrm>
            <a:off x="1905274" y="2774005"/>
            <a:ext cx="88203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/>
              <a:t>candidate of an ordered field </a:t>
            </a:r>
          </a:p>
        </p:txBody>
      </p:sp>
    </p:spTree>
    <p:extLst>
      <p:ext uri="{BB962C8B-B14F-4D97-AF65-F5344CB8AC3E}">
        <p14:creationId xmlns:p14="http://schemas.microsoft.com/office/powerpoint/2010/main" val="88738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976</Words>
  <Application>Microsoft Office PowerPoint</Application>
  <PresentationFormat>Breitbild</PresentationFormat>
  <Paragraphs>107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Bodoni MT Condensed</vt:lpstr>
      <vt:lpstr>Calisto MT</vt:lpstr>
      <vt:lpstr>Cambria Math</vt:lpstr>
      <vt:lpstr>Symbol</vt:lpstr>
      <vt:lpstr>Wingdings 2</vt:lpstr>
      <vt:lpstr>Schiefer</vt:lpstr>
      <vt:lpstr>Constructive Real Algebra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Constructive real algebra</dc:title>
  <dc:creator>Franziskus Wiesnet</dc:creator>
  <cp:lastModifiedBy>Franziskus Wiesnet</cp:lastModifiedBy>
  <cp:revision>37</cp:revision>
  <dcterms:created xsi:type="dcterms:W3CDTF">2020-01-26T13:52:17Z</dcterms:created>
  <dcterms:modified xsi:type="dcterms:W3CDTF">2020-02-03T11:28:28Z</dcterms:modified>
</cp:coreProperties>
</file>