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60" r:id="rId3"/>
    <p:sldId id="258" r:id="rId4"/>
    <p:sldId id="259" r:id="rId5"/>
    <p:sldId id="263" r:id="rId6"/>
    <p:sldId id="285" r:id="rId7"/>
    <p:sldId id="264" r:id="rId8"/>
    <p:sldId id="286" r:id="rId9"/>
    <p:sldId id="265" r:id="rId10"/>
    <p:sldId id="268" r:id="rId11"/>
    <p:sldId id="267" r:id="rId12"/>
    <p:sldId id="269" r:id="rId13"/>
    <p:sldId id="270" r:id="rId14"/>
    <p:sldId id="271" r:id="rId15"/>
    <p:sldId id="272" r:id="rId16"/>
    <p:sldId id="274" r:id="rId17"/>
    <p:sldId id="276" r:id="rId18"/>
    <p:sldId id="277" r:id="rId19"/>
    <p:sldId id="278" r:id="rId20"/>
    <p:sldId id="279" r:id="rId21"/>
    <p:sldId id="280" r:id="rId22"/>
    <p:sldId id="287" r:id="rId23"/>
    <p:sldId id="284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F8F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38A7-1E16-4765-8AEE-F1B047A5FDE4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28088-DCB3-454F-BEB1-CA59EC64F24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79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Kurz</a:t>
            </a:r>
            <a:r>
              <a:rPr lang="en-GB" dirty="0"/>
              <a:t> </a:t>
            </a:r>
            <a:r>
              <a:rPr lang="en-GB" dirty="0" err="1"/>
              <a:t>erklären</a:t>
            </a:r>
            <a:r>
              <a:rPr lang="en-GB" dirty="0"/>
              <a:t>, was </a:t>
            </a:r>
            <a:r>
              <a:rPr lang="en-GB" dirty="0" err="1"/>
              <a:t>Radialideal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28088-DCB3-454F-BEB1-CA59EC64F24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800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we have done in our paper and comes from our own.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28088-DCB3-454F-BEB1-CA59EC64F24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310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Relation between finite subsets and elements of X.</a:t>
            </a:r>
          </a:p>
          <a:p>
            <a:r>
              <a:rPr lang="en-GB" dirty="0"/>
              <a:t>We write Q(x) for x\in Q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28088-DCB3-454F-BEB1-CA59EC64F24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079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 sufficient, to restrict to an initial segment of the set M.</a:t>
            </a:r>
          </a:p>
          <a:p>
            <a:r>
              <a:rPr lang="en-GB" dirty="0"/>
              <a:t>We are doing a </a:t>
            </a:r>
            <a:r>
              <a:rPr lang="en-GB" dirty="0" err="1"/>
              <a:t>Skomalisation</a:t>
            </a:r>
            <a:r>
              <a:rPr lang="en-GB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28088-DCB3-454F-BEB1-CA59EC64F24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719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CF5E-7CB4-4365-BFDC-9B19707F96F6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6BB3-99EF-4F1A-A415-4724064331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66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CF5E-7CB4-4365-BFDC-9B19707F96F6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6BB3-99EF-4F1A-A415-4724064331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00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CF5E-7CB4-4365-BFDC-9B19707F96F6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6BB3-99EF-4F1A-A415-4724064331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29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CF5E-7CB4-4365-BFDC-9B19707F96F6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6BB3-99EF-4F1A-A415-4724064331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21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CF5E-7CB4-4365-BFDC-9B19707F96F6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6BB3-99EF-4F1A-A415-4724064331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55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CF5E-7CB4-4365-BFDC-9B19707F96F6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6BB3-99EF-4F1A-A415-4724064331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53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CF5E-7CB4-4365-BFDC-9B19707F96F6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6BB3-99EF-4F1A-A415-4724064331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60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CF5E-7CB4-4365-BFDC-9B19707F96F6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6BB3-99EF-4F1A-A415-4724064331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94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CF5E-7CB4-4365-BFDC-9B19707F96F6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6BB3-99EF-4F1A-A415-4724064331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46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CF5E-7CB4-4365-BFDC-9B19707F96F6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6BB3-99EF-4F1A-A415-4724064331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34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CF5E-7CB4-4365-BFDC-9B19707F96F6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6BB3-99EF-4F1A-A415-4724064331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30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ACF5E-7CB4-4365-BFDC-9B19707F96F6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A6BB3-99EF-4F1A-A415-4724064331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491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190.png"/><Relationship Id="rId5" Type="http://schemas.openxmlformats.org/officeDocument/2006/relationships/image" Target="../media/image30.png"/><Relationship Id="rId4" Type="http://schemas.openxmlformats.org/officeDocument/2006/relationships/image" Target="../media/image19.png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4.png"/><Relationship Id="rId7" Type="http://schemas.openxmlformats.org/officeDocument/2006/relationships/image" Target="../media/image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40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35.png"/><Relationship Id="rId9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5460C-B9FD-4BBF-8824-EA9A57D85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An algorithmic approach to the existence of ideal objects in commutative algebra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9521D7-9E77-4FE4-A267-FD344D417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Thomas Powell, Peter Schuster, Franziskus Wiesnet</a:t>
            </a:r>
          </a:p>
          <a:p>
            <a:endParaRPr lang="de-DE" dirty="0"/>
          </a:p>
          <a:p>
            <a:r>
              <a:rPr lang="de-DE" dirty="0"/>
              <a:t>TU Darmstadt, </a:t>
            </a:r>
            <a:r>
              <a:rPr lang="de-DE" dirty="0" err="1"/>
              <a:t>Università</a:t>
            </a:r>
            <a:r>
              <a:rPr lang="de-DE" dirty="0"/>
              <a:t> di Verona, </a:t>
            </a:r>
            <a:r>
              <a:rPr lang="de-DE" dirty="0" err="1"/>
              <a:t>Università</a:t>
            </a:r>
            <a:r>
              <a:rPr lang="de-DE" dirty="0"/>
              <a:t> di </a:t>
            </a:r>
            <a:r>
              <a:rPr lang="de-DE" dirty="0" err="1"/>
              <a:t>Trento</a:t>
            </a:r>
            <a:r>
              <a:rPr lang="de-DE" dirty="0"/>
              <a:t>/LMU München </a:t>
            </a:r>
          </a:p>
        </p:txBody>
      </p:sp>
    </p:spTree>
    <p:extLst>
      <p:ext uri="{BB962C8B-B14F-4D97-AF65-F5344CB8AC3E}">
        <p14:creationId xmlns:p14="http://schemas.microsoft.com/office/powerpoint/2010/main" val="898454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9BE15F68-201B-4D46-B646-FD2A5729019C}"/>
                  </a:ext>
                </a:extLst>
              </p:cNvPr>
              <p:cNvSpPr txBox="1"/>
              <p:nvPr/>
            </p:nvSpPr>
            <p:spPr>
              <a:xfrm>
                <a:off x="1414182" y="1130058"/>
                <a:ext cx="9020736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/>
                  <a:t>Definition. </a:t>
                </a:r>
              </a:p>
              <a:p>
                <a:r>
                  <a:rPr lang="en-GB" sz="3200" dirty="0"/>
                  <a:t>We say that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3200" dirty="0"/>
                  <a:t> is maximal w.r.t.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GB" sz="3200" dirty="0"/>
                  <a:t> and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3200" dirty="0"/>
                  <a:t> if</a:t>
                </a:r>
              </a:p>
              <a:p>
                <a:pPr lvl="1"/>
                <a:endParaRPr lang="en-GB" sz="3200" dirty="0"/>
              </a:p>
              <a:p>
                <a:pPr marL="857250" lvl="1" indent="-400050">
                  <a:buAutoNum type="romanLcParenBoth"/>
                </a:pPr>
                <a:r>
                  <a:rPr lang="en-GB" sz="3200" dirty="0"/>
                  <a:t>    M is closed </a:t>
                </a:r>
                <a:r>
                  <a:rPr lang="en-GB" sz="3200" dirty="0" err="1"/>
                  <a:t>w.r.t.</a:t>
                </a:r>
                <a:r>
                  <a:rPr lang="en-GB" sz="3200" dirty="0"/>
                  <a:t>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r>
                      <a:rPr lang="en-GB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GB" sz="3200" b="0" dirty="0">
                  <a:ea typeface="Cambria Math" panose="02040503050406030204" pitchFamily="18" charset="0"/>
                </a:endParaRPr>
              </a:p>
              <a:p>
                <a:pPr marL="857250" lvl="1" indent="-400050">
                  <a:buAutoNum type="romanLcParenBoth"/>
                </a:pPr>
                <a:r>
                  <a:rPr lang="en-GB" sz="3200" dirty="0"/>
                  <a:t>  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3200" dirty="0"/>
                  <a:t>,</a:t>
                </a:r>
              </a:p>
              <a:p>
                <a:pPr marL="857250" lvl="1" indent="-400050">
                  <a:buFontTx/>
                  <a:buAutoNum type="romanLcParenBoth"/>
                </a:pPr>
                <a:r>
                  <a:rPr lang="en-GB" sz="3200" dirty="0"/>
                  <a:t> 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GB" sz="3200" dirty="0"/>
                  <a:t> for all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3200" dirty="0"/>
                  <a:t>.</a:t>
                </a: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9BE15F68-201B-4D46-B646-FD2A57290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182" y="1130058"/>
                <a:ext cx="9020736" cy="3046988"/>
              </a:xfrm>
              <a:prstGeom prst="rect">
                <a:avLst/>
              </a:prstGeom>
              <a:blipFill>
                <a:blip r:embed="rId2"/>
                <a:stretch>
                  <a:fillRect l="-1757" t="-2600"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529549C-DF26-4E21-8AED-CBB6684B80C9}"/>
                  </a:ext>
                </a:extLst>
              </p:cNvPr>
              <p:cNvSpPr txBox="1"/>
              <p:nvPr/>
            </p:nvSpPr>
            <p:spPr>
              <a:xfrm>
                <a:off x="1414182" y="4929860"/>
                <a:ext cx="1015028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/>
                  <a:t>Theorem. </a:t>
                </a:r>
                <a:r>
                  <a:rPr lang="en-GB" sz="3200" dirty="0"/>
                  <a:t>Suppose that 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</m:e>
                    </m:d>
                  </m:oMath>
                </a14:m>
                <a:r>
                  <a:rPr lang="en-GB" sz="3200" dirty="0"/>
                  <a:t>. Then there exists some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3200" dirty="0"/>
                  <a:t> which is maximal </a:t>
                </a:r>
                <a:r>
                  <a:rPr lang="en-GB" sz="3200" dirty="0" err="1"/>
                  <a:t>w.r.t.</a:t>
                </a:r>
                <a:r>
                  <a:rPr lang="en-GB" sz="3200" dirty="0"/>
                  <a:t>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GB" sz="3200" dirty="0"/>
                  <a:t> and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de-DE" sz="3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3200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529549C-DF26-4E21-8AED-CBB6684B8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182" y="4929860"/>
                <a:ext cx="10150288" cy="1077218"/>
              </a:xfrm>
              <a:prstGeom prst="rect">
                <a:avLst/>
              </a:prstGeom>
              <a:blipFill>
                <a:blip r:embed="rId3"/>
                <a:stretch>
                  <a:fillRect l="-1562" t="-6818"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8304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DD87802E-8C8B-4856-A809-C3E4CE379367}"/>
                  </a:ext>
                </a:extLst>
              </p:cNvPr>
              <p:cNvSpPr txBox="1"/>
              <p:nvPr/>
            </p:nvSpPr>
            <p:spPr>
              <a:xfrm>
                <a:off x="1051110" y="695130"/>
                <a:ext cx="10089780" cy="3064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/>
                  <a:t>For a constructive analysis of the theorem, we make the following assumptions:</a:t>
                </a:r>
              </a:p>
              <a:p>
                <a:pPr lvl="1"/>
                <a:endParaRPr lang="en-GB" sz="3200" dirty="0"/>
              </a:p>
              <a:p>
                <a:pPr marL="1028700" lvl="1" indent="-571500">
                  <a:buAutoNum type="romanLcParenBoth"/>
                </a:pPr>
                <a:r>
                  <a:rPr lang="en-GB" sz="3200" dirty="0">
                    <a:ea typeface="Cambria Math" panose="02040503050406030204" pitchFamily="18" charset="0"/>
                  </a:rPr>
                  <a:t>The set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3200" dirty="0"/>
                  <a:t> is countable (or finite), i.e. </a:t>
                </a:r>
                <a14:m>
                  <m:oMath xmlns:m="http://schemas.openxmlformats.org/officeDocument/2006/math">
                    <m:r>
                      <a:rPr lang="en-GB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de-DE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≔{</m:t>
                    </m:r>
                    <m:sSub>
                      <m:sSubPr>
                        <m:ctrlPr>
                          <a:rPr lang="de-DE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de-DE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de-DE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3200" dirty="0">
                  <a:solidFill>
                    <a:srgbClr val="FF0000"/>
                  </a:solidFill>
                </a:endParaRPr>
              </a:p>
              <a:p>
                <a:pPr marL="1028700" lvl="1" indent="-571500">
                  <a:buAutoNum type="romanLcParenBoth"/>
                </a:pPr>
                <a:r>
                  <a:rPr lang="en-GB" sz="3200" dirty="0"/>
                  <a:t>The relation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GB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r>
                      <a:rPr lang="de-DE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3200" dirty="0"/>
                  <a:t> can be encoded as 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de-DE" sz="32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3200" dirty="0"/>
                  <a:t>- formula.</a:t>
                </a:r>
              </a:p>
              <a:p>
                <a:pPr marL="1028700" lvl="1" indent="-571500">
                  <a:buAutoNum type="romanLcParenBoth"/>
                </a:pPr>
                <a:r>
                  <a:rPr lang="en-GB" sz="3200" dirty="0"/>
                  <a:t>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3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GB" sz="3200" dirty="0"/>
                  <a:t> can be encoded as 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de-DE" sz="32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3200" dirty="0"/>
                  <a:t>- formula.</a:t>
                </a: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DD87802E-8C8B-4856-A809-C3E4CE379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110" y="695130"/>
                <a:ext cx="10089780" cy="3064429"/>
              </a:xfrm>
              <a:prstGeom prst="rect">
                <a:avLst/>
              </a:prstGeom>
              <a:blipFill>
                <a:blip r:embed="rId2"/>
                <a:stretch>
                  <a:fillRect l="-1510" t="-2584" b="-59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798E1B75-CC02-40ED-8872-1BBD277A5F4E}"/>
                  </a:ext>
                </a:extLst>
              </p:cNvPr>
              <p:cNvSpPr txBox="1"/>
              <p:nvPr/>
            </p:nvSpPr>
            <p:spPr>
              <a:xfrm>
                <a:off x="1091450" y="4563400"/>
                <a:ext cx="100897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200" dirty="0"/>
                  <a:t>Notation. </a:t>
                </a:r>
                <a:r>
                  <a:rPr lang="en-GB" sz="3200" dirty="0"/>
                  <a:t>For</a:t>
                </a:r>
                <a:r>
                  <a:rPr lang="de-DE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32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3200" dirty="0"/>
                  <a:t> we define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de-DE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)≔{</m:t>
                    </m:r>
                    <m:sSub>
                      <m:sSubPr>
                        <m:ctrlPr>
                          <a:rPr lang="de-DE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3200" dirty="0"/>
                  <a:t>.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798E1B75-CC02-40ED-8872-1BBD277A5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50" y="4563400"/>
                <a:ext cx="10089780" cy="584775"/>
              </a:xfrm>
              <a:prstGeom prst="rect">
                <a:avLst/>
              </a:prstGeom>
              <a:blipFill>
                <a:blip r:embed="rId3"/>
                <a:stretch>
                  <a:fillRect l="-1511" t="-12500" b="-34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61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AEF5FF9C-713A-4DF4-97C3-8173C6C3094B}"/>
                  </a:ext>
                </a:extLst>
              </p:cNvPr>
              <p:cNvSpPr/>
              <p:nvPr/>
            </p:nvSpPr>
            <p:spPr>
              <a:xfrm>
                <a:off x="950258" y="485494"/>
                <a:ext cx="10520083" cy="2405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3600" dirty="0"/>
                  <a:t>Lemma.</a:t>
                </a:r>
              </a:p>
              <a:p>
                <a:pPr lvl="1"/>
                <a:r>
                  <a:rPr lang="en-GB" sz="3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3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de-DE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</m:oMath>
                </a14:m>
                <a:r>
                  <a:rPr lang="en-GB" sz="3600" dirty="0"/>
                  <a:t> is 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3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de-DE" sz="36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de-DE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36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3600" dirty="0"/>
                  <a:t>- formula, i.e.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d>
                        <m:dPr>
                          <m:ctrlP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de-DE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de-DE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de-DE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DE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6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GB" sz="3600" dirty="0"/>
                  <a:t>for some decidable predicate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3600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𝑓𝑖𝑛</m:t>
                        </m:r>
                      </m:sub>
                    </m:sSub>
                    <m:d>
                      <m:dPr>
                        <m:ctrlPr>
                          <a:rPr lang="en-GB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GB" sz="3600" dirty="0"/>
                  <a:t>. </a:t>
                </a:r>
              </a:p>
            </p:txBody>
          </p:sp>
        </mc:Choice>
        <mc:Fallback xmlns=""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AEF5FF9C-713A-4DF4-97C3-8173C6C309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258" y="485494"/>
                <a:ext cx="10520083" cy="2405274"/>
              </a:xfrm>
              <a:prstGeom prst="rect">
                <a:avLst/>
              </a:prstGeom>
              <a:blipFill>
                <a:blip r:embed="rId3"/>
                <a:stretch>
                  <a:fillRect l="-1796" t="-4061" r="-2028" b="-73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9345D4E8-36D4-4248-BB41-24DF89CF415B}"/>
                  </a:ext>
                </a:extLst>
              </p:cNvPr>
              <p:cNvSpPr/>
              <p:nvPr/>
            </p:nvSpPr>
            <p:spPr>
              <a:xfrm>
                <a:off x="950258" y="3641062"/>
                <a:ext cx="10520083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3600" dirty="0"/>
                  <a:t>Lemma.</a:t>
                </a:r>
              </a:p>
              <a:p>
                <a:pPr lvl="1"/>
                <a:r>
                  <a:rPr lang="en-GB" sz="3600" dirty="0"/>
                  <a:t> Let </a:t>
                </a:r>
                <a14:m>
                  <m:oMath xmlns:m="http://schemas.openxmlformats.org/officeDocument/2006/math"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3600" dirty="0"/>
                  <a:t> be given with </a:t>
                </a: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9345D4E8-36D4-4248-BB41-24DF89CF4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258" y="3641062"/>
                <a:ext cx="10520083" cy="1754326"/>
              </a:xfrm>
              <a:prstGeom prst="rect">
                <a:avLst/>
              </a:prstGeom>
              <a:blipFill>
                <a:blip r:embed="rId4"/>
                <a:stretch>
                  <a:fillRect l="-1796" t="-52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EE78B510-647D-49AE-8EEC-F1EE084F2E17}"/>
                  </a:ext>
                </a:extLst>
              </p:cNvPr>
              <p:cNvSpPr/>
              <p:nvPr/>
            </p:nvSpPr>
            <p:spPr>
              <a:xfrm>
                <a:off x="1974248" y="4744761"/>
                <a:ext cx="7947212" cy="13012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sz="36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de-DE" sz="36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3600" i="1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de-DE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i="1"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de-DE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de-DE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de-DE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d>
                            <m:dPr>
                              <m:ctrlPr>
                                <a:rPr lang="de-DE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de-DE" sz="3600" i="1">
                              <a:latin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DE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3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ctrlPr>
                            <a:rPr lang="de-DE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de-DE" sz="36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sz="3600" dirty="0"/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sz="3600" i="1">
                          <a:latin typeface="Cambria Math" panose="02040503050406030204" pitchFamily="18" charset="0"/>
                        </a:rPr>
                        <m:t>∉</m:t>
                      </m:r>
                      <m:r>
                        <a:rPr lang="de-DE" sz="36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3600" i="1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de-DE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i="1"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de-DE" sz="36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de-DE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i="1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de-DE" sz="3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de-DE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d>
                            <m:dPr>
                              <m:ctrlPr>
                                <a:rPr lang="de-DE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de-DE" sz="3600" i="1">
                              <a:latin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DE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3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ctrlPr>
                            <a:rPr lang="de-DE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de-DE" sz="36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EE78B510-647D-49AE-8EEC-F1EE084F2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248" y="4744761"/>
                <a:ext cx="7947212" cy="13012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6627C8B1-E9AF-47B2-B174-B6B914F27BCD}"/>
                  </a:ext>
                </a:extLst>
              </p:cNvPr>
              <p:cNvSpPr/>
              <p:nvPr/>
            </p:nvSpPr>
            <p:spPr>
              <a:xfrm>
                <a:off x="1105681" y="5395388"/>
                <a:ext cx="52834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GB" sz="3600" dirty="0"/>
                  <a:t>Then </a:t>
                </a:r>
                <a14:m>
                  <m:oMath xmlns:m="http://schemas.openxmlformats.org/officeDocument/2006/math">
                    <m:r>
                      <a:rPr lang="de-DE" sz="36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3600" dirty="0"/>
                  <a:t> is a maximal set.</a:t>
                </a:r>
              </a:p>
            </p:txBody>
          </p:sp>
        </mc:Choice>
        <mc:Fallback xmlns="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6627C8B1-E9AF-47B2-B174-B6B914F27B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681" y="5395388"/>
                <a:ext cx="5283498" cy="646331"/>
              </a:xfrm>
              <a:prstGeom prst="rect">
                <a:avLst/>
              </a:prstGeom>
              <a:blipFill>
                <a:blip r:embed="rId6"/>
                <a:stretch>
                  <a:fillRect t="-14151" r="-2537" b="-349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01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00039 0.09421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69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4" grpId="0"/>
      <p:bldP spid="5" grpId="1"/>
      <p:bldP spid="5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96A10016-E56C-443F-A416-94ABE4A95A1F}"/>
                  </a:ext>
                </a:extLst>
              </p:cNvPr>
              <p:cNvSpPr txBox="1"/>
              <p:nvPr/>
            </p:nvSpPr>
            <p:spPr>
              <a:xfrm>
                <a:off x="1485339" y="1104389"/>
                <a:ext cx="9221321" cy="4649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/>
                  <a:t>Definition. </a:t>
                </a:r>
              </a:p>
              <a:p>
                <a:pPr lvl="1"/>
                <a:r>
                  <a:rPr lang="en-GB" sz="3200" dirty="0"/>
                  <a:t>An </a:t>
                </a:r>
                <a:r>
                  <a:rPr lang="en-GB" sz="3200" dirty="0">
                    <a:solidFill>
                      <a:srgbClr val="FF0000"/>
                    </a:solidFill>
                  </a:rPr>
                  <a:t>explicit maximal object </a:t>
                </a:r>
                <a:r>
                  <a:rPr lang="en-GB" sz="3200" dirty="0"/>
                  <a:t>w.r.t.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GB" sz="3200" dirty="0"/>
                  <a:t> and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3200" dirty="0"/>
                  <a:t> is a set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3200" dirty="0"/>
                  <a:t> together with a function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GB" sz="3200" dirty="0"/>
                  <a:t> such that</a:t>
                </a:r>
              </a:p>
              <a:p>
                <a:pPr lvl="1"/>
                <a:endParaRPr lang="en-GB" sz="3200" dirty="0"/>
              </a:p>
              <a:p>
                <a:pPr marL="857250" lvl="1" indent="-400050">
                  <a:buAutoNum type="romanLcParenBoth"/>
                </a:pPr>
                <a:r>
                  <a:rPr lang="en-GB" sz="32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d>
                          <m:dPr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3200" b="0" dirty="0">
                  <a:ea typeface="Cambria Math" panose="02040503050406030204" pitchFamily="18" charset="0"/>
                </a:endParaRPr>
              </a:p>
              <a:p>
                <a:pPr marL="857250" lvl="1" indent="-400050">
                  <a:buAutoNum type="romanLcParenBoth"/>
                </a:pPr>
                <a:r>
                  <a:rPr lang="en-GB" sz="32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3200" dirty="0"/>
                  <a:t>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de-DE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d>
                          <m:dPr>
                            <m:ctrlPr>
                              <a:rPr lang="de-DE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GB" sz="3200" dirty="0"/>
              </a:p>
              <a:p>
                <a:pPr lvl="1"/>
                <a:endParaRPr lang="en-GB" sz="3200" dirty="0"/>
              </a:p>
              <a:p>
                <a:pPr lvl="1"/>
                <a:r>
                  <a:rPr lang="en-GB" sz="3200" dirty="0"/>
                  <a:t>for all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GB" sz="3200" dirty="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96A10016-E56C-443F-A416-94ABE4A95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339" y="1104389"/>
                <a:ext cx="9221321" cy="4649221"/>
              </a:xfrm>
              <a:prstGeom prst="rect">
                <a:avLst/>
              </a:prstGeom>
              <a:blipFill>
                <a:blip r:embed="rId2"/>
                <a:stretch>
                  <a:fillRect l="-1720" t="-1704" r="-1984" b="-34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97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9B3639AE-6341-41F2-9122-D00119279B65}"/>
                  </a:ext>
                </a:extLst>
              </p:cNvPr>
              <p:cNvSpPr txBox="1"/>
              <p:nvPr/>
            </p:nvSpPr>
            <p:spPr>
              <a:xfrm>
                <a:off x="526675" y="611947"/>
                <a:ext cx="11173913" cy="5141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/>
                  <a:t>Definition.</a:t>
                </a:r>
              </a:p>
              <a:p>
                <a:pPr lvl="1"/>
                <a:r>
                  <a:rPr lang="en-GB" sz="3200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GB" sz="3200" dirty="0"/>
                  <a:t> be functionals which take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3200" dirty="0"/>
                  <a:t> and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sz="3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3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3200" i="1">
                        <a:latin typeface="Cambria Math" panose="02040503050406030204" pitchFamily="18" charset="0"/>
                      </a:rPr>
                      <m:t>∖</m:t>
                    </m:r>
                    <m:r>
                      <a:rPr lang="de-DE" sz="32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GB" sz="3200" dirty="0"/>
                  <a:t> as input and each returns a natural number.</a:t>
                </a:r>
              </a:p>
              <a:p>
                <a:pPr lvl="1"/>
                <a:r>
                  <a:rPr lang="en-GB" sz="3200" dirty="0"/>
                  <a:t>An </a:t>
                </a:r>
                <a:r>
                  <a:rPr lang="en-GB" sz="3200" dirty="0">
                    <a:solidFill>
                      <a:srgbClr val="FF0000"/>
                    </a:solidFill>
                  </a:rPr>
                  <a:t>approximate explicit maximal object</a:t>
                </a:r>
                <a:r>
                  <a:rPr lang="en-GB" sz="3200" dirty="0"/>
                  <a:t> w.r.t.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GB" sz="3200" dirty="0"/>
                  <a:t>,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3200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GB" sz="3200" dirty="0"/>
                  <a:t> is a set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3200" dirty="0"/>
                  <a:t> together with a function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GB" sz="3200" dirty="0"/>
                  <a:t> such that</a:t>
                </a:r>
              </a:p>
              <a:p>
                <a:pPr lvl="1"/>
                <a:endParaRPr lang="en-GB" sz="3200" dirty="0"/>
              </a:p>
              <a:p>
                <a:pPr marL="857250" lvl="1" indent="-400050">
                  <a:buAutoNum type="romanLcParenBoth"/>
                </a:pPr>
                <a:r>
                  <a:rPr lang="en-GB" sz="32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d>
                          <m:dPr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3200" b="0" dirty="0">
                  <a:ea typeface="Cambria Math" panose="02040503050406030204" pitchFamily="18" charset="0"/>
                </a:endParaRPr>
              </a:p>
              <a:p>
                <a:pPr marL="857250" lvl="1" indent="-400050">
                  <a:buAutoNum type="romanLcParenBoth"/>
                </a:pPr>
                <a:r>
                  <a:rPr lang="en-GB" sz="32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3200" dirty="0"/>
                  <a:t>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de-DE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d>
                          <m:dPr>
                            <m:ctrlPr>
                              <a:rPr lang="de-DE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GB" sz="3200" dirty="0"/>
              </a:p>
              <a:p>
                <a:pPr lvl="1"/>
                <a:endParaRPr lang="en-GB" sz="3200" dirty="0"/>
              </a:p>
              <a:p>
                <a:pPr lvl="1"/>
                <a:r>
                  <a:rPr lang="de-DE" sz="3200" dirty="0"/>
                  <a:t>but </a:t>
                </a:r>
                <a:r>
                  <a:rPr lang="de-DE" sz="3200" dirty="0" err="1"/>
                  <a:t>now</a:t>
                </a:r>
                <a:r>
                  <a:rPr lang="de-DE" sz="3200" dirty="0"/>
                  <a:t> </a:t>
                </a:r>
                <a:r>
                  <a:rPr lang="de-DE" sz="3200" dirty="0" err="1"/>
                  <a:t>only</a:t>
                </a:r>
                <a:r>
                  <a:rPr lang="de-DE" sz="3200" dirty="0"/>
                  <a:t> </a:t>
                </a:r>
                <a:r>
                  <a:rPr lang="de-DE" sz="3200" dirty="0" err="1"/>
                  <a:t>for</a:t>
                </a:r>
                <a:r>
                  <a:rPr lang="de-DE" sz="3200" dirty="0"/>
                  <a:t>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GB" sz="32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GB" sz="3200" dirty="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9B3639AE-6341-41F2-9122-D00119279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75" y="611947"/>
                <a:ext cx="11173913" cy="5141664"/>
              </a:xfrm>
              <a:prstGeom prst="rect">
                <a:avLst/>
              </a:prstGeom>
              <a:blipFill>
                <a:blip r:embed="rId2"/>
                <a:stretch>
                  <a:fillRect l="-1364" t="-1540" r="-1964" b="-29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405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8D88F24-184B-46BA-A7C6-FD798B35BB3A}"/>
              </a:ext>
            </a:extLst>
          </p:cNvPr>
          <p:cNvSpPr txBox="1">
            <a:spLocks/>
          </p:cNvSpPr>
          <p:nvPr/>
        </p:nvSpPr>
        <p:spPr>
          <a:xfrm>
            <a:off x="896470" y="2766218"/>
            <a:ext cx="105156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9600" dirty="0"/>
              <a:t>The Algorithm</a:t>
            </a:r>
          </a:p>
        </p:txBody>
      </p:sp>
    </p:spTree>
    <p:extLst>
      <p:ext uri="{BB962C8B-B14F-4D97-AF65-F5344CB8AC3E}">
        <p14:creationId xmlns:p14="http://schemas.microsoft.com/office/powerpoint/2010/main" val="3516720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69D46CDA-A50D-4331-8A6E-9182D6949B59}"/>
              </a:ext>
            </a:extLst>
          </p:cNvPr>
          <p:cNvSpPr txBox="1"/>
          <p:nvPr/>
        </p:nvSpPr>
        <p:spPr>
          <a:xfrm>
            <a:off x="886385" y="1579632"/>
            <a:ext cx="56839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State based: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9125931-08DB-4724-B961-C1835796E898}"/>
                  </a:ext>
                </a:extLst>
              </p:cNvPr>
              <p:cNvSpPr txBox="1"/>
              <p:nvPr/>
            </p:nvSpPr>
            <p:spPr>
              <a:xfrm>
                <a:off x="3518645" y="2328021"/>
                <a:ext cx="5893345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4400" b="0" i="1" smtClean="0">
                          <a:latin typeface="Cambria Math" panose="02040503050406030204" pitchFamily="18" charset="0"/>
                        </a:rPr>
                        <m:t>↦</m:t>
                      </m:r>
                      <m:sSub>
                        <m:sSubPr>
                          <m:ctrlPr>
                            <a:rPr lang="de-DE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4400" b="0" i="1" smtClean="0">
                          <a:latin typeface="Cambria Math" panose="02040503050406030204" pitchFamily="18" charset="0"/>
                        </a:rPr>
                        <m:t>↦</m:t>
                      </m:r>
                      <m:sSub>
                        <m:sSubPr>
                          <m:ctrlPr>
                            <a:rPr lang="de-DE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4400" b="0" i="1" smtClean="0">
                          <a:latin typeface="Cambria Math" panose="02040503050406030204" pitchFamily="18" charset="0"/>
                        </a:rPr>
                        <m:t>↦…↦</m:t>
                      </m:r>
                      <m:sSub>
                        <m:sSubPr>
                          <m:ctrlPr>
                            <a:rPr lang="de-DE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4400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9125931-08DB-4724-B961-C1835796E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645" y="2328021"/>
                <a:ext cx="5893345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416CC9D6-F7E2-40DD-BEEA-3BB25E5B8219}"/>
                  </a:ext>
                </a:extLst>
              </p:cNvPr>
              <p:cNvSpPr/>
              <p:nvPr/>
            </p:nvSpPr>
            <p:spPr>
              <a:xfrm>
                <a:off x="554194" y="4090000"/>
                <a:ext cx="363214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e>
                      </m:d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416CC9D6-F7E2-40DD-BEEA-3BB25E5B82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94" y="4090000"/>
                <a:ext cx="363214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B91BF26-2CD2-473E-A6E3-31E2CC1DCB7E}"/>
                  </a:ext>
                </a:extLst>
              </p:cNvPr>
              <p:cNvSpPr/>
              <p:nvPr/>
            </p:nvSpPr>
            <p:spPr>
              <a:xfrm>
                <a:off x="334559" y="4760548"/>
                <a:ext cx="526759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|"/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=∗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B91BF26-2CD2-473E-A6E3-31E2CC1DCB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59" y="4760548"/>
                <a:ext cx="526759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61BB56AD-18BF-4E5A-A05A-38AE4D465B6D}"/>
                  </a:ext>
                </a:extLst>
              </p:cNvPr>
              <p:cNvSpPr/>
              <p:nvPr/>
            </p:nvSpPr>
            <p:spPr>
              <a:xfrm>
                <a:off x="917265" y="5416604"/>
                <a:ext cx="777475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3200" dirty="0"/>
                  <a:t> for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de-DE" sz="3200" dirty="0"/>
              </a:p>
            </p:txBody>
          </p:sp>
        </mc:Choice>
        <mc:Fallback xmlns="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61BB56AD-18BF-4E5A-A05A-38AE4D465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65" y="5416604"/>
                <a:ext cx="7774757" cy="584775"/>
              </a:xfrm>
              <a:prstGeom prst="rect">
                <a:avLst/>
              </a:prstGeom>
              <a:blipFill>
                <a:blip r:embed="rId5"/>
                <a:stretch>
                  <a:fillRect t="-12632" b="-35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1">
            <a:extLst>
              <a:ext uri="{FF2B5EF4-FFF2-40B4-BE49-F238E27FC236}">
                <a16:creationId xmlns:a16="http://schemas.microsoft.com/office/drawing/2014/main" id="{720BAD7C-7EE6-4C72-A145-EFF2E404A52C}"/>
              </a:ext>
            </a:extLst>
          </p:cNvPr>
          <p:cNvSpPr txBox="1">
            <a:spLocks/>
          </p:cNvSpPr>
          <p:nvPr/>
        </p:nvSpPr>
        <p:spPr>
          <a:xfrm>
            <a:off x="838200" y="207672"/>
            <a:ext cx="105156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dirty="0"/>
              <a:t>The Algorithm</a:t>
            </a:r>
          </a:p>
        </p:txBody>
      </p:sp>
    </p:spTree>
    <p:extLst>
      <p:ext uri="{BB962C8B-B14F-4D97-AF65-F5344CB8AC3E}">
        <p14:creationId xmlns:p14="http://schemas.microsoft.com/office/powerpoint/2010/main" val="2680927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CBC217DD-72C7-4C8F-B05C-13B4BA7E92C1}"/>
                  </a:ext>
                </a:extLst>
              </p:cNvPr>
              <p:cNvSpPr/>
              <p:nvPr/>
            </p:nvSpPr>
            <p:spPr>
              <a:xfrm>
                <a:off x="2929217" y="372034"/>
                <a:ext cx="2218765" cy="735106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Start with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</a:rPr>
                        <m:t>(∗)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CBC217DD-72C7-4C8F-B05C-13B4BA7E92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217" y="372034"/>
                <a:ext cx="2218765" cy="735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1F160D84-F1FC-4614-AB60-08C3609A15BE}"/>
                  </a:ext>
                </a:extLst>
              </p:cNvPr>
              <p:cNvSpPr/>
              <p:nvPr/>
            </p:nvSpPr>
            <p:spPr>
              <a:xfrm>
                <a:off x="2933699" y="2411503"/>
                <a:ext cx="2218765" cy="735106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1F160D84-F1FC-4614-AB60-08C3609A1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699" y="2411503"/>
                <a:ext cx="2218765" cy="7351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E76D4228-3E29-4612-A938-9D0D448B3C1B}"/>
                  </a:ext>
                </a:extLst>
              </p:cNvPr>
              <p:cNvSpPr/>
              <p:nvPr/>
            </p:nvSpPr>
            <p:spPr>
              <a:xfrm>
                <a:off x="2303929" y="3446930"/>
                <a:ext cx="3478306" cy="735106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Check if there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with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∧¬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E76D4228-3E29-4612-A938-9D0D448B3C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929" y="3446930"/>
                <a:ext cx="3478306" cy="735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6AD81AC-F50C-4B74-A3EB-29BA0BF63734}"/>
                  </a:ext>
                </a:extLst>
              </p:cNvPr>
              <p:cNvSpPr/>
              <p:nvPr/>
            </p:nvSpPr>
            <p:spPr>
              <a:xfrm>
                <a:off x="2933699" y="1376081"/>
                <a:ext cx="2218765" cy="735106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6AD81AC-F50C-4B74-A3EB-29BA0BF63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699" y="1376081"/>
                <a:ext cx="2218765" cy="7351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3211E93A-79BC-44A7-A47C-F7DAB96AB7F4}"/>
                  </a:ext>
                </a:extLst>
              </p:cNvPr>
              <p:cNvSpPr/>
              <p:nvPr/>
            </p:nvSpPr>
            <p:spPr>
              <a:xfrm>
                <a:off x="596153" y="5253317"/>
                <a:ext cx="2944906" cy="735106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∷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∷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(∗)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3211E93A-79BC-44A7-A47C-F7DAB96AB7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53" y="5253317"/>
                <a:ext cx="2944906" cy="7351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8CCA7B62-947C-4795-80CE-1E622F8953CF}"/>
                  </a:ext>
                </a:extLst>
              </p:cNvPr>
              <p:cNvSpPr/>
              <p:nvPr/>
            </p:nvSpPr>
            <p:spPr>
              <a:xfrm>
                <a:off x="5535707" y="5186082"/>
                <a:ext cx="1447800" cy="735106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8CCA7B62-947C-4795-80CE-1E622F895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707" y="5186082"/>
                <a:ext cx="1447800" cy="7351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89992BD-A507-4B77-BCC5-9483EEA36DF8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4038600" y="1107140"/>
            <a:ext cx="4482" cy="268941"/>
          </a:xfrm>
          <a:prstGeom prst="straightConnector1">
            <a:avLst/>
          </a:prstGeom>
          <a:ln w="38100">
            <a:solidFill>
              <a:srgbClr val="CC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7069690-7BED-4CA8-990A-BEE0E15463E3}"/>
              </a:ext>
            </a:extLst>
          </p:cNvPr>
          <p:cNvCxnSpPr>
            <a:stCxn id="10" idx="2"/>
            <a:endCxn id="6" idx="0"/>
          </p:cNvCxnSpPr>
          <p:nvPr/>
        </p:nvCxnSpPr>
        <p:spPr>
          <a:xfrm>
            <a:off x="4043082" y="2111187"/>
            <a:ext cx="0" cy="300316"/>
          </a:xfrm>
          <a:prstGeom prst="straightConnector1">
            <a:avLst/>
          </a:prstGeom>
          <a:ln w="38100">
            <a:solidFill>
              <a:srgbClr val="CC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F868C92-91A0-4E2D-A91B-82905DCB967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043082" y="3146609"/>
            <a:ext cx="0" cy="300321"/>
          </a:xfrm>
          <a:prstGeom prst="straightConnector1">
            <a:avLst/>
          </a:prstGeom>
          <a:ln w="38100">
            <a:solidFill>
              <a:srgbClr val="CC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E2FE9A34-7205-4A55-81BF-EDE4DCF0D265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>
            <a:off x="5782235" y="3814483"/>
            <a:ext cx="477372" cy="1371599"/>
          </a:xfrm>
          <a:prstGeom prst="bentConnector2">
            <a:avLst/>
          </a:prstGeom>
          <a:ln w="38100">
            <a:solidFill>
              <a:srgbClr val="CC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4639864B-092D-41FF-B62A-24C274A35A54}"/>
              </a:ext>
            </a:extLst>
          </p:cNvPr>
          <p:cNvCxnSpPr>
            <a:cxnSpLocks/>
            <a:stCxn id="9" idx="1"/>
            <a:endCxn id="11" idx="0"/>
          </p:cNvCxnSpPr>
          <p:nvPr/>
        </p:nvCxnSpPr>
        <p:spPr>
          <a:xfrm rot="10800000" flipV="1">
            <a:off x="2068607" y="3814483"/>
            <a:ext cx="235323" cy="1438834"/>
          </a:xfrm>
          <a:prstGeom prst="bentConnector2">
            <a:avLst/>
          </a:prstGeom>
          <a:ln w="38100">
            <a:solidFill>
              <a:srgbClr val="CC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CF730A38-61A1-4040-A10E-36B7F7D8E209}"/>
              </a:ext>
            </a:extLst>
          </p:cNvPr>
          <p:cNvCxnSpPr>
            <a:stCxn id="11" idx="1"/>
            <a:endCxn id="10" idx="1"/>
          </p:cNvCxnSpPr>
          <p:nvPr/>
        </p:nvCxnSpPr>
        <p:spPr>
          <a:xfrm rot="10800000" flipH="1">
            <a:off x="596153" y="1743634"/>
            <a:ext cx="2337546" cy="3877236"/>
          </a:xfrm>
          <a:prstGeom prst="bentConnector3">
            <a:avLst>
              <a:gd name="adj1" fmla="val -9779"/>
            </a:avLst>
          </a:prstGeom>
          <a:ln w="38100">
            <a:solidFill>
              <a:srgbClr val="CC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0406A8F-59EF-4030-BCDB-DB54EC6B5C59}"/>
              </a:ext>
            </a:extLst>
          </p:cNvPr>
          <p:cNvSpPr/>
          <p:nvPr/>
        </p:nvSpPr>
        <p:spPr>
          <a:xfrm>
            <a:off x="1656225" y="4374779"/>
            <a:ext cx="838200" cy="430306"/>
          </a:xfrm>
          <a:prstGeom prst="ellipse">
            <a:avLst/>
          </a:prstGeom>
          <a:solidFill>
            <a:srgbClr val="CCCC00"/>
          </a:solidFill>
          <a:ln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213A0E25-466C-438A-8B8C-1E339D4E4D0D}"/>
              </a:ext>
            </a:extLst>
          </p:cNvPr>
          <p:cNvSpPr/>
          <p:nvPr/>
        </p:nvSpPr>
        <p:spPr>
          <a:xfrm>
            <a:off x="5844989" y="4370293"/>
            <a:ext cx="838200" cy="430306"/>
          </a:xfrm>
          <a:prstGeom prst="ellipse">
            <a:avLst/>
          </a:prstGeom>
          <a:solidFill>
            <a:srgbClr val="CCCC00"/>
          </a:solidFill>
          <a:ln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No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64799839-FEF0-42EE-B0B9-EC601108001A}"/>
              </a:ext>
            </a:extLst>
          </p:cNvPr>
          <p:cNvSpPr/>
          <p:nvPr/>
        </p:nvSpPr>
        <p:spPr>
          <a:xfrm>
            <a:off x="2186268" y="4742332"/>
            <a:ext cx="1532974" cy="466164"/>
          </a:xfrm>
          <a:prstGeom prst="rect">
            <a:avLst/>
          </a:prstGeom>
          <a:scene3d>
            <a:camera prst="orthographicFront"/>
            <a:lightRig rig="balanced" dir="t"/>
          </a:scene3d>
          <a:sp3d prstMaterial="matte">
            <a:bevelT w="25400" h="25400" prst="relaxedInset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* [1] * * * 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CBB878EA-AD79-4A35-8046-408DE6C7D2E9}"/>
                  </a:ext>
                </a:extLst>
              </p:cNvPr>
              <p:cNvSpPr txBox="1"/>
              <p:nvPr/>
            </p:nvSpPr>
            <p:spPr>
              <a:xfrm>
                <a:off x="5230373" y="2533437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CBB878EA-AD79-4A35-8046-408DE6C7D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373" y="2533437"/>
                <a:ext cx="185948" cy="276999"/>
              </a:xfrm>
              <a:prstGeom prst="rect">
                <a:avLst/>
              </a:prstGeom>
              <a:blipFill>
                <a:blip r:embed="rId8"/>
                <a:stretch>
                  <a:fillRect l="-25806" r="-25806" b="-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268E3FF8-F16A-48B0-A0C1-635C309635FA}"/>
                  </a:ext>
                </a:extLst>
              </p:cNvPr>
              <p:cNvSpPr txBox="1"/>
              <p:nvPr/>
            </p:nvSpPr>
            <p:spPr>
              <a:xfrm>
                <a:off x="5147982" y="2840023"/>
                <a:ext cx="11188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[1∗1=1]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268E3FF8-F16A-48B0-A0C1-635C30963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982" y="2840023"/>
                <a:ext cx="1118896" cy="276999"/>
              </a:xfrm>
              <a:prstGeom prst="rect">
                <a:avLst/>
              </a:prstGeom>
              <a:blipFill>
                <a:blip r:embed="rId9"/>
                <a:stretch>
                  <a:fillRect l="-7065" t="-2222" r="-7065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9DEDD4F5-8D19-4E21-A2D1-F9620AA5E4CE}"/>
                  </a:ext>
                </a:extLst>
              </p:cNvPr>
              <p:cNvSpPr txBox="1"/>
              <p:nvPr/>
            </p:nvSpPr>
            <p:spPr>
              <a:xfrm>
                <a:off x="7718612" y="1610999"/>
                <a:ext cx="3877235" cy="2634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Example: Maximal ideal in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/6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de-DE" dirty="0"/>
                  <a:t> </a:t>
                </a:r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≡6</m:t>
                    </m:r>
                  </m:oMath>
                </a14:m>
                <a:r>
                  <a:rPr lang="de-DE" dirty="0"/>
                  <a:t> </a:t>
                </a:r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dirty="0"/>
                  <a:t> given by the Euclidean algorithm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nary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gcd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GB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9DEDD4F5-8D19-4E21-A2D1-F9620AA5E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612" y="1610999"/>
                <a:ext cx="3877235" cy="2634696"/>
              </a:xfrm>
              <a:prstGeom prst="rect">
                <a:avLst/>
              </a:prstGeom>
              <a:blipFill>
                <a:blip r:embed="rId10"/>
                <a:stretch>
                  <a:fillRect l="-1258" t="-11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hteck 22">
            <a:extLst>
              <a:ext uri="{FF2B5EF4-FFF2-40B4-BE49-F238E27FC236}">
                <a16:creationId xmlns:a16="http://schemas.microsoft.com/office/drawing/2014/main" id="{66C33A7F-0CFA-44E7-A555-6AF2E4D9AD46}"/>
              </a:ext>
            </a:extLst>
          </p:cNvPr>
          <p:cNvSpPr/>
          <p:nvPr/>
        </p:nvSpPr>
        <p:spPr>
          <a:xfrm>
            <a:off x="11323176" y="2501224"/>
            <a:ext cx="5453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„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10C7FA0-5F23-49B1-AE70-347B1D06699E}"/>
              </a:ext>
            </a:extLst>
          </p:cNvPr>
          <p:cNvSpPr/>
          <p:nvPr/>
        </p:nvSpPr>
        <p:spPr>
          <a:xfrm flipH="1">
            <a:off x="8792889" y="2496743"/>
            <a:ext cx="5453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„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6208F76-4352-41B1-9E25-08266EBF99FB}"/>
              </a:ext>
            </a:extLst>
          </p:cNvPr>
          <p:cNvSpPr/>
          <p:nvPr/>
        </p:nvSpPr>
        <p:spPr>
          <a:xfrm>
            <a:off x="3417794" y="1089208"/>
            <a:ext cx="1241612" cy="466164"/>
          </a:xfrm>
          <a:prstGeom prst="rect">
            <a:avLst/>
          </a:prstGeom>
          <a:scene3d>
            <a:camera prst="orthographicFront"/>
            <a:lightRig rig="balanced" dir="t"/>
          </a:scene3d>
          <a:sp3d prstMaterial="matte">
            <a:bevelT w="25400" h="25400" prst="relaxedInset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* * * * * *</a:t>
            </a:r>
          </a:p>
        </p:txBody>
      </p:sp>
    </p:spTree>
    <p:extLst>
      <p:ext uri="{BB962C8B-B14F-4D97-AF65-F5344CB8AC3E}">
        <p14:creationId xmlns:p14="http://schemas.microsoft.com/office/powerpoint/2010/main" val="4256134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07407E-6 L -0.00039 0.1463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1463 L -0.00039 0.3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3 L 0.00326 0.44561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6 0.44561 L -0.09284 0.53473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05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-0.14297 -0.00254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4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297 -0.00254 L -0.14115 -0.39283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49" grpId="2" animBg="1"/>
      <p:bldP spid="51" grpId="0"/>
      <p:bldP spid="52" grpId="0"/>
      <p:bldP spid="57" grpId="0"/>
      <p:bldP spid="23" grpId="0"/>
      <p:bldP spid="25" grpId="0"/>
      <p:bldP spid="45" grpId="0" animBg="1"/>
      <p:bldP spid="45" grpId="1" animBg="1"/>
      <p:bldP spid="45" grpId="2" animBg="1"/>
      <p:bldP spid="45" grpId="3" animBg="1"/>
      <p:bldP spid="45" grpId="4" animBg="1"/>
      <p:bldP spid="45" grpId="5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CBC217DD-72C7-4C8F-B05C-13B4BA7E92C1}"/>
                  </a:ext>
                </a:extLst>
              </p:cNvPr>
              <p:cNvSpPr/>
              <p:nvPr/>
            </p:nvSpPr>
            <p:spPr>
              <a:xfrm>
                <a:off x="2929217" y="372034"/>
                <a:ext cx="2218765" cy="735106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Start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(∗)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CBC217DD-72C7-4C8F-B05C-13B4BA7E92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217" y="372034"/>
                <a:ext cx="2218765" cy="735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1F160D84-F1FC-4614-AB60-08C3609A15BE}"/>
                  </a:ext>
                </a:extLst>
              </p:cNvPr>
              <p:cNvSpPr/>
              <p:nvPr/>
            </p:nvSpPr>
            <p:spPr>
              <a:xfrm>
                <a:off x="2933699" y="2411503"/>
                <a:ext cx="2218765" cy="735106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1F160D84-F1FC-4614-AB60-08C3609A1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699" y="2411503"/>
                <a:ext cx="2218765" cy="7351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E76D4228-3E29-4612-A938-9D0D448B3C1B}"/>
                  </a:ext>
                </a:extLst>
              </p:cNvPr>
              <p:cNvSpPr/>
              <p:nvPr/>
            </p:nvSpPr>
            <p:spPr>
              <a:xfrm>
                <a:off x="2303929" y="3446930"/>
                <a:ext cx="3478306" cy="735106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Check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/>
                  <a:t>there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∧¬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E76D4228-3E29-4612-A938-9D0D448B3C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929" y="3446930"/>
                <a:ext cx="3478306" cy="735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6AD81AC-F50C-4B74-A3EB-29BA0BF63734}"/>
                  </a:ext>
                </a:extLst>
              </p:cNvPr>
              <p:cNvSpPr/>
              <p:nvPr/>
            </p:nvSpPr>
            <p:spPr>
              <a:xfrm>
                <a:off x="2933699" y="1376081"/>
                <a:ext cx="2218765" cy="735106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6AD81AC-F50C-4B74-A3EB-29BA0BF63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699" y="1376081"/>
                <a:ext cx="2218765" cy="7351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3211E93A-79BC-44A7-A47C-F7DAB96AB7F4}"/>
                  </a:ext>
                </a:extLst>
              </p:cNvPr>
              <p:cNvSpPr/>
              <p:nvPr/>
            </p:nvSpPr>
            <p:spPr>
              <a:xfrm>
                <a:off x="596153" y="5253317"/>
                <a:ext cx="2944906" cy="735106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∷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∷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(∗)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3211E93A-79BC-44A7-A47C-F7DAB96AB7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53" y="5253317"/>
                <a:ext cx="2944906" cy="7351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8CCA7B62-947C-4795-80CE-1E622F8953CF}"/>
                  </a:ext>
                </a:extLst>
              </p:cNvPr>
              <p:cNvSpPr/>
              <p:nvPr/>
            </p:nvSpPr>
            <p:spPr>
              <a:xfrm>
                <a:off x="5535707" y="5186082"/>
                <a:ext cx="1447800" cy="735106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8CCA7B62-947C-4795-80CE-1E622F895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707" y="5186082"/>
                <a:ext cx="1447800" cy="7351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89992BD-A507-4B77-BCC5-9483EEA36DF8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4038600" y="1107140"/>
            <a:ext cx="4482" cy="268941"/>
          </a:xfrm>
          <a:prstGeom prst="straightConnector1">
            <a:avLst/>
          </a:prstGeom>
          <a:ln w="38100">
            <a:solidFill>
              <a:srgbClr val="CC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7069690-7BED-4CA8-990A-BEE0E15463E3}"/>
              </a:ext>
            </a:extLst>
          </p:cNvPr>
          <p:cNvCxnSpPr>
            <a:stCxn id="10" idx="2"/>
            <a:endCxn id="6" idx="0"/>
          </p:cNvCxnSpPr>
          <p:nvPr/>
        </p:nvCxnSpPr>
        <p:spPr>
          <a:xfrm>
            <a:off x="4043082" y="2111187"/>
            <a:ext cx="0" cy="300316"/>
          </a:xfrm>
          <a:prstGeom prst="straightConnector1">
            <a:avLst/>
          </a:prstGeom>
          <a:ln w="38100">
            <a:solidFill>
              <a:srgbClr val="CC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F868C92-91A0-4E2D-A91B-82905DCB967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043082" y="3146609"/>
            <a:ext cx="0" cy="300321"/>
          </a:xfrm>
          <a:prstGeom prst="straightConnector1">
            <a:avLst/>
          </a:prstGeom>
          <a:ln w="38100">
            <a:solidFill>
              <a:srgbClr val="CC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E2FE9A34-7205-4A55-81BF-EDE4DCF0D265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>
            <a:off x="5782235" y="3814483"/>
            <a:ext cx="477372" cy="1371599"/>
          </a:xfrm>
          <a:prstGeom prst="bentConnector2">
            <a:avLst/>
          </a:prstGeom>
          <a:ln w="38100">
            <a:solidFill>
              <a:srgbClr val="CC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4639864B-092D-41FF-B62A-24C274A35A54}"/>
              </a:ext>
            </a:extLst>
          </p:cNvPr>
          <p:cNvCxnSpPr>
            <a:cxnSpLocks/>
            <a:stCxn id="9" idx="1"/>
            <a:endCxn id="11" idx="0"/>
          </p:cNvCxnSpPr>
          <p:nvPr/>
        </p:nvCxnSpPr>
        <p:spPr>
          <a:xfrm rot="10800000" flipV="1">
            <a:off x="2068607" y="3814483"/>
            <a:ext cx="235323" cy="1438834"/>
          </a:xfrm>
          <a:prstGeom prst="bentConnector2">
            <a:avLst/>
          </a:prstGeom>
          <a:ln w="38100">
            <a:solidFill>
              <a:srgbClr val="CC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CF730A38-61A1-4040-A10E-36B7F7D8E209}"/>
              </a:ext>
            </a:extLst>
          </p:cNvPr>
          <p:cNvCxnSpPr>
            <a:stCxn id="11" idx="1"/>
            <a:endCxn id="10" idx="1"/>
          </p:cNvCxnSpPr>
          <p:nvPr/>
        </p:nvCxnSpPr>
        <p:spPr>
          <a:xfrm rot="10800000" flipH="1">
            <a:off x="596153" y="1743634"/>
            <a:ext cx="2337546" cy="3877236"/>
          </a:xfrm>
          <a:prstGeom prst="bentConnector3">
            <a:avLst>
              <a:gd name="adj1" fmla="val -9779"/>
            </a:avLst>
          </a:prstGeom>
          <a:ln w="38100">
            <a:solidFill>
              <a:srgbClr val="CC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0406A8F-59EF-4030-BCDB-DB54EC6B5C59}"/>
              </a:ext>
            </a:extLst>
          </p:cNvPr>
          <p:cNvSpPr/>
          <p:nvPr/>
        </p:nvSpPr>
        <p:spPr>
          <a:xfrm>
            <a:off x="1656225" y="4374779"/>
            <a:ext cx="838200" cy="430306"/>
          </a:xfrm>
          <a:prstGeom prst="ellipse">
            <a:avLst/>
          </a:prstGeom>
          <a:solidFill>
            <a:srgbClr val="CCCC00"/>
          </a:solidFill>
          <a:ln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213A0E25-466C-438A-8B8C-1E339D4E4D0D}"/>
              </a:ext>
            </a:extLst>
          </p:cNvPr>
          <p:cNvSpPr/>
          <p:nvPr/>
        </p:nvSpPr>
        <p:spPr>
          <a:xfrm>
            <a:off x="5844989" y="4370293"/>
            <a:ext cx="838200" cy="430306"/>
          </a:xfrm>
          <a:prstGeom prst="ellipse">
            <a:avLst/>
          </a:prstGeom>
          <a:solidFill>
            <a:srgbClr val="CCCC00"/>
          </a:solidFill>
          <a:ln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No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147C74C-592F-446A-A207-1B7E18C0EFE0}"/>
              </a:ext>
            </a:extLst>
          </p:cNvPr>
          <p:cNvSpPr/>
          <p:nvPr/>
        </p:nvSpPr>
        <p:spPr>
          <a:xfrm>
            <a:off x="2186268" y="4742332"/>
            <a:ext cx="1883708" cy="466164"/>
          </a:xfrm>
          <a:prstGeom prst="rect">
            <a:avLst/>
          </a:prstGeom>
          <a:scene3d>
            <a:camera prst="orthographicFront"/>
            <a:lightRig rig="balanced" dir="t"/>
          </a:scene3d>
          <a:sp3d prstMaterial="matte">
            <a:bevelT w="25400" h="25400" prst="relaxedInset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* [1] * [-1,1] * 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42F9F5D0-155E-453A-8C12-3072548AD91A}"/>
                  </a:ext>
                </a:extLst>
              </p:cNvPr>
              <p:cNvSpPr txBox="1"/>
              <p:nvPr/>
            </p:nvSpPr>
            <p:spPr>
              <a:xfrm>
                <a:off x="5230373" y="2533437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42F9F5D0-155E-453A-8C12-3072548AD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373" y="2533437"/>
                <a:ext cx="185948" cy="276999"/>
              </a:xfrm>
              <a:prstGeom prst="rect">
                <a:avLst/>
              </a:prstGeom>
              <a:blipFill>
                <a:blip r:embed="rId8"/>
                <a:stretch>
                  <a:fillRect l="-25806" r="-25806" b="-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5F172EA4-497B-4806-B10F-4329249FC0C7}"/>
                  </a:ext>
                </a:extLst>
              </p:cNvPr>
              <p:cNvSpPr txBox="1"/>
              <p:nvPr/>
            </p:nvSpPr>
            <p:spPr>
              <a:xfrm>
                <a:off x="5147982" y="2840023"/>
                <a:ext cx="2039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[−1∗2+1∗3=1]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5F172EA4-497B-4806-B10F-4329249F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982" y="2840023"/>
                <a:ext cx="2039020" cy="276999"/>
              </a:xfrm>
              <a:prstGeom prst="rect">
                <a:avLst/>
              </a:prstGeom>
              <a:blipFill>
                <a:blip r:embed="rId9"/>
                <a:stretch>
                  <a:fillRect l="-3582" t="-2222" r="-3582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hteck 19">
            <a:extLst>
              <a:ext uri="{FF2B5EF4-FFF2-40B4-BE49-F238E27FC236}">
                <a16:creationId xmlns:a16="http://schemas.microsoft.com/office/drawing/2014/main" id="{851D12CD-055C-4882-A5CF-D2DDDB307800}"/>
              </a:ext>
            </a:extLst>
          </p:cNvPr>
          <p:cNvSpPr/>
          <p:nvPr/>
        </p:nvSpPr>
        <p:spPr>
          <a:xfrm>
            <a:off x="3272112" y="2061879"/>
            <a:ext cx="1532974" cy="466164"/>
          </a:xfrm>
          <a:prstGeom prst="rect">
            <a:avLst/>
          </a:prstGeom>
          <a:scene3d>
            <a:camera prst="orthographicFront"/>
            <a:lightRig rig="balanced" dir="t"/>
          </a:scene3d>
          <a:sp3d prstMaterial="matte">
            <a:bevelT w="25400" h="25400" prst="relaxedInset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* [1] * * * 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6BFF40E-01A3-42D1-BA7A-8753F13EDBCB}"/>
                  </a:ext>
                </a:extLst>
              </p:cNvPr>
              <p:cNvSpPr txBox="1"/>
              <p:nvPr/>
            </p:nvSpPr>
            <p:spPr>
              <a:xfrm>
                <a:off x="7718612" y="1610999"/>
                <a:ext cx="3877235" cy="2634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Example: Maximal ideal in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/6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de-DE" dirty="0"/>
                  <a:t> </a:t>
                </a:r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≡6</m:t>
                    </m:r>
                  </m:oMath>
                </a14:m>
                <a:r>
                  <a:rPr lang="de-DE" dirty="0"/>
                  <a:t> </a:t>
                </a:r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dirty="0"/>
                  <a:t> given by the Euclidean algorithm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nary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gcd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GB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6BFF40E-01A3-42D1-BA7A-8753F13ED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612" y="1610999"/>
                <a:ext cx="3877235" cy="2634696"/>
              </a:xfrm>
              <a:prstGeom prst="rect">
                <a:avLst/>
              </a:prstGeom>
              <a:blipFill>
                <a:blip r:embed="rId10"/>
                <a:stretch>
                  <a:fillRect l="-1258" t="-11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hteck 24">
            <a:extLst>
              <a:ext uri="{FF2B5EF4-FFF2-40B4-BE49-F238E27FC236}">
                <a16:creationId xmlns:a16="http://schemas.microsoft.com/office/drawing/2014/main" id="{EB744C12-62A2-45FC-AEB2-319B31F3F23F}"/>
              </a:ext>
            </a:extLst>
          </p:cNvPr>
          <p:cNvSpPr/>
          <p:nvPr/>
        </p:nvSpPr>
        <p:spPr>
          <a:xfrm>
            <a:off x="11323176" y="2501224"/>
            <a:ext cx="5453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„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38D8DBC-0907-4D70-901E-D6100C1896D2}"/>
              </a:ext>
            </a:extLst>
          </p:cNvPr>
          <p:cNvSpPr/>
          <p:nvPr/>
        </p:nvSpPr>
        <p:spPr>
          <a:xfrm flipH="1">
            <a:off x="8792889" y="2496743"/>
            <a:ext cx="5453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„</a:t>
            </a:r>
          </a:p>
        </p:txBody>
      </p:sp>
    </p:spTree>
    <p:extLst>
      <p:ext uri="{BB962C8B-B14F-4D97-AF65-F5344CB8AC3E}">
        <p14:creationId xmlns:p14="http://schemas.microsoft.com/office/powerpoint/2010/main" val="23744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7.40741E-7 L 5.55112E-17 0.154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.1544 L 0.0026 0.30278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30278 L -0.08906 0.3909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9" y="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96296E-6 L -0.14297 -0.00254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4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297 -0.00254 L -0.14115 -0.39282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1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22" grpId="0"/>
      <p:bldP spid="20" grpId="0" animBg="1"/>
      <p:bldP spid="20" grpId="1" animBg="1"/>
      <p:bldP spid="20" grpId="2" animBg="1"/>
      <p:bldP spid="20" grpId="3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CBC217DD-72C7-4C8F-B05C-13B4BA7E92C1}"/>
                  </a:ext>
                </a:extLst>
              </p:cNvPr>
              <p:cNvSpPr/>
              <p:nvPr/>
            </p:nvSpPr>
            <p:spPr>
              <a:xfrm>
                <a:off x="2929217" y="372034"/>
                <a:ext cx="2218765" cy="735106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Start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(∗)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CBC217DD-72C7-4C8F-B05C-13B4BA7E92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217" y="372034"/>
                <a:ext cx="2218765" cy="735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1F160D84-F1FC-4614-AB60-08C3609A15BE}"/>
                  </a:ext>
                </a:extLst>
              </p:cNvPr>
              <p:cNvSpPr/>
              <p:nvPr/>
            </p:nvSpPr>
            <p:spPr>
              <a:xfrm>
                <a:off x="2933699" y="2411503"/>
                <a:ext cx="2218765" cy="735106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1F160D84-F1FC-4614-AB60-08C3609A1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699" y="2411503"/>
                <a:ext cx="2218765" cy="7351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E76D4228-3E29-4612-A938-9D0D448B3C1B}"/>
                  </a:ext>
                </a:extLst>
              </p:cNvPr>
              <p:cNvSpPr/>
              <p:nvPr/>
            </p:nvSpPr>
            <p:spPr>
              <a:xfrm>
                <a:off x="2303929" y="3446930"/>
                <a:ext cx="3478306" cy="735106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Check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/>
                  <a:t>there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∧¬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E76D4228-3E29-4612-A938-9D0D448B3C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929" y="3446930"/>
                <a:ext cx="3478306" cy="735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6AD81AC-F50C-4B74-A3EB-29BA0BF63734}"/>
                  </a:ext>
                </a:extLst>
              </p:cNvPr>
              <p:cNvSpPr/>
              <p:nvPr/>
            </p:nvSpPr>
            <p:spPr>
              <a:xfrm>
                <a:off x="2933699" y="1376081"/>
                <a:ext cx="2218765" cy="735106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6AD81AC-F50C-4B74-A3EB-29BA0BF63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699" y="1376081"/>
                <a:ext cx="2218765" cy="7351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3211E93A-79BC-44A7-A47C-F7DAB96AB7F4}"/>
                  </a:ext>
                </a:extLst>
              </p:cNvPr>
              <p:cNvSpPr/>
              <p:nvPr/>
            </p:nvSpPr>
            <p:spPr>
              <a:xfrm>
                <a:off x="596153" y="5253317"/>
                <a:ext cx="2944906" cy="735106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∷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∷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(∗)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3211E93A-79BC-44A7-A47C-F7DAB96AB7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53" y="5253317"/>
                <a:ext cx="2944906" cy="7351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8CCA7B62-947C-4795-80CE-1E622F8953CF}"/>
                  </a:ext>
                </a:extLst>
              </p:cNvPr>
              <p:cNvSpPr/>
              <p:nvPr/>
            </p:nvSpPr>
            <p:spPr>
              <a:xfrm>
                <a:off x="5535707" y="5186082"/>
                <a:ext cx="1447800" cy="735106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8CCA7B62-947C-4795-80CE-1E622F895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707" y="5186082"/>
                <a:ext cx="1447800" cy="7351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89992BD-A507-4B77-BCC5-9483EEA36DF8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4038600" y="1107140"/>
            <a:ext cx="4482" cy="268941"/>
          </a:xfrm>
          <a:prstGeom prst="straightConnector1">
            <a:avLst/>
          </a:prstGeom>
          <a:ln w="38100">
            <a:solidFill>
              <a:srgbClr val="CC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7069690-7BED-4CA8-990A-BEE0E15463E3}"/>
              </a:ext>
            </a:extLst>
          </p:cNvPr>
          <p:cNvCxnSpPr>
            <a:stCxn id="10" idx="2"/>
            <a:endCxn id="6" idx="0"/>
          </p:cNvCxnSpPr>
          <p:nvPr/>
        </p:nvCxnSpPr>
        <p:spPr>
          <a:xfrm>
            <a:off x="4043082" y="2111187"/>
            <a:ext cx="0" cy="300316"/>
          </a:xfrm>
          <a:prstGeom prst="straightConnector1">
            <a:avLst/>
          </a:prstGeom>
          <a:ln w="38100">
            <a:solidFill>
              <a:srgbClr val="CC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F868C92-91A0-4E2D-A91B-82905DCB967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043082" y="3146609"/>
            <a:ext cx="0" cy="300321"/>
          </a:xfrm>
          <a:prstGeom prst="straightConnector1">
            <a:avLst/>
          </a:prstGeom>
          <a:ln w="38100">
            <a:solidFill>
              <a:srgbClr val="CC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E2FE9A34-7205-4A55-81BF-EDE4DCF0D265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>
            <a:off x="5782235" y="3814483"/>
            <a:ext cx="477372" cy="1371599"/>
          </a:xfrm>
          <a:prstGeom prst="bentConnector2">
            <a:avLst/>
          </a:prstGeom>
          <a:ln w="38100">
            <a:solidFill>
              <a:srgbClr val="CC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4639864B-092D-41FF-B62A-24C274A35A54}"/>
              </a:ext>
            </a:extLst>
          </p:cNvPr>
          <p:cNvCxnSpPr>
            <a:cxnSpLocks/>
            <a:stCxn id="9" idx="1"/>
            <a:endCxn id="11" idx="0"/>
          </p:cNvCxnSpPr>
          <p:nvPr/>
        </p:nvCxnSpPr>
        <p:spPr>
          <a:xfrm rot="10800000" flipV="1">
            <a:off x="2068607" y="3814483"/>
            <a:ext cx="235323" cy="1438834"/>
          </a:xfrm>
          <a:prstGeom prst="bentConnector2">
            <a:avLst/>
          </a:prstGeom>
          <a:ln w="38100">
            <a:solidFill>
              <a:srgbClr val="CC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CF730A38-61A1-4040-A10E-36B7F7D8E209}"/>
              </a:ext>
            </a:extLst>
          </p:cNvPr>
          <p:cNvCxnSpPr>
            <a:stCxn id="11" idx="1"/>
            <a:endCxn id="10" idx="1"/>
          </p:cNvCxnSpPr>
          <p:nvPr/>
        </p:nvCxnSpPr>
        <p:spPr>
          <a:xfrm rot="10800000" flipH="1">
            <a:off x="596153" y="1743634"/>
            <a:ext cx="2337546" cy="3877236"/>
          </a:xfrm>
          <a:prstGeom prst="bentConnector3">
            <a:avLst>
              <a:gd name="adj1" fmla="val -9779"/>
            </a:avLst>
          </a:prstGeom>
          <a:ln w="38100">
            <a:solidFill>
              <a:srgbClr val="CC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0406A8F-59EF-4030-BCDB-DB54EC6B5C59}"/>
              </a:ext>
            </a:extLst>
          </p:cNvPr>
          <p:cNvSpPr/>
          <p:nvPr/>
        </p:nvSpPr>
        <p:spPr>
          <a:xfrm>
            <a:off x="1656225" y="4374779"/>
            <a:ext cx="838200" cy="430306"/>
          </a:xfrm>
          <a:prstGeom prst="ellipse">
            <a:avLst/>
          </a:prstGeom>
          <a:solidFill>
            <a:srgbClr val="CCCC00"/>
          </a:solidFill>
          <a:ln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213A0E25-466C-438A-8B8C-1E339D4E4D0D}"/>
              </a:ext>
            </a:extLst>
          </p:cNvPr>
          <p:cNvSpPr/>
          <p:nvPr/>
        </p:nvSpPr>
        <p:spPr>
          <a:xfrm>
            <a:off x="5844989" y="4370293"/>
            <a:ext cx="838200" cy="430306"/>
          </a:xfrm>
          <a:prstGeom prst="ellipse">
            <a:avLst/>
          </a:prstGeom>
          <a:solidFill>
            <a:srgbClr val="CCCC00"/>
          </a:solidFill>
          <a:ln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No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147C74C-592F-446A-A207-1B7E18C0EFE0}"/>
              </a:ext>
            </a:extLst>
          </p:cNvPr>
          <p:cNvSpPr/>
          <p:nvPr/>
        </p:nvSpPr>
        <p:spPr>
          <a:xfrm>
            <a:off x="2186267" y="4742332"/>
            <a:ext cx="2625539" cy="466164"/>
          </a:xfrm>
          <a:prstGeom prst="rect">
            <a:avLst/>
          </a:prstGeom>
          <a:scene3d>
            <a:camera prst="orthographicFront"/>
            <a:lightRig rig="balanced" dir="t"/>
          </a:scene3d>
          <a:sp3d prstMaterial="matte">
            <a:bevelT w="25400" h="25400" prst="relaxedInset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* [1] * [-1,1] * [0,-1,1]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42F9F5D0-155E-453A-8C12-3072548AD91A}"/>
                  </a:ext>
                </a:extLst>
              </p:cNvPr>
              <p:cNvSpPr txBox="1"/>
              <p:nvPr/>
            </p:nvSpPr>
            <p:spPr>
              <a:xfrm>
                <a:off x="5230373" y="2533437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42F9F5D0-155E-453A-8C12-3072548AD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373" y="2533437"/>
                <a:ext cx="185948" cy="276999"/>
              </a:xfrm>
              <a:prstGeom prst="rect">
                <a:avLst/>
              </a:prstGeom>
              <a:blipFill>
                <a:blip r:embed="rId8"/>
                <a:stretch>
                  <a:fillRect l="-25806" r="-25806" b="-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5F172EA4-497B-4806-B10F-4329249FC0C7}"/>
                  </a:ext>
                </a:extLst>
              </p:cNvPr>
              <p:cNvSpPr txBox="1"/>
              <p:nvPr/>
            </p:nvSpPr>
            <p:spPr>
              <a:xfrm>
                <a:off x="5147982" y="2840023"/>
                <a:ext cx="2039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[−1∗4+1∗5=1]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5F172EA4-497B-4806-B10F-4329249F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982" y="2840023"/>
                <a:ext cx="2039020" cy="276999"/>
              </a:xfrm>
              <a:prstGeom prst="rect">
                <a:avLst/>
              </a:prstGeom>
              <a:blipFill>
                <a:blip r:embed="rId9"/>
                <a:stretch>
                  <a:fillRect l="-3582" t="-2222" r="-3582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hteck 19">
            <a:extLst>
              <a:ext uri="{FF2B5EF4-FFF2-40B4-BE49-F238E27FC236}">
                <a16:creationId xmlns:a16="http://schemas.microsoft.com/office/drawing/2014/main" id="{851D12CD-055C-4882-A5CF-D2DDDB307800}"/>
              </a:ext>
            </a:extLst>
          </p:cNvPr>
          <p:cNvSpPr/>
          <p:nvPr/>
        </p:nvSpPr>
        <p:spPr>
          <a:xfrm>
            <a:off x="3157814" y="2061879"/>
            <a:ext cx="1824324" cy="466164"/>
          </a:xfrm>
          <a:prstGeom prst="rect">
            <a:avLst/>
          </a:prstGeom>
          <a:scene3d>
            <a:camera prst="orthographicFront"/>
            <a:lightRig rig="balanced" dir="t"/>
          </a:scene3d>
          <a:sp3d prstMaterial="matte">
            <a:bevelT w="25400" h="25400" prst="relaxedInset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* [1] * [-1,1] * 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9A9E7B55-B48D-4918-AE3F-ADFB55048EE1}"/>
                  </a:ext>
                </a:extLst>
              </p:cNvPr>
              <p:cNvSpPr txBox="1"/>
              <p:nvPr/>
            </p:nvSpPr>
            <p:spPr>
              <a:xfrm>
                <a:off x="7718612" y="1610999"/>
                <a:ext cx="3877235" cy="2634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Example: Maximal ideal in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/6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de-DE" dirty="0"/>
                  <a:t> </a:t>
                </a:r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≡6</m:t>
                    </m:r>
                  </m:oMath>
                </a14:m>
                <a:r>
                  <a:rPr lang="de-DE" dirty="0"/>
                  <a:t> </a:t>
                </a:r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dirty="0"/>
                  <a:t> given by the Euclidean algorithm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nary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gcd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GB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9A9E7B55-B48D-4918-AE3F-ADFB55048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612" y="1610999"/>
                <a:ext cx="3877235" cy="2634696"/>
              </a:xfrm>
              <a:prstGeom prst="rect">
                <a:avLst/>
              </a:prstGeom>
              <a:blipFill>
                <a:blip r:embed="rId10"/>
                <a:stretch>
                  <a:fillRect l="-1258" t="-11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hteck 28">
            <a:extLst>
              <a:ext uri="{FF2B5EF4-FFF2-40B4-BE49-F238E27FC236}">
                <a16:creationId xmlns:a16="http://schemas.microsoft.com/office/drawing/2014/main" id="{9C066AE5-2D75-4148-B313-B32039A97F64}"/>
              </a:ext>
            </a:extLst>
          </p:cNvPr>
          <p:cNvSpPr/>
          <p:nvPr/>
        </p:nvSpPr>
        <p:spPr>
          <a:xfrm>
            <a:off x="11323176" y="2501224"/>
            <a:ext cx="5453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„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6DFC7CB1-16B3-40AC-B850-728FEEFCF87A}"/>
              </a:ext>
            </a:extLst>
          </p:cNvPr>
          <p:cNvSpPr/>
          <p:nvPr/>
        </p:nvSpPr>
        <p:spPr>
          <a:xfrm flipH="1">
            <a:off x="8792889" y="2496743"/>
            <a:ext cx="5453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„</a:t>
            </a:r>
          </a:p>
        </p:txBody>
      </p:sp>
    </p:spTree>
    <p:extLst>
      <p:ext uri="{BB962C8B-B14F-4D97-AF65-F5344CB8AC3E}">
        <p14:creationId xmlns:p14="http://schemas.microsoft.com/office/powerpoint/2010/main" val="2494950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3.95833E-6 0.154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.1544 L 0.00261 0.30278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30278 L -0.08906 0.3909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-0.14297 -0.00254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4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297 -0.00254 L -0.14115 -0.39282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1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22" grpId="0"/>
      <p:bldP spid="20" grpId="0" animBg="1"/>
      <p:bldP spid="20" grpId="1" animBg="1"/>
      <p:bldP spid="20" grpId="2" animBg="1"/>
      <p:bldP spid="20" grpId="3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629DD043-3380-4ED0-9DFA-475399CE3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de-DE" sz="9600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7437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CBC217DD-72C7-4C8F-B05C-13B4BA7E92C1}"/>
                  </a:ext>
                </a:extLst>
              </p:cNvPr>
              <p:cNvSpPr/>
              <p:nvPr/>
            </p:nvSpPr>
            <p:spPr>
              <a:xfrm>
                <a:off x="2929217" y="372034"/>
                <a:ext cx="2218765" cy="735106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Start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(∗)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CBC217DD-72C7-4C8F-B05C-13B4BA7E92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217" y="372034"/>
                <a:ext cx="2218765" cy="735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1F160D84-F1FC-4614-AB60-08C3609A15BE}"/>
                  </a:ext>
                </a:extLst>
              </p:cNvPr>
              <p:cNvSpPr/>
              <p:nvPr/>
            </p:nvSpPr>
            <p:spPr>
              <a:xfrm>
                <a:off x="2933699" y="2411503"/>
                <a:ext cx="2218765" cy="735106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1F160D84-F1FC-4614-AB60-08C3609A1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699" y="2411503"/>
                <a:ext cx="2218765" cy="7351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E76D4228-3E29-4612-A938-9D0D448B3C1B}"/>
                  </a:ext>
                </a:extLst>
              </p:cNvPr>
              <p:cNvSpPr/>
              <p:nvPr/>
            </p:nvSpPr>
            <p:spPr>
              <a:xfrm>
                <a:off x="2303929" y="3446930"/>
                <a:ext cx="3478306" cy="735106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Check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/>
                  <a:t>there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∧¬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E76D4228-3E29-4612-A938-9D0D448B3C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929" y="3446930"/>
                <a:ext cx="3478306" cy="735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6AD81AC-F50C-4B74-A3EB-29BA0BF63734}"/>
                  </a:ext>
                </a:extLst>
              </p:cNvPr>
              <p:cNvSpPr/>
              <p:nvPr/>
            </p:nvSpPr>
            <p:spPr>
              <a:xfrm>
                <a:off x="2933699" y="1376081"/>
                <a:ext cx="2218765" cy="735106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6AD81AC-F50C-4B74-A3EB-29BA0BF63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699" y="1376081"/>
                <a:ext cx="2218765" cy="7351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3211E93A-79BC-44A7-A47C-F7DAB96AB7F4}"/>
                  </a:ext>
                </a:extLst>
              </p:cNvPr>
              <p:cNvSpPr/>
              <p:nvPr/>
            </p:nvSpPr>
            <p:spPr>
              <a:xfrm>
                <a:off x="596153" y="5253317"/>
                <a:ext cx="2944906" cy="735106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∷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∷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(∗)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3211E93A-79BC-44A7-A47C-F7DAB96AB7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53" y="5253317"/>
                <a:ext cx="2944906" cy="7351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8CCA7B62-947C-4795-80CE-1E622F8953CF}"/>
                  </a:ext>
                </a:extLst>
              </p:cNvPr>
              <p:cNvSpPr/>
              <p:nvPr/>
            </p:nvSpPr>
            <p:spPr>
              <a:xfrm>
                <a:off x="5535707" y="5186082"/>
                <a:ext cx="1447800" cy="735106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8CCA7B62-947C-4795-80CE-1E622F895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707" y="5186082"/>
                <a:ext cx="1447800" cy="7351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89992BD-A507-4B77-BCC5-9483EEA36DF8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4038600" y="1107140"/>
            <a:ext cx="4482" cy="268941"/>
          </a:xfrm>
          <a:prstGeom prst="straightConnector1">
            <a:avLst/>
          </a:prstGeom>
          <a:ln w="38100">
            <a:solidFill>
              <a:srgbClr val="CC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7069690-7BED-4CA8-990A-BEE0E15463E3}"/>
              </a:ext>
            </a:extLst>
          </p:cNvPr>
          <p:cNvCxnSpPr>
            <a:stCxn id="10" idx="2"/>
            <a:endCxn id="6" idx="0"/>
          </p:cNvCxnSpPr>
          <p:nvPr/>
        </p:nvCxnSpPr>
        <p:spPr>
          <a:xfrm>
            <a:off x="4043082" y="2111187"/>
            <a:ext cx="0" cy="300316"/>
          </a:xfrm>
          <a:prstGeom prst="straightConnector1">
            <a:avLst/>
          </a:prstGeom>
          <a:ln w="38100">
            <a:solidFill>
              <a:srgbClr val="CC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F868C92-91A0-4E2D-A91B-82905DCB967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043082" y="3146609"/>
            <a:ext cx="0" cy="300321"/>
          </a:xfrm>
          <a:prstGeom prst="straightConnector1">
            <a:avLst/>
          </a:prstGeom>
          <a:ln w="38100">
            <a:solidFill>
              <a:srgbClr val="CC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E2FE9A34-7205-4A55-81BF-EDE4DCF0D265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>
            <a:off x="5782235" y="3814483"/>
            <a:ext cx="477372" cy="1371599"/>
          </a:xfrm>
          <a:prstGeom prst="bentConnector2">
            <a:avLst/>
          </a:prstGeom>
          <a:ln w="38100">
            <a:solidFill>
              <a:srgbClr val="CC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4639864B-092D-41FF-B62A-24C274A35A54}"/>
              </a:ext>
            </a:extLst>
          </p:cNvPr>
          <p:cNvCxnSpPr>
            <a:cxnSpLocks/>
            <a:stCxn id="9" idx="1"/>
            <a:endCxn id="11" idx="0"/>
          </p:cNvCxnSpPr>
          <p:nvPr/>
        </p:nvCxnSpPr>
        <p:spPr>
          <a:xfrm rot="10800000" flipV="1">
            <a:off x="2068607" y="3814483"/>
            <a:ext cx="235323" cy="1438834"/>
          </a:xfrm>
          <a:prstGeom prst="bentConnector2">
            <a:avLst/>
          </a:prstGeom>
          <a:ln w="38100">
            <a:solidFill>
              <a:srgbClr val="CC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CF730A38-61A1-4040-A10E-36B7F7D8E209}"/>
              </a:ext>
            </a:extLst>
          </p:cNvPr>
          <p:cNvCxnSpPr>
            <a:stCxn id="11" idx="1"/>
            <a:endCxn id="10" idx="1"/>
          </p:cNvCxnSpPr>
          <p:nvPr/>
        </p:nvCxnSpPr>
        <p:spPr>
          <a:xfrm rot="10800000" flipH="1">
            <a:off x="596153" y="1743634"/>
            <a:ext cx="2337546" cy="3877236"/>
          </a:xfrm>
          <a:prstGeom prst="bentConnector3">
            <a:avLst>
              <a:gd name="adj1" fmla="val -9779"/>
            </a:avLst>
          </a:prstGeom>
          <a:ln w="38100">
            <a:solidFill>
              <a:srgbClr val="CC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0406A8F-59EF-4030-BCDB-DB54EC6B5C59}"/>
              </a:ext>
            </a:extLst>
          </p:cNvPr>
          <p:cNvSpPr/>
          <p:nvPr/>
        </p:nvSpPr>
        <p:spPr>
          <a:xfrm>
            <a:off x="1656225" y="4374779"/>
            <a:ext cx="838200" cy="430306"/>
          </a:xfrm>
          <a:prstGeom prst="ellipse">
            <a:avLst/>
          </a:prstGeom>
          <a:solidFill>
            <a:srgbClr val="CCCC00"/>
          </a:solidFill>
          <a:ln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213A0E25-466C-438A-8B8C-1E339D4E4D0D}"/>
              </a:ext>
            </a:extLst>
          </p:cNvPr>
          <p:cNvSpPr/>
          <p:nvPr/>
        </p:nvSpPr>
        <p:spPr>
          <a:xfrm>
            <a:off x="5844989" y="4370293"/>
            <a:ext cx="838200" cy="430306"/>
          </a:xfrm>
          <a:prstGeom prst="ellipse">
            <a:avLst/>
          </a:prstGeom>
          <a:solidFill>
            <a:srgbClr val="CCCC00"/>
          </a:solidFill>
          <a:ln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No</a:t>
            </a:r>
            <a:endParaRPr lang="de-DE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42F9F5D0-155E-453A-8C12-3072548AD91A}"/>
                  </a:ext>
                </a:extLst>
              </p:cNvPr>
              <p:cNvSpPr txBox="1"/>
              <p:nvPr/>
            </p:nvSpPr>
            <p:spPr>
              <a:xfrm>
                <a:off x="5230373" y="2533437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42F9F5D0-155E-453A-8C12-3072548AD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373" y="2533437"/>
                <a:ext cx="185948" cy="276999"/>
              </a:xfrm>
              <a:prstGeom prst="rect">
                <a:avLst/>
              </a:prstGeom>
              <a:blipFill>
                <a:blip r:embed="rId8"/>
                <a:stretch>
                  <a:fillRect l="-25806" r="-25806" b="-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5F172EA4-497B-4806-B10F-4329249FC0C7}"/>
                  </a:ext>
                </a:extLst>
              </p:cNvPr>
              <p:cNvSpPr txBox="1"/>
              <p:nvPr/>
            </p:nvSpPr>
            <p:spPr>
              <a:xfrm>
                <a:off x="5147982" y="2840023"/>
                <a:ext cx="11188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[1∗2=2]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5F172EA4-497B-4806-B10F-4329249F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982" y="2840023"/>
                <a:ext cx="1118896" cy="276999"/>
              </a:xfrm>
              <a:prstGeom prst="rect">
                <a:avLst/>
              </a:prstGeom>
              <a:blipFill>
                <a:blip r:embed="rId9"/>
                <a:stretch>
                  <a:fillRect l="-7065" t="-2222" r="-7065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2263C6ED-A7CB-4AE9-8298-C83F3BA47751}"/>
                  </a:ext>
                </a:extLst>
              </p:cNvPr>
              <p:cNvSpPr txBox="1"/>
              <p:nvPr/>
            </p:nvSpPr>
            <p:spPr>
              <a:xfrm>
                <a:off x="7718612" y="4874748"/>
                <a:ext cx="2756647" cy="1046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maximal ideal: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 panose="02040503050406030204" pitchFamily="18" charset="0"/>
                        </a:rPr>
                        <m:t>{0,2,4}</m:t>
                      </m:r>
                    </m:oMath>
                  </m:oMathPara>
                </a14:m>
                <a:endParaRPr lang="de-DE" sz="44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2263C6ED-A7CB-4AE9-8298-C83F3BA47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612" y="4874748"/>
                <a:ext cx="2756647" cy="1046440"/>
              </a:xfrm>
              <a:prstGeom prst="rect">
                <a:avLst/>
              </a:prstGeom>
              <a:blipFill>
                <a:blip r:embed="rId11"/>
                <a:stretch>
                  <a:fillRect l="-1770" t="-35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hteck 19">
            <a:extLst>
              <a:ext uri="{FF2B5EF4-FFF2-40B4-BE49-F238E27FC236}">
                <a16:creationId xmlns:a16="http://schemas.microsoft.com/office/drawing/2014/main" id="{851D12CD-055C-4882-A5CF-D2DDDB307800}"/>
              </a:ext>
            </a:extLst>
          </p:cNvPr>
          <p:cNvSpPr/>
          <p:nvPr/>
        </p:nvSpPr>
        <p:spPr>
          <a:xfrm>
            <a:off x="2693895" y="2043059"/>
            <a:ext cx="2577350" cy="466164"/>
          </a:xfrm>
          <a:prstGeom prst="rect">
            <a:avLst/>
          </a:prstGeom>
          <a:scene3d>
            <a:camera prst="orthographicFront"/>
            <a:lightRig rig="balanced" dir="t"/>
          </a:scene3d>
          <a:sp3d prstMaterial="matte">
            <a:bevelT w="25400" h="25400" prst="relaxedInset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* [1] * [-1,1] * [0,-1,1]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621D6BE6-7A6E-48E9-A1F9-7452EA057AE3}"/>
                  </a:ext>
                </a:extLst>
              </p:cNvPr>
              <p:cNvSpPr txBox="1"/>
              <p:nvPr/>
            </p:nvSpPr>
            <p:spPr>
              <a:xfrm>
                <a:off x="7718612" y="1610999"/>
                <a:ext cx="3877235" cy="2634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Example: Maximal ideal in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/6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de-DE" dirty="0"/>
                  <a:t> </a:t>
                </a:r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≡6</m:t>
                    </m:r>
                  </m:oMath>
                </a14:m>
                <a:r>
                  <a:rPr lang="de-DE" dirty="0"/>
                  <a:t> </a:t>
                </a:r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dirty="0"/>
                  <a:t> given by the Euclidean algorithm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nary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gcd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GB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621D6BE6-7A6E-48E9-A1F9-7452EA057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612" y="1610999"/>
                <a:ext cx="3877235" cy="2634696"/>
              </a:xfrm>
              <a:prstGeom prst="rect">
                <a:avLst/>
              </a:prstGeom>
              <a:blipFill>
                <a:blip r:embed="rId12"/>
                <a:stretch>
                  <a:fillRect l="-1258" t="-11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hteck 25">
            <a:extLst>
              <a:ext uri="{FF2B5EF4-FFF2-40B4-BE49-F238E27FC236}">
                <a16:creationId xmlns:a16="http://schemas.microsoft.com/office/drawing/2014/main" id="{AE7D7C86-775F-49DB-BD7F-44D4230B3A4E}"/>
              </a:ext>
            </a:extLst>
          </p:cNvPr>
          <p:cNvSpPr/>
          <p:nvPr/>
        </p:nvSpPr>
        <p:spPr>
          <a:xfrm>
            <a:off x="11323176" y="2501224"/>
            <a:ext cx="5453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„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9280B61-2721-4218-ACE9-5E0FAA4F0ABD}"/>
              </a:ext>
            </a:extLst>
          </p:cNvPr>
          <p:cNvSpPr/>
          <p:nvPr/>
        </p:nvSpPr>
        <p:spPr>
          <a:xfrm flipH="1">
            <a:off x="8792889" y="2496743"/>
            <a:ext cx="5453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„</a:t>
            </a:r>
          </a:p>
        </p:txBody>
      </p:sp>
    </p:spTree>
    <p:extLst>
      <p:ext uri="{BB962C8B-B14F-4D97-AF65-F5344CB8AC3E}">
        <p14:creationId xmlns:p14="http://schemas.microsoft.com/office/powerpoint/2010/main" val="2552327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44444E-6 L -2.5E-6 0.154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1544 L 0.00261 0.30278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30278 L 0.18685 0.55625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6" y="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0" grpId="0" animBg="1"/>
      <p:bldP spid="20" grpId="1" animBg="1"/>
      <p:bldP spid="20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25753-C10E-4740-BB6D-C9432113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353" y="1990932"/>
            <a:ext cx="8583412" cy="1505303"/>
          </a:xfrm>
        </p:spPr>
        <p:txBody>
          <a:bodyPr>
            <a:noAutofit/>
          </a:bodyPr>
          <a:lstStyle/>
          <a:p>
            <a:pPr algn="ctr"/>
            <a:r>
              <a:rPr lang="en-GB" sz="9600" dirty="0"/>
              <a:t>Case study: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1F73DD3-BAFF-4DC0-98AF-EE1006BEBF23}"/>
              </a:ext>
            </a:extLst>
          </p:cNvPr>
          <p:cNvSpPr txBox="1">
            <a:spLocks/>
          </p:cNvSpPr>
          <p:nvPr/>
        </p:nvSpPr>
        <p:spPr>
          <a:xfrm>
            <a:off x="1804294" y="3429000"/>
            <a:ext cx="8583412" cy="1505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9600" dirty="0"/>
              <a:t>Krull’s lemma</a:t>
            </a:r>
          </a:p>
        </p:txBody>
      </p:sp>
    </p:spTree>
    <p:extLst>
      <p:ext uri="{BB962C8B-B14F-4D97-AF65-F5344CB8AC3E}">
        <p14:creationId xmlns:p14="http://schemas.microsoft.com/office/powerpoint/2010/main" val="1607003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7C9DAC58-41CB-4899-8CC6-42E11C73F99A}"/>
              </a:ext>
            </a:extLst>
          </p:cNvPr>
          <p:cNvSpPr txBox="1">
            <a:spLocks/>
          </p:cNvSpPr>
          <p:nvPr/>
        </p:nvSpPr>
        <p:spPr>
          <a:xfrm>
            <a:off x="1804294" y="165849"/>
            <a:ext cx="8583412" cy="1505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dirty="0"/>
              <a:t>Krull’s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799914D7-7A6A-4FCC-94B1-307212F85A7F}"/>
                  </a:ext>
                </a:extLst>
              </p:cNvPr>
              <p:cNvSpPr txBox="1"/>
              <p:nvPr/>
            </p:nvSpPr>
            <p:spPr>
              <a:xfrm>
                <a:off x="751517" y="1598672"/>
                <a:ext cx="969645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/>
                  <a:t>Theorem.</a:t>
                </a:r>
                <a:r>
                  <a:rPr lang="en-GB" sz="3200" dirty="0"/>
                  <a:t> </a:t>
                </a:r>
              </a:p>
              <a:p>
                <a:pPr lvl="1"/>
                <a:r>
                  <a:rPr lang="en-GB" sz="3200" dirty="0"/>
                  <a:t>Let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3200" dirty="0"/>
                  <a:t> be a countable ring. Suppose that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3200" dirty="0"/>
                  <a:t> lies in the intersection of all prime ideals of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3200" dirty="0"/>
                  <a:t>. Then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3200" dirty="0"/>
                  <a:t> is nilpotent. 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799914D7-7A6A-4FCC-94B1-307212F85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17" y="1598672"/>
                <a:ext cx="9696450" cy="2062103"/>
              </a:xfrm>
              <a:prstGeom prst="rect">
                <a:avLst/>
              </a:prstGeom>
              <a:blipFill>
                <a:blip r:embed="rId2"/>
                <a:stretch>
                  <a:fillRect l="-1571" t="-3835" b="-85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88616431-B25D-4F1F-A0C7-BECB1B2C6EC0}"/>
                  </a:ext>
                </a:extLst>
              </p:cNvPr>
              <p:cNvSpPr txBox="1"/>
              <p:nvPr/>
            </p:nvSpPr>
            <p:spPr>
              <a:xfrm>
                <a:off x="751517" y="3919995"/>
                <a:ext cx="969645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/>
                  <a:t>Output: </a:t>
                </a:r>
                <a:r>
                  <a:rPr lang="en-GB" sz="3200" dirty="0"/>
                  <a:t>An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3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GB" sz="3200" dirty="0"/>
                  <a:t> such that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sz="3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3200" dirty="0"/>
                  <a:t>.</a:t>
                </a:r>
                <a:endParaRPr lang="en-GB" sz="3200" b="1" dirty="0"/>
              </a:p>
              <a:p>
                <a:endParaRPr lang="en-GB" sz="3200" b="1" dirty="0"/>
              </a:p>
              <a:p>
                <a:r>
                  <a:rPr lang="en-GB" sz="3200" b="1" dirty="0" err="1"/>
                  <a:t>Imput</a:t>
                </a:r>
                <a:r>
                  <a:rPr lang="en-GB" sz="3200" b="1" dirty="0"/>
                  <a:t>: </a:t>
                </a:r>
                <a:r>
                  <a:rPr lang="en-GB" sz="3200" dirty="0"/>
                  <a:t>Witness that r lies in each prime ideal.</a:t>
                </a:r>
              </a:p>
              <a:p>
                <a:pPr lvl="1"/>
                <a:r>
                  <a:rPr lang="en-GB" sz="3200" dirty="0"/>
                  <a:t>Given by a functional 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88616431-B25D-4F1F-A0C7-BECB1B2C6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17" y="3919995"/>
                <a:ext cx="9696450" cy="2062103"/>
              </a:xfrm>
              <a:prstGeom prst="rect">
                <a:avLst/>
              </a:prstGeom>
              <a:blipFill>
                <a:blip r:embed="rId3"/>
                <a:stretch>
                  <a:fillRect l="-1571" t="-3550" b="-88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22D4D3AE-55E5-4BB5-9D6D-0D43D739CE5A}"/>
                  </a:ext>
                </a:extLst>
              </p:cNvPr>
              <p:cNvSpPr/>
              <p:nvPr/>
            </p:nvSpPr>
            <p:spPr>
              <a:xfrm>
                <a:off x="2180253" y="5914519"/>
                <a:ext cx="665117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de-DE" sz="320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de-D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𝒫</m:t>
                      </m:r>
                      <m:d>
                        <m:dPr>
                          <m:ctrlP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de-D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0,1,2</m:t>
                          </m:r>
                        </m:e>
                      </m:d>
                      <m:r>
                        <a:rPr lang="de-D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3,4,5</m:t>
                          </m:r>
                        </m:e>
                      </m:d>
                      <m:r>
                        <a:rPr lang="de-D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</m:e>
                        <m:sup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3200" dirty="0"/>
              </a:p>
            </p:txBody>
          </p:sp>
        </mc:Choice>
        <mc:Fallback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22D4D3AE-55E5-4BB5-9D6D-0D43D739C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253" y="5914519"/>
                <a:ext cx="665117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18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88EDC5BB-D71E-455D-A746-33553F00B5D5}"/>
                  </a:ext>
                </a:extLst>
              </p:cNvPr>
              <p:cNvSpPr txBox="1"/>
              <p:nvPr/>
            </p:nvSpPr>
            <p:spPr>
              <a:xfrm>
                <a:off x="1119188" y="1499501"/>
                <a:ext cx="52046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𝒫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0,1,2</m:t>
                          </m:r>
                        </m:e>
                      </m:d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3,4,5</m:t>
                          </m:r>
                        </m:e>
                      </m:d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88EDC5BB-D71E-455D-A746-33553F00B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88" y="1499501"/>
                <a:ext cx="520463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5DD889C-5F3F-42B8-8194-6BDBC932D2D6}"/>
                  </a:ext>
                </a:extLst>
              </p:cNvPr>
              <p:cNvSpPr txBox="1"/>
              <p:nvPr/>
            </p:nvSpPr>
            <p:spPr>
              <a:xfrm>
                <a:off x="676835" y="2523565"/>
                <a:ext cx="30396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∉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5DD889C-5F3F-42B8-8194-6BDBC932D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35" y="2523565"/>
                <a:ext cx="303967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80F5E511-A245-4457-866F-AA1584C00BFC}"/>
                  </a:ext>
                </a:extLst>
              </p:cNvPr>
              <p:cNvSpPr txBox="1"/>
              <p:nvPr/>
            </p:nvSpPr>
            <p:spPr>
              <a:xfrm>
                <a:off x="676835" y="3124201"/>
                <a:ext cx="30348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=1⇒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80F5E511-A245-4457-866F-AA1584C00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35" y="3124201"/>
                <a:ext cx="303487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2741A0A-DC7C-4707-9816-31C659FC7F33}"/>
                  </a:ext>
                </a:extLst>
              </p:cNvPr>
              <p:cNvSpPr txBox="1"/>
              <p:nvPr/>
            </p:nvSpPr>
            <p:spPr>
              <a:xfrm>
                <a:off x="676835" y="3724837"/>
                <a:ext cx="28217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=2⇒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2741A0A-DC7C-4707-9816-31C659FC7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35" y="3724837"/>
                <a:ext cx="282173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72250D0-BBF1-4F27-B0CA-CCE6DC61FE0F}"/>
                  </a:ext>
                </a:extLst>
              </p:cNvPr>
              <p:cNvSpPr txBox="1"/>
              <p:nvPr/>
            </p:nvSpPr>
            <p:spPr>
              <a:xfrm>
                <a:off x="676835" y="4325473"/>
                <a:ext cx="8477834" cy="496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∉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72250D0-BBF1-4F27-B0CA-CCE6DC61F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35" y="4325473"/>
                <a:ext cx="8477834" cy="4964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AE6C4A1-BA25-472D-BABB-3C82ECF8A2E3}"/>
                  </a:ext>
                </a:extLst>
              </p:cNvPr>
              <p:cNvSpPr txBox="1"/>
              <p:nvPr/>
            </p:nvSpPr>
            <p:spPr>
              <a:xfrm>
                <a:off x="676834" y="4926109"/>
                <a:ext cx="7614520" cy="496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∉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AE6C4A1-BA25-472D-BABB-3C82ECF8A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34" y="4926109"/>
                <a:ext cx="7614520" cy="4964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20B3D2F8-B098-467C-A773-22A819761386}"/>
                  </a:ext>
                </a:extLst>
              </p:cNvPr>
              <p:cNvSpPr txBox="1"/>
              <p:nvPr/>
            </p:nvSpPr>
            <p:spPr>
              <a:xfrm>
                <a:off x="676834" y="5597093"/>
                <a:ext cx="8050601" cy="496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∉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20B3D2F8-B098-467C-A773-22A819761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34" y="5597093"/>
                <a:ext cx="8050601" cy="4964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hteck 9">
            <a:extLst>
              <a:ext uri="{FF2B5EF4-FFF2-40B4-BE49-F238E27FC236}">
                <a16:creationId xmlns:a16="http://schemas.microsoft.com/office/drawing/2014/main" id="{3F0CDD74-B677-4814-B5B2-64EEAF6F9889}"/>
              </a:ext>
            </a:extLst>
          </p:cNvPr>
          <p:cNvSpPr/>
          <p:nvPr/>
        </p:nvSpPr>
        <p:spPr>
          <a:xfrm>
            <a:off x="399728" y="408293"/>
            <a:ext cx="36964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Input functional: 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082291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03AE948A-D7A1-4713-9B67-3DBA128BAE34}"/>
                  </a:ext>
                </a:extLst>
              </p:cNvPr>
              <p:cNvSpPr/>
              <p:nvPr/>
            </p:nvSpPr>
            <p:spPr>
              <a:xfrm>
                <a:off x="1169894" y="2828611"/>
                <a:ext cx="9852212" cy="1200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3600" dirty="0"/>
                  <a:t>We</a:t>
                </a:r>
                <a:r>
                  <a:rPr lang="de-DE" sz="3600" dirty="0"/>
                  <a:t> </a:t>
                </a:r>
                <a:r>
                  <a:rPr lang="en-GB" sz="3600" dirty="0"/>
                  <a:t>define</a:t>
                </a:r>
                <a:r>
                  <a:rPr lang="de-DE" sz="3600" dirty="0"/>
                  <a:t> </a:t>
                </a:r>
                <a14:m>
                  <m:oMath xmlns:m="http://schemas.openxmlformats.org/officeDocument/2006/math">
                    <m:r>
                      <a:rPr lang="de-DE" sz="3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3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de-DE" sz="3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3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}⊳</m:t>
                    </m:r>
                    <m:r>
                      <a:rPr lang="de-DE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3600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de-DE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3600" dirty="0"/>
                  <a:t> for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3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36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3600" dirty="0"/>
                  <a:t> and </a:t>
                </a:r>
                <a14:m>
                  <m:oMath xmlns:m="http://schemas.openxmlformats.org/officeDocument/2006/math">
                    <m:r>
                      <a:rPr lang="de-DE" sz="36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de-DE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3600" i="1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de-DE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600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</m:e>
                          <m:sub>
                            <m:r>
                              <a:rPr lang="de-DE" sz="3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de-DE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3600" i="1">
                            <a:latin typeface="Cambria Math" panose="02040503050406030204" pitchFamily="18" charset="0"/>
                          </a:rPr>
                          <m:t>≠</m:t>
                        </m:r>
                        <m:sSup>
                          <m:sSupPr>
                            <m:ctrlPr>
                              <a:rPr lang="de-DE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3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e-DE" sz="3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3600" dirty="0"/>
                  <a:t>. </a:t>
                </a:r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03AE948A-D7A1-4713-9B67-3DBA128BAE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894" y="2828611"/>
                <a:ext cx="9852212" cy="1200778"/>
              </a:xfrm>
              <a:prstGeom prst="rect">
                <a:avLst/>
              </a:prstGeom>
              <a:blipFill>
                <a:blip r:embed="rId2"/>
                <a:stretch>
                  <a:fillRect l="-1918" t="-7614" b="-182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808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3335D19F-26F2-4120-B5A4-281C9AD60A83}"/>
                  </a:ext>
                </a:extLst>
              </p:cNvPr>
              <p:cNvSpPr/>
              <p:nvPr/>
            </p:nvSpPr>
            <p:spPr>
              <a:xfrm>
                <a:off x="2869235" y="713031"/>
                <a:ext cx="2218765" cy="735106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Start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(∗)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3335D19F-26F2-4120-B5A4-281C9AD60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235" y="713031"/>
                <a:ext cx="2218765" cy="735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BA23B828-C500-44B6-A764-32B9D32F4421}"/>
                  </a:ext>
                </a:extLst>
              </p:cNvPr>
              <p:cNvSpPr/>
              <p:nvPr/>
            </p:nvSpPr>
            <p:spPr>
              <a:xfrm>
                <a:off x="2873717" y="2752500"/>
                <a:ext cx="2218765" cy="735106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BA23B828-C500-44B6-A764-32B9D32F44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717" y="2752500"/>
                <a:ext cx="2218765" cy="7351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BE18227D-8972-45FD-8721-11CD752FA261}"/>
                  </a:ext>
                </a:extLst>
              </p:cNvPr>
              <p:cNvSpPr/>
              <p:nvPr/>
            </p:nvSpPr>
            <p:spPr>
              <a:xfrm>
                <a:off x="2243947" y="3787927"/>
                <a:ext cx="3478306" cy="735106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Check if there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with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∧¬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BE18227D-8972-45FD-8721-11CD752FA2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947" y="3787927"/>
                <a:ext cx="3478306" cy="735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B6C63F34-4C5B-451C-B764-3AE0DD177818}"/>
                  </a:ext>
                </a:extLst>
              </p:cNvPr>
              <p:cNvSpPr/>
              <p:nvPr/>
            </p:nvSpPr>
            <p:spPr>
              <a:xfrm>
                <a:off x="2873717" y="1717078"/>
                <a:ext cx="2218765" cy="735106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B6C63F34-4C5B-451C-B764-3AE0DD1778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717" y="1717078"/>
                <a:ext cx="2218765" cy="7351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17F1B6B0-E0C8-4EAD-950A-081B45B75657}"/>
                  </a:ext>
                </a:extLst>
              </p:cNvPr>
              <p:cNvSpPr/>
              <p:nvPr/>
            </p:nvSpPr>
            <p:spPr>
              <a:xfrm>
                <a:off x="536171" y="5594314"/>
                <a:ext cx="2944906" cy="735106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∷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∷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(∗)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17F1B6B0-E0C8-4EAD-950A-081B45B756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71" y="5594314"/>
                <a:ext cx="2944906" cy="7351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FEBAABB7-DEAE-46D6-A9E3-1CC50D1CEC9B}"/>
                  </a:ext>
                </a:extLst>
              </p:cNvPr>
              <p:cNvSpPr/>
              <p:nvPr/>
            </p:nvSpPr>
            <p:spPr>
              <a:xfrm>
                <a:off x="5475725" y="5527079"/>
                <a:ext cx="1447800" cy="735106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FEBAABB7-DEAE-46D6-A9E3-1CC50D1CEC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725" y="5527079"/>
                <a:ext cx="1447800" cy="7351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ED199F0-D530-4B84-B492-88DB61C9A5A6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3978618" y="1448137"/>
            <a:ext cx="4482" cy="268941"/>
          </a:xfrm>
          <a:prstGeom prst="straightConnector1">
            <a:avLst/>
          </a:prstGeom>
          <a:ln w="38100">
            <a:solidFill>
              <a:srgbClr val="CC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0055CFC-63A0-4FE0-BE13-DE8F32086BDF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3983100" y="2452184"/>
            <a:ext cx="0" cy="300316"/>
          </a:xfrm>
          <a:prstGeom prst="straightConnector1">
            <a:avLst/>
          </a:prstGeom>
          <a:ln w="38100">
            <a:solidFill>
              <a:srgbClr val="CC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5C5F69E-266C-4DD0-8E8F-5C8B4D1BD05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983100" y="3487606"/>
            <a:ext cx="0" cy="300321"/>
          </a:xfrm>
          <a:prstGeom prst="straightConnector1">
            <a:avLst/>
          </a:prstGeom>
          <a:ln w="38100">
            <a:solidFill>
              <a:srgbClr val="CC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04787523-C416-48A9-9A35-5B7C3DAC72BB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5722253" y="4155480"/>
            <a:ext cx="477372" cy="1371599"/>
          </a:xfrm>
          <a:prstGeom prst="bentConnector2">
            <a:avLst/>
          </a:prstGeom>
          <a:ln w="38100">
            <a:solidFill>
              <a:srgbClr val="CC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1D52AB4A-B96F-4D3F-A5A1-686629B2B739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2008625" y="4155480"/>
            <a:ext cx="235323" cy="1438834"/>
          </a:xfrm>
          <a:prstGeom prst="bentConnector2">
            <a:avLst/>
          </a:prstGeom>
          <a:ln w="38100">
            <a:solidFill>
              <a:srgbClr val="CC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EB1DE2A3-28CA-45DB-ABD0-F2B4A4FC7F0D}"/>
              </a:ext>
            </a:extLst>
          </p:cNvPr>
          <p:cNvCxnSpPr>
            <a:stCxn id="7" idx="1"/>
            <a:endCxn id="6" idx="1"/>
          </p:cNvCxnSpPr>
          <p:nvPr/>
        </p:nvCxnSpPr>
        <p:spPr>
          <a:xfrm rot="10800000" flipH="1">
            <a:off x="536171" y="2084631"/>
            <a:ext cx="2337546" cy="3877236"/>
          </a:xfrm>
          <a:prstGeom prst="bentConnector3">
            <a:avLst>
              <a:gd name="adj1" fmla="val -9779"/>
            </a:avLst>
          </a:prstGeom>
          <a:ln w="38100">
            <a:solidFill>
              <a:srgbClr val="CC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F1BF82DF-9E17-4397-8AC9-94CD80DE2347}"/>
              </a:ext>
            </a:extLst>
          </p:cNvPr>
          <p:cNvSpPr/>
          <p:nvPr/>
        </p:nvSpPr>
        <p:spPr>
          <a:xfrm>
            <a:off x="1596243" y="4715776"/>
            <a:ext cx="838200" cy="430306"/>
          </a:xfrm>
          <a:prstGeom prst="ellipse">
            <a:avLst/>
          </a:prstGeom>
          <a:solidFill>
            <a:srgbClr val="CCCC00"/>
          </a:solidFill>
          <a:ln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DDFB8F0-3D06-415E-8E7E-2C823FD5011C}"/>
              </a:ext>
            </a:extLst>
          </p:cNvPr>
          <p:cNvSpPr/>
          <p:nvPr/>
        </p:nvSpPr>
        <p:spPr>
          <a:xfrm>
            <a:off x="5785007" y="4711290"/>
            <a:ext cx="838200" cy="430306"/>
          </a:xfrm>
          <a:prstGeom prst="ellipse">
            <a:avLst/>
          </a:prstGeom>
          <a:solidFill>
            <a:srgbClr val="CCCC00"/>
          </a:solidFill>
          <a:ln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No</a:t>
            </a:r>
            <a:endParaRPr lang="de-DE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4B27F5D5-DCB2-4C40-AA1A-0EB79A4762F4}"/>
                  </a:ext>
                </a:extLst>
              </p:cNvPr>
              <p:cNvSpPr txBox="1"/>
              <p:nvPr/>
            </p:nvSpPr>
            <p:spPr>
              <a:xfrm>
                <a:off x="7099520" y="1927202"/>
                <a:ext cx="4868361" cy="3447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Main idea:</a:t>
                </a:r>
              </a:p>
              <a:p>
                <a:endParaRPr lang="en-GB" sz="2800" dirty="0"/>
              </a:p>
              <a:p>
                <a:r>
                  <a:rPr lang="en-GB" dirty="0"/>
                  <a:t>Using the Krull functional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GB" dirty="0"/>
                  <a:t> we can define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dirty="0"/>
                  <a:t> such that the algorithm terminates in a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 with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0∉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/>
                  <a:t>. </a:t>
                </a:r>
              </a:p>
              <a:p>
                <a:endParaRPr lang="en-GB" dirty="0"/>
              </a:p>
              <a:p>
                <a:r>
                  <a:rPr lang="en-GB" dirty="0"/>
                  <a:t>Therefore, from the witness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GB" dirty="0"/>
                  <a:t>, we get an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dirty="0"/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.</a:t>
                </a:r>
              </a:p>
              <a:p>
                <a:endParaRPr lang="en-GB" dirty="0"/>
              </a:p>
              <a:p>
                <a:r>
                  <a:rPr lang="en-GB" dirty="0"/>
                  <a:t>Using Krull’s lemma corresponds to the construction of a functional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4B27F5D5-DCB2-4C40-AA1A-0EB79A476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20" y="1927202"/>
                <a:ext cx="4868361" cy="3447098"/>
              </a:xfrm>
              <a:prstGeom prst="rect">
                <a:avLst/>
              </a:prstGeom>
              <a:blipFill>
                <a:blip r:embed="rId8"/>
                <a:stretch>
                  <a:fillRect l="-2632" t="-1590" b="-17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2066D7C2-1B66-4961-8ADD-1C6865925A97}"/>
                  </a:ext>
                </a:extLst>
              </p:cNvPr>
              <p:cNvSpPr/>
              <p:nvPr/>
            </p:nvSpPr>
            <p:spPr>
              <a:xfrm>
                <a:off x="7171764" y="612690"/>
                <a:ext cx="455407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600" dirty="0"/>
                  <a:t>We</a:t>
                </a:r>
                <a:r>
                  <a:rPr lang="de-DE" sz="1600" dirty="0"/>
                  <a:t> </a:t>
                </a:r>
                <a:r>
                  <a:rPr lang="en-GB" sz="1600" dirty="0"/>
                  <a:t>define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de-DE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de-DE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}⊳</m:t>
                    </m:r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 for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≠</m:t>
                        </m:r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1600" dirty="0"/>
                  <a:t>. </a:t>
                </a:r>
              </a:p>
            </p:txBody>
          </p:sp>
        </mc:Choice>
        <mc:Fallback xmlns=""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2066D7C2-1B66-4961-8ADD-1C6865925A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764" y="612690"/>
                <a:ext cx="4554072" cy="584775"/>
              </a:xfrm>
              <a:prstGeom prst="rect">
                <a:avLst/>
              </a:prstGeom>
              <a:blipFill>
                <a:blip r:embed="rId9"/>
                <a:stretch>
                  <a:fillRect l="-668" t="-3158" b="-136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464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471671EE-812E-4229-8E1B-0D88F842831A}"/>
                  </a:ext>
                </a:extLst>
              </p:cNvPr>
              <p:cNvSpPr txBox="1"/>
              <p:nvPr/>
            </p:nvSpPr>
            <p:spPr>
              <a:xfrm>
                <a:off x="627530" y="2063696"/>
                <a:ext cx="109369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/>
                  <a:t>We consider proofs of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3200" dirty="0"/>
                  <a:t>in the following form:</a:t>
                </a: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471671EE-812E-4229-8E1B-0D88F8428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30" y="2063696"/>
                <a:ext cx="10936940" cy="584775"/>
              </a:xfrm>
              <a:prstGeom prst="rect">
                <a:avLst/>
              </a:prstGeom>
              <a:blipFill>
                <a:blip r:embed="rId2"/>
                <a:stretch>
                  <a:fillRect l="-1449" t="-12632" b="-35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56F34F6-C777-4F7A-9A9D-D42659AF90BA}"/>
                  </a:ext>
                </a:extLst>
              </p:cNvPr>
              <p:cNvSpPr txBox="1"/>
              <p:nvPr/>
            </p:nvSpPr>
            <p:spPr>
              <a:xfrm>
                <a:off x="1174560" y="3974537"/>
                <a:ext cx="20144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assume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800" dirty="0"/>
                  <a:t> </a:t>
                </a: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56F34F6-C777-4F7A-9A9D-D42659AF9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560" y="3974537"/>
                <a:ext cx="2014408" cy="523220"/>
              </a:xfrm>
              <a:prstGeom prst="rect">
                <a:avLst/>
              </a:prstGeom>
              <a:blipFill>
                <a:blip r:embed="rId3"/>
                <a:stretch>
                  <a:fillRect l="-6364" t="-11628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7487F77-0ECD-4D48-A89D-0A3D2BA0BD8E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3188968" y="4236147"/>
            <a:ext cx="21882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DE85851-3804-4946-B1FD-E0458ED17618}"/>
              </a:ext>
            </a:extLst>
          </p:cNvPr>
          <p:cNvSpPr txBox="1"/>
          <p:nvPr/>
        </p:nvSpPr>
        <p:spPr>
          <a:xfrm>
            <a:off x="5377179" y="3974537"/>
            <a:ext cx="246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maximal object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920848D-991E-4545-83D5-E206FE3A102B}"/>
              </a:ext>
            </a:extLst>
          </p:cNvPr>
          <p:cNvSpPr txBox="1"/>
          <p:nvPr/>
        </p:nvSpPr>
        <p:spPr>
          <a:xfrm>
            <a:off x="3169786" y="3731778"/>
            <a:ext cx="2279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Zorn’s lemma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40B39023-1DAC-415B-9396-8B3E77B6590F}"/>
              </a:ext>
            </a:extLst>
          </p:cNvPr>
          <p:cNvCxnSpPr>
            <a:cxnSpLocks/>
            <a:stCxn id="14" idx="3"/>
            <a:endCxn id="29" idx="1"/>
          </p:cNvCxnSpPr>
          <p:nvPr/>
        </p:nvCxnSpPr>
        <p:spPr>
          <a:xfrm flipV="1">
            <a:off x="7844669" y="4236146"/>
            <a:ext cx="88742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56F24F21-ABA8-47C7-B891-47969D7AE2F3}"/>
              </a:ext>
            </a:extLst>
          </p:cNvPr>
          <p:cNvSpPr txBox="1"/>
          <p:nvPr/>
        </p:nvSpPr>
        <p:spPr>
          <a:xfrm>
            <a:off x="8732095" y="3974536"/>
            <a:ext cx="246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contradiction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3369B12-6811-45CF-A40A-5A7339C72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07" y="23376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de-DE" sz="7200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122958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4" grpId="0"/>
      <p:bldP spid="20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61A85C46-0DC0-4156-AB31-F946981E0A1F}"/>
                  </a:ext>
                </a:extLst>
              </p:cNvPr>
              <p:cNvSpPr txBox="1"/>
              <p:nvPr/>
            </p:nvSpPr>
            <p:spPr>
              <a:xfrm>
                <a:off x="78444" y="138953"/>
                <a:ext cx="11846859" cy="227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/>
                  <a:t>Krull’s lemma:</a:t>
                </a:r>
              </a:p>
              <a:p>
                <a:pPr lvl="1"/>
                <a:r>
                  <a:rPr lang="en-GB" sz="3200" dirty="0"/>
                  <a:t>Let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3200" dirty="0"/>
                  <a:t> be a ring, then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subHide m:val="on"/>
                          <m:supHide m:val="on"/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⊆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𝑝𝑟𝑖𝑚𝑒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𝑖𝑑𝑒𝑎𝑙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⊆</m:t>
                      </m:r>
                      <m:rad>
                        <m:radPr>
                          <m:degHide m:val="on"/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rad>
                    </m:oMath>
                  </m:oMathPara>
                </a14:m>
                <a:endParaRPr lang="en-GB" sz="3200" dirty="0">
                  <a:latin typeface="Bahnschrift Light Semi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61A85C46-0DC0-4156-AB31-F946981E0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44" y="138953"/>
                <a:ext cx="11846859" cy="2277547"/>
              </a:xfrm>
              <a:prstGeom prst="rect">
                <a:avLst/>
              </a:prstGeom>
              <a:blipFill>
                <a:blip r:embed="rId3"/>
                <a:stretch>
                  <a:fillRect l="-1338" t="-34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7A6189F-5FA1-4F47-AEC3-BBDA81B3C14B}"/>
                  </a:ext>
                </a:extLst>
              </p:cNvPr>
              <p:cNvSpPr txBox="1"/>
              <p:nvPr/>
            </p:nvSpPr>
            <p:spPr>
              <a:xfrm>
                <a:off x="226358" y="2506147"/>
                <a:ext cx="11846859" cy="4099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/>
                  <a:t>Proof sketch:</a:t>
                </a:r>
              </a:p>
              <a:p>
                <a:pPr lvl="1"/>
                <a:r>
                  <a:rPr lang="en-GB" sz="3200" dirty="0"/>
                  <a:t>Assume there is an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∉</m:t>
                    </m:r>
                    <m:rad>
                      <m:radPr>
                        <m:degHide m:val="on"/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rad>
                    <m:r>
                      <a:rPr lang="de-DE" sz="3200" b="0" i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de-DE" sz="3200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GB" sz="3200" dirty="0"/>
                  <a:t>hen the set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⊆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e>
                          </m:rad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GB" sz="3200" dirty="0"/>
              </a:p>
              <a:p>
                <a:pPr lvl="1"/>
                <a:r>
                  <a:rPr lang="en-GB" sz="3200" dirty="0"/>
                  <a:t>is non-empty and thus has a maximal object by Zorn‘s lemma.</a:t>
                </a:r>
              </a:p>
              <a:p>
                <a:pPr lvl="1"/>
                <a:r>
                  <a:rPr lang="en-GB" sz="3200" dirty="0"/>
                  <a:t>This maximal object is a prime ideal and therefore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3200" i="1">
                          <a:latin typeface="Cambria Math" panose="02040503050406030204" pitchFamily="18" charset="0"/>
                        </a:rPr>
                        <m:t>∉</m:t>
                      </m:r>
                      <m:nary>
                        <m:naryPr>
                          <m:chr m:val="⋂"/>
                          <m:subHide m:val="on"/>
                          <m:supHide m:val="on"/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de-DE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𝑝𝑟𝑖𝑚𝑒</m:t>
                              </m:r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𝑖𝑑𝑒𝑎𝑙</m:t>
                              </m:r>
                            </m:e>
                          </m:d>
                        </m:e>
                      </m:nary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7A6189F-5FA1-4F47-AEC3-BBDA81B3C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58" y="2506147"/>
                <a:ext cx="11846859" cy="4099007"/>
              </a:xfrm>
              <a:prstGeom prst="rect">
                <a:avLst/>
              </a:prstGeom>
              <a:blipFill>
                <a:blip r:embed="rId4"/>
                <a:stretch>
                  <a:fillRect l="-1286" t="-19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92599BCD-69AE-4740-9EC1-CEE050D36671}"/>
              </a:ext>
            </a:extLst>
          </p:cNvPr>
          <p:cNvSpPr txBox="1"/>
          <p:nvPr/>
        </p:nvSpPr>
        <p:spPr>
          <a:xfrm>
            <a:off x="7850000" y="165761"/>
            <a:ext cx="3057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No maximal object in the output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6AA2FE8-D908-4999-A4AD-D8A250C69219}"/>
              </a:ext>
            </a:extLst>
          </p:cNvPr>
          <p:cNvSpPr/>
          <p:nvPr/>
        </p:nvSpPr>
        <p:spPr>
          <a:xfrm>
            <a:off x="8768538" y="3124490"/>
            <a:ext cx="30376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Maximal object in the proof but</a:t>
            </a:r>
          </a:p>
          <a:p>
            <a:r>
              <a:rPr lang="en-GB" sz="2800" dirty="0">
                <a:solidFill>
                  <a:srgbClr val="FF0000"/>
                </a:solidFill>
              </a:rPr>
              <a:t>not used explicitly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5313F6E-7EBB-40BC-9A33-7333CFC976DA}"/>
              </a:ext>
            </a:extLst>
          </p:cNvPr>
          <p:cNvCxnSpPr>
            <a:cxnSpLocks/>
          </p:cNvCxnSpPr>
          <p:nvPr/>
        </p:nvCxnSpPr>
        <p:spPr>
          <a:xfrm flipH="1">
            <a:off x="7051249" y="3619500"/>
            <a:ext cx="1716514" cy="7969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D75A0754-4EBD-48CC-9D92-6A4C21D4BEF2}"/>
                  </a:ext>
                </a:extLst>
              </p:cNvPr>
              <p:cNvSpPr txBox="1"/>
              <p:nvPr/>
            </p:nvSpPr>
            <p:spPr>
              <a:xfrm>
                <a:off x="8533557" y="1857421"/>
                <a:ext cx="35799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|∃</m:t>
                      </m:r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D75A0754-4EBD-48CC-9D92-6A4C21D4B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557" y="1857421"/>
                <a:ext cx="357999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D2DAF0F4-5381-4258-AF34-6C788D7642EA}"/>
                  </a:ext>
                </a:extLst>
              </p:cNvPr>
              <p:cNvSpPr/>
              <p:nvPr/>
            </p:nvSpPr>
            <p:spPr>
              <a:xfrm>
                <a:off x="8441113" y="1918976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D2DAF0F4-5381-4258-AF34-6C788D764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113" y="1918976"/>
                <a:ext cx="48282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63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0" grpId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629DD043-3380-4ED0-9DFA-475399CE3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GB" sz="9600" dirty="0"/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128082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A5D5C79-7F21-4D93-88DF-334C238F3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20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GB" sz="7200" dirty="0"/>
              <a:t>Idea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196255D-6640-4B06-9F3C-16AB18751B6F}"/>
              </a:ext>
            </a:extLst>
          </p:cNvPr>
          <p:cNvSpPr txBox="1"/>
          <p:nvPr/>
        </p:nvSpPr>
        <p:spPr>
          <a:xfrm>
            <a:off x="1264768" y="1513543"/>
            <a:ext cx="3695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Explicit maximal objects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92ECCE5-1621-48AD-8FDE-A186A99B9661}"/>
              </a:ext>
            </a:extLst>
          </p:cNvPr>
          <p:cNvSpPr txBox="1"/>
          <p:nvPr/>
        </p:nvSpPr>
        <p:spPr>
          <a:xfrm>
            <a:off x="286733" y="3249687"/>
            <a:ext cx="5660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Approximate explicit maximal objects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DB807EF-D77F-4103-8A31-722145C1947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112422" y="2036763"/>
            <a:ext cx="4709" cy="1212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07A0F7D-4CE4-484E-8180-0783F71CBC2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3112421" y="3772907"/>
            <a:ext cx="4710" cy="12705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771B1E67-D9A3-4A5A-9B3E-FC4817395457}"/>
              </a:ext>
            </a:extLst>
          </p:cNvPr>
          <p:cNvSpPr txBox="1"/>
          <p:nvPr/>
        </p:nvSpPr>
        <p:spPr>
          <a:xfrm>
            <a:off x="767111" y="5043431"/>
            <a:ext cx="46906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Algorithm to compute an approximate explicit maximal object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0D6384A-F835-461F-8665-D4FD7529725C}"/>
              </a:ext>
            </a:extLst>
          </p:cNvPr>
          <p:cNvSpPr txBox="1"/>
          <p:nvPr/>
        </p:nvSpPr>
        <p:spPr>
          <a:xfrm>
            <a:off x="6656111" y="1513543"/>
            <a:ext cx="4963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Proof with maximal objects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092E278-A9BC-41D9-BEA9-6728BC488E75}"/>
              </a:ext>
            </a:extLst>
          </p:cNvPr>
          <p:cNvSpPr txBox="1"/>
          <p:nvPr/>
        </p:nvSpPr>
        <p:spPr>
          <a:xfrm>
            <a:off x="6307317" y="3249687"/>
            <a:ext cx="5660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How are the maximal objects used? 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8545A5E-F116-4FF2-BA8C-D01419F0AEEC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9137715" y="2036763"/>
            <a:ext cx="0" cy="1212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2DAC637-F3EB-4CD0-92BC-9FB562DA50FC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9137714" y="3772907"/>
            <a:ext cx="1" cy="12705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11393A3-CBE3-4554-A54E-871CDAC59488}"/>
              </a:ext>
            </a:extLst>
          </p:cNvPr>
          <p:cNvSpPr txBox="1"/>
          <p:nvPr/>
        </p:nvSpPr>
        <p:spPr>
          <a:xfrm>
            <a:off x="6792404" y="5043431"/>
            <a:ext cx="46906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Algorithm reflecting the computational content of the proof</a:t>
            </a:r>
          </a:p>
        </p:txBody>
      </p:sp>
    </p:spTree>
    <p:extLst>
      <p:ext uri="{BB962C8B-B14F-4D97-AF65-F5344CB8AC3E}">
        <p14:creationId xmlns:p14="http://schemas.microsoft.com/office/powerpoint/2010/main" val="1072680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629DD043-3380-4ED0-9DFA-475399CE3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071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GB" sz="9600" dirty="0"/>
              <a:t>Realisation</a:t>
            </a:r>
          </a:p>
        </p:txBody>
      </p:sp>
    </p:spTree>
    <p:extLst>
      <p:ext uri="{BB962C8B-B14F-4D97-AF65-F5344CB8AC3E}">
        <p14:creationId xmlns:p14="http://schemas.microsoft.com/office/powerpoint/2010/main" val="492607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992D3CE-8084-4F3C-BBCE-156096AF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47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GB" sz="7200" dirty="0"/>
              <a:t>Realisation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13CF75D4-CF2D-44C7-84C2-72F1B3695493}"/>
                  </a:ext>
                </a:extLst>
              </p:cNvPr>
              <p:cNvSpPr txBox="1"/>
              <p:nvPr/>
            </p:nvSpPr>
            <p:spPr>
              <a:xfrm>
                <a:off x="1145794" y="2074030"/>
                <a:ext cx="10242177" cy="3086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/>
                  <a:t>For a set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3200" dirty="0"/>
                  <a:t> we have </a:t>
                </a:r>
                <a14:m>
                  <m:oMath xmlns:m="http://schemas.openxmlformats.org/officeDocument/2006/math">
                    <m:r>
                      <a:rPr lang="en-GB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r>
                      <a:rPr lang="en-GB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GB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GB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𝑓𝑖𝑛</m:t>
                        </m:r>
                      </m:sub>
                    </m:sSub>
                    <m:d>
                      <m:dPr>
                        <m:ctrlPr>
                          <a:rPr lang="en-GB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3200" dirty="0"/>
                  <a:t> and </a:t>
                </a:r>
                <a14:m>
                  <m:oMath xmlns:m="http://schemas.openxmlformats.org/officeDocument/2006/math">
                    <m:r>
                      <a:rPr lang="en-GB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GB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GB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3200" dirty="0"/>
                  <a:t> given.</a:t>
                </a:r>
                <a:endParaRPr lang="en-GB" sz="3200" i="1" dirty="0">
                  <a:latin typeface="Cambria Math" panose="02040503050406030204" pitchFamily="18" charset="0"/>
                </a:endParaRPr>
              </a:p>
              <a:p>
                <a:endParaRPr lang="en-GB" sz="3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GB" sz="3200" dirty="0"/>
                  <a:t> is the closure of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3200" dirty="0"/>
                  <a:t> </a:t>
                </a:r>
                <a:r>
                  <a:rPr lang="en-GB" sz="3200" dirty="0" err="1"/>
                  <a:t>w.r.t.</a:t>
                </a:r>
                <a:r>
                  <a:rPr lang="en-GB" sz="3200" dirty="0"/>
                  <a:t> </a:t>
                </a:r>
                <a14:m>
                  <m:oMath xmlns:m="http://schemas.openxmlformats.org/officeDocument/2006/math">
                    <m:r>
                      <a:rPr lang="en-GB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GB" sz="3200" dirty="0"/>
                  <a:t>.</a:t>
                </a:r>
              </a:p>
              <a:p>
                <a:r>
                  <a:rPr lang="en-GB" sz="3200" dirty="0"/>
                  <a:t>I.e. if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r>
                      <a:rPr lang="de-DE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3200" dirty="0"/>
                  <a:t> for some finite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⟨"/>
                        <m:endChr m:val="⟩"/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de-DE" sz="32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3200" dirty="0"/>
                  <a:t> then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⟨"/>
                        <m:endChr m:val="⟩"/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GB" sz="3200" dirty="0"/>
                  <a:t>.</a:t>
                </a:r>
              </a:p>
              <a:p>
                <a:endParaRPr lang="en-GB" sz="3200" dirty="0"/>
              </a:p>
              <a:p>
                <a:r>
                  <a:rPr lang="en-GB" sz="3200" dirty="0"/>
                  <a:t>For a subset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32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de-DE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GB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3200" dirty="0"/>
                  <a:t> we write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de-DE" sz="3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DE" sz="3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de-DE" sz="3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32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de-DE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m:rPr>
                        <m:sty m:val="p"/>
                      </m:rPr>
                      <a:rPr lang="de-DE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de-DE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DE" sz="3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de-DE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3200" dirty="0"/>
                  <a:t>.  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13CF75D4-CF2D-44C7-84C2-72F1B3695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94" y="2074030"/>
                <a:ext cx="10242177" cy="3086422"/>
              </a:xfrm>
              <a:prstGeom prst="rect">
                <a:avLst/>
              </a:prstGeom>
              <a:blipFill>
                <a:blip r:embed="rId3"/>
                <a:stretch>
                  <a:fillRect l="-1548" t="-2170" b="-55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76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9048672-B4E4-40DC-8461-AF08C1755F7D}"/>
                  </a:ext>
                </a:extLst>
              </p:cNvPr>
              <p:cNvSpPr txBox="1"/>
              <p:nvPr/>
            </p:nvSpPr>
            <p:spPr>
              <a:xfrm>
                <a:off x="1098174" y="2164975"/>
                <a:ext cx="10242177" cy="2062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/>
                  <a:t>Example: </a:t>
                </a:r>
              </a:p>
              <a:p>
                <a:pPr lvl="1"/>
                <a:r>
                  <a:rPr lang="en-GB" sz="3200" dirty="0"/>
                  <a:t>In the case that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3200" dirty="0"/>
                  <a:t> is an ring, we can define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GB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de-DE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de-DE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for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3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sz="3200" b="0" dirty="0"/>
                  <a:t> and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de-DE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de-DE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≠1</m:t>
                        </m:r>
                      </m:e>
                    </m:d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9048672-B4E4-40DC-8461-AF08C1755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174" y="2164975"/>
                <a:ext cx="10242177" cy="2062488"/>
              </a:xfrm>
              <a:prstGeom prst="rect">
                <a:avLst/>
              </a:prstGeom>
              <a:blipFill>
                <a:blip r:embed="rId2"/>
                <a:stretch>
                  <a:fillRect l="-1488" t="-3846" b="-91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46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1505</Words>
  <Application>Microsoft Office PowerPoint</Application>
  <PresentationFormat>Breitbild</PresentationFormat>
  <Paragraphs>231</Paragraphs>
  <Slides>25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Arial</vt:lpstr>
      <vt:lpstr>Bahnschrift Light SemiCondensed</vt:lpstr>
      <vt:lpstr>Calibri</vt:lpstr>
      <vt:lpstr>Calibri Light</vt:lpstr>
      <vt:lpstr>Cambria Math</vt:lpstr>
      <vt:lpstr>Office Theme</vt:lpstr>
      <vt:lpstr>An algorithmic approach to the existence of ideal objects in commutative algebra</vt:lpstr>
      <vt:lpstr>Motivation</vt:lpstr>
      <vt:lpstr>Motivation</vt:lpstr>
      <vt:lpstr>PowerPoint-Präsentation</vt:lpstr>
      <vt:lpstr>Idea</vt:lpstr>
      <vt:lpstr>Idea</vt:lpstr>
      <vt:lpstr>Realisation</vt:lpstr>
      <vt:lpstr>Realisation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Case study: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algorithmic approch tp the existence of ideal objects in comutativ algebra</dc:title>
  <dc:creator>Franziskus Wiesnet</dc:creator>
  <cp:lastModifiedBy>Franziskus Wiesnet</cp:lastModifiedBy>
  <cp:revision>52</cp:revision>
  <cp:lastPrinted>2019-06-27T15:25:03Z</cp:lastPrinted>
  <dcterms:created xsi:type="dcterms:W3CDTF">2019-06-25T14:14:26Z</dcterms:created>
  <dcterms:modified xsi:type="dcterms:W3CDTF">2019-07-02T12:46:52Z</dcterms:modified>
</cp:coreProperties>
</file>