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3011FD-B80A-4E99-82A7-3A37FA66E9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F2C04EE-4D75-4EDB-B662-3B9C513FE81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E817B0-5084-46F9-8660-EDA238D28809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9ED766-A52A-49FA-B2AB-77732C2D4F40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DED745-6ED2-4123-B805-FC182C63D05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652E539-C5D4-4BA2-8BD1-6C4AEA279EA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0286C5-DD67-4DE1-8B64-2EC4DD6B123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419B628-FE57-41DE-8455-47BE4EC7300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1C30EE2-2A35-4466-8B1B-8CF71D15948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FC17929-15A7-483C-A9FA-1C61A125E3C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CF83321-C8A8-40C8-98C7-3F76A33952A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Line 5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</a:t>
            </a: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Master title </a:t>
            </a:r>
            <a:r>
              <a:rPr b="1" lang="en-US" sz="3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1496297-4690-4C90-8FAB-C8FF3F9CF26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25892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Fourth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159696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Fifth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B004CCD-C067-4DD3-9654-42855755468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52600" cy="54860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25892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4" marL="159696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762440" y="1219320"/>
            <a:ext cx="4152600" cy="54860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4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Second level</a:t>
            </a:r>
            <a:endParaRPr b="0" lang="en-US" sz="24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258920" indent="-23292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4" marL="159696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8E68E37-4F53-4338-9A90-07B7DC1A5C8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523988FA-F355-4AF5-B20D-62D0D46129F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6320" y="2130480"/>
            <a:ext cx="906732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ITSE 3242:</a:t>
            </a: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Systems Programming</a:t>
            </a:r>
            <a:br/>
            <a:r>
              <a:rPr b="1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Structures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Pointers to Structures (cont.)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62BE446-6E8F-49DC-90BA-9DC4DD97375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33520" y="1447920"/>
            <a:ext cx="3047760" cy="374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create_date3(int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76" name="Group 4"/>
          <p:cNvGrpSpPr/>
          <p:nvPr/>
        </p:nvGrpSpPr>
        <p:grpSpPr>
          <a:xfrm>
            <a:off x="990360" y="2971800"/>
            <a:ext cx="1600200" cy="1981080"/>
            <a:chOff x="990360" y="2971800"/>
            <a:chExt cx="1600200" cy="1981080"/>
          </a:xfrm>
        </p:grpSpPr>
        <p:sp>
          <p:nvSpPr>
            <p:cNvPr id="277" name="Line 5"/>
            <p:cNvSpPr/>
            <p:nvPr/>
          </p:nvSpPr>
          <p:spPr>
            <a:xfrm>
              <a:off x="990360" y="3124080"/>
              <a:ext cx="1600200" cy="1828800"/>
            </a:xfrm>
            <a:prstGeom prst="line">
              <a:avLst/>
            </a:prstGeom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6"/>
            <p:cNvSpPr/>
            <p:nvPr/>
          </p:nvSpPr>
          <p:spPr>
            <a:xfrm flipV="1">
              <a:off x="1066680" y="2971800"/>
              <a:ext cx="1371600" cy="1981080"/>
            </a:xfrm>
            <a:prstGeom prst="line">
              <a:avLst/>
            </a:prstGeom>
            <a:ln w="381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9" name="Line 7"/>
          <p:cNvSpPr/>
          <p:nvPr/>
        </p:nvSpPr>
        <p:spPr>
          <a:xfrm flipH="1">
            <a:off x="1904760" y="2971800"/>
            <a:ext cx="3200400" cy="15228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8"/>
          <p:cNvSpPr/>
          <p:nvPr/>
        </p:nvSpPr>
        <p:spPr>
          <a:xfrm>
            <a:off x="4947480" y="2743200"/>
            <a:ext cx="3271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What is d pointing to?!?!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a0aff"/>
                </a:solidFill>
                <a:latin typeface="Tahoma"/>
              </a:rPr>
              <a:t>Recall: d points to NULL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nodeType="clickEffect" fill="hold">
                      <p:stCondLst>
                        <p:cond delay="indefinite"/>
                      </p:stCondLst>
                      <p:childTnLst>
                        <p:par>
                          <p:cTn id="8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Back to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create_date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04F6501-E09D-452E-ACDB-3357F7A821E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30200" y="1483560"/>
            <a:ext cx="3047760" cy="4026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create_date3(int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d1;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*d = &amp;d1;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3352680" y="3192480"/>
            <a:ext cx="799920" cy="45684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4343400" y="1486080"/>
            <a:ext cx="4647960" cy="4310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create_date3(int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 = malloc(sizeof(Date));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475920" y="5526000"/>
            <a:ext cx="3181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Allocate memory dynamically.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much memory?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Ans: see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 flipV="1">
            <a:off x="3124080" y="3809880"/>
            <a:ext cx="2057040" cy="185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1FF11A9-4109-4F2E-BA61-5D62060C50A7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02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1"/>
          <p:cNvSpPr/>
          <p:nvPr/>
        </p:nvSpPr>
        <p:spPr>
          <a:xfrm>
            <a:off x="685800" y="304812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33D3651-9373-4E2D-AF39-06B2C81F9A8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9" name="Group 21"/>
          <p:cNvGrpSpPr/>
          <p:nvPr/>
        </p:nvGrpSpPr>
        <p:grpSpPr>
          <a:xfrm>
            <a:off x="4802400" y="3290760"/>
            <a:ext cx="1598040" cy="366480"/>
            <a:chOff x="4802400" y="3290760"/>
            <a:chExt cx="1598040" cy="366480"/>
          </a:xfrm>
        </p:grpSpPr>
        <p:sp>
          <p:nvSpPr>
            <p:cNvPr id="330" name="CustomShape 22"/>
            <p:cNvSpPr/>
            <p:nvPr/>
          </p:nvSpPr>
          <p:spPr>
            <a:xfrm>
              <a:off x="5562720" y="3505320"/>
              <a:ext cx="837720" cy="15192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23"/>
            <p:cNvSpPr/>
            <p:nvPr/>
          </p:nvSpPr>
          <p:spPr>
            <a:xfrm>
              <a:off x="4802400" y="329076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2" name="Line 24"/>
            <p:cNvSpPr/>
            <p:nvPr/>
          </p:nvSpPr>
          <p:spPr>
            <a:xfrm>
              <a:off x="5181480" y="350496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25"/>
          <p:cNvSpPr/>
          <p:nvPr/>
        </p:nvSpPr>
        <p:spPr>
          <a:xfrm>
            <a:off x="685800" y="327672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93E4D6A-9302-4328-A026-F6671F15220B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48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4" name="Group 21"/>
          <p:cNvGrpSpPr/>
          <p:nvPr/>
        </p:nvGrpSpPr>
        <p:grpSpPr>
          <a:xfrm>
            <a:off x="4802400" y="3290760"/>
            <a:ext cx="1598040" cy="366480"/>
            <a:chOff x="4802400" y="3290760"/>
            <a:chExt cx="1598040" cy="366480"/>
          </a:xfrm>
        </p:grpSpPr>
        <p:sp>
          <p:nvSpPr>
            <p:cNvPr id="355" name="CustomShape 22"/>
            <p:cNvSpPr/>
            <p:nvPr/>
          </p:nvSpPr>
          <p:spPr>
            <a:xfrm>
              <a:off x="5562720" y="3505320"/>
              <a:ext cx="837720" cy="15192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3"/>
            <p:cNvSpPr/>
            <p:nvPr/>
          </p:nvSpPr>
          <p:spPr>
            <a:xfrm>
              <a:off x="4802400" y="329076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7" name="Line 24"/>
            <p:cNvSpPr/>
            <p:nvPr/>
          </p:nvSpPr>
          <p:spPr>
            <a:xfrm>
              <a:off x="5181480" y="350496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8" name="Group 25"/>
          <p:cNvGrpSpPr/>
          <p:nvPr/>
        </p:nvGrpSpPr>
        <p:grpSpPr>
          <a:xfrm>
            <a:off x="4802400" y="3505320"/>
            <a:ext cx="1598040" cy="761400"/>
            <a:chOff x="4802400" y="3505320"/>
            <a:chExt cx="1598040" cy="761400"/>
          </a:xfrm>
        </p:grpSpPr>
        <p:sp>
          <p:nvSpPr>
            <p:cNvPr id="359" name="CustomShape 26"/>
            <p:cNvSpPr/>
            <p:nvPr/>
          </p:nvSpPr>
          <p:spPr>
            <a:xfrm>
              <a:off x="5562720" y="3657600"/>
              <a:ext cx="837720" cy="60912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7"/>
            <p:cNvSpPr/>
            <p:nvPr/>
          </p:nvSpPr>
          <p:spPr>
            <a:xfrm>
              <a:off x="4802400" y="350532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1" name="Line 28"/>
            <p:cNvSpPr/>
            <p:nvPr/>
          </p:nvSpPr>
          <p:spPr>
            <a:xfrm>
              <a:off x="5181480" y="365760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2" name="CustomShape 29"/>
          <p:cNvSpPr/>
          <p:nvPr/>
        </p:nvSpPr>
        <p:spPr>
          <a:xfrm>
            <a:off x="685800" y="358128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55AFABF-34A3-4C94-85E7-F034AECCC68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1"/>
          <p:cNvSpPr/>
          <p:nvPr/>
        </p:nvSpPr>
        <p:spPr>
          <a:xfrm>
            <a:off x="4802400" y="32907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Line 22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5" name="Group 23"/>
          <p:cNvGrpSpPr/>
          <p:nvPr/>
        </p:nvGrpSpPr>
        <p:grpSpPr>
          <a:xfrm>
            <a:off x="4802400" y="3505320"/>
            <a:ext cx="1598040" cy="761400"/>
            <a:chOff x="4802400" y="3505320"/>
            <a:chExt cx="1598040" cy="761400"/>
          </a:xfrm>
        </p:grpSpPr>
        <p:sp>
          <p:nvSpPr>
            <p:cNvPr id="386" name="CustomShape 24"/>
            <p:cNvSpPr/>
            <p:nvPr/>
          </p:nvSpPr>
          <p:spPr>
            <a:xfrm>
              <a:off x="5562720" y="3657600"/>
              <a:ext cx="837720" cy="60912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5"/>
            <p:cNvSpPr/>
            <p:nvPr/>
          </p:nvSpPr>
          <p:spPr>
            <a:xfrm>
              <a:off x="4802400" y="350532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8" name="Line 26"/>
            <p:cNvSpPr/>
            <p:nvPr/>
          </p:nvSpPr>
          <p:spPr>
            <a:xfrm>
              <a:off x="5181480" y="365760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CustomShape 27"/>
          <p:cNvSpPr/>
          <p:nvPr/>
        </p:nvSpPr>
        <p:spPr>
          <a:xfrm>
            <a:off x="685800" y="380988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B5AC258-DCE4-40F7-85F9-A5165C5237A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04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5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1"/>
          <p:cNvSpPr/>
          <p:nvPr/>
        </p:nvSpPr>
        <p:spPr>
          <a:xfrm>
            <a:off x="4802400" y="32907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Line 22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2" name="Group 23"/>
          <p:cNvGrpSpPr/>
          <p:nvPr/>
        </p:nvGrpSpPr>
        <p:grpSpPr>
          <a:xfrm>
            <a:off x="4802400" y="3505320"/>
            <a:ext cx="1598040" cy="761400"/>
            <a:chOff x="4802400" y="3505320"/>
            <a:chExt cx="1598040" cy="761400"/>
          </a:xfrm>
        </p:grpSpPr>
        <p:sp>
          <p:nvSpPr>
            <p:cNvPr id="413" name="CustomShape 24"/>
            <p:cNvSpPr/>
            <p:nvPr/>
          </p:nvSpPr>
          <p:spPr>
            <a:xfrm>
              <a:off x="5562720" y="3657600"/>
              <a:ext cx="837720" cy="60912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25"/>
            <p:cNvSpPr/>
            <p:nvPr/>
          </p:nvSpPr>
          <p:spPr>
            <a:xfrm>
              <a:off x="4802400" y="350532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5" name="Line 26"/>
            <p:cNvSpPr/>
            <p:nvPr/>
          </p:nvSpPr>
          <p:spPr>
            <a:xfrm>
              <a:off x="5181480" y="365760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6" name="CustomShape 27"/>
          <p:cNvSpPr/>
          <p:nvPr/>
        </p:nvSpPr>
        <p:spPr>
          <a:xfrm>
            <a:off x="685800" y="411480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7" name="Group 28"/>
          <p:cNvGrpSpPr/>
          <p:nvPr/>
        </p:nvGrpSpPr>
        <p:grpSpPr>
          <a:xfrm>
            <a:off x="4802400" y="4052880"/>
            <a:ext cx="1598040" cy="1128240"/>
            <a:chOff x="4802400" y="4052880"/>
            <a:chExt cx="1598040" cy="1128240"/>
          </a:xfrm>
        </p:grpSpPr>
        <p:sp>
          <p:nvSpPr>
            <p:cNvPr id="418" name="CustomShape 29"/>
            <p:cNvSpPr/>
            <p:nvPr/>
          </p:nvSpPr>
          <p:spPr>
            <a:xfrm>
              <a:off x="5562720" y="4267080"/>
              <a:ext cx="837720" cy="91404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CustomShape 30"/>
            <p:cNvSpPr/>
            <p:nvPr/>
          </p:nvSpPr>
          <p:spPr>
            <a:xfrm>
              <a:off x="4802400" y="405288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0" name="Line 31"/>
            <p:cNvSpPr/>
            <p:nvPr/>
          </p:nvSpPr>
          <p:spPr>
            <a:xfrm>
              <a:off x="5181480" y="426708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8B54C83-884F-411E-B577-ACF22B26911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1"/>
          <p:cNvSpPr/>
          <p:nvPr/>
        </p:nvSpPr>
        <p:spPr>
          <a:xfrm>
            <a:off x="4802400" y="32907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Line 22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3"/>
          <p:cNvSpPr/>
          <p:nvPr/>
        </p:nvSpPr>
        <p:spPr>
          <a:xfrm>
            <a:off x="4802400" y="350532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Line 24"/>
          <p:cNvSpPr/>
          <p:nvPr/>
        </p:nvSpPr>
        <p:spPr>
          <a:xfrm>
            <a:off x="5181480" y="3657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5"/>
          <p:cNvSpPr/>
          <p:nvPr/>
        </p:nvSpPr>
        <p:spPr>
          <a:xfrm>
            <a:off x="685800" y="441972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6" name="Group 26"/>
          <p:cNvGrpSpPr/>
          <p:nvPr/>
        </p:nvGrpSpPr>
        <p:grpSpPr>
          <a:xfrm>
            <a:off x="4802400" y="4052880"/>
            <a:ext cx="1598040" cy="1128240"/>
            <a:chOff x="4802400" y="4052880"/>
            <a:chExt cx="1598040" cy="1128240"/>
          </a:xfrm>
        </p:grpSpPr>
        <p:sp>
          <p:nvSpPr>
            <p:cNvPr id="447" name="CustomShape 27"/>
            <p:cNvSpPr/>
            <p:nvPr/>
          </p:nvSpPr>
          <p:spPr>
            <a:xfrm>
              <a:off x="5562720" y="4267080"/>
              <a:ext cx="837720" cy="91404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28"/>
            <p:cNvSpPr/>
            <p:nvPr/>
          </p:nvSpPr>
          <p:spPr>
            <a:xfrm>
              <a:off x="4802400" y="405288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9" name="Line 29"/>
            <p:cNvSpPr/>
            <p:nvPr/>
          </p:nvSpPr>
          <p:spPr>
            <a:xfrm>
              <a:off x="5181480" y="426708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A1C89E4-DC17-40AB-B263-2ADB0C77F36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64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5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18"/>
          <p:cNvSpPr/>
          <p:nvPr/>
        </p:nvSpPr>
        <p:spPr>
          <a:xfrm>
            <a:off x="5562720" y="3048120"/>
            <a:ext cx="837720" cy="45684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19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9" name="Line 20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21"/>
          <p:cNvSpPr/>
          <p:nvPr/>
        </p:nvSpPr>
        <p:spPr>
          <a:xfrm>
            <a:off x="4411800" y="3290760"/>
            <a:ext cx="8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p5,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Line 22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3"/>
          <p:cNvSpPr/>
          <p:nvPr/>
        </p:nvSpPr>
        <p:spPr>
          <a:xfrm>
            <a:off x="4802400" y="350532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3" name="Line 24"/>
          <p:cNvSpPr/>
          <p:nvPr/>
        </p:nvSpPr>
        <p:spPr>
          <a:xfrm>
            <a:off x="5181480" y="3657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5"/>
          <p:cNvSpPr/>
          <p:nvPr/>
        </p:nvSpPr>
        <p:spPr>
          <a:xfrm>
            <a:off x="685800" y="464832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5" name="Group 26"/>
          <p:cNvGrpSpPr/>
          <p:nvPr/>
        </p:nvGrpSpPr>
        <p:grpSpPr>
          <a:xfrm>
            <a:off x="4802400" y="4052880"/>
            <a:ext cx="1598040" cy="1128240"/>
            <a:chOff x="4802400" y="4052880"/>
            <a:chExt cx="1598040" cy="1128240"/>
          </a:xfrm>
        </p:grpSpPr>
        <p:sp>
          <p:nvSpPr>
            <p:cNvPr id="476" name="CustomShape 27"/>
            <p:cNvSpPr/>
            <p:nvPr/>
          </p:nvSpPr>
          <p:spPr>
            <a:xfrm>
              <a:off x="5562720" y="4267080"/>
              <a:ext cx="837720" cy="91404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7" name="CustomShape 28"/>
            <p:cNvSpPr/>
            <p:nvPr/>
          </p:nvSpPr>
          <p:spPr>
            <a:xfrm>
              <a:off x="4802400" y="405288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8" name="Line 29"/>
            <p:cNvSpPr/>
            <p:nvPr/>
          </p:nvSpPr>
          <p:spPr>
            <a:xfrm>
              <a:off x="5181480" y="426708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9" name="CustomShape 30"/>
          <p:cNvSpPr/>
          <p:nvPr/>
        </p:nvSpPr>
        <p:spPr>
          <a:xfrm>
            <a:off x="5562720" y="3505320"/>
            <a:ext cx="837720" cy="30456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82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A8C0392-CEB0-4A84-B3F4-4DCC6DCF88C2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3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494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5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18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Line 19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20"/>
          <p:cNvSpPr/>
          <p:nvPr/>
        </p:nvSpPr>
        <p:spPr>
          <a:xfrm>
            <a:off x="4411800" y="3290760"/>
            <a:ext cx="8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p5,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Line 21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2"/>
          <p:cNvSpPr/>
          <p:nvPr/>
        </p:nvSpPr>
        <p:spPr>
          <a:xfrm>
            <a:off x="4802400" y="350532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Line 23"/>
          <p:cNvSpPr/>
          <p:nvPr/>
        </p:nvSpPr>
        <p:spPr>
          <a:xfrm>
            <a:off x="5181480" y="3657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4"/>
          <p:cNvSpPr/>
          <p:nvPr/>
        </p:nvSpPr>
        <p:spPr>
          <a:xfrm>
            <a:off x="685800" y="495288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4" name="Group 25"/>
          <p:cNvGrpSpPr/>
          <p:nvPr/>
        </p:nvGrpSpPr>
        <p:grpSpPr>
          <a:xfrm>
            <a:off x="4802400" y="4052880"/>
            <a:ext cx="1598040" cy="1128240"/>
            <a:chOff x="4802400" y="4052880"/>
            <a:chExt cx="1598040" cy="1128240"/>
          </a:xfrm>
        </p:grpSpPr>
        <p:sp>
          <p:nvSpPr>
            <p:cNvPr id="505" name="CustomShape 26"/>
            <p:cNvSpPr/>
            <p:nvPr/>
          </p:nvSpPr>
          <p:spPr>
            <a:xfrm>
              <a:off x="5562720" y="4267080"/>
              <a:ext cx="837720" cy="91404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CustomShape 27"/>
            <p:cNvSpPr/>
            <p:nvPr/>
          </p:nvSpPr>
          <p:spPr>
            <a:xfrm>
              <a:off x="4802400" y="4052880"/>
              <a:ext cx="4341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7" name="Line 28"/>
            <p:cNvSpPr/>
            <p:nvPr/>
          </p:nvSpPr>
          <p:spPr>
            <a:xfrm>
              <a:off x="5181480" y="4267080"/>
              <a:ext cx="304920" cy="360"/>
            </a:xfrm>
            <a:prstGeom prst="line">
              <a:avLst/>
            </a:prstGeom>
            <a:ln w="936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8" name="CustomShape 29"/>
          <p:cNvSpPr/>
          <p:nvPr/>
        </p:nvSpPr>
        <p:spPr>
          <a:xfrm>
            <a:off x="5562720" y="3505320"/>
            <a:ext cx="837720" cy="30456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Be able to use compound data structures in programs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Be able to use compound data structures as function arguments either by value or by reference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36A4E688-E93D-4DFC-8370-BA608AE9B93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11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95A48DB-9197-43CF-81D3-25FAB63D4656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2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23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4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18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7" name="Line 19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0"/>
          <p:cNvSpPr/>
          <p:nvPr/>
        </p:nvSpPr>
        <p:spPr>
          <a:xfrm>
            <a:off x="4411800" y="3290760"/>
            <a:ext cx="8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p5,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Line 21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22"/>
          <p:cNvSpPr/>
          <p:nvPr/>
        </p:nvSpPr>
        <p:spPr>
          <a:xfrm>
            <a:off x="4802400" y="350532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Line 23"/>
          <p:cNvSpPr/>
          <p:nvPr/>
        </p:nvSpPr>
        <p:spPr>
          <a:xfrm>
            <a:off x="5181480" y="3657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24"/>
          <p:cNvSpPr/>
          <p:nvPr/>
        </p:nvSpPr>
        <p:spPr>
          <a:xfrm>
            <a:off x="685800" y="525780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25"/>
          <p:cNvSpPr/>
          <p:nvPr/>
        </p:nvSpPr>
        <p:spPr>
          <a:xfrm>
            <a:off x="4802400" y="405288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Line 26"/>
          <p:cNvSpPr/>
          <p:nvPr/>
        </p:nvSpPr>
        <p:spPr>
          <a:xfrm>
            <a:off x="5181480" y="426708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7"/>
          <p:cNvSpPr/>
          <p:nvPr/>
        </p:nvSpPr>
        <p:spPr>
          <a:xfrm>
            <a:off x="5562720" y="3505320"/>
            <a:ext cx="837720" cy="304560"/>
          </a:xfrm>
          <a:prstGeom prst="rect">
            <a:avLst/>
          </a:prstGeom>
          <a:solidFill>
            <a:srgbClr val="ccffff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Heap: Dynamic Memory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  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#include &lt;stdlib.h&gt;</a:t>
            </a:r>
            <a:br/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*malloc(size_t size);</a:t>
            </a:r>
            <a:br/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void free(void *ptr);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B34BA19-5334-454B-BF2F-3B3D20283FEA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5562720" y="3048120"/>
            <a:ext cx="837720" cy="2835000"/>
          </a:xfrm>
          <a:custGeom>
            <a:avLst/>
            <a:gdLst/>
            <a:ahLst/>
            <a:rect l="l" t="t" r="r" b="b"/>
            <a:pathLst>
              <a:path w="528" h="1738">
                <a:moveTo>
                  <a:pt x="0" y="1728"/>
                </a:moveTo>
                <a:lnTo>
                  <a:pt x="149" y="1691"/>
                </a:lnTo>
                <a:lnTo>
                  <a:pt x="284" y="1738"/>
                </a:lnTo>
                <a:lnTo>
                  <a:pt x="390" y="1674"/>
                </a:lnTo>
                <a:lnTo>
                  <a:pt x="528" y="1728"/>
                </a:lnTo>
                <a:lnTo>
                  <a:pt x="528" y="0"/>
                </a:lnTo>
                <a:lnTo>
                  <a:pt x="0" y="0"/>
                </a:lnTo>
                <a:lnTo>
                  <a:pt x="0" y="1728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"/>
          <p:cNvSpPr/>
          <p:nvPr/>
        </p:nvSpPr>
        <p:spPr>
          <a:xfrm>
            <a:off x="6934320" y="2438280"/>
            <a:ext cx="1752120" cy="4114440"/>
          </a:xfrm>
          <a:prstGeom prst="rect">
            <a:avLst/>
          </a:prstGeom>
          <a:solidFill>
            <a:srgbClr val="f8f8f8"/>
          </a:solidFill>
          <a:ln w="2844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6"/>
          <p:cNvSpPr/>
          <p:nvPr/>
        </p:nvSpPr>
        <p:spPr>
          <a:xfrm>
            <a:off x="6630480" y="2300400"/>
            <a:ext cx="318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386320" y="6324480"/>
            <a:ext cx="1552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0xffffffff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3" name="Line 8"/>
          <p:cNvSpPr/>
          <p:nvPr/>
        </p:nvSpPr>
        <p:spPr>
          <a:xfrm>
            <a:off x="6933960" y="58672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9"/>
          <p:cNvSpPr/>
          <p:nvPr/>
        </p:nvSpPr>
        <p:spPr>
          <a:xfrm>
            <a:off x="6933960" y="457200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10"/>
          <p:cNvSpPr/>
          <p:nvPr/>
        </p:nvSpPr>
        <p:spPr>
          <a:xfrm>
            <a:off x="6933960" y="3809880"/>
            <a:ext cx="1752840" cy="36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11"/>
          <p:cNvSpPr/>
          <p:nvPr/>
        </p:nvSpPr>
        <p:spPr>
          <a:xfrm>
            <a:off x="7328880" y="5958000"/>
            <a:ext cx="75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Line 12"/>
          <p:cNvSpPr/>
          <p:nvPr/>
        </p:nvSpPr>
        <p:spPr>
          <a:xfrm>
            <a:off x="7772400" y="4572000"/>
            <a:ext cx="360" cy="304560"/>
          </a:xfrm>
          <a:prstGeom prst="line">
            <a:avLst/>
          </a:prstGeom>
          <a:ln w="9360">
            <a:solidFill>
              <a:schemeClr val="accent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13"/>
          <p:cNvSpPr/>
          <p:nvPr/>
        </p:nvSpPr>
        <p:spPr>
          <a:xfrm>
            <a:off x="7772400" y="5562360"/>
            <a:ext cx="360" cy="304920"/>
          </a:xfrm>
          <a:prstGeom prst="line">
            <a:avLst/>
          </a:prstGeom>
          <a:ln w="9360">
            <a:solidFill>
              <a:schemeClr val="accent2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4"/>
          <p:cNvSpPr/>
          <p:nvPr/>
        </p:nvSpPr>
        <p:spPr>
          <a:xfrm>
            <a:off x="6477120" y="3352680"/>
            <a:ext cx="3664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}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550" name="CustomShape 15"/>
          <p:cNvSpPr/>
          <p:nvPr/>
        </p:nvSpPr>
        <p:spPr>
          <a:xfrm>
            <a:off x="5488560" y="2590920"/>
            <a:ext cx="907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1" name="CustomShape 16"/>
          <p:cNvSpPr/>
          <p:nvPr/>
        </p:nvSpPr>
        <p:spPr>
          <a:xfrm>
            <a:off x="7342920" y="3976560"/>
            <a:ext cx="72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Heap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17"/>
          <p:cNvSpPr/>
          <p:nvPr/>
        </p:nvSpPr>
        <p:spPr>
          <a:xfrm>
            <a:off x="990720" y="297180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*p1 = malloc(3);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*p2 = malloc(1);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*p3 = malloc(4);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*p4 = malloc(6);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char *p5 = malloc(2);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free(p1);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free(p4);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free(p5);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18"/>
          <p:cNvSpPr/>
          <p:nvPr/>
        </p:nvSpPr>
        <p:spPr>
          <a:xfrm>
            <a:off x="4802400" y="283356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Line 19"/>
          <p:cNvSpPr/>
          <p:nvPr/>
        </p:nvSpPr>
        <p:spPr>
          <a:xfrm>
            <a:off x="5181480" y="30477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20"/>
          <p:cNvSpPr/>
          <p:nvPr/>
        </p:nvSpPr>
        <p:spPr>
          <a:xfrm>
            <a:off x="4411800" y="3290760"/>
            <a:ext cx="815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p5, 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Line 21"/>
          <p:cNvSpPr/>
          <p:nvPr/>
        </p:nvSpPr>
        <p:spPr>
          <a:xfrm>
            <a:off x="5181480" y="350496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2"/>
          <p:cNvSpPr/>
          <p:nvPr/>
        </p:nvSpPr>
        <p:spPr>
          <a:xfrm>
            <a:off x="4802400" y="350532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Line 23"/>
          <p:cNvSpPr/>
          <p:nvPr/>
        </p:nvSpPr>
        <p:spPr>
          <a:xfrm>
            <a:off x="5181480" y="365760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4"/>
          <p:cNvSpPr/>
          <p:nvPr/>
        </p:nvSpPr>
        <p:spPr>
          <a:xfrm>
            <a:off x="685800" y="5486400"/>
            <a:ext cx="228240" cy="2282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5"/>
          <p:cNvSpPr/>
          <p:nvPr/>
        </p:nvSpPr>
        <p:spPr>
          <a:xfrm>
            <a:off x="4802400" y="4052880"/>
            <a:ext cx="4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Line 26"/>
          <p:cNvSpPr/>
          <p:nvPr/>
        </p:nvSpPr>
        <p:spPr>
          <a:xfrm>
            <a:off x="5181480" y="4267080"/>
            <a:ext cx="304920" cy="36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What’s Wrong With This Code?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Shape 2"/>
          <p:cNvSpPr txBox="1"/>
          <p:nvPr/>
        </p:nvSpPr>
        <p:spPr>
          <a:xfrm>
            <a:off x="457200" y="3124080"/>
            <a:ext cx="8229240" cy="3001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Consider   j = *f()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Leads to referencing deallocated memory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Never return a pointer to a local variable!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Behavior depends on allocation pattern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Space not reallocated (unlikely) </a:t>
            </a:r>
            <a:r>
              <a:rPr b="0" lang="en-US" sz="1800" spc="-1" strike="noStrike">
                <a:solidFill>
                  <a:srgbClr val="000066"/>
                </a:solidFill>
                <a:latin typeface="Symbol"/>
                <a:ea typeface="ＭＳ Ｐゴシック"/>
              </a:rPr>
              <a:t>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works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Space reallocated </a:t>
            </a:r>
            <a:r>
              <a:rPr b="0" lang="en-US" sz="1800" spc="-1" strike="noStrike">
                <a:solidFill>
                  <a:srgbClr val="000066"/>
                </a:solidFill>
                <a:latin typeface="Symbol"/>
                <a:ea typeface="ＭＳ Ｐゴシック"/>
              </a:rPr>
              <a:t>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very unpredictable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92D0325-BF02-4073-813E-21130BE8B92C}" type="slidenum">
              <a:rPr b="1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4961880" y="1219320"/>
            <a:ext cx="2375640" cy="1753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*make_array(…)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array[10];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(array);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1532160" y="1219320"/>
            <a:ext cx="2009880" cy="17539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*f(…)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(&amp;i);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nodeType="clickEffect" fill="hold">
                      <p:stCondLst>
                        <p:cond delay="indefinite"/>
                      </p:stCondLst>
                      <p:childTnLst>
                        <p:par>
                          <p:cTn id="1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Memory leak solutions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62098120-7E28-4388-B29A-1979D5B2192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533520" y="1235160"/>
            <a:ext cx="3580920" cy="374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foo(void)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*today;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today = create_date3(…);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/* use “today”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free(today);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5029200" y="1235160"/>
            <a:ext cx="3580920" cy="374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foo(void)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*today;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today = create_date3(…);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/* use “today”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destroy_date(today);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1" name="Line 5"/>
          <p:cNvSpPr/>
          <p:nvPr/>
        </p:nvSpPr>
        <p:spPr>
          <a:xfrm flipH="1" flipV="1">
            <a:off x="1904760" y="4495680"/>
            <a:ext cx="304920" cy="7621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6"/>
          <p:cNvSpPr/>
          <p:nvPr/>
        </p:nvSpPr>
        <p:spPr>
          <a:xfrm flipV="1">
            <a:off x="2895480" y="3047760"/>
            <a:ext cx="76320" cy="22100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7"/>
          <p:cNvSpPr/>
          <p:nvPr/>
        </p:nvSpPr>
        <p:spPr>
          <a:xfrm>
            <a:off x="838080" y="5257800"/>
            <a:ext cx="3352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Explicitly deallocate memory – specification of create_date3 must tell you to do this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CustomShape 8"/>
          <p:cNvSpPr/>
          <p:nvPr/>
        </p:nvSpPr>
        <p:spPr>
          <a:xfrm>
            <a:off x="4876920" y="5257800"/>
            <a:ext cx="3809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Complete the abstraction – “create” has a corresponding “destroy”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Line 9"/>
          <p:cNvSpPr/>
          <p:nvPr/>
        </p:nvSpPr>
        <p:spPr>
          <a:xfrm flipH="1" flipV="1">
            <a:off x="6248160" y="4495680"/>
            <a:ext cx="304920" cy="7621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nodeType="clickEffect" fill="hold">
                      <p:stCondLst>
                        <p:cond delay="indefinite"/>
                      </p:stCondLst>
                      <p:childTnLst>
                        <p:par>
                          <p:cTn id="1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Structures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295280"/>
            <a:ext cx="4033440" cy="483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Compound data: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date is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month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 u="sng">
                <a:solidFill>
                  <a:srgbClr val="000066"/>
                </a:solidFill>
                <a:uFillTx/>
                <a:latin typeface="Arial"/>
                <a:ea typeface="ＭＳ Ｐゴシック"/>
              </a:rPr>
              <a:t>and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day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 u="sng">
                <a:solidFill>
                  <a:srgbClr val="000066"/>
                </a:solidFill>
                <a:uFillTx/>
                <a:latin typeface="Arial"/>
                <a:ea typeface="ＭＳ Ｐゴシック"/>
              </a:rPr>
              <a:t>and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year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645080" y="4800600"/>
            <a:ext cx="4033440" cy="92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Unlike Java, C doesn’t automatically define functions for initializing and printing …</a:t>
            </a:r>
            <a:endParaRPr b="0" lang="en-US" sz="16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4FE0E12-ED87-4E51-AA48-394111AA7C1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349240" y="1371600"/>
            <a:ext cx="2375640" cy="31741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c00000"/>
                </a:solidFill>
                <a:latin typeface="Courier New"/>
              </a:rPr>
              <a:t>struct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ADate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struct ADate date;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date.month = 9;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date.day =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date.year = 2005;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Structures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457200" y="1295280"/>
            <a:ext cx="4033440" cy="483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Compound data: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 date is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month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 u="sng">
                <a:solidFill>
                  <a:srgbClr val="000066"/>
                </a:solidFill>
                <a:uFillTx/>
                <a:latin typeface="Arial"/>
                <a:ea typeface="ＭＳ Ｐゴシック"/>
              </a:rPr>
              <a:t>and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day</a:t>
            </a: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 u="sng">
                <a:solidFill>
                  <a:srgbClr val="000066"/>
                </a:solidFill>
                <a:uFillTx/>
                <a:latin typeface="Arial"/>
                <a:ea typeface="ＭＳ Ｐゴシック"/>
              </a:rPr>
              <a:t>and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an </a:t>
            </a: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int year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00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Create a structure called address with</a:t>
            </a:r>
            <a:endParaRPr b="0" lang="en-US" sz="22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Email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Street No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City 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Country 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4645080" y="4800600"/>
            <a:ext cx="4033440" cy="92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7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Unlike Java, C doesn’t automatically define functions for initializing and printing …</a:t>
            </a:r>
            <a:endParaRPr b="0" lang="en-US" sz="16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0BC6FBD-ABB3-4071-96D1-83D94315BE2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348520" y="1371600"/>
            <a:ext cx="2253600" cy="28900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struct ADate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}date;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date.month = 9;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date.day =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date.year = 2005;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Structure Representation &amp; Size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295280"/>
            <a:ext cx="4033440" cy="1348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sizeof(struct …)</a:t>
            </a:r>
            <a:r>
              <a:rPr b="0" lang="en-US" sz="20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 =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sum of 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sizeof(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field</a:t>
            </a:r>
            <a:r>
              <a:rPr b="0" lang="en-US" sz="1800" spc="-1" strike="noStrike">
                <a:solidFill>
                  <a:srgbClr val="0000ff"/>
                </a:solidFill>
                <a:latin typeface="Courier New"/>
                <a:ea typeface="ＭＳ Ｐゴシック"/>
              </a:rPr>
              <a:t>)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+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alignment padding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  <a:p>
            <a:pPr marL="911160" indent="-232920">
              <a:lnSpc>
                <a:spcPct val="100000"/>
              </a:lnSpc>
              <a:spcBef>
                <a:spcPts val="119"/>
              </a:spcBef>
            </a:pPr>
            <a:r>
              <a:rPr b="0" lang="en-US" sz="12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Processor- and compiler-specific</a:t>
            </a:r>
            <a:endParaRPr b="0" lang="en-US" sz="12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5AC5381-A2CA-4B28-8553-120BCB793A0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grpSp>
        <p:nvGrpSpPr>
          <p:cNvPr id="196" name="Group 4"/>
          <p:cNvGrpSpPr/>
          <p:nvPr/>
        </p:nvGrpSpPr>
        <p:grpSpPr>
          <a:xfrm>
            <a:off x="1523880" y="4876560"/>
            <a:ext cx="6096240" cy="771120"/>
            <a:chOff x="1523880" y="4876560"/>
            <a:chExt cx="6096240" cy="771120"/>
          </a:xfrm>
        </p:grpSpPr>
        <p:grpSp>
          <p:nvGrpSpPr>
            <p:cNvPr id="197" name="Group 5"/>
            <p:cNvGrpSpPr/>
            <p:nvPr/>
          </p:nvGrpSpPr>
          <p:grpSpPr>
            <a:xfrm>
              <a:off x="1523880" y="5181480"/>
              <a:ext cx="6095880" cy="466200"/>
              <a:chOff x="1523880" y="5181480"/>
              <a:chExt cx="6095880" cy="466200"/>
            </a:xfrm>
          </p:grpSpPr>
          <p:sp>
            <p:nvSpPr>
              <p:cNvPr id="198" name="CustomShape 6"/>
              <p:cNvSpPr/>
              <p:nvPr/>
            </p:nvSpPr>
            <p:spPr>
              <a:xfrm>
                <a:off x="228600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62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199" name="CustomShape 7"/>
              <p:cNvSpPr/>
              <p:nvPr/>
            </p:nvSpPr>
            <p:spPr>
              <a:xfrm>
                <a:off x="152388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61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200" name="CustomShape 8"/>
              <p:cNvSpPr/>
              <p:nvPr/>
            </p:nvSpPr>
            <p:spPr>
              <a:xfrm>
                <a:off x="3048120" y="5181480"/>
                <a:ext cx="761760" cy="466200"/>
              </a:xfrm>
              <a:prstGeom prst="rect">
                <a:avLst/>
              </a:prstGeom>
              <a:solidFill>
                <a:schemeClr val="folHlink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CustomShape 9"/>
              <p:cNvSpPr/>
              <p:nvPr/>
            </p:nvSpPr>
            <p:spPr>
              <a:xfrm>
                <a:off x="3809880" y="5181480"/>
                <a:ext cx="761760" cy="466200"/>
              </a:xfrm>
              <a:prstGeom prst="rect">
                <a:avLst/>
              </a:prstGeom>
              <a:solidFill>
                <a:schemeClr val="folHlink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10"/>
              <p:cNvSpPr/>
              <p:nvPr/>
            </p:nvSpPr>
            <p:spPr>
              <a:xfrm>
                <a:off x="457200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EF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203" name="CustomShape 11"/>
              <p:cNvSpPr/>
              <p:nvPr/>
            </p:nvSpPr>
            <p:spPr>
              <a:xfrm>
                <a:off x="533412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BE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204" name="CustomShape 12"/>
              <p:cNvSpPr/>
              <p:nvPr/>
            </p:nvSpPr>
            <p:spPr>
              <a:xfrm>
                <a:off x="609588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AD</a:t>
                </a:r>
                <a:endParaRPr b="0" lang="en-US" sz="2400" spc="-1" strike="noStrike">
                  <a:latin typeface="Arial"/>
                </a:endParaRPr>
              </a:p>
            </p:txBody>
          </p:sp>
          <p:sp>
            <p:nvSpPr>
              <p:cNvPr id="205" name="CustomShape 13"/>
              <p:cNvSpPr/>
              <p:nvPr/>
            </p:nvSpPr>
            <p:spPr>
              <a:xfrm>
                <a:off x="6858000" y="5181480"/>
                <a:ext cx="761760" cy="456120"/>
              </a:xfrm>
              <a:prstGeom prst="rect">
                <a:avLst/>
              </a:prstGeom>
              <a:solidFill>
                <a:srgbClr val="33cc33"/>
              </a:solidFill>
              <a:ln w="9360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  <a:spcBef>
                    <a:spcPts val="1199"/>
                  </a:spcBef>
                </a:pPr>
                <a:r>
                  <a:rPr b="1" lang="en-US" sz="2400" spc="-1" strike="noStrike">
                    <a:solidFill>
                      <a:srgbClr val="000000"/>
                    </a:solidFill>
                    <a:latin typeface="Courier New"/>
                  </a:rPr>
                  <a:t>DE</a:t>
                </a:r>
                <a:endParaRPr b="0" lang="en-US" sz="2400" spc="-1" strike="noStrike">
                  <a:latin typeface="Arial"/>
                </a:endParaRPr>
              </a:p>
            </p:txBody>
          </p:sp>
        </p:grpSp>
        <p:sp>
          <p:nvSpPr>
            <p:cNvPr id="206" name="Line 14"/>
            <p:cNvSpPr/>
            <p:nvPr/>
          </p:nvSpPr>
          <p:spPr>
            <a:xfrm>
              <a:off x="1523880" y="4876560"/>
              <a:ext cx="36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15"/>
            <p:cNvSpPr/>
            <p:nvPr/>
          </p:nvSpPr>
          <p:spPr>
            <a:xfrm>
              <a:off x="2286000" y="4876560"/>
              <a:ext cx="36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16"/>
            <p:cNvSpPr/>
            <p:nvPr/>
          </p:nvSpPr>
          <p:spPr>
            <a:xfrm>
              <a:off x="3047760" y="4876560"/>
              <a:ext cx="36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Line 17"/>
            <p:cNvSpPr/>
            <p:nvPr/>
          </p:nvSpPr>
          <p:spPr>
            <a:xfrm>
              <a:off x="4572000" y="4876560"/>
              <a:ext cx="36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Line 18"/>
            <p:cNvSpPr/>
            <p:nvPr/>
          </p:nvSpPr>
          <p:spPr>
            <a:xfrm>
              <a:off x="7619760" y="4876560"/>
              <a:ext cx="360" cy="22860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9"/>
            <p:cNvSpPr/>
            <p:nvPr/>
          </p:nvSpPr>
          <p:spPr>
            <a:xfrm>
              <a:off x="1677240" y="4876920"/>
              <a:ext cx="394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c1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2" name="CustomShape 20"/>
            <p:cNvSpPr/>
            <p:nvPr/>
          </p:nvSpPr>
          <p:spPr>
            <a:xfrm>
              <a:off x="2439000" y="4876920"/>
              <a:ext cx="39456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c2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3" name="CustomShape 21"/>
            <p:cNvSpPr/>
            <p:nvPr/>
          </p:nvSpPr>
          <p:spPr>
            <a:xfrm>
              <a:off x="5868360" y="4876920"/>
              <a:ext cx="287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i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214" name="CustomShape 22"/>
            <p:cNvSpPr/>
            <p:nvPr/>
          </p:nvSpPr>
          <p:spPr>
            <a:xfrm>
              <a:off x="3382560" y="4876920"/>
              <a:ext cx="90360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Tahoma"/>
                </a:rPr>
                <a:t>padding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15" name="CustomShape 23"/>
          <p:cNvSpPr/>
          <p:nvPr/>
        </p:nvSpPr>
        <p:spPr>
          <a:xfrm>
            <a:off x="5190840" y="1650960"/>
            <a:ext cx="2619360" cy="26060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struct CharCharInt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char  c1;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char  c2;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 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 foo;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foo.c1 = ’a’;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foo.c2 = ’b’;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foo.i  = 0xDEADBEEF;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CustomShape 24"/>
          <p:cNvSpPr/>
          <p:nvPr/>
        </p:nvSpPr>
        <p:spPr>
          <a:xfrm>
            <a:off x="2073240" y="5791320"/>
            <a:ext cx="6085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x86 uses “little-endian” representation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Little-endian =&gt; Least significant byte on lowest position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Typedef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  <a:ea typeface="ＭＳ Ｐゴシック"/>
              </a:rPr>
              <a:t>Mechanism for creating new type names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New names are an alias for some other type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  <a:ea typeface="ＭＳ Ｐゴシック"/>
              </a:rPr>
              <a:t>Improves clarity of the program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241793F-8368-4CE5-B080-5009BAB388D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84720" y="2895480"/>
            <a:ext cx="3608640" cy="29250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typedef long int64_t;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typedef struct ADate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 month;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 day;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 year;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} Date;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int64_t i = 100000000000;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Date d = {9, 1, 2005};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Line 5"/>
          <p:cNvSpPr/>
          <p:nvPr/>
        </p:nvSpPr>
        <p:spPr>
          <a:xfrm flipH="1">
            <a:off x="3886200" y="3047760"/>
            <a:ext cx="1676160" cy="36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6"/>
          <p:cNvSpPr/>
          <p:nvPr/>
        </p:nvSpPr>
        <p:spPr>
          <a:xfrm>
            <a:off x="5334120" y="2666880"/>
            <a:ext cx="28191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Overload existing type names for clarity and portability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Line 7"/>
          <p:cNvSpPr/>
          <p:nvPr/>
        </p:nvSpPr>
        <p:spPr>
          <a:xfrm flipH="1">
            <a:off x="1981080" y="4647960"/>
            <a:ext cx="3048120" cy="763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8"/>
          <p:cNvSpPr/>
          <p:nvPr/>
        </p:nvSpPr>
        <p:spPr>
          <a:xfrm>
            <a:off x="5029200" y="4452840"/>
            <a:ext cx="3123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Simplify complex type names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Line 9"/>
          <p:cNvSpPr/>
          <p:nvPr/>
        </p:nvSpPr>
        <p:spPr>
          <a:xfrm flipH="1">
            <a:off x="3352680" y="5619600"/>
            <a:ext cx="3048120" cy="763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0"/>
          <p:cNvSpPr/>
          <p:nvPr/>
        </p:nvSpPr>
        <p:spPr>
          <a:xfrm>
            <a:off x="6400800" y="5424480"/>
            <a:ext cx="1752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Constructor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Arrays of Structures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4E690FC-0F89-457C-822D-FDCF820CEC8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828800"/>
            <a:ext cx="5943240" cy="43102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const int NFRIENDS = 10;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birthdays[NFRIENDS];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check_birthday(Date today)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for (i = 0; i &lt; NFRIENDS; i++)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if ((today.month == birthdays[i].month) &amp;&amp;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(today.day == birthdays[i].day))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i;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Line 4"/>
          <p:cNvSpPr/>
          <p:nvPr/>
        </p:nvSpPr>
        <p:spPr>
          <a:xfrm flipH="1">
            <a:off x="2971800" y="1523880"/>
            <a:ext cx="1218960" cy="30492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4114800" y="129528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Constant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Line 6"/>
          <p:cNvSpPr/>
          <p:nvPr/>
        </p:nvSpPr>
        <p:spPr>
          <a:xfrm>
            <a:off x="1371600" y="1600200"/>
            <a:ext cx="152280" cy="2286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7"/>
          <p:cNvSpPr/>
          <p:nvPr/>
        </p:nvSpPr>
        <p:spPr>
          <a:xfrm>
            <a:off x="457200" y="1233360"/>
            <a:ext cx="228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Array declaration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Line 8"/>
          <p:cNvSpPr/>
          <p:nvPr/>
        </p:nvSpPr>
        <p:spPr>
          <a:xfrm flipH="1">
            <a:off x="4800600" y="3657600"/>
            <a:ext cx="1828800" cy="53316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9"/>
          <p:cNvSpPr/>
          <p:nvPr/>
        </p:nvSpPr>
        <p:spPr>
          <a:xfrm>
            <a:off x="6477120" y="3276720"/>
            <a:ext cx="228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Array index, then structure field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Line 10"/>
          <p:cNvSpPr/>
          <p:nvPr/>
        </p:nvSpPr>
        <p:spPr>
          <a:xfrm flipH="1">
            <a:off x="3200400" y="1676160"/>
            <a:ext cx="1828800" cy="22100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Pointers to Structures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EBAD175-55B6-4835-9350-4C898B45B32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33520" y="1447920"/>
            <a:ext cx="3047760" cy="3742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create_date1(int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d;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d.month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d.day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d.year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return (d);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5791320" y="1447920"/>
            <a:ext cx="3047760" cy="289008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create_date2(Date *d,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Line 5"/>
          <p:cNvSpPr/>
          <p:nvPr/>
        </p:nvSpPr>
        <p:spPr>
          <a:xfrm flipH="1" flipV="1">
            <a:off x="1904760" y="4952880"/>
            <a:ext cx="533520" cy="60948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6"/>
          <p:cNvSpPr/>
          <p:nvPr/>
        </p:nvSpPr>
        <p:spPr>
          <a:xfrm>
            <a:off x="2198880" y="5562720"/>
            <a:ext cx="153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Copies date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7"/>
          <p:cNvSpPr/>
          <p:nvPr/>
        </p:nvSpPr>
        <p:spPr>
          <a:xfrm flipV="1">
            <a:off x="5715000" y="2057400"/>
            <a:ext cx="1828800" cy="30456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3687480" y="2209680"/>
            <a:ext cx="221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Pass-by-reference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914400" y="3505320"/>
            <a:ext cx="304560" cy="9903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0"/>
          <p:cNvSpPr/>
          <p:nvPr/>
        </p:nvSpPr>
        <p:spPr>
          <a:xfrm>
            <a:off x="6191280" y="3171960"/>
            <a:ext cx="380520" cy="990360"/>
          </a:xfrm>
          <a:prstGeom prst="ellipse">
            <a:avLst/>
          </a:prstGeom>
          <a:noFill/>
          <a:ln w="28440">
            <a:solidFill>
              <a:schemeClr val="tx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1"/>
          <p:cNvSpPr/>
          <p:nvPr/>
        </p:nvSpPr>
        <p:spPr>
          <a:xfrm>
            <a:off x="4419720" y="4800600"/>
            <a:ext cx="4419360" cy="11858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today;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today = create_date1(9, 4, 2008);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create_date2(&amp;today, 9, 4, 2008);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Line 12"/>
          <p:cNvSpPr/>
          <p:nvPr/>
        </p:nvSpPr>
        <p:spPr>
          <a:xfrm flipV="1">
            <a:off x="3657600" y="5562360"/>
            <a:ext cx="838080" cy="15264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3"/>
          <p:cNvSpPr/>
          <p:nvPr/>
        </p:nvSpPr>
        <p:spPr>
          <a:xfrm>
            <a:off x="4952880" y="2514600"/>
            <a:ext cx="1447920" cy="3200400"/>
          </a:xfrm>
          <a:prstGeom prst="line">
            <a:avLst/>
          </a:prstGeom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to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ru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ct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ur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es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(c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on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t.)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3F1303B-42BC-40CE-87DF-8172E616474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419760" y="1274400"/>
            <a:ext cx="4495320" cy="45943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create_date2(Date *d,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month,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day,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year)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d-&gt;month = month;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d-&gt;day   = 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d-&gt;year  = year;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void foo(void)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Date today;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create_date2(&amp;today, 9, 4, 2008);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53" name="Group 4"/>
          <p:cNvGrpSpPr/>
          <p:nvPr/>
        </p:nvGrpSpPr>
        <p:grpSpPr>
          <a:xfrm>
            <a:off x="4675320" y="4419720"/>
            <a:ext cx="4165200" cy="1371240"/>
            <a:chOff x="4675320" y="4419720"/>
            <a:chExt cx="4165200" cy="1371240"/>
          </a:xfrm>
        </p:grpSpPr>
        <p:sp>
          <p:nvSpPr>
            <p:cNvPr id="254" name="CustomShape 5"/>
            <p:cNvSpPr/>
            <p:nvPr/>
          </p:nvSpPr>
          <p:spPr>
            <a:xfrm>
              <a:off x="5792760" y="533412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today.month: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" name="CustomShape 6"/>
            <p:cNvSpPr/>
            <p:nvPr/>
          </p:nvSpPr>
          <p:spPr>
            <a:xfrm>
              <a:off x="5792760" y="487692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today.day: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6" name="CustomShape 7"/>
            <p:cNvSpPr/>
            <p:nvPr/>
          </p:nvSpPr>
          <p:spPr>
            <a:xfrm>
              <a:off x="5792760" y="441972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today.year: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" name="CustomShape 8"/>
            <p:cNvSpPr/>
            <p:nvPr/>
          </p:nvSpPr>
          <p:spPr>
            <a:xfrm>
              <a:off x="4675320" y="5383080"/>
              <a:ext cx="947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0x1000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8" name="CustomShape 9"/>
            <p:cNvSpPr/>
            <p:nvPr/>
          </p:nvSpPr>
          <p:spPr>
            <a:xfrm>
              <a:off x="4675320" y="4925880"/>
              <a:ext cx="947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0x1004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9" name="CustomShape 10"/>
            <p:cNvSpPr/>
            <p:nvPr/>
          </p:nvSpPr>
          <p:spPr>
            <a:xfrm>
              <a:off x="4675320" y="4468680"/>
              <a:ext cx="947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0x1008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60" name="Group 11"/>
          <p:cNvGrpSpPr/>
          <p:nvPr/>
        </p:nvGrpSpPr>
        <p:grpSpPr>
          <a:xfrm>
            <a:off x="4670280" y="1600200"/>
            <a:ext cx="4170240" cy="1828440"/>
            <a:chOff x="4670280" y="1600200"/>
            <a:chExt cx="4170240" cy="1828440"/>
          </a:xfrm>
        </p:grpSpPr>
        <p:sp>
          <p:nvSpPr>
            <p:cNvPr id="261" name="CustomShape 12"/>
            <p:cNvSpPr/>
            <p:nvPr/>
          </p:nvSpPr>
          <p:spPr>
            <a:xfrm>
              <a:off x="5792760" y="251460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month:   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2" name="CustomShape 13"/>
            <p:cNvSpPr/>
            <p:nvPr/>
          </p:nvSpPr>
          <p:spPr>
            <a:xfrm>
              <a:off x="5792760" y="205740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day:     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3" name="CustomShape 14"/>
            <p:cNvSpPr/>
            <p:nvPr/>
          </p:nvSpPr>
          <p:spPr>
            <a:xfrm>
              <a:off x="5792760" y="160020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year:  2008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4" name="CustomShape 15"/>
            <p:cNvSpPr/>
            <p:nvPr/>
          </p:nvSpPr>
          <p:spPr>
            <a:xfrm>
              <a:off x="4671360" y="2563920"/>
              <a:ext cx="956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0x30A0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5" name="CustomShape 16"/>
            <p:cNvSpPr/>
            <p:nvPr/>
          </p:nvSpPr>
          <p:spPr>
            <a:xfrm>
              <a:off x="4676400" y="2106720"/>
              <a:ext cx="956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0x30A4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6" name="CustomShape 17"/>
            <p:cNvSpPr/>
            <p:nvPr/>
          </p:nvSpPr>
          <p:spPr>
            <a:xfrm>
              <a:off x="4676400" y="1649520"/>
              <a:ext cx="956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0x30A8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67" name="CustomShape 18"/>
            <p:cNvSpPr/>
            <p:nvPr/>
          </p:nvSpPr>
          <p:spPr>
            <a:xfrm>
              <a:off x="5792760" y="2971800"/>
              <a:ext cx="3047760" cy="456840"/>
            </a:xfrm>
            <a:prstGeom prst="rect">
              <a:avLst/>
            </a:prstGeom>
            <a:solidFill>
              <a:srgbClr val="00cc00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</a:rPr>
                <a:t>d:    0x1000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8" name="CustomShape 19"/>
            <p:cNvSpPr/>
            <p:nvPr/>
          </p:nvSpPr>
          <p:spPr>
            <a:xfrm>
              <a:off x="4670280" y="3021120"/>
              <a:ext cx="9478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Tahoma"/>
                </a:rPr>
                <a:t>0x3098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69" name="CustomShape 20"/>
          <p:cNvSpPr/>
          <p:nvPr/>
        </p:nvSpPr>
        <p:spPr>
          <a:xfrm>
            <a:off x="8534520" y="3200400"/>
            <a:ext cx="455400" cy="2376000"/>
          </a:xfrm>
          <a:custGeom>
            <a:avLst/>
            <a:gdLst/>
            <a:ahLst/>
            <a:rect l="l" t="t" r="r" b="b"/>
            <a:pathLst>
              <a:path w="287" h="1497">
                <a:moveTo>
                  <a:pt x="0" y="0"/>
                </a:moveTo>
                <a:cubicBezTo>
                  <a:pt x="39" y="23"/>
                  <a:pt x="188" y="26"/>
                  <a:pt x="235" y="139"/>
                </a:cubicBezTo>
                <a:cubicBezTo>
                  <a:pt x="282" y="252"/>
                  <a:pt x="278" y="472"/>
                  <a:pt x="280" y="676"/>
                </a:cubicBezTo>
                <a:cubicBezTo>
                  <a:pt x="282" y="880"/>
                  <a:pt x="287" y="1227"/>
                  <a:pt x="248" y="1362"/>
                </a:cubicBezTo>
                <a:cubicBezTo>
                  <a:pt x="209" y="1497"/>
                  <a:pt x="90" y="1462"/>
                  <a:pt x="48" y="1488"/>
                </a:cubicBez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1"/>
          <p:cNvSpPr/>
          <p:nvPr/>
        </p:nvSpPr>
        <p:spPr>
          <a:xfrm>
            <a:off x="7970760" y="536580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9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22"/>
          <p:cNvSpPr/>
          <p:nvPr/>
        </p:nvSpPr>
        <p:spPr>
          <a:xfrm>
            <a:off x="7974000" y="4915080"/>
            <a:ext cx="3333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2" name="CustomShape 23"/>
          <p:cNvSpPr/>
          <p:nvPr/>
        </p:nvSpPr>
        <p:spPr>
          <a:xfrm>
            <a:off x="7726320" y="4460760"/>
            <a:ext cx="7905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2008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mph" presetID="5" presetSubtype="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LibreOffice/6.0.7.3$Linux_x86 LibreOffice_project/00m0$Build-3</Application>
  <Words>1974</Words>
  <Paragraphs>520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2010-08-24T15:57:40Z</dcterms:created>
  <dc:creator/>
  <dc:description/>
  <dc:language>en-US</dc:language>
  <cp:lastModifiedBy/>
  <dcterms:modified xsi:type="dcterms:W3CDTF">2019-11-26T23:54:44Z</dcterms:modified>
  <cp:revision>71</cp:revision>
  <dc:subject/>
  <dc:title>Structures and Unions in 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