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42" r:id="rId2"/>
    <p:sldId id="665" r:id="rId3"/>
    <p:sldId id="666" r:id="rId4"/>
    <p:sldId id="684" r:id="rId5"/>
    <p:sldId id="667" r:id="rId6"/>
    <p:sldId id="691" r:id="rId7"/>
    <p:sldId id="685" r:id="rId8"/>
    <p:sldId id="669" r:id="rId9"/>
    <p:sldId id="686" r:id="rId10"/>
    <p:sldId id="687" r:id="rId11"/>
    <p:sldId id="668" r:id="rId12"/>
    <p:sldId id="688" r:id="rId13"/>
    <p:sldId id="689" r:id="rId14"/>
    <p:sldId id="696" r:id="rId15"/>
    <p:sldId id="670" r:id="rId16"/>
    <p:sldId id="694" r:id="rId17"/>
    <p:sldId id="580" r:id="rId18"/>
    <p:sldId id="682" r:id="rId19"/>
    <p:sldId id="683" r:id="rId20"/>
    <p:sldId id="679" r:id="rId21"/>
    <p:sldId id="581" r:id="rId22"/>
    <p:sldId id="582" r:id="rId23"/>
    <p:sldId id="586" r:id="rId24"/>
    <p:sldId id="671" r:id="rId25"/>
    <p:sldId id="672" r:id="rId26"/>
    <p:sldId id="632" r:id="rId27"/>
    <p:sldId id="674" r:id="rId28"/>
    <p:sldId id="661" r:id="rId29"/>
    <p:sldId id="680" r:id="rId30"/>
    <p:sldId id="681" r:id="rId31"/>
    <p:sldId id="675" r:id="rId32"/>
    <p:sldId id="676" r:id="rId33"/>
    <p:sldId id="677" r:id="rId34"/>
    <p:sldId id="697" r:id="rId35"/>
    <p:sldId id="698" r:id="rId36"/>
    <p:sldId id="701" r:id="rId37"/>
    <p:sldId id="702" r:id="rId38"/>
    <p:sldId id="703" r:id="rId39"/>
    <p:sldId id="704" r:id="rId40"/>
    <p:sldId id="705" r:id="rId41"/>
  </p:sldIdLst>
  <p:sldSz cx="9144000" cy="6858000" type="screen4x3"/>
  <p:notesSz cx="7302500" cy="9586913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91835"/>
  </p:normalViewPr>
  <p:slideViewPr>
    <p:cSldViewPr snapToObjects="1">
      <p:cViewPr varScale="1">
        <p:scale>
          <a:sx n="101" d="100"/>
          <a:sy n="101" d="100"/>
        </p:scale>
        <p:origin x="-1085" y="-8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5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70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2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94971-BE9C-4D92-83CC-32F6762DE57A}" type="slidenum">
              <a:rPr lang="en-US"/>
              <a:pPr/>
              <a:t>24</a:t>
            </a:fld>
            <a:endParaRPr lang="en-US"/>
          </a:p>
        </p:txBody>
      </p:sp>
      <p:sp>
        <p:nvSpPr>
          <p:cNvPr id="232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3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638E8-D53C-431D-B4AB-4B1B09B94C7F}" type="slidenum">
              <a:rPr lang="en-US"/>
              <a:pPr/>
              <a:t>25</a:t>
            </a:fld>
            <a:endParaRPr lang="en-US"/>
          </a:p>
        </p:txBody>
      </p:sp>
      <p:sp>
        <p:nvSpPr>
          <p:cNvPr id="232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03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8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631A6-DF85-4139-90B6-43D4DA4BAC31}" type="slidenum">
              <a:rPr lang="en-US"/>
              <a:pPr/>
              <a:t>27</a:t>
            </a:fld>
            <a:endParaRPr lang="en-US"/>
          </a:p>
        </p:txBody>
      </p:sp>
      <p:sp>
        <p:nvSpPr>
          <p:cNvPr id="232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6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8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999C2-DFF2-42E4-9975-6BABE90C1DB6}" type="slidenum">
              <a:rPr lang="en-US"/>
              <a:pPr/>
              <a:t>31</a:t>
            </a:fld>
            <a:endParaRPr lang="en-US"/>
          </a:p>
        </p:txBody>
      </p:sp>
      <p:sp>
        <p:nvSpPr>
          <p:cNvPr id="228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6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C398C-2EF6-4E29-9DE7-353FE42C9277}" type="slidenum">
              <a:rPr lang="en-US"/>
              <a:pPr/>
              <a:t>32</a:t>
            </a:fld>
            <a:endParaRPr lang="en-US"/>
          </a:p>
        </p:txBody>
      </p:sp>
      <p:sp>
        <p:nvSpPr>
          <p:cNvPr id="229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5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65882-E65A-47F3-BC7A-EE210C198763}" type="slidenum">
              <a:rPr lang="en-US"/>
              <a:pPr/>
              <a:t>2</a:t>
            </a:fld>
            <a:endParaRPr lang="en-US"/>
          </a:p>
        </p:txBody>
      </p:sp>
      <p:sp>
        <p:nvSpPr>
          <p:cNvPr id="231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1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D2AEC-7537-4EF7-B370-F09DAE520C74}" type="slidenum">
              <a:rPr lang="en-US"/>
              <a:pPr/>
              <a:t>33</a:t>
            </a:fld>
            <a:endParaRPr lang="en-US"/>
          </a:p>
        </p:txBody>
      </p:sp>
      <p:sp>
        <p:nvSpPr>
          <p:cNvPr id="232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2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8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8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2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28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67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5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B0F0A-FDF9-431F-B71F-880BB43F669D}" type="slidenum">
              <a:rPr lang="en-US"/>
              <a:pPr/>
              <a:t>3</a:t>
            </a:fld>
            <a:endParaRPr lang="en-US"/>
          </a:p>
        </p:txBody>
      </p:sp>
      <p:sp>
        <p:nvSpPr>
          <p:cNvPr id="231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8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089D5-3531-4A8E-A82F-4B4B6134833B}" type="slidenum">
              <a:rPr lang="en-US"/>
              <a:pPr/>
              <a:t>5</a:t>
            </a:fld>
            <a:endParaRPr lang="en-US"/>
          </a:p>
        </p:txBody>
      </p:sp>
      <p:sp>
        <p:nvSpPr>
          <p:cNvPr id="232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4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D0BDD-87DE-47B5-8D4E-0EE09D8281A7}" type="slidenum">
              <a:rPr lang="en-US"/>
              <a:pPr/>
              <a:t>8</a:t>
            </a:fld>
            <a:endParaRPr lang="en-US"/>
          </a:p>
        </p:txBody>
      </p:sp>
      <p:sp>
        <p:nvSpPr>
          <p:cNvPr id="232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F53CD9-AE27-47F0-9FAA-AFD701A54694}" type="slidenum">
              <a:rPr lang="en-US"/>
              <a:pPr/>
              <a:t>11</a:t>
            </a:fld>
            <a:endParaRPr lang="en-US"/>
          </a:p>
        </p:txBody>
      </p:sp>
      <p:sp>
        <p:nvSpPr>
          <p:cNvPr id="232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1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E1830-2CCE-4282-8E6B-C9B0BA0B8A1A}" type="slidenum">
              <a:rPr lang="en-US"/>
              <a:pPr/>
              <a:t>15</a:t>
            </a:fld>
            <a:endParaRPr lang="en-US"/>
          </a:p>
        </p:txBody>
      </p:sp>
      <p:sp>
        <p:nvSpPr>
          <p:cNvPr id="232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9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69C3DD4-1E24-46BD-8C9D-ABF0299A6F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bg1"/>
                </a:solidFill>
                <a:latin typeface="Times New Roman" pitchFamily="18" charset="0"/>
              </a:rPr>
              <a:t>AAiT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2" r:id="rId1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: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5410200" cy="1143000"/>
          </a:xfrm>
        </p:spPr>
        <p:txBody>
          <a:bodyPr/>
          <a:lstStyle/>
          <a:p>
            <a:r>
              <a:rPr lang="en-US"/>
              <a:t>Assembly </a:t>
            </a:r>
            <a:br>
              <a:rPr lang="en-US"/>
            </a:br>
            <a:r>
              <a:rPr lang="en-US"/>
              <a:t>Language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5562600" cy="4171950"/>
          </a:xfrm>
        </p:spPr>
        <p:txBody>
          <a:bodyPr/>
          <a:lstStyle/>
          <a:p>
            <a:r>
              <a:rPr lang="en-US"/>
              <a:t>Same instruction set as machine code.</a:t>
            </a:r>
          </a:p>
          <a:p>
            <a:r>
              <a:rPr lang="en-US"/>
              <a:t>Each </a:t>
            </a:r>
            <a:r>
              <a:rPr lang="en-US" i="1"/>
              <a:t>opcode</a:t>
            </a:r>
            <a:r>
              <a:rPr lang="en-US"/>
              <a:t> is replaced by a symbolic name.</a:t>
            </a:r>
          </a:p>
          <a:p>
            <a:r>
              <a:rPr lang="en-US"/>
              <a:t>Less cryptic for human beings.</a:t>
            </a:r>
          </a:p>
        </p:txBody>
      </p:sp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5486400" y="381000"/>
          <a:ext cx="30480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Imagen" r:id="rId3" imgW="1771419" imgH="988440" progId="MS_ClipArt_Gallery.2">
                  <p:embed/>
                </p:oleObj>
              </mc:Choice>
              <mc:Fallback>
                <p:oleObj name="Imagen" r:id="rId3" imgW="1771419" imgH="9884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30000" contrast="18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1000"/>
                        <a:ext cx="304800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14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Assembly Language</a:t>
            </a:r>
          </a:p>
        </p:txBody>
      </p:sp>
      <p:sp>
        <p:nvSpPr>
          <p:cNvPr id="22712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19200"/>
            <a:ext cx="3733800" cy="5486400"/>
          </a:xfrm>
        </p:spPr>
        <p:txBody>
          <a:bodyPr/>
          <a:lstStyle/>
          <a:p>
            <a:r>
              <a:rPr lang="en-US" sz="2800" dirty="0"/>
              <a:t>Tied to the specifics of the underlying machine</a:t>
            </a:r>
          </a:p>
          <a:p>
            <a:r>
              <a:rPr lang="en-US" sz="2800" dirty="0"/>
              <a:t>Commands and names to make the code readable and writeable by humans</a:t>
            </a:r>
          </a:p>
          <a:p>
            <a:r>
              <a:rPr lang="en-US" sz="2800" dirty="0"/>
              <a:t>E.g., IA32 from Intel</a:t>
            </a:r>
          </a:p>
        </p:txBody>
      </p:sp>
      <p:grpSp>
        <p:nvGrpSpPr>
          <p:cNvPr id="2271246" name="Group 14"/>
          <p:cNvGrpSpPr>
            <a:grpSpLocks/>
          </p:cNvGrpSpPr>
          <p:nvPr/>
        </p:nvGrpSpPr>
        <p:grpSpPr bwMode="auto">
          <a:xfrm>
            <a:off x="4876800" y="986192"/>
            <a:ext cx="4267200" cy="5334000"/>
            <a:chOff x="2928" y="816"/>
            <a:chExt cx="2688" cy="3360"/>
          </a:xfrm>
        </p:grpSpPr>
        <p:sp>
          <p:nvSpPr>
            <p:cNvPr id="2271245" name="Rectangle 13"/>
            <p:cNvSpPr>
              <a:spLocks noChangeArrowheads="1"/>
            </p:cNvSpPr>
            <p:nvPr/>
          </p:nvSpPr>
          <p:spPr bwMode="auto">
            <a:xfrm>
              <a:off x="2976" y="816"/>
              <a:ext cx="2448" cy="33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236" name="Text Box 4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928" y="1824"/>
              <a:ext cx="2688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b="1">
                  <a:latin typeface="Courier New" pitchFamily="49" charset="0"/>
                </a:rPr>
                <a:t>	</a:t>
              </a:r>
              <a:r>
                <a:rPr lang="en-US" sz="2000" b="1">
                  <a:latin typeface="Courier New" pitchFamily="49" charset="0"/>
                </a:rPr>
                <a:t>movl	%edx, %eax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	andl	$1, %eax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	je	.else</a:t>
              </a:r>
            </a:p>
          </p:txBody>
        </p:sp>
        <p:sp>
          <p:nvSpPr>
            <p:cNvPr id="2271237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928" y="3102"/>
              <a:ext cx="268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b="1">
                  <a:latin typeface="Courier New" pitchFamily="49" charset="0"/>
                </a:rPr>
                <a:t>	</a:t>
              </a:r>
              <a:r>
                <a:rPr lang="en-US" sz="2000" b="1">
                  <a:latin typeface="Courier New" pitchFamily="49" charset="0"/>
                </a:rPr>
                <a:t>jmp	.endif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.else:</a:t>
              </a:r>
            </a:p>
          </p:txBody>
        </p:sp>
        <p:sp>
          <p:nvSpPr>
            <p:cNvPr id="2271238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928" y="3600"/>
              <a:ext cx="26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.endif:	</a:t>
              </a:r>
            </a:p>
          </p:txBody>
        </p:sp>
        <p:sp>
          <p:nvSpPr>
            <p:cNvPr id="2271239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928" y="3402"/>
              <a:ext cx="268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b="1">
                  <a:latin typeface="Courier New" pitchFamily="49" charset="0"/>
                </a:rPr>
                <a:t>	</a:t>
              </a:r>
              <a:r>
                <a:rPr lang="en-US" sz="2000" b="1">
                  <a:latin typeface="Courier New" pitchFamily="49" charset="0"/>
                </a:rPr>
                <a:t>sarl	$1, %edx</a:t>
              </a:r>
            </a:p>
          </p:txBody>
        </p:sp>
        <p:sp>
          <p:nvSpPr>
            <p:cNvPr id="2271240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28" y="2400"/>
              <a:ext cx="2688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b="1">
                  <a:latin typeface="Courier New" pitchFamily="49" charset="0"/>
                </a:rPr>
                <a:t>	</a:t>
              </a:r>
              <a:r>
                <a:rPr lang="en-US" sz="2000" b="1">
                  <a:latin typeface="Courier New" pitchFamily="49" charset="0"/>
                </a:rPr>
                <a:t>movl	%edx, %eax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	addl	%eax, %edx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	addl	%eax, %edx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	addl	$1, %edx</a:t>
              </a:r>
            </a:p>
          </p:txBody>
        </p:sp>
        <p:sp>
          <p:nvSpPr>
            <p:cNvPr id="2271241" name="Text Box 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28" y="1584"/>
              <a:ext cx="26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b="1">
                  <a:latin typeface="Courier New" pitchFamily="49" charset="0"/>
                </a:rPr>
                <a:t>	</a:t>
              </a:r>
              <a:r>
                <a:rPr lang="en-US" sz="2000" b="1">
                  <a:latin typeface="Courier New" pitchFamily="49" charset="0"/>
                </a:rPr>
                <a:t>addl	$1, %ecx</a:t>
              </a:r>
            </a:p>
          </p:txBody>
        </p:sp>
        <p:sp>
          <p:nvSpPr>
            <p:cNvPr id="2271242" name="Text Box 1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928" y="1104"/>
              <a:ext cx="2688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.loop:</a:t>
              </a:r>
            </a:p>
            <a:p>
              <a:pPr>
                <a:lnSpc>
                  <a:spcPct val="1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	cmpl	$1, %edx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	jle	.endloop</a:t>
              </a:r>
            </a:p>
          </p:txBody>
        </p:sp>
        <p:sp>
          <p:nvSpPr>
            <p:cNvPr id="2271243" name="Text Box 1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928" y="3830"/>
              <a:ext cx="268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	jmp	.loop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.endloop:</a:t>
              </a:r>
            </a:p>
          </p:txBody>
        </p:sp>
        <p:sp>
          <p:nvSpPr>
            <p:cNvPr id="2271244" name="Text Box 1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928" y="816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b="1">
                  <a:latin typeface="Courier New" pitchFamily="49" charset="0"/>
                </a:rPr>
                <a:t>	</a:t>
              </a:r>
              <a:r>
                <a:rPr lang="en-US" sz="2000" b="1">
                  <a:latin typeface="Courier New" pitchFamily="49" charset="0"/>
                </a:rPr>
                <a:t>movl	$0, %ecx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06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Assembly Language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Intel x86 assembly language instruction that adds one to the accumulator is: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	</a:t>
            </a:r>
            <a:r>
              <a:rPr lang="en-US" noProof="1">
                <a:latin typeface="Courier New" pitchFamily="49" charset="0"/>
              </a:rPr>
              <a:t>inc eax</a:t>
            </a:r>
          </a:p>
        </p:txBody>
      </p:sp>
    </p:spTree>
    <p:extLst>
      <p:ext uri="{BB962C8B-B14F-4D97-AF65-F5344CB8AC3E}">
        <p14:creationId xmlns:p14="http://schemas.microsoft.com/office/powerpoint/2010/main" val="91964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5029200" cy="4171950"/>
          </a:xfrm>
        </p:spPr>
        <p:txBody>
          <a:bodyPr/>
          <a:lstStyle/>
          <a:p>
            <a:r>
              <a:rPr lang="en-US"/>
              <a:t>In order to execute a program written in assembly language, it first has to be translated to machine code using a special program called an </a:t>
            </a:r>
            <a:r>
              <a:rPr lang="en-US" b="1"/>
              <a:t>assembler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019800" y="2971800"/>
            <a:ext cx="2057400" cy="12954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b="1">
                <a:latin typeface="Helvetica" charset="0"/>
                <a:ea typeface="ＭＳ Ｐゴシック" charset="0"/>
              </a:rPr>
              <a:t>Assembler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6019800" y="4724400"/>
            <a:ext cx="2057400" cy="9906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>
                <a:latin typeface="Courier New" charset="0"/>
                <a:ea typeface="ＭＳ Ｐゴシック" charset="0"/>
              </a:rPr>
              <a:t>0x40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6019800" y="1524000"/>
            <a:ext cx="2057400" cy="1066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sz="2400" noProof="1">
                <a:latin typeface="Courier New" charset="0"/>
                <a:ea typeface="ＭＳ Ｐゴシック" charset="0"/>
              </a:rPr>
              <a:t>inc eax</a:t>
            </a:r>
            <a:endParaRPr lang="en-US" sz="2400">
              <a:latin typeface="Courier New" charset="0"/>
              <a:ea typeface="ＭＳ Ｐゴシック" charset="0"/>
            </a:endParaRPr>
          </a:p>
        </p:txBody>
      </p:sp>
      <p:cxnSp>
        <p:nvCxnSpPr>
          <p:cNvPr id="17415" name="AutoShape 7"/>
          <p:cNvCxnSpPr>
            <a:cxnSpLocks noChangeShapeType="1"/>
            <a:stCxn id="17414" idx="2"/>
            <a:endCxn id="17412" idx="0"/>
          </p:cNvCxnSpPr>
          <p:nvPr/>
        </p:nvCxnSpPr>
        <p:spPr bwMode="auto">
          <a:xfrm>
            <a:off x="7048500" y="2532063"/>
            <a:ext cx="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16" name="AutoShape 8"/>
          <p:cNvCxnSpPr>
            <a:cxnSpLocks noChangeShapeType="1"/>
            <a:stCxn id="17412" idx="2"/>
            <a:endCxn id="17413" idx="0"/>
          </p:cNvCxnSpPr>
          <p:nvPr/>
        </p:nvCxnSpPr>
        <p:spPr bwMode="auto">
          <a:xfrm>
            <a:off x="7048500" y="4267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451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685800"/>
            <a:ext cx="5232400" cy="1447800"/>
          </a:xfrm>
        </p:spPr>
        <p:txBody>
          <a:bodyPr/>
          <a:lstStyle/>
          <a:p>
            <a:r>
              <a:rPr lang="en-US" sz="3600"/>
              <a:t>Reasons for Studying Assembly Language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178800" cy="3543300"/>
          </a:xfrm>
        </p:spPr>
        <p:txBody>
          <a:bodyPr/>
          <a:lstStyle/>
          <a:p>
            <a:r>
              <a:rPr lang="en-US" sz="2800" dirty="0"/>
              <a:t>To understand some of the low level details of how a real computer operates. </a:t>
            </a:r>
          </a:p>
          <a:p>
            <a:r>
              <a:rPr lang="en-US" sz="2800" dirty="0"/>
              <a:t>To get to know some technologies that can only be understood using assembly language.</a:t>
            </a:r>
          </a:p>
          <a:p>
            <a:r>
              <a:rPr lang="en-US" sz="2800" dirty="0"/>
              <a:t>To obtain a better appreciation of the inner-workings of a compiler.</a:t>
            </a:r>
          </a:p>
        </p:txBody>
      </p:sp>
      <p:graphicFrame>
        <p:nvGraphicFramePr>
          <p:cNvPr id="26628" name="Object 461"/>
          <p:cNvGraphicFramePr>
            <a:graphicFrameLocks noChangeAspect="1"/>
          </p:cNvGraphicFramePr>
          <p:nvPr/>
        </p:nvGraphicFramePr>
        <p:xfrm>
          <a:off x="6324600" y="381000"/>
          <a:ext cx="198120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Imagen" r:id="rId3" imgW="4859144" imgH="6409163" progId="MS_ClipArt_Gallery.2">
                  <p:embed/>
                </p:oleObj>
              </mc:Choice>
              <mc:Fallback>
                <p:oleObj name="Imagen" r:id="rId3" imgW="4859144" imgH="64091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8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1000"/>
                        <a:ext cx="198120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80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Why Learn Assembly Language?</a:t>
            </a:r>
          </a:p>
        </p:txBody>
      </p:sp>
      <p:sp>
        <p:nvSpPr>
          <p:cNvPr id="22046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Write faster code </a:t>
            </a:r>
          </a:p>
          <a:p>
            <a:pPr lvl="1"/>
            <a:r>
              <a:rPr lang="en-US" sz="2400" dirty="0"/>
              <a:t>By understanding which high-level constructs are better</a:t>
            </a:r>
          </a:p>
          <a:p>
            <a:pPr lvl="1"/>
            <a:r>
              <a:rPr lang="en-US" sz="2400" dirty="0"/>
              <a:t>… in terms of how efficient they are at the machine level</a:t>
            </a:r>
          </a:p>
          <a:p>
            <a:r>
              <a:rPr lang="en-US" sz="2800" dirty="0"/>
              <a:t>Small executable code</a:t>
            </a:r>
          </a:p>
          <a:p>
            <a:r>
              <a:rPr lang="en-US" sz="2800" dirty="0"/>
              <a:t>Understand how things work underneath</a:t>
            </a:r>
          </a:p>
          <a:p>
            <a:pPr lvl="1"/>
            <a:r>
              <a:rPr lang="en-US" sz="2400" dirty="0"/>
              <a:t>Learn the basic organization of the underlying machine</a:t>
            </a:r>
          </a:p>
          <a:p>
            <a:pPr lvl="1"/>
            <a:r>
              <a:rPr lang="en-US" sz="2400" dirty="0"/>
              <a:t>Learn how the computer actually runs a program</a:t>
            </a:r>
          </a:p>
          <a:p>
            <a:r>
              <a:rPr lang="en-US" sz="2800" dirty="0"/>
              <a:t>Some software is still written in assembly language</a:t>
            </a:r>
          </a:p>
          <a:p>
            <a:pPr lvl="1"/>
            <a:r>
              <a:rPr lang="en-US" sz="2400" dirty="0"/>
              <a:t>Code that really needs to run quickly</a:t>
            </a:r>
          </a:p>
          <a:p>
            <a:pPr lvl="1"/>
            <a:r>
              <a:rPr lang="en-US" sz="2400" dirty="0"/>
              <a:t>Code for embedded systems, network processors, etc.</a:t>
            </a:r>
          </a:p>
        </p:txBody>
      </p:sp>
    </p:spTree>
    <p:extLst>
      <p:ext uri="{BB962C8B-B14F-4D97-AF65-F5344CB8AC3E}">
        <p14:creationId xmlns:p14="http://schemas.microsoft.com/office/powerpoint/2010/main" val="2408663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Assembly Language Disadvantages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Error prone.</a:t>
            </a:r>
          </a:p>
          <a:p>
            <a:r>
              <a:rPr lang="en-US"/>
              <a:t>Long and tedious to write.</a:t>
            </a:r>
          </a:p>
          <a:p>
            <a:r>
              <a:rPr lang="en-US"/>
              <a:t>Difficult to understand and modify.</a:t>
            </a:r>
          </a:p>
          <a:p>
            <a:r>
              <a:rPr lang="en-US"/>
              <a:t>Strongly tied to a specific computer architecture.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71800"/>
            <a:ext cx="7592093" cy="762000"/>
          </a:xfrm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5689600" cy="2590800"/>
          </a:xfrm>
        </p:spPr>
        <p:txBody>
          <a:bodyPr/>
          <a:lstStyle/>
          <a:p>
            <a:r>
              <a:rPr lang="en-US"/>
              <a:t>RISC:</a:t>
            </a:r>
            <a:r>
              <a:rPr lang="en-US" i="1"/>
              <a:t> Reduced Instruction Set Computer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0"/>
            <a:ext cx="8077200" cy="3009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Microprocessor that uses a relatively small number of fast but simple instructions.</a:t>
            </a:r>
          </a:p>
          <a:p>
            <a:pPr>
              <a:lnSpc>
                <a:spcPct val="90000"/>
              </a:lnSpc>
            </a:pPr>
            <a:r>
              <a:rPr lang="en-US"/>
              <a:t>Cheaper to design and produce because they require less transistors.</a:t>
            </a:r>
          </a:p>
          <a:p>
            <a:pPr>
              <a:lnSpc>
                <a:spcPct val="90000"/>
              </a:lnSpc>
            </a:pPr>
            <a:r>
              <a:rPr lang="en-US"/>
              <a:t>Mainly used in workstations.</a:t>
            </a:r>
          </a:p>
        </p:txBody>
      </p:sp>
      <p:pic>
        <p:nvPicPr>
          <p:cNvPr id="100356" name="Picture 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6096000" y="838200"/>
            <a:ext cx="1758950" cy="190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18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5689600" cy="2590800"/>
          </a:xfrm>
        </p:spPr>
        <p:txBody>
          <a:bodyPr/>
          <a:lstStyle/>
          <a:p>
            <a:r>
              <a:rPr lang="en-US"/>
              <a:t>CISC:</a:t>
            </a:r>
            <a:r>
              <a:rPr lang="en-US" i="1"/>
              <a:t> Complex Instruction Set Computer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0"/>
            <a:ext cx="8077200" cy="3009900"/>
          </a:xfrm>
        </p:spPr>
        <p:txBody>
          <a:bodyPr/>
          <a:lstStyle/>
          <a:p>
            <a:r>
              <a:rPr lang="en-US"/>
              <a:t>Microprocessor that uses a significantly large amount of complex (specialized) instructions.</a:t>
            </a:r>
          </a:p>
          <a:p>
            <a:r>
              <a:rPr lang="en-US"/>
              <a:t>Mainly used for Intel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s x86 architecture.</a:t>
            </a:r>
            <a:endParaRPr lang="en-US"/>
          </a:p>
        </p:txBody>
      </p:sp>
      <p:pic>
        <p:nvPicPr>
          <p:cNvPr id="101380" name="Picture 10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838200"/>
            <a:ext cx="2362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31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Goals of Lecture</a:t>
            </a:r>
          </a:p>
        </p:txBody>
      </p:sp>
      <p:sp>
        <p:nvSpPr>
          <p:cNvPr id="21852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Programming Languages</a:t>
            </a:r>
          </a:p>
          <a:p>
            <a:pPr lvl="1"/>
            <a:r>
              <a:rPr lang="en-US" sz="2400" dirty="0"/>
              <a:t>Between high-level language and machine code</a:t>
            </a:r>
          </a:p>
          <a:p>
            <a:pPr lvl="1"/>
            <a:r>
              <a:rPr lang="en-US" sz="2400" dirty="0"/>
              <a:t>Why learn assembly-language programming?</a:t>
            </a:r>
          </a:p>
          <a:p>
            <a:r>
              <a:rPr lang="en-US" sz="2800" dirty="0"/>
              <a:t>Computer architecture</a:t>
            </a:r>
          </a:p>
          <a:p>
            <a:pPr lvl="1"/>
            <a:r>
              <a:rPr lang="en-US" sz="2400" dirty="0"/>
              <a:t>History of Intel processors and architectures</a:t>
            </a:r>
          </a:p>
          <a:p>
            <a:pPr lvl="1"/>
            <a:r>
              <a:rPr lang="en-US" sz="2400" dirty="0"/>
              <a:t>Central Processing Unit (CPU)</a:t>
            </a:r>
          </a:p>
          <a:p>
            <a:pPr lvl="1"/>
            <a:r>
              <a:rPr lang="en-US" sz="2400" dirty="0"/>
              <a:t>Fetch-decode-execute cycle</a:t>
            </a:r>
          </a:p>
          <a:p>
            <a:r>
              <a:rPr lang="en-US" sz="2800" dirty="0"/>
              <a:t>C code vs. assembly code</a:t>
            </a:r>
          </a:p>
          <a:p>
            <a:pPr lvl="1"/>
            <a:r>
              <a:rPr lang="en-US" sz="2400" dirty="0"/>
              <a:t>Small IA32 example to illustrate the relationship to C</a:t>
            </a:r>
          </a:p>
          <a:p>
            <a:pPr lvl="1"/>
            <a:r>
              <a:rPr lang="en-US" sz="2400" dirty="0"/>
              <a:t>C, assembly, machine code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708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</p:txBody>
      </p:sp>
    </p:spTree>
    <p:extLst>
      <p:ext uri="{BB962C8B-B14F-4D97-AF65-F5344CB8AC3E}">
        <p14:creationId xmlns:p14="http://schemas.microsoft.com/office/powerpoint/2010/main" val="8744933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4F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(most office and lab machines)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ubuntu@ubuntu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–m32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emerging standard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ubuntu@ubuntu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>
                <a:latin typeface="Courier New"/>
                <a:cs typeface="Courier New"/>
              </a:rPr>
              <a:t>ubuntu@ubuntu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presents IA32 in Sections 3.1—3.12</a:t>
            </a:r>
          </a:p>
          <a:p>
            <a:pPr lvl="1"/>
            <a:r>
              <a:rPr lang="en-US" dirty="0"/>
              <a:t>Covers x86-64 in 3.13</a:t>
            </a:r>
          </a:p>
          <a:p>
            <a:pPr lvl="1"/>
            <a:r>
              <a:rPr lang="en-US" dirty="0"/>
              <a:t>We will cover both simultaneously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Intel IA32 Assembly?</a:t>
            </a:r>
          </a:p>
        </p:txBody>
      </p:sp>
      <p:sp>
        <p:nvSpPr>
          <p:cNvPr id="229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Program natively on our computing platform</a:t>
            </a:r>
          </a:p>
          <a:p>
            <a:pPr lvl="1"/>
            <a:r>
              <a:rPr lang="en-US" sz="2400" dirty="0"/>
              <a:t>Rather than using an emulator to mimic another machine</a:t>
            </a:r>
          </a:p>
          <a:p>
            <a:r>
              <a:rPr lang="en-US" sz="2800" dirty="0"/>
              <a:t>Learn instruction set for the most popular platform</a:t>
            </a:r>
          </a:p>
          <a:p>
            <a:pPr lvl="1"/>
            <a:r>
              <a:rPr lang="en-US" sz="2400" dirty="0"/>
              <a:t>Most likely to work with Intel platforms in the future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800" dirty="0"/>
              <a:t>But, this comes at some cost in complexity</a:t>
            </a:r>
          </a:p>
          <a:p>
            <a:pPr lvl="1"/>
            <a:r>
              <a:rPr lang="en-US" sz="2400" dirty="0"/>
              <a:t>IA32 has a large and varied set of instructions</a:t>
            </a:r>
          </a:p>
          <a:p>
            <a:pPr lvl="1"/>
            <a:r>
              <a:rPr lang="en-US" sz="2400" dirty="0"/>
              <a:t>Arguably more than are really useful in practice</a:t>
            </a:r>
          </a:p>
        </p:txBody>
      </p:sp>
    </p:spTree>
    <p:extLst>
      <p:ext uri="{BB962C8B-B14F-4D97-AF65-F5344CB8AC3E}">
        <p14:creationId xmlns:p14="http://schemas.microsoft.com/office/powerpoint/2010/main" val="37416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3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Computer Architecture</a:t>
            </a:r>
          </a:p>
        </p:txBody>
      </p:sp>
      <p:sp>
        <p:nvSpPr>
          <p:cNvPr id="227738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6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to write assembly code. 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registers.</a:t>
            </a:r>
          </a:p>
          <a:p>
            <a:r>
              <a:rPr lang="en-US" dirty="0" err="1">
                <a:solidFill>
                  <a:srgbClr val="C00000"/>
                </a:solidFill>
              </a:rPr>
              <a:t>Microarchitecture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Implementation of the architecture.</a:t>
            </a:r>
          </a:p>
          <a:p>
            <a:pPr lvl="1"/>
            <a:r>
              <a:rPr lang="en-US" dirty="0"/>
              <a:t>Examples: cache sizes and core frequency.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Example ISAs (Intel): IA32, x86-64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Von Neumann Architecture</a:t>
            </a:r>
          </a:p>
        </p:txBody>
      </p:sp>
      <p:sp>
        <p:nvSpPr>
          <p:cNvPr id="21903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/>
              <a:t>Central Processing Unit</a:t>
            </a:r>
          </a:p>
          <a:p>
            <a:pPr lvl="1"/>
            <a:r>
              <a:rPr lang="en-US" sz="2400"/>
              <a:t>Control unit</a:t>
            </a:r>
          </a:p>
          <a:p>
            <a:pPr lvl="2"/>
            <a:r>
              <a:rPr lang="en-US" sz="2400"/>
              <a:t>Fetch, decode, and execute </a:t>
            </a:r>
          </a:p>
          <a:p>
            <a:pPr lvl="1"/>
            <a:r>
              <a:rPr lang="en-US" sz="2400"/>
              <a:t>Arithmetic and logic unit</a:t>
            </a:r>
          </a:p>
          <a:p>
            <a:pPr lvl="2"/>
            <a:r>
              <a:rPr lang="en-US" sz="2400"/>
              <a:t>Execution of low-level operations</a:t>
            </a:r>
          </a:p>
          <a:p>
            <a:pPr lvl="1"/>
            <a:r>
              <a:rPr lang="en-US" sz="2400"/>
              <a:t>General-purpose registers</a:t>
            </a:r>
          </a:p>
          <a:p>
            <a:pPr lvl="2"/>
            <a:r>
              <a:rPr lang="en-US" sz="2400"/>
              <a:t>High-speed temporary storage</a:t>
            </a:r>
          </a:p>
          <a:p>
            <a:pPr lvl="1"/>
            <a:r>
              <a:rPr lang="en-US" sz="2400"/>
              <a:t>Data bus</a:t>
            </a:r>
          </a:p>
          <a:p>
            <a:pPr lvl="2"/>
            <a:r>
              <a:rPr lang="en-US" sz="2400"/>
              <a:t>Provide access to memory</a:t>
            </a:r>
          </a:p>
          <a:p>
            <a:r>
              <a:rPr lang="en-US" sz="2800"/>
              <a:t>Memory</a:t>
            </a:r>
          </a:p>
          <a:p>
            <a:pPr lvl="1"/>
            <a:r>
              <a:rPr lang="en-US" sz="2400"/>
              <a:t>Store instructions</a:t>
            </a:r>
          </a:p>
          <a:p>
            <a:pPr lvl="1"/>
            <a:r>
              <a:rPr lang="en-US" sz="2400"/>
              <a:t>Store data</a:t>
            </a:r>
          </a:p>
          <a:p>
            <a:pPr lvl="1"/>
            <a:endParaRPr lang="en-US" sz="2400"/>
          </a:p>
        </p:txBody>
      </p:sp>
      <p:sp>
        <p:nvSpPr>
          <p:cNvPr id="21903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0" y="5257800"/>
            <a:ext cx="2743200" cy="1295400"/>
          </a:xfrm>
          <a:prstGeom prst="rect">
            <a:avLst/>
          </a:prstGeom>
          <a:solidFill>
            <a:srgbClr val="9999FF"/>
          </a:solidFill>
          <a:ln w="9525">
            <a:solidFill>
              <a:srgbClr val="99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Random Access</a:t>
            </a:r>
          </a:p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Memory (RAM)</a:t>
            </a:r>
          </a:p>
        </p:txBody>
      </p:sp>
      <p:sp>
        <p:nvSpPr>
          <p:cNvPr id="21903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1447800"/>
            <a:ext cx="2513013" cy="2819400"/>
          </a:xfrm>
          <a:prstGeom prst="rect">
            <a:avLst/>
          </a:prstGeom>
          <a:solidFill>
            <a:srgbClr val="9999FF"/>
          </a:solidFill>
          <a:ln w="9525">
            <a:solidFill>
              <a:srgbClr val="99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endParaRPr lang="en-US" sz="2000">
              <a:latin typeface="Arial" charset="0"/>
            </a:endParaRPr>
          </a:p>
        </p:txBody>
      </p:sp>
      <p:sp>
        <p:nvSpPr>
          <p:cNvPr id="21903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00800" y="1676400"/>
            <a:ext cx="1025525" cy="990600"/>
          </a:xfrm>
          <a:prstGeom prst="rect">
            <a:avLst/>
          </a:prstGeom>
          <a:solidFill>
            <a:srgbClr val="99CCFF"/>
          </a:solidFill>
          <a:ln w="38100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Control</a:t>
            </a:r>
          </a:p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Unit</a:t>
            </a:r>
          </a:p>
        </p:txBody>
      </p:sp>
      <p:sp>
        <p:nvSpPr>
          <p:cNvPr id="2190345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6200" y="2286000"/>
            <a:ext cx="760413" cy="7620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ALU</a:t>
            </a:r>
          </a:p>
        </p:txBody>
      </p:sp>
      <p:sp>
        <p:nvSpPr>
          <p:cNvPr id="2190346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772400" y="1524000"/>
            <a:ext cx="814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2000">
                <a:latin typeface="Arial" charset="0"/>
              </a:rPr>
              <a:t>CPU</a:t>
            </a:r>
          </a:p>
        </p:txBody>
      </p:sp>
      <p:sp>
        <p:nvSpPr>
          <p:cNvPr id="2190347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477000" y="3429000"/>
            <a:ext cx="2057400" cy="6096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Registers</a:t>
            </a:r>
          </a:p>
        </p:txBody>
      </p:sp>
      <p:sp>
        <p:nvSpPr>
          <p:cNvPr id="2190348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257800" y="4724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0349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943600" y="4724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0350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7620000" y="4267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0353" name="Text Box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39000" y="4800600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/>
              <a:t>Data bus</a:t>
            </a:r>
          </a:p>
        </p:txBody>
      </p:sp>
    </p:spTree>
    <p:extLst>
      <p:ext uri="{BB962C8B-B14F-4D97-AF65-F5344CB8AC3E}">
        <p14:creationId xmlns:p14="http://schemas.microsoft.com/office/powerpoint/2010/main" val="3724424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8529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“EIP”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Instructions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instruction has:</a:t>
            </a:r>
          </a:p>
          <a:p>
            <a:pPr lvl="1"/>
            <a:r>
              <a:rPr lang="en-US" sz="2800" dirty="0"/>
              <a:t>an </a:t>
            </a:r>
            <a:r>
              <a:rPr lang="en-US" sz="2800" b="1" dirty="0" err="1"/>
              <a:t>opcode</a:t>
            </a:r>
            <a:r>
              <a:rPr lang="en-US" sz="2800" b="1" dirty="0"/>
              <a:t> </a:t>
            </a:r>
            <a:r>
              <a:rPr lang="en-US" sz="2800" dirty="0"/>
              <a:t>(operation code), that indicates which operation to perform.</a:t>
            </a:r>
          </a:p>
          <a:p>
            <a:pPr lvl="1"/>
            <a:r>
              <a:rPr lang="en-US" sz="2800" dirty="0"/>
              <a:t>zero or more </a:t>
            </a:r>
            <a:r>
              <a:rPr lang="en-US" sz="2800" b="1" dirty="0"/>
              <a:t>operands</a:t>
            </a:r>
            <a:r>
              <a:rPr lang="en-US" sz="2800" dirty="0"/>
              <a:t>, which may be </a:t>
            </a:r>
          </a:p>
          <a:p>
            <a:pPr lvl="2"/>
            <a:r>
              <a:rPr lang="en-US" sz="2800" dirty="0"/>
              <a:t>registers, </a:t>
            </a:r>
          </a:p>
          <a:p>
            <a:pPr lvl="2"/>
            <a:r>
              <a:rPr lang="en-US" sz="2800" dirty="0"/>
              <a:t>constants or </a:t>
            </a:r>
          </a:p>
          <a:p>
            <a:pPr lvl="2"/>
            <a:r>
              <a:rPr lang="en-US" sz="2800" dirty="0"/>
              <a:t>memory locations.</a:t>
            </a:r>
          </a:p>
        </p:txBody>
      </p:sp>
    </p:spTree>
    <p:extLst>
      <p:ext uri="{BB962C8B-B14F-4D97-AF65-F5344CB8AC3E}">
        <p14:creationId xmlns:p14="http://schemas.microsoft.com/office/powerpoint/2010/main" val="397810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Languages</a:t>
            </a:r>
          </a:p>
        </p:txBody>
      </p:sp>
      <p:sp>
        <p:nvSpPr>
          <p:cNvPr id="22753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Fetch-Execute Cycle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Fetch: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1.	Fetch an instruction from memory.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2.	Decode the instruction to determine the</a:t>
            </a:r>
            <a:br>
              <a:rPr lang="en-US"/>
            </a:br>
            <a:r>
              <a:rPr lang="en-US"/>
              <a:t>	operation.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3. 	Fetch data from memory if necessary.</a:t>
            </a:r>
          </a:p>
          <a:p>
            <a:r>
              <a:rPr lang="en-US" b="1"/>
              <a:t>Execute: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4.	Perform the operation on the data.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5.	Store the result in memory if needed.</a:t>
            </a:r>
          </a:p>
        </p:txBody>
      </p:sp>
    </p:spTree>
    <p:extLst>
      <p:ext uri="{BB962C8B-B14F-4D97-AF65-F5344CB8AC3E}">
        <p14:creationId xmlns:p14="http://schemas.microsoft.com/office/powerpoint/2010/main" val="3867625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Control Unit: Instruction Pointer</a:t>
            </a:r>
          </a:p>
        </p:txBody>
      </p:sp>
      <p:sp>
        <p:nvSpPr>
          <p:cNvPr id="21913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r>
              <a:rPr lang="en-US" sz="2800"/>
              <a:t>Stores the location of the next instruction</a:t>
            </a:r>
          </a:p>
          <a:p>
            <a:pPr lvl="1"/>
            <a:r>
              <a:rPr lang="en-US" sz="2400"/>
              <a:t>Address to use when reading from memory</a:t>
            </a:r>
          </a:p>
          <a:p>
            <a:r>
              <a:rPr lang="en-US" sz="2800"/>
              <a:t>Changing the instruction pointer (EIP)</a:t>
            </a:r>
          </a:p>
          <a:p>
            <a:pPr lvl="1"/>
            <a:r>
              <a:rPr lang="en-US" sz="2400"/>
              <a:t>Increment by one to go to the next instruction</a:t>
            </a:r>
          </a:p>
          <a:p>
            <a:pPr lvl="1"/>
            <a:r>
              <a:rPr lang="en-US" sz="2400"/>
              <a:t>Or, load a new value to “jump” to a new location</a:t>
            </a:r>
          </a:p>
        </p:txBody>
      </p:sp>
      <p:sp>
        <p:nvSpPr>
          <p:cNvPr id="2191364" name="Rectangle 4"/>
          <p:cNvSpPr>
            <a:spLocks noChangeArrowheads="1"/>
          </p:cNvSpPr>
          <p:nvPr/>
        </p:nvSpPr>
        <p:spPr bwMode="auto">
          <a:xfrm>
            <a:off x="5029200" y="4114800"/>
            <a:ext cx="1905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365" name="Rectangle 5"/>
          <p:cNvSpPr>
            <a:spLocks noChangeArrowheads="1"/>
          </p:cNvSpPr>
          <p:nvPr/>
        </p:nvSpPr>
        <p:spPr bwMode="auto">
          <a:xfrm>
            <a:off x="5029200" y="4495800"/>
            <a:ext cx="1905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366" name="Rectangle 6"/>
          <p:cNvSpPr>
            <a:spLocks noChangeArrowheads="1"/>
          </p:cNvSpPr>
          <p:nvPr/>
        </p:nvSpPr>
        <p:spPr bwMode="auto">
          <a:xfrm>
            <a:off x="5029200" y="4876800"/>
            <a:ext cx="1905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367" name="Rectangle 7"/>
          <p:cNvSpPr>
            <a:spLocks noChangeArrowheads="1"/>
          </p:cNvSpPr>
          <p:nvPr/>
        </p:nvSpPr>
        <p:spPr bwMode="auto">
          <a:xfrm>
            <a:off x="5029200" y="5257800"/>
            <a:ext cx="1905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368" name="Rectangle 8"/>
          <p:cNvSpPr>
            <a:spLocks noChangeArrowheads="1"/>
          </p:cNvSpPr>
          <p:nvPr/>
        </p:nvSpPr>
        <p:spPr bwMode="auto">
          <a:xfrm>
            <a:off x="5029200" y="5638800"/>
            <a:ext cx="1905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369" name="Rectangle 9"/>
          <p:cNvSpPr>
            <a:spLocks noChangeArrowheads="1"/>
          </p:cNvSpPr>
          <p:nvPr/>
        </p:nvSpPr>
        <p:spPr bwMode="auto">
          <a:xfrm>
            <a:off x="5029200" y="6019800"/>
            <a:ext cx="1905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370" name="Rectangle 10"/>
          <p:cNvSpPr>
            <a:spLocks noChangeArrowheads="1"/>
          </p:cNvSpPr>
          <p:nvPr/>
        </p:nvSpPr>
        <p:spPr bwMode="auto">
          <a:xfrm>
            <a:off x="1447800" y="5410200"/>
            <a:ext cx="1905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b="1"/>
              <a:t>EIP</a:t>
            </a:r>
          </a:p>
        </p:txBody>
      </p:sp>
      <p:sp>
        <p:nvSpPr>
          <p:cNvPr id="2191372" name="Freeform 12"/>
          <p:cNvSpPr>
            <a:spLocks/>
          </p:cNvSpPr>
          <p:nvPr/>
        </p:nvSpPr>
        <p:spPr bwMode="auto">
          <a:xfrm>
            <a:off x="3352800" y="4216400"/>
            <a:ext cx="1676400" cy="1460500"/>
          </a:xfrm>
          <a:custGeom>
            <a:avLst/>
            <a:gdLst>
              <a:gd name="T0" fmla="*/ 0 w 1056"/>
              <a:gd name="T1" fmla="*/ 848 h 920"/>
              <a:gd name="T2" fmla="*/ 480 w 1056"/>
              <a:gd name="T3" fmla="*/ 800 h 920"/>
              <a:gd name="T4" fmla="*/ 528 w 1056"/>
              <a:gd name="T5" fmla="*/ 128 h 920"/>
              <a:gd name="T6" fmla="*/ 1056 w 1056"/>
              <a:gd name="T7" fmla="*/ 32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920">
                <a:moveTo>
                  <a:pt x="0" y="848"/>
                </a:moveTo>
                <a:cubicBezTo>
                  <a:pt x="196" y="884"/>
                  <a:pt x="392" y="920"/>
                  <a:pt x="480" y="800"/>
                </a:cubicBezTo>
                <a:cubicBezTo>
                  <a:pt x="568" y="680"/>
                  <a:pt x="432" y="256"/>
                  <a:pt x="528" y="128"/>
                </a:cubicBezTo>
                <a:cubicBezTo>
                  <a:pt x="624" y="0"/>
                  <a:pt x="840" y="16"/>
                  <a:pt x="1056" y="32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80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4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Control Unit: Instruction Decoder</a:t>
            </a:r>
          </a:p>
        </p:txBody>
      </p:sp>
      <p:sp>
        <p:nvSpPr>
          <p:cNvPr id="22794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19200"/>
            <a:ext cx="8458200" cy="2895600"/>
          </a:xfrm>
        </p:spPr>
        <p:txBody>
          <a:bodyPr/>
          <a:lstStyle/>
          <a:p>
            <a:r>
              <a:rPr lang="en-US" sz="2800"/>
              <a:t>Determines what operations need to take place</a:t>
            </a:r>
          </a:p>
          <a:p>
            <a:pPr lvl="1"/>
            <a:r>
              <a:rPr lang="en-US" sz="2400"/>
              <a:t>Translate the machine-language instruction </a:t>
            </a:r>
          </a:p>
          <a:p>
            <a:r>
              <a:rPr lang="en-US" sz="2800"/>
              <a:t>Control what operations are done on what data</a:t>
            </a:r>
          </a:p>
          <a:p>
            <a:pPr lvl="1"/>
            <a:r>
              <a:rPr lang="en-US" sz="2400"/>
              <a:t>E.g., control what data are fed to the ALU</a:t>
            </a:r>
          </a:p>
          <a:p>
            <a:pPr lvl="1"/>
            <a:r>
              <a:rPr lang="en-US" sz="2400"/>
              <a:t>E.g., enable the ALU to do multiplication or addition</a:t>
            </a:r>
          </a:p>
          <a:p>
            <a:pPr lvl="1"/>
            <a:r>
              <a:rPr lang="en-US" sz="2400"/>
              <a:t>E.g., read from a particular address in memory</a:t>
            </a:r>
          </a:p>
        </p:txBody>
      </p:sp>
      <p:sp>
        <p:nvSpPr>
          <p:cNvPr id="2279430" name="Text Box 6"/>
          <p:cNvSpPr txBox="1">
            <a:spLocks noChangeArrowheads="1"/>
          </p:cNvSpPr>
          <p:nvPr/>
        </p:nvSpPr>
        <p:spPr bwMode="auto">
          <a:xfrm>
            <a:off x="4065588" y="5257800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871281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Registers</a:t>
            </a:r>
          </a:p>
        </p:txBody>
      </p:sp>
      <p:sp>
        <p:nvSpPr>
          <p:cNvPr id="228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Small amount of storage on the CPU</a:t>
            </a:r>
          </a:p>
          <a:p>
            <a:pPr lvl="1"/>
            <a:r>
              <a:rPr lang="en-US" sz="2400"/>
              <a:t>Can be accessed more quickly than main memory</a:t>
            </a:r>
          </a:p>
          <a:p>
            <a:r>
              <a:rPr lang="en-US" sz="2800"/>
              <a:t>Instructions move in and out of registers</a:t>
            </a:r>
          </a:p>
          <a:p>
            <a:pPr lvl="1"/>
            <a:r>
              <a:rPr lang="en-US" sz="2400"/>
              <a:t>Loading registers from main memory</a:t>
            </a:r>
          </a:p>
          <a:p>
            <a:pPr lvl="1"/>
            <a:r>
              <a:rPr lang="en-US" sz="2400"/>
              <a:t>Storing registers to main memory</a:t>
            </a:r>
          </a:p>
          <a:p>
            <a:r>
              <a:rPr lang="en-US" sz="2800"/>
              <a:t>Instructions manipulate the register contents</a:t>
            </a:r>
          </a:p>
          <a:p>
            <a:pPr lvl="1"/>
            <a:r>
              <a:rPr lang="en-US" sz="2400"/>
              <a:t>Registers essentially act as temporary variables</a:t>
            </a:r>
          </a:p>
          <a:p>
            <a:pPr lvl="1"/>
            <a:r>
              <a:rPr lang="en-US" sz="2400"/>
              <a:t>For efficient manipulation of the data</a:t>
            </a:r>
          </a:p>
          <a:p>
            <a:r>
              <a:rPr lang="en-US" sz="2800"/>
              <a:t>Registers are the top of the memory hierarchy</a:t>
            </a:r>
          </a:p>
          <a:p>
            <a:pPr lvl="1"/>
            <a:r>
              <a:rPr lang="en-US" sz="2400"/>
              <a:t>Ahead of cache, main memory, disk, tape, …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72475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5" y="3124200"/>
            <a:ext cx="25019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–O1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-O1</a:t>
            </a:r>
            <a:r>
              <a:rPr lang="en-US" dirty="0"/>
              <a:t>)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170225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(p1.c)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04800" y="1600200"/>
            <a:ext cx="38830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sum(int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y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11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IA32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59226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sum: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pushl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12(%ebp),%eax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addl</a:t>
            </a:r>
            <a:r>
              <a:rPr lang="en-US" sz="1800" dirty="0">
                <a:latin typeface="Courier New" pitchFamily="49" charset="0"/>
              </a:rPr>
              <a:t> 8(%ebp),%eax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popl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–O1 –m32 –S p1.c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>
                <a:latin typeface="Courier New" pitchFamily="49" charset="0"/>
              </a:rPr>
              <a:t>p1.s</a:t>
            </a: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different machines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3949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2514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>
                <a:latin typeface="Courier New" pitchFamily="49" charset="0"/>
              </a:rPr>
              <a:t>sum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3413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0x08483f4 &lt;sum&gt;:   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11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2, or 3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0x08483f4</a:t>
            </a:r>
          </a:p>
        </p:txBody>
      </p:sp>
    </p:spTree>
    <p:extLst>
      <p:ext uri="{BB962C8B-B14F-4D97-AF65-F5344CB8AC3E}">
        <p14:creationId xmlns:p14="http://schemas.microsoft.com/office/powerpoint/2010/main" val="796745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signed integers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4-byte integers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“Long” words in GCC parlance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Same instruction whether signed or unsigned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y</a:t>
            </a:r>
            <a:r>
              <a:rPr lang="en-US" b="1" dirty="0"/>
              <a:t>:</a:t>
            </a:r>
            <a:r>
              <a:rPr lang="en-US" dirty="0"/>
              <a:t>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%ebp+8]</a:t>
            </a:r>
            <a:endParaRPr lang="en-US" b="1" dirty="0"/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1120775" lvl="3" indent="-166688" defTabSz="895350">
              <a:tabLst>
                <a:tab pos="1143000" algn="l"/>
                <a:tab pos="2514600" algn="l"/>
              </a:tabLst>
            </a:pPr>
            <a:r>
              <a:rPr lang="en-US" dirty="0"/>
              <a:t>Return function value in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0x80483fa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addl</a:t>
            </a:r>
            <a:r>
              <a:rPr lang="en-US" sz="1800" dirty="0">
                <a:latin typeface="Courier New" pitchFamily="49" charset="0"/>
              </a:rPr>
              <a:t> 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3400" y="54864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0x80483fa:  03 45 08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3429000" cy="2169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latin typeface="Calibri" pitchFamily="34" charset="0"/>
              </a:rPr>
              <a:t>Similar to expression: 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x</a:t>
            </a:r>
            <a:r>
              <a:rPr lang="en-US" sz="1800" dirty="0">
                <a:latin typeface="Courier New" pitchFamily="49" charset="0"/>
              </a:rPr>
              <a:t> += y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alibri" pitchFamily="34" charset="0"/>
              </a:rPr>
              <a:t>More precisely: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 += ebp[2]</a:t>
            </a:r>
          </a:p>
        </p:txBody>
      </p:sp>
    </p:spTree>
    <p:extLst>
      <p:ext uri="{BB962C8B-B14F-4D97-AF65-F5344CB8AC3E}">
        <p14:creationId xmlns:p14="http://schemas.microsoft.com/office/powerpoint/2010/main" val="3203843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p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6096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080483f4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80483f4:  55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80483f5:  89 e5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80483f7:  8b 45 0c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0xc(%ebp),%eax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80483fa:  03 45 08  add    0x8(%ebp),%eax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80483fd:  5d        pop 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80483fe:  c3        ret </a:t>
            </a:r>
            <a:endParaRPr lang="en-US" sz="1800" i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3837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438400" y="1324039"/>
            <a:ext cx="6553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0x080483f4 &lt;sum+0&gt;: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0x080483f5 &lt;sum+1&gt;: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0x080483f7 &lt;sum+3&gt;: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0xc(%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0x080483fa &lt;sum+6&gt;:     add    0x8(%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0x080483fd &lt;sum+9&gt;:     pop 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0x080483fe &lt;sum+10&gt;:    ret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462213" y="3581400"/>
            <a:ext cx="6300787" cy="2895600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r>
              <a:rPr lang="en-US" dirty="0"/>
              <a:t>Compile using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p1.c -g –o p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sum</a:t>
            </a:r>
          </a:p>
          <a:p>
            <a:pPr lvl="1"/>
            <a:r>
              <a:rPr lang="en-US" dirty="0"/>
              <a:t>Disassemble procedure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524000"/>
            <a:ext cx="1828800" cy="34137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0x080483f4: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</p:spTree>
    <p:extLst>
      <p:ext uri="{BB962C8B-B14F-4D97-AF65-F5344CB8AC3E}">
        <p14:creationId xmlns:p14="http://schemas.microsoft.com/office/powerpoint/2010/main" val="35969682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Languages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600200" y="4191000"/>
            <a:ext cx="5562600" cy="1676400"/>
          </a:xfrm>
          <a:prstGeom prst="cube">
            <a:avLst>
              <a:gd name="adj" fmla="val 4291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latin typeface="Helvetica" charset="0"/>
                <a:ea typeface="ＭＳ Ｐゴシック" charset="0"/>
              </a:rPr>
              <a:t>Hardware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1828800" y="3352800"/>
            <a:ext cx="5105400" cy="1447800"/>
          </a:xfrm>
          <a:prstGeom prst="cube">
            <a:avLst>
              <a:gd name="adj" fmla="val 390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latin typeface="Helvetica" charset="0"/>
                <a:ea typeface="ＭＳ Ｐゴシック" charset="0"/>
              </a:rPr>
              <a:t>Machine Code</a:t>
            </a: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2057400" y="2743200"/>
            <a:ext cx="4648200" cy="1066800"/>
          </a:xfrm>
          <a:prstGeom prst="cube">
            <a:avLst>
              <a:gd name="adj" fmla="val 3675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latin typeface="Helvetica" charset="0"/>
                <a:ea typeface="ＭＳ Ｐゴシック" charset="0"/>
              </a:rPr>
              <a:t>Assembly Language</a:t>
            </a:r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2286000" y="2209800"/>
            <a:ext cx="4191000" cy="838200"/>
          </a:xfrm>
          <a:prstGeom prst="cube">
            <a:avLst>
              <a:gd name="adj" fmla="val 2348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latin typeface="Helvetica" charset="0"/>
                <a:ea typeface="ＭＳ Ｐゴシック" charset="0"/>
              </a:rPr>
              <a:t>High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2154365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</p:spTree>
    <p:extLst>
      <p:ext uri="{BB962C8B-B14F-4D97-AF65-F5344CB8AC3E}">
        <p14:creationId xmlns:p14="http://schemas.microsoft.com/office/powerpoint/2010/main" val="354523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High-Level Language</a:t>
            </a:r>
          </a:p>
        </p:txBody>
      </p:sp>
      <p:sp>
        <p:nvSpPr>
          <p:cNvPr id="22036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19200"/>
            <a:ext cx="4114800" cy="5486400"/>
          </a:xfrm>
        </p:spPr>
        <p:txBody>
          <a:bodyPr/>
          <a:lstStyle/>
          <a:p>
            <a:r>
              <a:rPr lang="en-US" sz="2800"/>
              <a:t>Make programming easier by describing operations in a natural language</a:t>
            </a:r>
          </a:p>
          <a:p>
            <a:r>
              <a:rPr lang="en-US" sz="2800"/>
              <a:t>Increase the portability of the code</a:t>
            </a:r>
          </a:p>
          <a:p>
            <a:r>
              <a:rPr lang="en-US" sz="2800"/>
              <a:t>One line may involve many low-level operations</a:t>
            </a:r>
          </a:p>
          <a:p>
            <a:r>
              <a:rPr lang="en-US" sz="2800"/>
              <a:t>Examples: C, C++, Java, Pascal, …</a:t>
            </a:r>
          </a:p>
        </p:txBody>
      </p:sp>
      <p:sp>
        <p:nvSpPr>
          <p:cNvPr id="22036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2286000"/>
            <a:ext cx="3124200" cy="3200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3838" indent="-223838"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Courier New" pitchFamily="49" charset="0"/>
                <a:sym typeface="Symbol" pitchFamily="18" charset="2"/>
              </a:rPr>
              <a:t>count = 0;</a:t>
            </a:r>
          </a:p>
          <a:p>
            <a:pPr marL="223838" indent="-223838" eaLnBrk="0" hangingPunct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Courier New" pitchFamily="49" charset="0"/>
                <a:sym typeface="Symbol" pitchFamily="18" charset="2"/>
              </a:rPr>
              <a:t>while (n &gt; 1) {</a:t>
            </a:r>
          </a:p>
          <a:p>
            <a:pPr marL="223838" indent="-223838" eaLnBrk="0" hangingPunct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Courier New" pitchFamily="49" charset="0"/>
                <a:sym typeface="Symbol" pitchFamily="18" charset="2"/>
              </a:rPr>
              <a:t>  count++;</a:t>
            </a:r>
          </a:p>
          <a:p>
            <a:pPr marL="223838" indent="-223838" eaLnBrk="0" hangingPunct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Courier New" pitchFamily="49" charset="0"/>
                <a:sym typeface="Symbol" pitchFamily="18" charset="2"/>
              </a:rPr>
              <a:t>  if (n &amp; 1)</a:t>
            </a:r>
          </a:p>
          <a:p>
            <a:pPr marL="223838" indent="-223838" eaLnBrk="0" hangingPunct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Courier New" pitchFamily="49" charset="0"/>
                <a:sym typeface="Symbol" pitchFamily="18" charset="2"/>
              </a:rPr>
              <a:t>    n = n*3 + 1;</a:t>
            </a:r>
          </a:p>
          <a:p>
            <a:pPr marL="223838" indent="-223838" eaLnBrk="0" hangingPunct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Courier New" pitchFamily="49" charset="0"/>
                <a:sym typeface="Symbol" pitchFamily="18" charset="2"/>
              </a:rPr>
              <a:t>  else</a:t>
            </a:r>
          </a:p>
          <a:p>
            <a:pPr marL="223838" indent="-223838" eaLnBrk="0" hangingPunct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Courier New" pitchFamily="49" charset="0"/>
                <a:sym typeface="Symbol" pitchFamily="18" charset="2"/>
              </a:rPr>
              <a:t>    n = n/2;</a:t>
            </a:r>
          </a:p>
          <a:p>
            <a:pPr marL="223838" indent="-223838" eaLnBrk="0" hangingPunct="0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5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3429000" cy="4171950"/>
          </a:xfrm>
        </p:spPr>
        <p:txBody>
          <a:bodyPr/>
          <a:lstStyle/>
          <a:p>
            <a:r>
              <a:rPr lang="en-US"/>
              <a:t>A program written in a high level language may be translated to machine code using a </a:t>
            </a:r>
            <a:r>
              <a:rPr lang="en-US" b="1"/>
              <a:t>compiler</a:t>
            </a:r>
            <a:r>
              <a:rPr lang="en-US"/>
              <a:t>.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4114800" y="2438400"/>
            <a:ext cx="2057400" cy="6858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b="1">
                <a:latin typeface="Helvetica" charset="0"/>
                <a:ea typeface="ＭＳ Ｐゴシック" charset="0"/>
              </a:rPr>
              <a:t>Compiler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6629400" y="3429000"/>
            <a:ext cx="2057400" cy="15240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sz="2000" noProof="1">
                <a:latin typeface="Courier New" charset="0"/>
                <a:ea typeface="ＭＳ Ｐゴシック" charset="0"/>
              </a:rPr>
              <a:t>  cmp  esi,0</a:t>
            </a:r>
          </a:p>
          <a:p>
            <a:pPr algn="l">
              <a:defRPr/>
            </a:pPr>
            <a:r>
              <a:rPr sz="2000" noProof="1">
                <a:latin typeface="Courier New" charset="0"/>
                <a:ea typeface="ＭＳ Ｐゴシック" charset="0"/>
              </a:rPr>
              <a:t>  jne  .L1</a:t>
            </a:r>
          </a:p>
          <a:p>
            <a:pPr algn="l">
              <a:defRPr/>
            </a:pPr>
            <a:r>
              <a:rPr sz="2000" noProof="1">
                <a:latin typeface="Courier New" charset="0"/>
                <a:ea typeface="ＭＳ Ｐゴシック" charset="0"/>
              </a:rPr>
              <a:t>  add  esi,5</a:t>
            </a:r>
          </a:p>
          <a:p>
            <a:pPr algn="l">
              <a:defRPr/>
            </a:pPr>
            <a:r>
              <a:rPr sz="2000" noProof="1">
                <a:latin typeface="Courier New" charset="0"/>
                <a:ea typeface="ＭＳ Ｐゴシック" charset="0"/>
              </a:rPr>
              <a:t>.L1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4114800" y="990600"/>
            <a:ext cx="2057400" cy="9906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sz="2000" noProof="1">
                <a:latin typeface="Courier New" charset="0"/>
                <a:ea typeface="ＭＳ Ｐゴシック" charset="0"/>
              </a:rPr>
              <a:t>if(x == 0)</a:t>
            </a:r>
          </a:p>
          <a:p>
            <a:pPr algn="l">
              <a:defRPr/>
            </a:pPr>
            <a:r>
              <a:rPr sz="2000" noProof="1">
                <a:latin typeface="Courier New" charset="0"/>
                <a:ea typeface="ＭＳ Ｐゴシック" charset="0"/>
              </a:rPr>
              <a:t>  x = x + 5;</a:t>
            </a:r>
            <a:endParaRPr lang="en-US" sz="2400">
              <a:latin typeface="Courier New" charset="0"/>
              <a:ea typeface="ＭＳ Ｐゴシック" charset="0"/>
            </a:endParaRPr>
          </a:p>
        </p:txBody>
      </p:sp>
      <p:cxnSp>
        <p:nvCxnSpPr>
          <p:cNvPr id="19463" name="AutoShape 7"/>
          <p:cNvCxnSpPr>
            <a:cxnSpLocks noChangeShapeType="1"/>
            <a:stCxn id="19462" idx="2"/>
            <a:endCxn id="19460" idx="0"/>
          </p:cNvCxnSpPr>
          <p:nvPr/>
        </p:nvCxnSpPr>
        <p:spPr bwMode="auto">
          <a:xfrm>
            <a:off x="5143500" y="1925638"/>
            <a:ext cx="0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6629400" y="5257800"/>
            <a:ext cx="2057400" cy="6858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b="1">
                <a:latin typeface="Helvetica" charset="0"/>
                <a:ea typeface="ＭＳ Ｐゴシック" charset="0"/>
              </a:rPr>
              <a:t>Assembler</a:t>
            </a:r>
          </a:p>
        </p:txBody>
      </p:sp>
      <p:cxnSp>
        <p:nvCxnSpPr>
          <p:cNvPr id="19466" name="AutoShape 10"/>
          <p:cNvCxnSpPr>
            <a:cxnSpLocks noChangeShapeType="1"/>
            <a:stCxn id="19461" idx="2"/>
            <a:endCxn id="19465" idx="0"/>
          </p:cNvCxnSpPr>
          <p:nvPr/>
        </p:nvCxnSpPr>
        <p:spPr bwMode="auto">
          <a:xfrm>
            <a:off x="7658100" y="48688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3962400" y="4800600"/>
            <a:ext cx="2362200" cy="16002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0x81FE00000000</a:t>
            </a:r>
          </a:p>
          <a:p>
            <a:pPr algn="l"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0x7506</a:t>
            </a:r>
          </a:p>
          <a:p>
            <a:pPr algn="l"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0x81C605000000</a:t>
            </a:r>
            <a:endParaRPr sz="2000" noProof="1">
              <a:latin typeface="Courier New" charset="0"/>
              <a:ea typeface="ＭＳ Ｐゴシック" charset="0"/>
            </a:endParaRPr>
          </a:p>
        </p:txBody>
      </p:sp>
      <p:cxnSp>
        <p:nvCxnSpPr>
          <p:cNvPr id="19469" name="AutoShape 13"/>
          <p:cNvCxnSpPr>
            <a:cxnSpLocks noChangeShapeType="1"/>
            <a:stCxn id="19460" idx="2"/>
            <a:endCxn id="19467" idx="0"/>
          </p:cNvCxnSpPr>
          <p:nvPr/>
        </p:nvCxnSpPr>
        <p:spPr bwMode="auto">
          <a:xfrm rot="5400000">
            <a:off x="4305300" y="39624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472" name="AutoShape 16"/>
          <p:cNvCxnSpPr>
            <a:cxnSpLocks noChangeShapeType="1"/>
            <a:stCxn id="19465" idx="1"/>
            <a:endCxn id="19467" idx="3"/>
          </p:cNvCxnSpPr>
          <p:nvPr/>
        </p:nvCxnSpPr>
        <p:spPr bwMode="auto">
          <a:xfrm rot="10800000">
            <a:off x="6324600" y="56007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473" name="AutoShape 17"/>
          <p:cNvCxnSpPr>
            <a:cxnSpLocks noChangeShapeType="1"/>
            <a:stCxn id="19460" idx="3"/>
            <a:endCxn id="19461" idx="0"/>
          </p:cNvCxnSpPr>
          <p:nvPr/>
        </p:nvCxnSpPr>
        <p:spPr bwMode="auto">
          <a:xfrm>
            <a:off x="6172200" y="2781300"/>
            <a:ext cx="14859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284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58674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Lowest level programming language.</a:t>
            </a:r>
          </a:p>
          <a:p>
            <a:pPr>
              <a:lnSpc>
                <a:spcPct val="90000"/>
              </a:lnSpc>
            </a:pPr>
            <a:r>
              <a:rPr lang="en-US" sz="2800"/>
              <a:t>Each CPU instruction is represented as an opcode, which is an unsigned integer number.</a:t>
            </a:r>
          </a:p>
          <a:p>
            <a:pPr>
              <a:lnSpc>
                <a:spcPct val="90000"/>
              </a:lnSpc>
            </a:pPr>
            <a:r>
              <a:rPr lang="en-US" sz="2800"/>
              <a:t>Only language that the computer really understands.</a:t>
            </a:r>
          </a:p>
          <a:p>
            <a:pPr>
              <a:lnSpc>
                <a:spcPct val="90000"/>
              </a:lnSpc>
            </a:pPr>
            <a:r>
              <a:rPr lang="en-US" sz="2800"/>
              <a:t>Difficult to understand by human beings.</a:t>
            </a:r>
          </a:p>
        </p:txBody>
      </p:sp>
      <p:graphicFrame>
        <p:nvGraphicFramePr>
          <p:cNvPr id="15364" name="Object 200"/>
          <p:cNvGraphicFramePr>
            <a:graphicFrameLocks noChangeAspect="1"/>
          </p:cNvGraphicFramePr>
          <p:nvPr/>
        </p:nvGraphicFramePr>
        <p:xfrm>
          <a:off x="6248400" y="381000"/>
          <a:ext cx="219710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Imagen" r:id="rId3" imgW="2196974" imgH="2488194" progId="MS_ClipArt_Gallery.2">
                  <p:embed/>
                </p:oleObj>
              </mc:Choice>
              <mc:Fallback>
                <p:oleObj name="Imagen" r:id="rId3" imgW="2196974" imgH="248819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24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1000"/>
                        <a:ext cx="2197100" cy="248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15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2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Machine Language</a:t>
            </a:r>
          </a:p>
        </p:txBody>
      </p:sp>
      <p:sp>
        <p:nvSpPr>
          <p:cNvPr id="22722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19200"/>
            <a:ext cx="3733800" cy="5486400"/>
          </a:xfrm>
        </p:spPr>
        <p:txBody>
          <a:bodyPr/>
          <a:lstStyle/>
          <a:p>
            <a:r>
              <a:rPr lang="en-US" dirty="0"/>
              <a:t>Tied to the underlying machine</a:t>
            </a:r>
          </a:p>
          <a:p>
            <a:r>
              <a:rPr lang="en-US" dirty="0"/>
              <a:t>What the computer sees and deals with</a:t>
            </a:r>
          </a:p>
          <a:p>
            <a:r>
              <a:rPr lang="en-US" dirty="0"/>
              <a:t>Every command is a sequence of one or more numbers</a:t>
            </a:r>
          </a:p>
          <a:p>
            <a:r>
              <a:rPr lang="en-US" dirty="0"/>
              <a:t>All stored in memory on the computer, and read and executed</a:t>
            </a:r>
          </a:p>
        </p:txBody>
      </p:sp>
      <p:sp>
        <p:nvSpPr>
          <p:cNvPr id="227226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56150" y="1970088"/>
            <a:ext cx="4006850" cy="2508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buFontTx/>
              <a:buNone/>
            </a:pPr>
            <a:r>
              <a:rPr kumimoji="1" lang="en-US" sz="1200" b="1">
                <a:latin typeface="Courier New" pitchFamily="49" charset="0"/>
              </a:rPr>
              <a:t>0000 0000 0000 0000 0000 0000 0000 0000</a:t>
            </a:r>
          </a:p>
        </p:txBody>
      </p:sp>
      <p:sp>
        <p:nvSpPr>
          <p:cNvPr id="2272264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56150" y="2220913"/>
            <a:ext cx="4006850" cy="2508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buFontTx/>
              <a:buNone/>
            </a:pPr>
            <a:r>
              <a:rPr kumimoji="1" lang="en-US" sz="1200" b="1">
                <a:latin typeface="Courier New" pitchFamily="49" charset="0"/>
              </a:rPr>
              <a:t>0000 0000 0000 0000 0000 0000 0000 0000</a:t>
            </a:r>
          </a:p>
        </p:txBody>
      </p:sp>
      <p:sp>
        <p:nvSpPr>
          <p:cNvPr id="2272266" name="Rectangl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56150" y="2471738"/>
            <a:ext cx="4006850" cy="2492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buFontTx/>
              <a:buNone/>
            </a:pPr>
            <a:r>
              <a:rPr kumimoji="1" lang="en-US" sz="1200" b="1">
                <a:latin typeface="Courier New" pitchFamily="49" charset="0"/>
              </a:rPr>
              <a:t>9222 9120 1121 A120 1121 A121 7211 0000</a:t>
            </a:r>
          </a:p>
        </p:txBody>
      </p:sp>
      <p:sp>
        <p:nvSpPr>
          <p:cNvPr id="2272268" name="Rectangle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56150" y="2720975"/>
            <a:ext cx="4006850" cy="2508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buFontTx/>
              <a:buNone/>
            </a:pPr>
            <a:r>
              <a:rPr kumimoji="1" lang="en-US" sz="1200" b="1">
                <a:latin typeface="Courier New" pitchFamily="49" charset="0"/>
              </a:rPr>
              <a:t>0000 0001 0002 0003 0004 0005 0006 0007</a:t>
            </a:r>
          </a:p>
        </p:txBody>
      </p:sp>
      <p:sp>
        <p:nvSpPr>
          <p:cNvPr id="2272270" name="Rectangle 1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56150" y="2971800"/>
            <a:ext cx="4006850" cy="2508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buFontTx/>
              <a:buNone/>
            </a:pPr>
            <a:r>
              <a:rPr kumimoji="1" lang="en-US" sz="1200" b="1">
                <a:latin typeface="Courier New" pitchFamily="49" charset="0"/>
              </a:rPr>
              <a:t>0008 0009 000A 000B 000C 000D 000E 000F</a:t>
            </a:r>
          </a:p>
        </p:txBody>
      </p:sp>
      <p:sp>
        <p:nvSpPr>
          <p:cNvPr id="2272272" name="Rectangle 1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56150" y="3222625"/>
            <a:ext cx="4006850" cy="249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buFontTx/>
              <a:buNone/>
            </a:pPr>
            <a:r>
              <a:rPr kumimoji="1" lang="en-US" sz="1200" b="1">
                <a:latin typeface="Courier New" pitchFamily="49" charset="0"/>
              </a:rPr>
              <a:t>0000 0000 0000 FE10 FACE CAFE ACED CEDE</a:t>
            </a:r>
          </a:p>
        </p:txBody>
      </p:sp>
      <p:sp>
        <p:nvSpPr>
          <p:cNvPr id="2272274" name="Rectangle 1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56150" y="3471863"/>
            <a:ext cx="4006850" cy="2508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buFontTx/>
              <a:buNone/>
            </a:pPr>
            <a:endParaRPr kumimoji="1" lang="en-US" sz="1200" b="1">
              <a:latin typeface="Courier New" pitchFamily="49" charset="0"/>
            </a:endParaRPr>
          </a:p>
        </p:txBody>
      </p:sp>
      <p:sp>
        <p:nvSpPr>
          <p:cNvPr id="2272276" name="Rectangle 2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56150" y="3722688"/>
            <a:ext cx="4006850" cy="2508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buFontTx/>
              <a:buNone/>
            </a:pPr>
            <a:endParaRPr kumimoji="1" lang="en-US" sz="1200" b="1">
              <a:latin typeface="Courier New" pitchFamily="49" charset="0"/>
            </a:endParaRPr>
          </a:p>
        </p:txBody>
      </p:sp>
      <p:sp>
        <p:nvSpPr>
          <p:cNvPr id="2272278" name="Rectangle 2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56150" y="3973513"/>
            <a:ext cx="4006850" cy="2508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buFontTx/>
              <a:buNone/>
            </a:pPr>
            <a:r>
              <a:rPr kumimoji="1" lang="en-US" sz="1200" b="1">
                <a:latin typeface="Courier New" pitchFamily="49" charset="0"/>
              </a:rPr>
              <a:t>1234 5678 9ABC DEF0 0000 0000 F00D 0000</a:t>
            </a:r>
          </a:p>
        </p:txBody>
      </p:sp>
      <p:sp>
        <p:nvSpPr>
          <p:cNvPr id="2272280" name="Rectangle 2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756150" y="4224338"/>
            <a:ext cx="4006850" cy="2492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buFontTx/>
              <a:buNone/>
            </a:pPr>
            <a:r>
              <a:rPr kumimoji="1" lang="en-US" sz="1200" b="1">
                <a:latin typeface="Courier New" pitchFamily="49" charset="0"/>
              </a:rPr>
              <a:t>0000 0000 EEEE 1111 EEEE 1111 0000 0000</a:t>
            </a:r>
          </a:p>
        </p:txBody>
      </p:sp>
      <p:sp>
        <p:nvSpPr>
          <p:cNvPr id="2272282" name="Rectangle 2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56150" y="4473575"/>
            <a:ext cx="4006850" cy="2508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buFontTx/>
              <a:buNone/>
            </a:pPr>
            <a:r>
              <a:rPr kumimoji="1" lang="en-US" sz="1200" b="1">
                <a:latin typeface="Courier New" pitchFamily="49" charset="0"/>
              </a:rPr>
              <a:t>B1B2 F1F5 0000 0000 0000 0000 0000 0000</a:t>
            </a:r>
          </a:p>
        </p:txBody>
      </p:sp>
    </p:spTree>
    <p:extLst>
      <p:ext uri="{BB962C8B-B14F-4D97-AF65-F5344CB8AC3E}">
        <p14:creationId xmlns:p14="http://schemas.microsoft.com/office/powerpoint/2010/main" val="147791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Machine Code Example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opcode</a:t>
            </a:r>
            <a:r>
              <a:rPr lang="en-US"/>
              <a:t> for adding one to the accumulator in the Intel x86 is: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01000000b</a:t>
            </a: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or</a:t>
            </a:r>
          </a:p>
          <a:p>
            <a:pPr>
              <a:buFont typeface="Wingding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0x40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0</TotalTime>
  <Words>1904</Words>
  <Application>Microsoft Office PowerPoint</Application>
  <PresentationFormat>On-screen Show (4:3)</PresentationFormat>
  <Paragraphs>448</Paragraphs>
  <Slides>40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template2007</vt:lpstr>
      <vt:lpstr>Imagen</vt:lpstr>
      <vt:lpstr>Machine-Level Programming : Basics  </vt:lpstr>
      <vt:lpstr>Goals of Lecture</vt:lpstr>
      <vt:lpstr>Programming Languages</vt:lpstr>
      <vt:lpstr>Programming Languages</vt:lpstr>
      <vt:lpstr>High-Level Language</vt:lpstr>
      <vt:lpstr>Compiler</vt:lpstr>
      <vt:lpstr>Machine Language </vt:lpstr>
      <vt:lpstr>Machine Language</vt:lpstr>
      <vt:lpstr>Machine Code Example</vt:lpstr>
      <vt:lpstr>Assembly  Language</vt:lpstr>
      <vt:lpstr>Assembly Language</vt:lpstr>
      <vt:lpstr>Assembly Language Example</vt:lpstr>
      <vt:lpstr>Assembler</vt:lpstr>
      <vt:lpstr>Reasons for Studying Assembly Language</vt:lpstr>
      <vt:lpstr>Why Learn Assembly Language?</vt:lpstr>
      <vt:lpstr>Assembly Language Disadvantages</vt:lpstr>
      <vt:lpstr>Intel x86 Processors</vt:lpstr>
      <vt:lpstr>RISC: Reduced Instruction Set Computer</vt:lpstr>
      <vt:lpstr>CISC: Complex Instruction Set Computer</vt:lpstr>
      <vt:lpstr>Intel x86 Processors</vt:lpstr>
      <vt:lpstr>Intel x86 Evolution: Milestones</vt:lpstr>
      <vt:lpstr>Intel x86 Processors, cont.</vt:lpstr>
      <vt:lpstr>Our Coverage</vt:lpstr>
      <vt:lpstr>Why Learn Intel IA32 Assembly?</vt:lpstr>
      <vt:lpstr>Computer Architecture</vt:lpstr>
      <vt:lpstr>Definitions</vt:lpstr>
      <vt:lpstr>Von Neumann Architecture</vt:lpstr>
      <vt:lpstr>Assembly Programmer’s View</vt:lpstr>
      <vt:lpstr>CPU Instructions</vt:lpstr>
      <vt:lpstr>Fetch-Execute Cycle</vt:lpstr>
      <vt:lpstr>Control Unit: Instruction Pointer</vt:lpstr>
      <vt:lpstr>Control Unit: Instruction Decoder</vt:lpstr>
      <vt:lpstr>Registers</vt:lpstr>
      <vt:lpstr>Turning C into Object Code</vt:lpstr>
      <vt:lpstr>Compiling Into Assembly</vt:lpstr>
      <vt:lpstr>Object Code</vt:lpstr>
      <vt:lpstr>Machine Instruction Example</vt:lpstr>
      <vt:lpstr>Disassembling Object Code</vt:lpstr>
      <vt:lpstr>Alternate Disassembly</vt:lpstr>
      <vt:lpstr>What Can be Disassembled?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2019-12-30T09:26:47Z</dcterms:created>
  <dcterms:modified xsi:type="dcterms:W3CDTF">2019-12-30T10:41:56Z</dcterms:modified>
  <cp:category/>
</cp:coreProperties>
</file>