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1442" r:id="rId3"/>
    <p:sldId id="1462" r:id="rId4"/>
    <p:sldId id="1443" r:id="rId6"/>
    <p:sldId id="1457" r:id="rId7"/>
    <p:sldId id="1482" r:id="rId8"/>
    <p:sldId id="1459" r:id="rId9"/>
    <p:sldId id="1458" r:id="rId10"/>
    <p:sldId id="1460" r:id="rId11"/>
    <p:sldId id="1461" r:id="rId12"/>
    <p:sldId id="1444" r:id="rId13"/>
    <p:sldId id="1445" r:id="rId14"/>
    <p:sldId id="1446" r:id="rId15"/>
    <p:sldId id="1447" r:id="rId16"/>
    <p:sldId id="1448" r:id="rId17"/>
    <p:sldId id="1449" r:id="rId18"/>
    <p:sldId id="1450" r:id="rId19"/>
    <p:sldId id="1451" r:id="rId20"/>
    <p:sldId id="1452" r:id="rId21"/>
    <p:sldId id="1453" r:id="rId22"/>
    <p:sldId id="1454" r:id="rId23"/>
    <p:sldId id="1455" r:id="rId24"/>
    <p:sldId id="1456" r:id="rId25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99FF"/>
    <a:srgbClr val="99CCFF"/>
    <a:srgbClr val="FF66FF"/>
    <a:srgbClr val="FFFF00"/>
    <a:srgbClr val="FFCC66"/>
    <a:srgbClr val="99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3320" autoAdjust="0"/>
  </p:normalViewPr>
  <p:slideViewPr>
    <p:cSldViewPr>
      <p:cViewPr varScale="1">
        <p:scale>
          <a:sx n="83" d="100"/>
          <a:sy n="83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31" cy="512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35" tIns="48318" rIns="96635" bIns="48318" numCol="1" anchor="t" anchorCtr="0" compatLnSpc="1"/>
          <a:lstStyle>
            <a:lvl1pPr defTabSz="967105">
              <a:buFontTx/>
              <a:buNone/>
              <a:defRPr sz="1300"/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169" y="0"/>
            <a:ext cx="3075131" cy="512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35" tIns="48318" rIns="96635" bIns="48318" numCol="1" anchor="t" anchorCtr="0" compatLnSpc="1"/>
          <a:lstStyle>
            <a:lvl1pPr algn="r" defTabSz="967105">
              <a:buFontTx/>
              <a:buNone/>
              <a:defRPr sz="1300"/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253"/>
            <a:ext cx="3075131" cy="5093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35" tIns="48318" rIns="96635" bIns="48318" numCol="1" anchor="b" anchorCtr="0" compatLnSpc="1"/>
          <a:lstStyle>
            <a:lvl1pPr defTabSz="967105">
              <a:buFontTx/>
              <a:buNone/>
              <a:defRPr sz="1300"/>
            </a:lvl1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169" y="9725253"/>
            <a:ext cx="3075131" cy="5093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35" tIns="48318" rIns="96635" bIns="48318" numCol="1" anchor="b" anchorCtr="0" compatLnSpc="1"/>
          <a:lstStyle>
            <a:lvl1pPr algn="r" defTabSz="967105">
              <a:buFontTx/>
              <a:buNone/>
              <a:defRPr sz="1300"/>
            </a:lvl1pPr>
          </a:lstStyle>
          <a:p>
            <a:fld id="{24143E46-11EB-45D1-9CEF-A03C262CB445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6643" cy="4721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6931" tIns="53466" rIns="106931" bIns="53466" numCol="1" anchor="t" anchorCtr="0" compatLnSpc="1"/>
          <a:lstStyle>
            <a:lvl1pPr defTabSz="1068705">
              <a:defRPr sz="1400"/>
            </a:lvl1pPr>
          </a:lstStyle>
          <a:p>
            <a:endParaRPr lang="en-US" alt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8007" y="1"/>
            <a:ext cx="3056643" cy="4721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6931" tIns="53466" rIns="106931" bIns="53466" numCol="1" anchor="t" anchorCtr="0" compatLnSpc="1"/>
          <a:lstStyle>
            <a:lvl1pPr algn="r" defTabSz="1068705">
              <a:defRPr sz="1400"/>
            </a:lvl1pPr>
          </a:lstStyle>
          <a:p>
            <a:endParaRPr lang="en-US" altLang="en-US"/>
          </a:p>
        </p:txBody>
      </p:sp>
      <p:sp>
        <p:nvSpPr>
          <p:cNvPr id="396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54063"/>
            <a:ext cx="5151437" cy="3865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96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1363" y="4902394"/>
            <a:ext cx="5153464" cy="45267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6931" tIns="53466" rIns="106931" bIns="53466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396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1714"/>
            <a:ext cx="3056643" cy="568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6931" tIns="53466" rIns="106931" bIns="53466" numCol="1" anchor="b" anchorCtr="0" compatLnSpc="1"/>
          <a:lstStyle>
            <a:lvl1pPr defTabSz="1068705">
              <a:defRPr sz="1400"/>
            </a:lvl1pPr>
          </a:lstStyle>
          <a:p>
            <a:endParaRPr lang="en-US" altLang="en-US"/>
          </a:p>
        </p:txBody>
      </p:sp>
      <p:sp>
        <p:nvSpPr>
          <p:cNvPr id="396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8007" y="9711714"/>
            <a:ext cx="3056643" cy="568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6931" tIns="53466" rIns="106931" bIns="53466" numCol="1" anchor="b" anchorCtr="0" compatLnSpc="1"/>
          <a:lstStyle>
            <a:lvl1pPr algn="r" defTabSz="1068705">
              <a:defRPr sz="1400"/>
            </a:lvl1pPr>
          </a:lstStyle>
          <a:p>
            <a:fld id="{E14E818B-0FD9-419C-B6E1-8B58412D21D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E818B-0FD9-419C-B6E1-8B58412D21D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E818B-0FD9-419C-B6E1-8B58412D21D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/>
            <a:fld id="{2DF151DF-B6AE-4C25-B61A-083EDB9D7EF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D60AB-B38F-40AB-86CE-34FD40B699C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7BDD65-7CD9-4E1F-AE9E-16610D904F3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A39374-D1EE-4BF0-9C97-FAF026FE1AF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AD1132C-954F-45EC-83DF-516BC094248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29600" cy="2338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CB099-D893-4D0B-8C5B-23B77418A2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867ACC-6A75-4465-8C21-70E0B83DBC0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919413-D856-412E-B94A-4CED2EE56D0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3DA85E-D48D-4AE5-A9A5-B87BA63E533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1F4FF9-5EAA-440E-86BC-02D7156E5F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3600-5CE5-405B-A8C4-4E4FA03F7D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616EC5-67DD-4435-BC14-4FDDF8B23D4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BCAE7-F6F0-48A3-8047-44C221391A5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433E2-F583-4DC5-A895-924C904355D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534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400"/>
            </a:lvl1pPr>
          </a:lstStyle>
          <a:p>
            <a:fld id="{ADD0BC35-F4DC-44CC-8035-BE51648827FC}" type="slidenum">
              <a:rPr lang="en-US" altLang="en-US"/>
            </a:fld>
            <a:endParaRPr lang="en-US" alt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224155" indent="-224155" algn="l" rtl="0" eaLnBrk="0" fontAlgn="base" hangingPunct="0">
        <a:spcBef>
          <a:spcPct val="50000"/>
        </a:spcBef>
        <a:spcAft>
          <a:spcPct val="0"/>
        </a:spcAft>
        <a:buChar char="•"/>
        <a:defRPr sz="2400" kern="1200">
          <a:solidFill>
            <a:srgbClr val="0000FF"/>
          </a:solidFill>
          <a:latin typeface="+mn-lt"/>
          <a:ea typeface="+mn-ea"/>
          <a:cs typeface="+mn-cs"/>
        </a:defRPr>
      </a:lvl1pPr>
      <a:lvl2pPr marL="563880" indent="-224155" algn="l" rtl="0" eaLnBrk="0" fontAlgn="base" hangingPunct="0">
        <a:spcBef>
          <a:spcPct val="1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1225" indent="-233680" algn="l" rtl="0" eaLnBrk="0" fontAlgn="base" hangingPunct="0">
        <a:spcBef>
          <a:spcPct val="1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59205" indent="-233680" algn="l" rtl="0" eaLnBrk="0" fontAlgn="base" hangingPunct="0">
        <a:spcBef>
          <a:spcPct val="1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97025" indent="-224155" algn="l" rtl="0" eaLnBrk="0" fontAlgn="base" hangingPunct="0">
        <a:spcBef>
          <a:spcPct val="1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130425"/>
            <a:ext cx="9067800" cy="305117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ITSE 3242:</a:t>
            </a:r>
            <a:br>
              <a:rPr lang="en-US" altLang="en-US" sz="3200" dirty="0" smtClean="0"/>
            </a:br>
            <a:r>
              <a:rPr lang="en-US" altLang="en-US" sz="3200" dirty="0" smtClean="0"/>
              <a:t>Systems Programming</a:t>
            </a:r>
            <a:br>
              <a:rPr lang="en-US" altLang="en-US" sz="2800" dirty="0" smtClean="0"/>
            </a:br>
            <a:br>
              <a:rPr lang="en-US" altLang="en-US" sz="2800" dirty="0"/>
            </a:br>
            <a:br>
              <a:rPr lang="en-US" altLang="en-US" sz="2800" dirty="0" smtClean="0"/>
            </a:br>
            <a:br>
              <a:rPr lang="en-US" altLang="en-US" sz="2800" dirty="0"/>
            </a:br>
            <a:br>
              <a:rPr lang="en-US" altLang="en-US" sz="2800" dirty="0" smtClean="0"/>
            </a:br>
            <a:r>
              <a:rPr lang="en-US" altLang="en-US" sz="2800" dirty="0" smtClean="0"/>
              <a:t>Lecture 1: Course Introduction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Goals</a:t>
            </a:r>
            <a:endParaRPr lang="en-US" altLang="en-US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 programming better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Processor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Linking code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Exceptions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Memory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I/O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Networking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Prepare for </a:t>
            </a:r>
            <a:r>
              <a:rPr lang="en-US" altLang="en-US" dirty="0"/>
              <a:t>system building </a:t>
            </a:r>
            <a:r>
              <a:rPr lang="en-US" altLang="en-US" dirty="0" smtClean="0"/>
              <a:t>classes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Computer architecture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Operating systems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Networking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Embedded Systems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4103" name="Picture 6" descr="images.jpe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9" descr="download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3459163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10" descr="images (2)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"/>
            <a:ext cx="1331913" cy="1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use C and Linux/UNIX?</a:t>
            </a:r>
            <a:endParaRPr lang="en-US" altLang="en-US" dirty="0" smtClean="0"/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Interfacing with run-time and operating systems is more suited in C</a:t>
            </a: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Understanding C and assembly is key to understanding how programs execute</a:t>
            </a:r>
            <a:endParaRPr lang="en-US" altLang="en-US" sz="2000" dirty="0" smtClean="0"/>
          </a:p>
          <a:p>
            <a:pPr lvl="1" eaLnBrk="1" hangingPunct="1"/>
            <a:r>
              <a:rPr lang="en-US" altLang="en-US" sz="1800" dirty="0" smtClean="0"/>
              <a:t>Behavior of programs in presence of bugs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Tuning program performance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600" dirty="0" smtClean="0"/>
              <a:t>Understanding sources of program inefficiency</a:t>
            </a:r>
            <a:endParaRPr lang="en-US" altLang="en-US" sz="1600" dirty="0" smtClean="0"/>
          </a:p>
          <a:p>
            <a:pPr lvl="1" eaLnBrk="1" hangingPunct="1"/>
            <a:r>
              <a:rPr lang="en-US" altLang="en-US" sz="1800" dirty="0" smtClean="0"/>
              <a:t>Implementing system software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600" dirty="0" smtClean="0"/>
              <a:t>Operating systems must manage process state</a:t>
            </a:r>
            <a:endParaRPr lang="en-US" altLang="en-US" sz="1600" dirty="0" smtClean="0"/>
          </a:p>
          <a:p>
            <a:pPr lvl="2" eaLnBrk="1" hangingPunct="1"/>
            <a:endParaRPr lang="en-US" altLang="en-US" sz="1600" dirty="0"/>
          </a:p>
          <a:p>
            <a:pPr eaLnBrk="1" hangingPunct="1"/>
            <a:r>
              <a:rPr lang="en-US" altLang="en-US" dirty="0" smtClean="0"/>
              <a:t>Linux </a:t>
            </a:r>
            <a:r>
              <a:rPr lang="en-US" altLang="en-US" dirty="0"/>
              <a:t>has a rich development environment</a:t>
            </a:r>
            <a:endParaRPr lang="en-US" altLang="en-US" dirty="0"/>
          </a:p>
          <a:p>
            <a:pPr eaLnBrk="1" hangingPunct="1"/>
            <a:r>
              <a:rPr lang="en-US" altLang="en-US" dirty="0"/>
              <a:t>Linux </a:t>
            </a:r>
            <a:r>
              <a:rPr lang="en-US" altLang="en-US" dirty="0" smtClean="0"/>
              <a:t>is </a:t>
            </a:r>
            <a:r>
              <a:rPr lang="en-US" altLang="en-US" dirty="0"/>
              <a:t>open and well-specified, good for study &amp; research</a:t>
            </a:r>
            <a:endParaRPr lang="en-US" altLang="en-US" dirty="0"/>
          </a:p>
          <a:p>
            <a:pPr lvl="2" eaLnBrk="1" hangingPunct="1"/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Problems in Low-Level Programming</a:t>
            </a:r>
            <a:endParaRPr lang="en-US" altLang="en-US" sz="280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178176"/>
            <a:ext cx="8229600" cy="29479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/>
              <a:t>Few abstractions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No objects, abstract functions, ...</a:t>
            </a:r>
            <a:endParaRPr lang="en-US" altLang="en-US" sz="1600" dirty="0" smtClean="0"/>
          </a:p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/>
              <a:t>No safety net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Manual memory management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Direct access to system </a:t>
            </a:r>
            <a:r>
              <a:rPr lang="en-US" altLang="en-US" sz="1600" dirty="0" smtClean="0"/>
              <a:t>resources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1600" dirty="0"/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/>
              <a:t>Imperative programming</a:t>
            </a:r>
            <a:endParaRPr lang="en-US" altLang="en-US" sz="1800" dirty="0"/>
          </a:p>
          <a:p>
            <a:pPr marL="339725" lvl="1" indent="0" eaLnBrk="1" hangingPunct="1">
              <a:lnSpc>
                <a:spcPct val="80000"/>
              </a:lnSpc>
              <a:buNone/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endParaRPr lang="en-US" altLang="en-US" sz="1600" dirty="0" smtClean="0"/>
          </a:p>
        </p:txBody>
      </p:sp>
      <p:grpSp>
        <p:nvGrpSpPr>
          <p:cNvPr id="9223" name="Group 9"/>
          <p:cNvGrpSpPr/>
          <p:nvPr/>
        </p:nvGrpSpPr>
        <p:grpSpPr bwMode="auto">
          <a:xfrm>
            <a:off x="1642268" y="1417637"/>
            <a:ext cx="5859463" cy="1279525"/>
            <a:chOff x="1696" y="816"/>
            <a:chExt cx="3691" cy="806"/>
          </a:xfrm>
        </p:grpSpPr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696" y="1073"/>
              <a:ext cx="23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Tahoma" panose="020B0604030504040204" pitchFamily="34" charset="0"/>
                </a:rPr>
                <a:t>It’s easy to make mistakes</a:t>
              </a:r>
              <a:endParaRPr lang="en-US" altLang="en-US" sz="2400" u="sng" dirty="0">
                <a:latin typeface="Tahoma" panose="020B0604030504040204" pitchFamily="34" charset="0"/>
              </a:endParaRPr>
            </a:p>
          </p:txBody>
        </p:sp>
        <p:pic>
          <p:nvPicPr>
            <p:cNvPr id="9227" name="Picture 11" descr="j0104748[1]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" y="816"/>
              <a:ext cx="794" cy="8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Survival Skills</a:t>
            </a:r>
            <a:endParaRPr lang="en-US" altLang="en-US" dirty="0" smtClean="0"/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Planning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Develop the algorithm first before </a:t>
            </a:r>
            <a:r>
              <a:rPr lang="en-US" altLang="en-US" sz="1600" dirty="0" smtClean="0"/>
              <a:t>coding</a:t>
            </a:r>
            <a:endParaRPr lang="en-US" alt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/>
            <a:r>
              <a:rPr lang="en-US" altLang="en-US" dirty="0" smtClean="0"/>
              <a:t>Good style &amp; documentation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Program that is clear today is clear only because you just wrote </a:t>
            </a:r>
            <a:r>
              <a:rPr lang="en-US" sz="1600" dirty="0" smtClean="0"/>
              <a:t>it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Comment, functions (modularity),…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Indentation</a:t>
            </a:r>
            <a:r>
              <a:rPr lang="en-US" sz="1600" dirty="0"/>
              <a:t>, Meaningful variable names  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/>
            <a:r>
              <a:rPr lang="en-US" altLang="en-US" dirty="0" smtClean="0"/>
              <a:t>Defensive programming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Software has errors.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You are not your software, yet you are responsible for the errors.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You can never remove the errors, only reduce their probability.</a:t>
            </a:r>
            <a:endParaRPr lang="en-US" sz="1600" dirty="0" smtClean="0"/>
          </a:p>
          <a:p>
            <a:pPr eaLnBrk="1" hangingPunct="1"/>
            <a:r>
              <a:rPr lang="en-US" altLang="en-US" dirty="0" smtClean="0"/>
              <a:t>Debugging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Art of finding and fixing errors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We will cover this in the labs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this course is </a:t>
            </a:r>
            <a:r>
              <a:rPr lang="en-US" altLang="en-US" i="1" smtClean="0"/>
              <a:t>not</a:t>
            </a:r>
            <a:endParaRPr lang="en-US" altLang="en-US" i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is not a course about the art of programming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Other courses have/will cover programming principles (OOP, Web programming,…)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is not a course about the C language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You will gain a familiarity with C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There are a lot of C concepts that we will not be covered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We will not focus on large-scale design in C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 is simply a useful vehicle for learning system-level concepts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Perspective</a:t>
            </a:r>
            <a:endParaRPr lang="en-US" altLang="en-US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course teaches how to </a:t>
            </a:r>
            <a:r>
              <a:rPr lang="en-US" altLang="en-US" i="1" dirty="0" smtClean="0"/>
              <a:t>use</a:t>
            </a:r>
            <a:r>
              <a:rPr lang="en-US" altLang="en-US" dirty="0" smtClean="0"/>
              <a:t> systems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Purpose is to show how by knowing more about the underlying system, one can be more effective as a programmer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Enable you to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Write programs that are more reliable and efficient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Incorporate features that require hooks into OS</a:t>
            </a:r>
            <a:endParaRPr lang="en-US" altLang="en-US" dirty="0" smtClean="0"/>
          </a:p>
          <a:p>
            <a:pPr lvl="3" eaLnBrk="1" hangingPunct="1"/>
            <a:r>
              <a:rPr lang="en-US" altLang="en-US" dirty="0" smtClean="0"/>
              <a:t>E.g., concurrency, signal handlers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Syllabus Overview</a:t>
            </a:r>
            <a:endParaRPr lang="en-US" alt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with C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Introduction to basic types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Program representation and execution in C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Machine-level representation of programs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Machine code to Assembly to C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Linking and Virtual Memory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does a program actually get loaded and run?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Exceptions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Critical events can happen outside your program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I/O, Networking, and Concurrency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Programs must communicate to be useful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</a:t>
            </a:r>
            <a:endParaRPr lang="en-US" altLang="en-US" smtClean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Libraries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are they?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are they used by your program?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Incremental compilation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can you minimize recompilation?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are 1000s of files combined into one program?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Errors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Why does your program compile but not run?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Why does Windows tell you that “&lt;???&gt;.</a:t>
            </a:r>
            <a:r>
              <a:rPr lang="en-US" altLang="en-US" dirty="0" err="1" smtClean="0"/>
              <a:t>dll</a:t>
            </a:r>
            <a:r>
              <a:rPr lang="en-US" altLang="en-US" dirty="0" smtClean="0"/>
              <a:t> is out of date”?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Virtual Memory</a:t>
            </a:r>
            <a:endParaRPr lang="en-US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Allocating memory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Where is your program’s data stored?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if you need more memory?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is this allocation managed?</a:t>
            </a:r>
            <a:endParaRPr lang="en-US" altLang="en-US" dirty="0" smtClean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Address </a:t>
            </a:r>
            <a:r>
              <a:rPr lang="en-US" altLang="en-US" dirty="0" smtClean="0"/>
              <a:t>spaces (memory allocated)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What does a program’s address space look like?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How are programs loaded into memory?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How are programs isolated and protected from each other?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How do programs share memory? </a:t>
            </a:r>
            <a:endParaRPr lang="en-US" altLang="en-US" dirty="0"/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</a:t>
            </a:r>
            <a:endParaRPr lang="en-US" altLang="en-US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Running programs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does the shell (console) work?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is a process (running program), and how is it created?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Communicating with a program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happens when you type Ctrl-C, Ctrl-Z, etc.?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does your program find out about external events?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System calls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happens to your program when you invoke the operating system?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Objectives</a:t>
            </a:r>
            <a:endParaRPr lang="en-US" altLang="en-US" sz="28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What are systems</a:t>
            </a:r>
            <a:r>
              <a:rPr lang="" altLang="en-US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Overview of a computer system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Categories of Software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General discussion on system programming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Course Goals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" altLang="en-US" dirty="0" smtClean="0">
                <a:solidFill>
                  <a:schemeClr val="tx1"/>
                </a:solidFill>
              </a:rPr>
              <a:t>Course Content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I/O, networking, and concurrency</a:t>
            </a:r>
            <a:endParaRPr lang="en-US" altLang="en-US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I/O interface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are files read, written, shared, etc.?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Which I/O functions should you use and why?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Network access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Who manages the network?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can your program access the network?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Concurrency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are some of the problems with concurrency?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How are concurrent programs written?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Exposure to Real Programs</a:t>
            </a:r>
            <a:endParaRPr lang="en-US" alt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 the course of the semester you will be exposed to several “real” programs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OS interface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Shell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You will write pieces of a functioning </a:t>
            </a:r>
            <a:r>
              <a:rPr lang="en-US" altLang="en-US" dirty="0" err="1" smtClean="0"/>
              <a:t>unix</a:t>
            </a:r>
            <a:r>
              <a:rPr lang="en-US" altLang="en-US" dirty="0" smtClean="0"/>
              <a:t> shell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Dynamic memory allocator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You will write a functioning memory allocator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Program development tools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Compiler, linker, loader…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And more…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Time</a:t>
            </a:r>
            <a:endParaRPr lang="en-US" altLang="en-US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Begin introduction to C</a:t>
            </a:r>
            <a:endParaRPr lang="en-US" altLang="en-US" dirty="0" smtClean="0"/>
          </a:p>
          <a:p>
            <a:pPr lvl="1" eaLnBrk="1" hangingPunct="1"/>
            <a:r>
              <a:rPr lang="en-US" altLang="en-US" dirty="0"/>
              <a:t>S</a:t>
            </a:r>
            <a:r>
              <a:rPr lang="en-US" altLang="en-US" dirty="0" smtClean="0"/>
              <a:t>how some basic C programs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Start with simple data types</a:t>
            </a:r>
            <a:endParaRPr lang="en-US" altLang="en-US" dirty="0" smtClean="0"/>
          </a:p>
          <a:p>
            <a:pPr lvl="1" eaLnBrk="1" hangingPunct="1"/>
            <a:r>
              <a:rPr lang="en-US" altLang="en-US" dirty="0"/>
              <a:t>G</a:t>
            </a:r>
            <a:r>
              <a:rPr lang="en-US" altLang="en-US" smtClean="0"/>
              <a:t>et </a:t>
            </a:r>
            <a:r>
              <a:rPr lang="en-US" altLang="en-US" dirty="0" smtClean="0"/>
              <a:t>everyone familiar with C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systems?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is a system?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sz="2200" dirty="0" smtClean="0"/>
              <a:t>Is a collection of various components.</a:t>
            </a:r>
            <a:endParaRPr lang="en-US" sz="2200" dirty="0" smtClean="0"/>
          </a:p>
          <a:p>
            <a:pPr lvl="1"/>
            <a:r>
              <a:rPr lang="en-US" sz="2200" dirty="0" smtClean="0"/>
              <a:t>That accomplish a defined objective.</a:t>
            </a:r>
            <a:endParaRPr lang="en-US" sz="2200" dirty="0" smtClean="0"/>
          </a:p>
          <a:p>
            <a:pPr eaLnBrk="1" hangingPunct="1"/>
            <a:r>
              <a:rPr lang="en-US" dirty="0"/>
              <a:t>Examples: </a:t>
            </a:r>
            <a:endParaRPr lang="en-US" dirty="0" smtClean="0"/>
          </a:p>
          <a:p>
            <a:pPr lvl="1" eaLnBrk="1" hangingPunct="1"/>
            <a:r>
              <a:rPr lang="en-US" dirty="0" smtClean="0"/>
              <a:t>Computer </a:t>
            </a:r>
            <a:r>
              <a:rPr lang="en-US" dirty="0"/>
              <a:t>systems, </a:t>
            </a:r>
            <a:endParaRPr lang="en-US" dirty="0" smtClean="0"/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conomic system, </a:t>
            </a:r>
            <a:endParaRPr lang="en-US" dirty="0" smtClean="0"/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cosystem</a:t>
            </a:r>
            <a:r>
              <a:rPr lang="en-US" dirty="0"/>
              <a:t>, </a:t>
            </a:r>
            <a:endParaRPr lang="en-US" dirty="0" smtClean="0"/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systems, </a:t>
            </a:r>
            <a:endParaRPr lang="en-US" dirty="0" smtClean="0"/>
          </a:p>
          <a:p>
            <a:pPr lvl="1" eaLnBrk="1" hangingPunct="1"/>
            <a:r>
              <a:rPr lang="en-US" dirty="0"/>
              <a:t>D</a:t>
            </a:r>
            <a:r>
              <a:rPr lang="en-US" dirty="0" smtClean="0"/>
              <a:t>igestive </a:t>
            </a:r>
            <a:r>
              <a:rPr lang="en-US" dirty="0"/>
              <a:t>system, </a:t>
            </a:r>
            <a:r>
              <a:rPr lang="en-US" dirty="0" smtClean="0"/>
              <a:t>…</a:t>
            </a:r>
            <a:endParaRPr lang="en-US" dirty="0" smtClean="0"/>
          </a:p>
          <a:p>
            <a:pPr eaLnBrk="1" hangingPunct="1"/>
            <a:r>
              <a:rPr lang="en-US" dirty="0" smtClean="0"/>
              <a:t>In this class, we </a:t>
            </a:r>
            <a:r>
              <a:rPr lang="en-US" dirty="0"/>
              <a:t>learn how to </a:t>
            </a:r>
            <a:r>
              <a:rPr lang="en-US" altLang="en-US" i="1" dirty="0" smtClean="0"/>
              <a:t>use</a:t>
            </a:r>
            <a:r>
              <a:rPr lang="en-US" altLang="en-US" dirty="0" smtClean="0"/>
              <a:t> (program) computer systems efficiently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a computer </a:t>
            </a:r>
            <a:r>
              <a:rPr lang="en-GB" b="1" dirty="0" smtClean="0"/>
              <a:t>system?</a:t>
            </a:r>
            <a:endParaRPr lang="en-US" dirty="0"/>
          </a:p>
          <a:p>
            <a:r>
              <a:rPr lang="en-GB" dirty="0"/>
              <a:t>A computer system is a combination of hardware and software.</a:t>
            </a:r>
            <a:endParaRPr lang="en-US" dirty="0"/>
          </a:p>
          <a:p>
            <a:r>
              <a:rPr lang="en-GB" b="1" dirty="0"/>
              <a:t>Hardware</a:t>
            </a:r>
            <a:r>
              <a:rPr lang="en-GB" dirty="0"/>
              <a:t>: Computer hardware is the physical equipment of the computer </a:t>
            </a:r>
            <a:r>
              <a:rPr lang="en-GB" dirty="0" smtClean="0"/>
              <a:t>that you </a:t>
            </a:r>
            <a:r>
              <a:rPr lang="en-GB" dirty="0"/>
              <a:t>see and touch. </a:t>
            </a:r>
            <a:endParaRPr lang="en-US" dirty="0" smtClean="0"/>
          </a:p>
          <a:p>
            <a:pPr lvl="3" fontAlgn="ctr"/>
            <a:r>
              <a:rPr lang="en-GB" sz="2400" dirty="0" smtClean="0"/>
              <a:t>Input hardware, </a:t>
            </a:r>
            <a:endParaRPr lang="en-GB" sz="2400" dirty="0" smtClean="0"/>
          </a:p>
          <a:p>
            <a:pPr lvl="3" fontAlgn="ctr"/>
            <a:r>
              <a:rPr lang="en-GB" sz="2400" dirty="0" smtClean="0"/>
              <a:t>Output hardware, </a:t>
            </a:r>
            <a:endParaRPr lang="en-GB" sz="2400" dirty="0" smtClean="0"/>
          </a:p>
          <a:p>
            <a:pPr lvl="3" fontAlgn="ctr"/>
            <a:r>
              <a:rPr lang="en-GB" sz="2400" dirty="0" smtClean="0"/>
              <a:t>Processing hardware, </a:t>
            </a:r>
            <a:endParaRPr lang="en-GB" sz="2400" dirty="0" smtClean="0"/>
          </a:p>
          <a:p>
            <a:pPr lvl="3" fontAlgn="ctr"/>
            <a:r>
              <a:rPr lang="en-GB" sz="2400" dirty="0" smtClean="0"/>
              <a:t>Memor</a:t>
            </a:r>
            <a:r>
              <a:rPr lang="" altLang="en-GB" sz="2400" dirty="0" smtClean="0"/>
              <a:t>y hardware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pPr lvl="3" fontAlgn="ctr"/>
            <a:r>
              <a:rPr lang="en-GB" sz="2400" dirty="0" smtClean="0"/>
              <a:t>Storage </a:t>
            </a:r>
            <a:r>
              <a:rPr lang="en-GB" sz="2400" dirty="0"/>
              <a:t>hardware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Software: </a:t>
            </a:r>
            <a:r>
              <a:rPr lang="en-GB" dirty="0" smtClean="0"/>
              <a:t>Software </a:t>
            </a:r>
            <a:r>
              <a:rPr lang="en-GB" dirty="0"/>
              <a:t>is collection of many programs which are deigned to solve a specific problem. </a:t>
            </a:r>
            <a:endParaRPr lang="en-GB" dirty="0"/>
          </a:p>
          <a:p>
            <a:r>
              <a:rPr lang="en-US" sz="2200" dirty="0" smtClean="0"/>
              <a:t>It </a:t>
            </a:r>
            <a:r>
              <a:rPr lang="en-GB" sz="2200" dirty="0" smtClean="0"/>
              <a:t>is </a:t>
            </a:r>
            <a:r>
              <a:rPr lang="en-GB" sz="2200" dirty="0"/>
              <a:t>classified as:</a:t>
            </a:r>
            <a:endParaRPr lang="en-US" sz="2200" dirty="0"/>
          </a:p>
          <a:p>
            <a:pPr lvl="1" fontAlgn="ctr"/>
            <a:r>
              <a:rPr lang="en-GB" sz="2200" b="1" dirty="0"/>
              <a:t>System software:  </a:t>
            </a:r>
            <a:r>
              <a:rPr lang="en-GB" sz="2200" dirty="0"/>
              <a:t>Refers to programs designed to perform tasks associated with directly controlling and utilizing computer hardware</a:t>
            </a:r>
            <a:r>
              <a:rPr lang="" altLang="en-GB" sz="2200" dirty="0"/>
              <a:t>: </a:t>
            </a:r>
            <a:r>
              <a:rPr lang="en-GB" sz="2200" dirty="0"/>
              <a:t>Example</a:t>
            </a:r>
            <a:r>
              <a:rPr lang="" altLang="en-GB" sz="2200" dirty="0"/>
              <a:t>s include</a:t>
            </a:r>
            <a:endParaRPr lang="" altLang="en-GB" sz="2400" dirty="0"/>
          </a:p>
          <a:p>
            <a:pPr lvl="3" fontAlgn="ctr"/>
            <a:r>
              <a:rPr lang="en-GB" dirty="0"/>
              <a:t>Operation System , </a:t>
            </a:r>
            <a:endParaRPr lang="en-GB" dirty="0"/>
          </a:p>
          <a:p>
            <a:pPr lvl="3" fontAlgn="ctr"/>
            <a:r>
              <a:rPr lang="en-GB" dirty="0"/>
              <a:t>Assembler, </a:t>
            </a:r>
            <a:endParaRPr lang="en-GB" dirty="0"/>
          </a:p>
          <a:p>
            <a:pPr lvl="3" fontAlgn="ctr"/>
            <a:r>
              <a:rPr lang="en-GB" dirty="0"/>
              <a:t>Disk utilities, etc.</a:t>
            </a:r>
            <a:endParaRPr lang="en-US" sz="2400" dirty="0"/>
          </a:p>
          <a:p>
            <a:pPr lvl="1" fontAlgn="ctr"/>
            <a:r>
              <a:rPr lang="en-GB" sz="2200" b="1" dirty="0"/>
              <a:t>Application software:  </a:t>
            </a:r>
            <a:r>
              <a:rPr lang="en-GB" sz="2200" dirty="0" smtClean="0"/>
              <a:t>those </a:t>
            </a:r>
            <a:r>
              <a:rPr lang="en-GB" sz="2200" dirty="0"/>
              <a:t>programs developed to meet particular user requirements for specific application</a:t>
            </a:r>
            <a:r>
              <a:rPr lang="" altLang="en-GB" sz="2200" dirty="0"/>
              <a:t>. </a:t>
            </a:r>
            <a:r>
              <a:rPr lang="en-GB" sz="2200" dirty="0"/>
              <a:t>Example</a:t>
            </a:r>
            <a:r>
              <a:rPr lang="" altLang="en-GB" sz="2200" dirty="0"/>
              <a:t>s include</a:t>
            </a:r>
            <a:r>
              <a:rPr lang="en-GB" sz="2200" dirty="0"/>
              <a:t>: </a:t>
            </a:r>
            <a:endParaRPr lang="en-GB" sz="2400" dirty="0"/>
          </a:p>
          <a:p>
            <a:pPr lvl="3" fontAlgn="ctr"/>
            <a:r>
              <a:rPr lang="en-GB" dirty="0"/>
              <a:t>Word processors, </a:t>
            </a:r>
            <a:endParaRPr lang="en-GB" dirty="0"/>
          </a:p>
          <a:p>
            <a:pPr lvl="3" fontAlgn="ctr"/>
            <a:r>
              <a:rPr lang="en-GB" dirty="0"/>
              <a:t>Spreadsheet </a:t>
            </a:r>
            <a:endParaRPr lang="en-GB" dirty="0"/>
          </a:p>
          <a:p>
            <a:pPr lvl="3" fontAlgn="ctr"/>
            <a:r>
              <a:rPr lang="" altLang="en-GB" dirty="0"/>
              <a:t>Web browsers, etc</a:t>
            </a:r>
            <a:r>
              <a:rPr lang="en-GB" dirty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What is programming?</a:t>
            </a:r>
            <a:endParaRPr lang="en-US" sz="2000" dirty="0"/>
          </a:p>
          <a:p>
            <a:pPr lvl="1"/>
            <a:r>
              <a:rPr lang="en-GB" dirty="0"/>
              <a:t>It is the discipline or art and science of writing computer programs. </a:t>
            </a:r>
            <a:endParaRPr lang="en-US" sz="1600" dirty="0"/>
          </a:p>
          <a:p>
            <a:r>
              <a:rPr lang="en-GB" sz="2000" b="1" dirty="0"/>
              <a:t>What are programming languages?</a:t>
            </a:r>
            <a:endParaRPr lang="en-US" sz="2000" dirty="0"/>
          </a:p>
          <a:p>
            <a:pPr lvl="1"/>
            <a:r>
              <a:rPr lang="en-GB" sz="1800" dirty="0"/>
              <a:t>These are artificial languages that enable us to communicate with a computer. </a:t>
            </a:r>
            <a:endParaRPr lang="en-GB" sz="1800" dirty="0" smtClean="0"/>
          </a:p>
          <a:p>
            <a:pPr lvl="1"/>
            <a:r>
              <a:rPr lang="en-GB" sz="1800" dirty="0"/>
              <a:t>They provide the necessary environment to edit, compile and execute our programs. </a:t>
            </a:r>
            <a:endParaRPr lang="en-US" dirty="0" smtClean="0"/>
          </a:p>
          <a:p>
            <a:r>
              <a:rPr lang="en-GB" sz="2000" dirty="0" smtClean="0"/>
              <a:t>Types </a:t>
            </a:r>
            <a:r>
              <a:rPr lang="en-GB" sz="2000" dirty="0"/>
              <a:t>of programming languages:</a:t>
            </a:r>
            <a:endParaRPr lang="en-US" sz="2000" dirty="0"/>
          </a:p>
          <a:p>
            <a:pPr lvl="2" fontAlgn="ctr"/>
            <a:r>
              <a:rPr lang="en-GB" sz="1800" dirty="0"/>
              <a:t>Machine language</a:t>
            </a:r>
            <a:endParaRPr lang="en-GB" sz="1800" dirty="0"/>
          </a:p>
          <a:p>
            <a:pPr lvl="3" fontAlgn="ctr"/>
            <a:r>
              <a:rPr lang="" altLang="en-GB" sz="1800" dirty="0"/>
              <a:t>Binary data and operations.</a:t>
            </a:r>
            <a:endParaRPr lang="en-US" sz="1800" dirty="0"/>
          </a:p>
          <a:p>
            <a:pPr lvl="2" fontAlgn="ctr"/>
            <a:r>
              <a:rPr lang="en-GB" sz="1800" dirty="0"/>
              <a:t>Assembly language</a:t>
            </a:r>
            <a:endParaRPr lang="en-GB" sz="1800" dirty="0"/>
          </a:p>
          <a:p>
            <a:pPr lvl="3" fontAlgn="ctr"/>
            <a:r>
              <a:rPr lang="" altLang="en-GB" sz="1800" dirty="0"/>
              <a:t>Mnemonics and shorthand representations.</a:t>
            </a:r>
            <a:endParaRPr lang="en-US" sz="1800" dirty="0"/>
          </a:p>
          <a:p>
            <a:pPr lvl="2" fontAlgn="ctr"/>
            <a:r>
              <a:rPr lang="en-GB" sz="1800" dirty="0"/>
              <a:t>High level language</a:t>
            </a:r>
            <a:endParaRPr lang="en-US" sz="1800" dirty="0"/>
          </a:p>
          <a:p>
            <a:pPr lvl="3"/>
            <a:r>
              <a:rPr lang="en-GB" sz="1800" dirty="0"/>
              <a:t>Example: C, C++, Java</a:t>
            </a:r>
            <a:endParaRPr lang="en-US" sz="1800" dirty="0"/>
          </a:p>
          <a:p>
            <a:r>
              <a:rPr lang="en-GB" sz="2000" dirty="0"/>
              <a:t>Programming languages provide an environment to implement our algorithms by providing common data structures and function libraries</a:t>
            </a:r>
            <a:r>
              <a:rPr lang="en-GB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Development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Building a program</a:t>
            </a:r>
            <a:r>
              <a:rPr lang="en-GB" sz="2000" dirty="0"/>
              <a:t> </a:t>
            </a:r>
            <a:endParaRPr lang="en-US" sz="2000" dirty="0"/>
          </a:p>
          <a:p>
            <a:r>
              <a:rPr lang="en-GB" sz="2000" dirty="0"/>
              <a:t>In order to develop a computer program we have to pass through the following phases.</a:t>
            </a:r>
            <a:endParaRPr lang="en-US" sz="2000" dirty="0"/>
          </a:p>
          <a:p>
            <a:pPr lvl="1"/>
            <a:r>
              <a:rPr lang="en-GB" sz="1800" b="1" dirty="0"/>
              <a:t>Editing:</a:t>
            </a:r>
            <a:r>
              <a:rPr lang="en-GB" sz="1800" dirty="0"/>
              <a:t> The programmer writes a program using an IDE or a text editor in his desired </a:t>
            </a:r>
            <a:r>
              <a:rPr lang="en-GB" sz="1800" dirty="0" smtClean="0"/>
              <a:t>programming language</a:t>
            </a:r>
            <a:r>
              <a:rPr lang="en-GB" sz="1800" dirty="0"/>
              <a:t>.</a:t>
            </a:r>
            <a:endParaRPr lang="en-US" sz="1800" dirty="0"/>
          </a:p>
          <a:p>
            <a:pPr lvl="1"/>
            <a:r>
              <a:rPr lang="en-GB" sz="1800" b="1" dirty="0"/>
              <a:t>Pre-processing:</a:t>
            </a:r>
            <a:r>
              <a:rPr lang="en-GB" sz="1800" dirty="0"/>
              <a:t> The pre-processor expands #include and other pre-processor statements.</a:t>
            </a:r>
            <a:endParaRPr lang="en-US" sz="1800" dirty="0"/>
          </a:p>
          <a:p>
            <a:pPr lvl="1"/>
            <a:r>
              <a:rPr lang="en-GB" sz="1800" b="1" dirty="0"/>
              <a:t>Compiling:</a:t>
            </a:r>
            <a:r>
              <a:rPr lang="en-GB" sz="1800" dirty="0"/>
              <a:t> The compiler compiles the file, optimizes it and generates an assembly instruction.</a:t>
            </a:r>
            <a:endParaRPr lang="en-US" sz="1800" dirty="0"/>
          </a:p>
          <a:p>
            <a:pPr lvl="1"/>
            <a:r>
              <a:rPr lang="en-GB" sz="1800" b="1" dirty="0"/>
              <a:t>Assembly:</a:t>
            </a:r>
            <a:r>
              <a:rPr lang="en-GB" sz="1800" dirty="0"/>
              <a:t> The assembler assembles the file and generates an object file.</a:t>
            </a:r>
            <a:endParaRPr lang="en-US" sz="1800" dirty="0"/>
          </a:p>
          <a:p>
            <a:pPr lvl="1"/>
            <a:r>
              <a:rPr lang="en-GB" sz="1800" b="1" dirty="0"/>
              <a:t>Linking:</a:t>
            </a:r>
            <a:r>
              <a:rPr lang="en-GB" sz="1800" dirty="0"/>
              <a:t> The linker puts together all object files as well as the object files in static libraries.</a:t>
            </a:r>
            <a:endParaRPr lang="en-US" sz="1800" dirty="0"/>
          </a:p>
          <a:p>
            <a:pPr lvl="1"/>
            <a:r>
              <a:rPr lang="en-GB" sz="1800" b="1" dirty="0"/>
              <a:t>Loading:</a:t>
            </a:r>
            <a:r>
              <a:rPr lang="en-GB" sz="1800" dirty="0"/>
              <a:t>  The loader is a program that is used to run or load an executable file in a process. Before the program starts running, the loader allocates space for all the sections of the executable file (text, data and others</a:t>
            </a:r>
            <a:r>
              <a:rPr lang="en-GB" sz="1800" dirty="0" smtClean="0"/>
              <a:t>).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systems programming?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system programming?</a:t>
            </a:r>
            <a:endParaRPr lang="en-US" sz="2000" dirty="0"/>
          </a:p>
          <a:p>
            <a:pPr lvl="1"/>
            <a:r>
              <a:rPr lang="en-GB" sz="1800" dirty="0"/>
              <a:t>It is an art of designing and implementing system programs. </a:t>
            </a:r>
            <a:endParaRPr lang="en-GB" sz="1800" dirty="0" smtClean="0"/>
          </a:p>
          <a:p>
            <a:pPr lvl="1"/>
            <a:r>
              <a:rPr lang="en-GB" sz="1800" dirty="0" smtClean="0"/>
              <a:t>Historically</a:t>
            </a:r>
            <a:r>
              <a:rPr lang="en-GB" sz="1800" dirty="0"/>
              <a:t>, systems programming meant</a:t>
            </a:r>
            <a:r>
              <a:rPr lang="en-GB" sz="1800" b="1" dirty="0"/>
              <a:t> programming the system</a:t>
            </a:r>
            <a:r>
              <a:rPr lang="en-GB" sz="1800" dirty="0"/>
              <a:t> </a:t>
            </a:r>
            <a:endParaRPr lang="en-GB" sz="1800" dirty="0" smtClean="0"/>
          </a:p>
          <a:p>
            <a:pPr lvl="2"/>
            <a:r>
              <a:rPr lang="en-GB" sz="1800" dirty="0" smtClean="0"/>
              <a:t>i.e</a:t>
            </a:r>
            <a:r>
              <a:rPr lang="en-GB" sz="1800" dirty="0"/>
              <a:t>., building compilers, loaders, utility software and so </a:t>
            </a:r>
            <a:r>
              <a:rPr lang="en-GB" sz="1800" dirty="0" smtClean="0"/>
              <a:t>on. </a:t>
            </a:r>
            <a:endParaRPr lang="en-GB" sz="1800" dirty="0" smtClean="0"/>
          </a:p>
          <a:p>
            <a:pPr lvl="1"/>
            <a:r>
              <a:rPr lang="en-GB" sz="1800" dirty="0" smtClean="0"/>
              <a:t>However</a:t>
            </a:r>
            <a:r>
              <a:rPr lang="en-GB" sz="1800" dirty="0"/>
              <a:t>, nowadays, systems programming has come to mean</a:t>
            </a:r>
            <a:r>
              <a:rPr lang="en-GB" sz="1800" b="1" dirty="0"/>
              <a:t> programming with the system</a:t>
            </a:r>
            <a:r>
              <a:rPr lang="en-GB" sz="1800" dirty="0"/>
              <a:t> </a:t>
            </a:r>
            <a:endParaRPr lang="en-GB" sz="1800" dirty="0" smtClean="0"/>
          </a:p>
          <a:p>
            <a:pPr lvl="2"/>
            <a:r>
              <a:rPr lang="en-GB" sz="1800" dirty="0" smtClean="0"/>
              <a:t>i.e</a:t>
            </a:r>
            <a:r>
              <a:rPr lang="en-GB" sz="1800" dirty="0"/>
              <a:t>., making system calls, managing threads, and so </a:t>
            </a:r>
            <a:r>
              <a:rPr lang="en-GB" sz="1800" dirty="0" smtClean="0"/>
              <a:t>on.</a:t>
            </a:r>
            <a:endParaRPr lang="en-US" sz="1600" dirty="0"/>
          </a:p>
          <a:p>
            <a:r>
              <a:rPr lang="en-GB" dirty="0"/>
              <a:t> </a:t>
            </a:r>
            <a:r>
              <a:rPr lang="en-GB" sz="1800" b="1" dirty="0" smtClean="0"/>
              <a:t>What </a:t>
            </a:r>
            <a:r>
              <a:rPr lang="en-GB" sz="1800" b="1" dirty="0"/>
              <a:t>is the difference between application programming and system programming?</a:t>
            </a:r>
            <a:endParaRPr lang="en-US" sz="1600" dirty="0"/>
          </a:p>
          <a:p>
            <a:pPr lvl="1"/>
            <a:r>
              <a:rPr lang="en-GB" sz="1800" b="1" dirty="0"/>
              <a:t>Application programming</a:t>
            </a:r>
            <a:r>
              <a:rPr lang="en-GB" sz="1800" dirty="0"/>
              <a:t>:  Application programming produces software that makes a computer's hardware generate something for the user. </a:t>
            </a:r>
            <a:endParaRPr lang="en-GB" sz="1800" dirty="0" smtClean="0"/>
          </a:p>
          <a:p>
            <a:pPr lvl="2"/>
            <a:r>
              <a:rPr lang="en-GB" sz="1800" dirty="0" smtClean="0"/>
              <a:t>It </a:t>
            </a:r>
            <a:r>
              <a:rPr lang="en-GB" sz="1800" dirty="0"/>
              <a:t>is targeted toward developing systems to support the end-user.</a:t>
            </a:r>
            <a:endParaRPr lang="en-US" sz="1400" dirty="0"/>
          </a:p>
          <a:p>
            <a:pPr lvl="1"/>
            <a:r>
              <a:rPr lang="en-GB" sz="1800" b="1" dirty="0">
                <a:sym typeface="+mn-ea"/>
              </a:rPr>
              <a:t>Systems programming</a:t>
            </a:r>
            <a:r>
              <a:rPr lang="en-GB" sz="1800" dirty="0">
                <a:sym typeface="+mn-ea"/>
              </a:rPr>
              <a:t>:  System programming produces software that accesses and controls the inner workings of a computer's hardware and operating system. </a:t>
            </a:r>
            <a:endParaRPr lang="en-GB" sz="1800" dirty="0" smtClean="0"/>
          </a:p>
          <a:p>
            <a:pPr lvl="2"/>
            <a:r>
              <a:rPr lang="en-GB" sz="1800" dirty="0" smtClean="0">
                <a:sym typeface="+mn-ea"/>
              </a:rPr>
              <a:t>It </a:t>
            </a:r>
            <a:r>
              <a:rPr lang="en-GB" sz="1800" dirty="0">
                <a:sym typeface="+mn-ea"/>
              </a:rPr>
              <a:t>is targeted towards developing systems that support the programmer.</a:t>
            </a:r>
            <a:r>
              <a:rPr lang="en-GB" sz="1800" dirty="0"/>
              <a:t>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system programming…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ctr"/>
            <a:r>
              <a:rPr lang="en-GB" sz="2200" dirty="0" smtClean="0"/>
              <a:t>Systems </a:t>
            </a:r>
            <a:r>
              <a:rPr lang="en-GB" sz="2200" dirty="0"/>
              <a:t>programming requires a greater awareness of issues of:</a:t>
            </a:r>
            <a:endParaRPr lang="en-US" sz="2200" dirty="0"/>
          </a:p>
          <a:p>
            <a:pPr lvl="1" fontAlgn="ctr"/>
            <a:r>
              <a:rPr lang="en-GB" dirty="0" smtClean="0"/>
              <a:t>Hardware </a:t>
            </a:r>
            <a:r>
              <a:rPr lang="en-GB" dirty="0"/>
              <a:t>including processor and memory. </a:t>
            </a:r>
            <a:endParaRPr lang="en-US" sz="1800" dirty="0"/>
          </a:p>
          <a:p>
            <a:pPr lvl="1" fontAlgn="ctr"/>
            <a:r>
              <a:rPr lang="en-GB" dirty="0"/>
              <a:t>Operating system. </a:t>
            </a:r>
            <a:endParaRPr lang="en-US" sz="1800" dirty="0"/>
          </a:p>
          <a:p>
            <a:pPr lvl="0" fontAlgn="ctr"/>
            <a:r>
              <a:rPr lang="en-GB" sz="2200" dirty="0"/>
              <a:t>Since system programs typically run for a long time, they should be:</a:t>
            </a:r>
            <a:endParaRPr lang="en-US" sz="2200" dirty="0"/>
          </a:p>
          <a:p>
            <a:pPr lvl="3" fontAlgn="ctr"/>
            <a:r>
              <a:rPr lang="en-GB" sz="1800" dirty="0"/>
              <a:t>Robust.</a:t>
            </a:r>
            <a:endParaRPr lang="en-US" sz="1600" dirty="0"/>
          </a:p>
          <a:p>
            <a:pPr lvl="3" fontAlgn="ctr"/>
            <a:r>
              <a:rPr lang="en-GB" sz="1800" dirty="0"/>
              <a:t>Efficient.</a:t>
            </a:r>
            <a:endParaRPr lang="en-US" sz="1600" dirty="0"/>
          </a:p>
          <a:p>
            <a:pPr lvl="3" fontAlgn="ctr"/>
            <a:r>
              <a:rPr lang="en-GB" sz="1800" dirty="0"/>
              <a:t>Fault tolerant.</a:t>
            </a:r>
            <a:endParaRPr lang="en-US" sz="1600" dirty="0"/>
          </a:p>
          <a:p>
            <a:pPr lvl="3" fontAlgn="ctr"/>
            <a:r>
              <a:rPr lang="en-GB" sz="1800" dirty="0"/>
              <a:t>Reliable</a:t>
            </a:r>
            <a:endParaRPr lang="en-US" sz="1600" dirty="0"/>
          </a:p>
          <a:p>
            <a:pPr lvl="0" fontAlgn="ctr"/>
            <a:r>
              <a:rPr lang="en-GB" sz="2000" dirty="0"/>
              <a:t>Systems programming is characterized by the use of languages at a lower level.  </a:t>
            </a:r>
            <a:endParaRPr lang="en-GB" sz="2000" dirty="0" smtClean="0"/>
          </a:p>
          <a:p>
            <a:pPr lvl="3" fontAlgn="ctr"/>
            <a:r>
              <a:rPr lang="en-GB" dirty="0" smtClean="0"/>
              <a:t>Leads </a:t>
            </a:r>
            <a:r>
              <a:rPr lang="en-GB" dirty="0"/>
              <a:t>us to UNIX</a:t>
            </a:r>
            <a:r>
              <a:rPr lang="" altLang="en-GB" dirty="0"/>
              <a:t>/LINUX</a:t>
            </a:r>
            <a:r>
              <a:rPr lang="en-GB" dirty="0"/>
              <a:t> and C.</a:t>
            </a:r>
            <a:endParaRPr lang="en-US" sz="1800" dirty="0"/>
          </a:p>
          <a:p>
            <a:pPr lvl="0" fontAlgn="ctr"/>
            <a:r>
              <a:rPr lang="en-GB" sz="2000" dirty="0"/>
              <a:t>In system programming, often limited programming facilities are available, like function libraries and other facilities.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8071</Words>
  <Application>WPS Presentation</Application>
  <PresentationFormat>On-screen Show (4:3)</PresentationFormat>
  <Paragraphs>278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DejaVu Sans</vt:lpstr>
      <vt:lpstr>Helvetica</vt:lpstr>
      <vt:lpstr>Garuda</vt:lpstr>
      <vt:lpstr>Tahoma</vt:lpstr>
      <vt:lpstr>Ubuntu</vt:lpstr>
      <vt:lpstr>微软雅黑</vt:lpstr>
      <vt:lpstr>Droid Sans Fallback</vt:lpstr>
      <vt:lpstr/>
      <vt:lpstr>Arial Unicode MS</vt:lpstr>
      <vt:lpstr>OpenSymbol</vt:lpstr>
      <vt:lpstr>Gubbi</vt:lpstr>
      <vt:lpstr>cs426</vt:lpstr>
      <vt:lpstr>ITSE 3242: Systems Programming     Lecture 1: Course Introduction</vt:lpstr>
      <vt:lpstr>Objectives</vt:lpstr>
      <vt:lpstr>What is systems?</vt:lpstr>
      <vt:lpstr>Computer Systems</vt:lpstr>
      <vt:lpstr>Computer Systems</vt:lpstr>
      <vt:lpstr>Programming</vt:lpstr>
      <vt:lpstr>Program Development</vt:lpstr>
      <vt:lpstr>What is systems programming?</vt:lpstr>
      <vt:lpstr>Issues in system programming…</vt:lpstr>
      <vt:lpstr>Goals</vt:lpstr>
      <vt:lpstr>Why use C and Linux/UNIX?</vt:lpstr>
      <vt:lpstr>Problems in Low-Level Programming</vt:lpstr>
      <vt:lpstr>Programming Survival Skills</vt:lpstr>
      <vt:lpstr>What this course is not</vt:lpstr>
      <vt:lpstr>Course Perspective</vt:lpstr>
      <vt:lpstr>Syllabus Overview</vt:lpstr>
      <vt:lpstr>Linking</vt:lpstr>
      <vt:lpstr>Virtual Memory</vt:lpstr>
      <vt:lpstr>Exceptions</vt:lpstr>
      <vt:lpstr>I/O, networking, and concurrency</vt:lpstr>
      <vt:lpstr>Exposure to Real Programs</vt:lpstr>
      <vt:lpstr>Next Time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217, Spring 2005</dc:title>
  <dc:creator>Andrew W. Appel</dc:creator>
  <cp:lastModifiedBy>user</cp:lastModifiedBy>
  <cp:revision>666</cp:revision>
  <cp:lastPrinted>2019-10-15T22:13:38Z</cp:lastPrinted>
  <dcterms:created xsi:type="dcterms:W3CDTF">2019-10-15T22:13:38Z</dcterms:created>
  <dcterms:modified xsi:type="dcterms:W3CDTF">2019-10-15T22:13:38Z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