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503850-2E63-4F1F-917D-41C9A2F4870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A2DBF915-2CA9-41DF-98B2-33BCEE2C43F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35579D80-E236-4A31-85DF-DF409016B46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F9DF6827-BD70-4659-ADB7-B396F489FA1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85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4E1EFEA9-9C3A-4CB2-91FF-C0C297B3A19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4316D3CD-EB01-4BDD-9E6C-3225DD59F2F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EC4C24DC-C278-4AE2-85EB-94FAC61613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94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A05F836C-6987-4EBC-9043-1041EF44E07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97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DADDDD43-3F50-4610-A955-41B26818F3A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644DBE11-B901-4E37-9A4C-94FEDCD123A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825EF449-FDD0-4EE0-BAD5-061D66E526C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7766B7BC-7E9A-4A87-9DA4-91C6BBB8E36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2D687CCE-23DE-43CA-B661-379CB8593C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7820AACE-F1B1-4F32-9D37-91C30B08F2A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8E029DC4-BECA-40A3-895C-90E95B6B1F7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ED5FF194-6CB9-4610-BAE0-C074F98C38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18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A5E097D2-FCFF-4CD9-8FA4-A07ED72D23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2F40A766-2C48-462D-828D-8595556CA0F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A3F0A13D-ABE2-4021-973E-9B0B7936775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454BB606-9837-431C-8D1E-9513074DB6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4A8578FB-7A0B-443C-BFC1-2CCAFC557ED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F0665C8B-2154-49AE-B525-6D9BF4BE98B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2820285A-81A1-4CAA-ABFD-19602F7837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53EFA41D-246F-443A-84F4-81E17395C6B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89373EFA-36B3-4928-86F0-636CA5FB656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DC95A304-7812-4B3B-A8DB-416820DC98D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24C6FA5F-0A0A-42F5-8706-6EA5861FF1B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320FABEC-12F3-45BC-94FD-7F4E5AF10D5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4017960" y="9711720"/>
            <a:ext cx="3056400" cy="568080"/>
          </a:xfrm>
          <a:prstGeom prst="rect">
            <a:avLst/>
          </a:prstGeom>
          <a:noFill/>
          <a:ln>
            <a:noFill/>
          </a:ln>
        </p:spPr>
        <p:txBody>
          <a:bodyPr lIns="106920" rIns="106920" tIns="53640" bIns="53640" anchor="b"/>
          <a:p>
            <a:pPr algn="r">
              <a:lnSpc>
                <a:spcPct val="100000"/>
              </a:lnSpc>
            </a:pPr>
            <a:fld id="{33F8338D-13BE-43DB-B4A4-1E766D8642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ldImg"/>
          </p:nvPr>
        </p:nvSpPr>
        <p:spPr>
          <a:xfrm>
            <a:off x="1008000" y="754200"/>
            <a:ext cx="5151240" cy="3865320"/>
          </a:xfrm>
          <a:prstGeom prst="rect">
            <a:avLst/>
          </a:prstGeom>
        </p:spPr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961200" y="4902480"/>
            <a:ext cx="5153040" cy="4526280"/>
          </a:xfrm>
          <a:prstGeom prst="rect">
            <a:avLst/>
          </a:prstGeom>
        </p:spPr>
        <p:txBody>
          <a:bodyPr lIns="106920" rIns="106920" tIns="53640" bIns="5364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31668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7652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31668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17652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04920" y="380880"/>
            <a:ext cx="853416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31668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76520" y="12193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31668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176520" y="4084920"/>
            <a:ext cx="27230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04920" y="380880"/>
            <a:ext cx="8534160" cy="3178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548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1240" y="40849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1240" y="1219320"/>
            <a:ext cx="412740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84920"/>
            <a:ext cx="8457840" cy="26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60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001000" y="6324480"/>
            <a:ext cx="91404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2511892-FC20-4DF9-9C48-8E6A25100AE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152280" y="1143000"/>
            <a:ext cx="8839080" cy="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2"/>
          <p:cNvSpPr/>
          <p:nvPr/>
        </p:nvSpPr>
        <p:spPr>
          <a:xfrm>
            <a:off x="380880" y="1143000"/>
            <a:ext cx="360" cy="5562360"/>
          </a:xfrm>
          <a:prstGeom prst="line">
            <a:avLst/>
          </a:prstGeom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152280" y="152280"/>
            <a:ext cx="8838720" cy="6552720"/>
          </a:xfrm>
          <a:prstGeom prst="roundRect">
            <a:avLst>
              <a:gd name="adj" fmla="val 4144"/>
            </a:avLst>
          </a:prstGeom>
          <a:noFill/>
          <a:ln w="2844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304920" y="380880"/>
            <a:ext cx="8534160" cy="685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219320"/>
            <a:ext cx="8457840" cy="5486040"/>
          </a:xfrm>
          <a:prstGeom prst="rect">
            <a:avLst/>
          </a:prstGeom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3" marL="125892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4" marL="159696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001000" y="6324480"/>
            <a:ext cx="91404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61AB8138-5FEC-4673-A280-7585A0E12D3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3016F4B-963A-413A-B6DB-1D79AA1CB0C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523880" y="251460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ff"/>
                </a:solidFill>
                <a:latin typeface="Arial"/>
              </a:rPr>
              <a:t>Simple C Programs</a:t>
            </a:r>
            <a:br/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9C94FD3-BA9F-48E1-9FC2-AA20BA41629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circle.i: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Results of Preprocessing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838080" y="1828800"/>
            <a:ext cx="6933960" cy="38023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printf(char*,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scanf(char*,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main(void)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double circum;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printf("Enter the circle's radius:\n");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scanf("%d", &amp;radius);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diam = 2 *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circum = 3.14159 * (double)diam;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 circle with radius %d has diameter %d\n",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radius, diam);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printf("and circumference %f.\n", circum);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return 0;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4346280" y="1606680"/>
            <a:ext cx="3873600" cy="131040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Declarations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of printf(), scanf(),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and other functions; compiler will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have enough information to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check subsequent function calls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 flipH="1" flipV="1">
            <a:off x="3212280" y="2208960"/>
            <a:ext cx="1130040" cy="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>
            <a:off x="2970720" y="5721480"/>
            <a:ext cx="4677120" cy="7005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Note: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  Definitions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of printf() and scanf()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are not present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914400" y="1828800"/>
            <a:ext cx="2285640" cy="76176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BAFD433-193C-4BB6-AFD0-1367A2320EA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circle.i: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The Compiler’s View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838080" y="1752480"/>
            <a:ext cx="6933960" cy="38023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printf(char*,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scanf(char*,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main(void)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double circum;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printf("Enter the circle's radius:\n");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scanf("%d", &amp;radius);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diam = 2 *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circum = 3.14159 * (double)diam;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 circle with radius %d has diameter %d\n",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radius, diam);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printf("and circumference %f.\n", circum);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return 0;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838080" y="2514600"/>
            <a:ext cx="6171840" cy="304776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>
            <a:off x="7473600" y="3511800"/>
            <a:ext cx="1325520" cy="7005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Function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definition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 flipH="1">
            <a:off x="7023240" y="3862440"/>
            <a:ext cx="444240" cy="175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8"/>
          <p:cNvSpPr/>
          <p:nvPr/>
        </p:nvSpPr>
        <p:spPr>
          <a:xfrm>
            <a:off x="914400" y="2743200"/>
            <a:ext cx="5790960" cy="274284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9"/>
          <p:cNvSpPr/>
          <p:nvPr/>
        </p:nvSpPr>
        <p:spPr>
          <a:xfrm>
            <a:off x="7322760" y="4654800"/>
            <a:ext cx="1523880" cy="100548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Compound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statement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alias</a:t>
            </a: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 block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 flipH="1" flipV="1">
            <a:off x="6717600" y="4114800"/>
            <a:ext cx="596520" cy="10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1"/>
          <p:cNvSpPr/>
          <p:nvPr/>
        </p:nvSpPr>
        <p:spPr>
          <a:xfrm>
            <a:off x="5181840" y="1378080"/>
            <a:ext cx="3535560" cy="131040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Function declarations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Compiler notes return types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and parameter types so it can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check your function calls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838080" y="1752480"/>
            <a:ext cx="2437920" cy="68544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3"/>
          <p:cNvSpPr/>
          <p:nvPr/>
        </p:nvSpPr>
        <p:spPr>
          <a:xfrm flipH="1">
            <a:off x="3288600" y="2033640"/>
            <a:ext cx="1891800" cy="6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4"/>
          <p:cNvSpPr/>
          <p:nvPr/>
        </p:nvSpPr>
        <p:spPr>
          <a:xfrm>
            <a:off x="2517120" y="5797800"/>
            <a:ext cx="2572200" cy="7005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Return type of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should be 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914400" y="2514600"/>
            <a:ext cx="380520" cy="22824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6"/>
          <p:cNvSpPr/>
          <p:nvPr/>
        </p:nvSpPr>
        <p:spPr>
          <a:xfrm flipH="1" flipV="1">
            <a:off x="1239120" y="2709720"/>
            <a:ext cx="2563560" cy="308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F1E3162C-B15C-4482-9C88-3F0A0494588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circle.i: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The Compiler’s View (cont.)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838080" y="1752480"/>
            <a:ext cx="6933960" cy="38023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printf(char*,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scanf(char*,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main(void)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double circum;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printf("Enter the circle's radius:\n");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scanf("%d", &amp;radius);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diam = 2 *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circum = 3.14159 * (double)diam;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 circle with radius %d has diameter %d\n",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radius, diam);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printf("and circumference %f.\n", circum);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return 0;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1219320" y="2971800"/>
            <a:ext cx="1676160" cy="60912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 flipH="1">
            <a:off x="2907720" y="2338560"/>
            <a:ext cx="2044440" cy="93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7"/>
          <p:cNvSpPr/>
          <p:nvPr/>
        </p:nvSpPr>
        <p:spPr>
          <a:xfrm>
            <a:off x="4953240" y="1530360"/>
            <a:ext cx="3521520" cy="161532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Declaration statements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Must appear before any other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kind of statement in block;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variables must be declared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before use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8"/>
          <p:cNvSpPr/>
          <p:nvPr/>
        </p:nvSpPr>
        <p:spPr>
          <a:xfrm>
            <a:off x="1219320" y="3581280"/>
            <a:ext cx="4190760" cy="45684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9"/>
          <p:cNvSpPr/>
          <p:nvPr/>
        </p:nvSpPr>
        <p:spPr>
          <a:xfrm>
            <a:off x="7092720" y="3511800"/>
            <a:ext cx="1749240" cy="7005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Function call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10"/>
          <p:cNvSpPr/>
          <p:nvPr/>
        </p:nvSpPr>
        <p:spPr>
          <a:xfrm flipH="1" flipV="1">
            <a:off x="5423040" y="3809160"/>
            <a:ext cx="1663200" cy="5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1"/>
          <p:cNvSpPr/>
          <p:nvPr/>
        </p:nvSpPr>
        <p:spPr>
          <a:xfrm>
            <a:off x="1981080" y="3581280"/>
            <a:ext cx="320004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2"/>
          <p:cNvSpPr/>
          <p:nvPr/>
        </p:nvSpPr>
        <p:spPr>
          <a:xfrm>
            <a:off x="2595960" y="5798160"/>
            <a:ext cx="2189880" cy="39564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String constants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13"/>
          <p:cNvSpPr/>
          <p:nvPr/>
        </p:nvSpPr>
        <p:spPr>
          <a:xfrm>
            <a:off x="1905120" y="3809880"/>
            <a:ext cx="380520" cy="22824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4"/>
          <p:cNvSpPr/>
          <p:nvPr/>
        </p:nvSpPr>
        <p:spPr>
          <a:xfrm flipH="1" flipV="1">
            <a:off x="3580560" y="3885480"/>
            <a:ext cx="109080" cy="19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5"/>
          <p:cNvSpPr/>
          <p:nvPr/>
        </p:nvSpPr>
        <p:spPr>
          <a:xfrm flipH="1" flipV="1">
            <a:off x="2230560" y="4005360"/>
            <a:ext cx="1460160" cy="178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6"/>
          <p:cNvSpPr/>
          <p:nvPr/>
        </p:nvSpPr>
        <p:spPr>
          <a:xfrm>
            <a:off x="2438280" y="3809880"/>
            <a:ext cx="380520" cy="22824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7"/>
          <p:cNvSpPr/>
          <p:nvPr/>
        </p:nvSpPr>
        <p:spPr>
          <a:xfrm>
            <a:off x="5259600" y="5492880"/>
            <a:ext cx="3253320" cy="100548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&amp; (“address of”) operator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Explained later in course,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with pointers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2" name="CustomShape 18"/>
          <p:cNvSpPr/>
          <p:nvPr/>
        </p:nvSpPr>
        <p:spPr>
          <a:xfrm flipH="1" flipV="1">
            <a:off x="2818800" y="3924360"/>
            <a:ext cx="4066920" cy="156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8149AB5-1F75-4544-B3AA-35D86889291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circle.i: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The Compiler’s View (cont.)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838080" y="1752480"/>
            <a:ext cx="6933960" cy="38023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printf(char*,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scanf(char*,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main(void)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double circum;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printf("Enter the circle's radius:\n");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scanf("%d", &amp;radius);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diam = 2 *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circum = 3.14159 * (double)diam;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 circle with radius %d has diameter %d\n",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radius, diam);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printf("and circumference %f.\n", circum);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return 0;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7" name="CustomShape 5"/>
          <p:cNvSpPr/>
          <p:nvPr/>
        </p:nvSpPr>
        <p:spPr>
          <a:xfrm>
            <a:off x="1219320" y="4038480"/>
            <a:ext cx="4190760" cy="45684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6"/>
          <p:cNvSpPr/>
          <p:nvPr/>
        </p:nvSpPr>
        <p:spPr>
          <a:xfrm>
            <a:off x="6788520" y="3359160"/>
            <a:ext cx="1552680" cy="7005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Expression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7"/>
          <p:cNvSpPr/>
          <p:nvPr/>
        </p:nvSpPr>
        <p:spPr>
          <a:xfrm flipH="1">
            <a:off x="5423040" y="3710160"/>
            <a:ext cx="1358640" cy="55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3200400" y="4191120"/>
            <a:ext cx="99036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9"/>
          <p:cNvSpPr/>
          <p:nvPr/>
        </p:nvSpPr>
        <p:spPr>
          <a:xfrm>
            <a:off x="5945040" y="4883400"/>
            <a:ext cx="2860200" cy="131040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Cast operator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Unnecessary here, but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good style to avoid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mixed-type expressions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10"/>
          <p:cNvSpPr/>
          <p:nvPr/>
        </p:nvSpPr>
        <p:spPr>
          <a:xfrm flipH="1" flipV="1">
            <a:off x="4045680" y="4451400"/>
            <a:ext cx="1896840" cy="108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1"/>
          <p:cNvSpPr/>
          <p:nvPr/>
        </p:nvSpPr>
        <p:spPr>
          <a:xfrm>
            <a:off x="2133720" y="4191120"/>
            <a:ext cx="91404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2"/>
          <p:cNvSpPr/>
          <p:nvPr/>
        </p:nvSpPr>
        <p:spPr>
          <a:xfrm>
            <a:off x="5109840" y="2597760"/>
            <a:ext cx="3023280" cy="39564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Constant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of type</a:t>
            </a: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 double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13"/>
          <p:cNvSpPr/>
          <p:nvPr/>
        </p:nvSpPr>
        <p:spPr>
          <a:xfrm flipH="1">
            <a:off x="2914560" y="2795760"/>
            <a:ext cx="2190240" cy="14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4"/>
          <p:cNvSpPr/>
          <p:nvPr/>
        </p:nvSpPr>
        <p:spPr>
          <a:xfrm>
            <a:off x="1905120" y="4038480"/>
            <a:ext cx="304560" cy="22824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5"/>
          <p:cNvSpPr/>
          <p:nvPr/>
        </p:nvSpPr>
        <p:spPr>
          <a:xfrm>
            <a:off x="3661200" y="1911960"/>
            <a:ext cx="2500560" cy="39564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Constant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of type</a:t>
            </a: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 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 flipH="1">
            <a:off x="2165400" y="2109960"/>
            <a:ext cx="1491840" cy="196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6672013-7740-4E8A-A356-BC7EFDEFFA4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circle.i: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The Compiler’s View (cont.)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838080" y="1752480"/>
            <a:ext cx="6933960" cy="38023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printf(char*,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scanf(char*, …);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main(void)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double circum;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printf("Enter the circle's radius:\n");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scanf("%d", &amp;radius);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diam = 2 *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circum = 3.14159 * (double)diam;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 circle with radius %d has diameter %d\n",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radius, diam);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printf("and circumference %f.\n", circum);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return 0;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1219320" y="4419720"/>
            <a:ext cx="5562360" cy="68544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4573800" y="2216160"/>
            <a:ext cx="3448440" cy="100548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Function call statements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printf() can be called with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1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or more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actual parameters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 flipH="1">
            <a:off x="4000680" y="3228840"/>
            <a:ext cx="2298240" cy="11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2819520" y="5264280"/>
            <a:ext cx="3524040" cy="131040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Return statement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Convention: 0 returned from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main() means success; non-0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means failure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CustomShape 9"/>
          <p:cNvSpPr/>
          <p:nvPr/>
        </p:nvSpPr>
        <p:spPr>
          <a:xfrm>
            <a:off x="1219320" y="5105520"/>
            <a:ext cx="1142640" cy="22824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0"/>
          <p:cNvSpPr/>
          <p:nvPr/>
        </p:nvSpPr>
        <p:spPr>
          <a:xfrm flipH="1" flipV="1">
            <a:off x="1789920" y="5346000"/>
            <a:ext cx="1028520" cy="57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56C3199-9085-4709-89A6-1C722569BA9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circle.s: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Still missing definitions of printf() and scanf()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Results of Compiling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943600" y="3352680"/>
            <a:ext cx="220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</a:rPr>
              <a:t>Assembly language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990720" y="1748520"/>
            <a:ext cx="4571640" cy="410580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.section        .rodata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.LC0: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.string "Enter the circle's radius:\n"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.LC1: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.string "%d"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.text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.globl main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.type   main, @function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main: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pushl   %ebp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movl    %esp, %ebp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…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pushl   $.LC0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call    printf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addl    $16, %esp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subl    $8, %esp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leal    -4(%ebp), %eax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pushl   %eax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pushl   $.LC1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call    scanf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2F63B36-71E1-4EA2-A50F-F4B08D42BDE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File circle.s: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001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Assembler translates assembly language into machine language</a:t>
            </a: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1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</a:rPr>
              <a:t>Details provided in 2nd half of course</a:t>
            </a:r>
            <a:endParaRPr b="0" lang="en-US" sz="18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The Assembler’s View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990720" y="1676520"/>
            <a:ext cx="4571640" cy="410580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.section        .rodata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.LC0: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.string "Enter the circle's radius:\n"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.LC1: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.string "%d"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.text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.globl main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.type   main, @function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main: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pushl   %ebp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movl    %esp, %ebp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…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pushl   $.LC0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call    printf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addl    $16, %esp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subl    $8, %esp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leal    -4(%ebp), %eax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pushl   %eax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pushl   $.LC1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call    scanf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ourier New"/>
              </a:rPr>
              <a:t>…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5943600" y="3352680"/>
            <a:ext cx="220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</a:rPr>
              <a:t>Assembly language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2BEAD72-3841-4865-A7D8-EB70792C751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circle.o: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a50021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Object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file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Still missing definitions of printf() and scanf()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Results of Assembling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715000" y="2057400"/>
            <a:ext cx="220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</a:rPr>
              <a:t>Machine language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838080" y="1905120"/>
            <a:ext cx="4495320" cy="6055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</a:rPr>
              <a:t>Listing omitted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</a:rPr>
              <a:t>Not human-readable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45C1212-115E-4DDC-87DD-963CEA034D8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circle.o: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The linker: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Observes that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Code in circle.o 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calls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 printf() and scanf()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Code in circle.o 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does not define</a:t>
            </a: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 printf() or scanf()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Fetches machine language definitions of printf() and scanf() from standard C library (/usr/lib/libc.a )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Merges those definitions with circle.o to create executable code…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The Linker’s View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5715000" y="2057400"/>
            <a:ext cx="220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</a:rPr>
              <a:t>Machine language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838080" y="1905120"/>
            <a:ext cx="4495320" cy="6055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</a:rPr>
              <a:t>Listing omitted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</a:rPr>
              <a:t>Not human-readable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8624480-2E4B-4425-8817-7AB2FBDCFDE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Complete </a:t>
            </a: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executable binary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file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Results of Linking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838080" y="1905120"/>
            <a:ext cx="4495320" cy="6055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</a:rPr>
              <a:t>Listing omitted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i="1" lang="en-US" sz="1400" spc="-1" strike="noStrike">
                <a:solidFill>
                  <a:srgbClr val="000000"/>
                </a:solidFill>
                <a:latin typeface="Courier New"/>
              </a:rPr>
              <a:t>Not human-readable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5638680" y="1981080"/>
            <a:ext cx="274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66"/>
                </a:solidFill>
                <a:latin typeface="Arial"/>
              </a:rPr>
              <a:t>Machine language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72C7A30-FDDC-4C8C-A06D-F2C1A21CC76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Goals for this Lecture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5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Help you learn about:</a:t>
            </a:r>
            <a:endParaRPr b="0" lang="en-US" sz="32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</a:rPr>
              <a:t>Simple C programs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</a:rPr>
              <a:t>Program structure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</a:rPr>
              <a:t>Defining symbolic constants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</a:rPr>
              <a:t>Detecting and reporting failure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</a:rPr>
              <a:t>Functionality of the gcc command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</a:rPr>
              <a:t>Pre-processor, compiler, assembler, linker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</a:rPr>
              <a:t>Memory layout of a Linux process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pPr lvl="2" marL="911160" indent="-232920">
              <a:lnSpc>
                <a:spcPct val="100000"/>
              </a:lnSpc>
              <a:spcBef>
                <a:spcPts val="28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66"/>
                </a:solidFill>
                <a:latin typeface="Arial"/>
              </a:rPr>
              <a:t>Text section, rodata section, stack section</a:t>
            </a:r>
            <a:endParaRPr b="0" lang="en-US" sz="2800" spc="-1" strike="noStrike">
              <a:solidFill>
                <a:srgbClr val="000066"/>
              </a:solidFill>
              <a:latin typeface="Arial"/>
            </a:endParaRPr>
          </a:p>
          <a:p>
            <a:endParaRPr b="0" lang="en-US" sz="28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C691328-812D-4E40-9895-9AF3DCC50F6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At run-time, memory devoted to program is divided into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sections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838080" y="2286000"/>
            <a:ext cx="1828440" cy="380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50021"/>
                </a:solidFill>
                <a:latin typeface="Arial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838080" y="2666880"/>
            <a:ext cx="1828440" cy="380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50021"/>
                </a:solidFill>
                <a:latin typeface="Arial"/>
              </a:rPr>
              <a:t>RODATA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838080" y="3048120"/>
            <a:ext cx="1828440" cy="380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7"/>
          <p:cNvSpPr/>
          <p:nvPr/>
        </p:nvSpPr>
        <p:spPr>
          <a:xfrm>
            <a:off x="838080" y="3429000"/>
            <a:ext cx="1828440" cy="38052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838080" y="3809880"/>
            <a:ext cx="1828440" cy="251424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HEAP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a50021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Line 9"/>
          <p:cNvSpPr/>
          <p:nvPr/>
        </p:nvSpPr>
        <p:spPr>
          <a:xfrm flipV="1">
            <a:off x="1747800" y="5181480"/>
            <a:ext cx="4680" cy="76500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0"/>
          <p:cNvSpPr/>
          <p:nvPr/>
        </p:nvSpPr>
        <p:spPr>
          <a:xfrm>
            <a:off x="1752480" y="4190760"/>
            <a:ext cx="360" cy="990720"/>
          </a:xfrm>
          <a:prstGeom prst="line">
            <a:avLst/>
          </a:prstGeom>
          <a:ln w="12600">
            <a:solidFill>
              <a:schemeClr val="tx1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1"/>
          <p:cNvSpPr/>
          <p:nvPr/>
        </p:nvSpPr>
        <p:spPr>
          <a:xfrm>
            <a:off x="3051000" y="2514600"/>
            <a:ext cx="578016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28600" indent="-228240">
              <a:lnSpc>
                <a:spcPct val="100000"/>
              </a:lnSpc>
              <a:buClr>
                <a:srgbClr val="a50021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TEXT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 (read-only)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Stores executable machine </a:t>
            </a:r>
            <a:br/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language instructions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a50021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RODATA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 (read-only)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Stores read-only data, </a:t>
            </a:r>
            <a:br/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esp. string constants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a50021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a50021"/>
                </a:solidFill>
                <a:latin typeface="Arial"/>
              </a:rPr>
              <a:t>STACK</a:t>
            </a: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 (read/write)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Stores values of local variables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66"/>
                </a:solidFill>
                <a:latin typeface="Arial"/>
              </a:rPr>
              <a:t>Other sections described later in course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E9CB3454-A8EB-4BB6-8F70-2777875761B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View:  Startup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At program startup: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687240" y="3200400"/>
            <a:ext cx="95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757240" y="3200400"/>
            <a:ext cx="117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4672800" y="3200400"/>
            <a:ext cx="140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4658400" y="3817080"/>
            <a:ext cx="262728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Enter the circle’s radius\n\0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4656600" y="4274280"/>
            <a:ext cx="64296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%d\0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4664160" y="4731480"/>
            <a:ext cx="412992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circle with radius %d has diameter %d\n\0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4659480" y="5188680"/>
            <a:ext cx="259524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and circumference %f.\n\0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5" name="Line 11"/>
          <p:cNvSpPr/>
          <p:nvPr/>
        </p:nvSpPr>
        <p:spPr>
          <a:xfrm>
            <a:off x="2514600" y="3276360"/>
            <a:ext cx="360" cy="32767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2"/>
          <p:cNvSpPr/>
          <p:nvPr/>
        </p:nvSpPr>
        <p:spPr>
          <a:xfrm>
            <a:off x="4495680" y="3276360"/>
            <a:ext cx="360" cy="327672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3"/>
          <p:cNvSpPr/>
          <p:nvPr/>
        </p:nvSpPr>
        <p:spPr>
          <a:xfrm>
            <a:off x="5182560" y="1530360"/>
            <a:ext cx="3520080" cy="161532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RODATA contains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every string constant used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in program; each is an array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of characters, terminated with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the </a:t>
            </a:r>
            <a:r>
              <a:rPr b="1" lang="en-US" sz="2000" spc="-1" strike="noStrike">
                <a:solidFill>
                  <a:srgbClr val="ff0000"/>
                </a:solidFill>
                <a:latin typeface="Arial"/>
              </a:rPr>
              <a:t>null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character (‘\0’)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CustomShape 14"/>
          <p:cNvSpPr/>
          <p:nvPr/>
        </p:nvSpPr>
        <p:spPr>
          <a:xfrm>
            <a:off x="4572000" y="3733920"/>
            <a:ext cx="4266720" cy="198072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5"/>
          <p:cNvSpPr/>
          <p:nvPr/>
        </p:nvSpPr>
        <p:spPr>
          <a:xfrm flipH="1">
            <a:off x="6705720" y="3152880"/>
            <a:ext cx="237600" cy="56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6"/>
          <p:cNvSpPr/>
          <p:nvPr/>
        </p:nvSpPr>
        <p:spPr>
          <a:xfrm>
            <a:off x="3598920" y="1835280"/>
            <a:ext cx="1264680" cy="7005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STACK 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empty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71" name="Group 17"/>
          <p:cNvGrpSpPr/>
          <p:nvPr/>
        </p:nvGrpSpPr>
        <p:grpSpPr>
          <a:xfrm>
            <a:off x="762120" y="3733920"/>
            <a:ext cx="1447560" cy="2742840"/>
            <a:chOff x="762120" y="3733920"/>
            <a:chExt cx="1447560" cy="2742840"/>
          </a:xfrm>
        </p:grpSpPr>
        <p:sp>
          <p:nvSpPr>
            <p:cNvPr id="272" name="CustomShape 18"/>
            <p:cNvSpPr/>
            <p:nvPr/>
          </p:nvSpPr>
          <p:spPr>
            <a:xfrm>
              <a:off x="762120" y="3733920"/>
              <a:ext cx="1447560" cy="2742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3" name="CustomShape 19"/>
            <p:cNvSpPr/>
            <p:nvPr/>
          </p:nvSpPr>
          <p:spPr>
            <a:xfrm>
              <a:off x="838080" y="451404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main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4" name="CustomShape 20"/>
            <p:cNvSpPr/>
            <p:nvPr/>
          </p:nvSpPr>
          <p:spPr>
            <a:xfrm>
              <a:off x="838080" y="489528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printf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75" name="CustomShape 21"/>
            <p:cNvSpPr/>
            <p:nvPr/>
          </p:nvSpPr>
          <p:spPr>
            <a:xfrm>
              <a:off x="838080" y="527616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scanf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76" name="CustomShape 22"/>
          <p:cNvSpPr/>
          <p:nvPr/>
        </p:nvSpPr>
        <p:spPr>
          <a:xfrm>
            <a:off x="537480" y="1758960"/>
            <a:ext cx="2558520" cy="131040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TEXT contains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machine language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code defining main(),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printf(), scanf(), etc.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7" name="CustomShape 23"/>
          <p:cNvSpPr/>
          <p:nvPr/>
        </p:nvSpPr>
        <p:spPr>
          <a:xfrm>
            <a:off x="609480" y="3657600"/>
            <a:ext cx="1676160" cy="289512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4"/>
          <p:cNvSpPr/>
          <p:nvPr/>
        </p:nvSpPr>
        <p:spPr>
          <a:xfrm flipH="1">
            <a:off x="1447920" y="3076560"/>
            <a:ext cx="369360" cy="568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5"/>
          <p:cNvSpPr/>
          <p:nvPr/>
        </p:nvSpPr>
        <p:spPr>
          <a:xfrm>
            <a:off x="2666880" y="3886200"/>
            <a:ext cx="1599840" cy="266652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26"/>
          <p:cNvSpPr/>
          <p:nvPr/>
        </p:nvSpPr>
        <p:spPr>
          <a:xfrm flipH="1">
            <a:off x="3467160" y="2543040"/>
            <a:ext cx="764640" cy="13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C6607DE-CD08-4D5B-9B6B-0F0D5C819D0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View:  Declarations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687240" y="3124080"/>
            <a:ext cx="95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2757240" y="3124080"/>
            <a:ext cx="117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4672800" y="3124080"/>
            <a:ext cx="140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4658400" y="3741120"/>
            <a:ext cx="262728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Enter the circle’s radius\n\0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4656600" y="4198320"/>
            <a:ext cx="64296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%d\0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8" name="CustomShape 8"/>
          <p:cNvSpPr/>
          <p:nvPr/>
        </p:nvSpPr>
        <p:spPr>
          <a:xfrm>
            <a:off x="4664160" y="4655520"/>
            <a:ext cx="412992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circle with radius %d has diameter %d\n\0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" name="CustomShape 9"/>
          <p:cNvSpPr/>
          <p:nvPr/>
        </p:nvSpPr>
        <p:spPr>
          <a:xfrm>
            <a:off x="4659480" y="5112720"/>
            <a:ext cx="259524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and circumference %f.\n\0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Line 10"/>
          <p:cNvSpPr/>
          <p:nvPr/>
        </p:nvSpPr>
        <p:spPr>
          <a:xfrm>
            <a:off x="251460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11"/>
          <p:cNvSpPr/>
          <p:nvPr/>
        </p:nvSpPr>
        <p:spPr>
          <a:xfrm>
            <a:off x="449568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762120" y="1371600"/>
            <a:ext cx="6933960" cy="7297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double circum;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3" name="CustomShape 13"/>
          <p:cNvSpPr/>
          <p:nvPr/>
        </p:nvSpPr>
        <p:spPr>
          <a:xfrm>
            <a:off x="3581280" y="6172200"/>
            <a:ext cx="76176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4"/>
          <p:cNvSpPr/>
          <p:nvPr/>
        </p:nvSpPr>
        <p:spPr>
          <a:xfrm>
            <a:off x="3581280" y="5867280"/>
            <a:ext cx="76176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5"/>
          <p:cNvSpPr/>
          <p:nvPr/>
        </p:nvSpPr>
        <p:spPr>
          <a:xfrm>
            <a:off x="3581280" y="525780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16"/>
          <p:cNvSpPr/>
          <p:nvPr/>
        </p:nvSpPr>
        <p:spPr>
          <a:xfrm>
            <a:off x="2796120" y="613260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radius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17"/>
          <p:cNvSpPr/>
          <p:nvPr/>
        </p:nvSpPr>
        <p:spPr>
          <a:xfrm>
            <a:off x="2922840" y="586728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18"/>
          <p:cNvSpPr/>
          <p:nvPr/>
        </p:nvSpPr>
        <p:spPr>
          <a:xfrm>
            <a:off x="2745000" y="541008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circum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19"/>
          <p:cNvSpPr/>
          <p:nvPr/>
        </p:nvSpPr>
        <p:spPr>
          <a:xfrm>
            <a:off x="4736880" y="1835280"/>
            <a:ext cx="4193640" cy="100548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Computer pushes memory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onto STACK for each local variable: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4 bytes for int, 8 bytes for double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CustomShape 20"/>
          <p:cNvSpPr/>
          <p:nvPr/>
        </p:nvSpPr>
        <p:spPr>
          <a:xfrm>
            <a:off x="2666880" y="5105520"/>
            <a:ext cx="1752120" cy="144756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1"/>
          <p:cNvSpPr/>
          <p:nvPr/>
        </p:nvSpPr>
        <p:spPr>
          <a:xfrm flipH="1">
            <a:off x="4431600" y="2847960"/>
            <a:ext cx="2401560" cy="298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2" name="Group 22"/>
          <p:cNvGrpSpPr/>
          <p:nvPr/>
        </p:nvGrpSpPr>
        <p:grpSpPr>
          <a:xfrm>
            <a:off x="762120" y="3733920"/>
            <a:ext cx="1447560" cy="2742840"/>
            <a:chOff x="762120" y="3733920"/>
            <a:chExt cx="1447560" cy="2742840"/>
          </a:xfrm>
        </p:grpSpPr>
        <p:sp>
          <p:nvSpPr>
            <p:cNvPr id="303" name="CustomShape 23"/>
            <p:cNvSpPr/>
            <p:nvPr/>
          </p:nvSpPr>
          <p:spPr>
            <a:xfrm>
              <a:off x="762120" y="3733920"/>
              <a:ext cx="1447560" cy="2742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4" name="CustomShape 24"/>
            <p:cNvSpPr/>
            <p:nvPr/>
          </p:nvSpPr>
          <p:spPr>
            <a:xfrm>
              <a:off x="838080" y="451404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main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5" name="CustomShape 25"/>
            <p:cNvSpPr/>
            <p:nvPr/>
          </p:nvSpPr>
          <p:spPr>
            <a:xfrm>
              <a:off x="838080" y="489528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printf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06" name="CustomShape 26"/>
            <p:cNvSpPr/>
            <p:nvPr/>
          </p:nvSpPr>
          <p:spPr>
            <a:xfrm>
              <a:off x="838080" y="527616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scanf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BFB399B-110C-49F3-B512-10CB2C5E22D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View:  Writing a String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687240" y="3124080"/>
            <a:ext cx="95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2757240" y="3124080"/>
            <a:ext cx="117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672800" y="3124080"/>
            <a:ext cx="140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4658400" y="3741120"/>
            <a:ext cx="262728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Enter the circle’s radius\n\0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4656600" y="4198320"/>
            <a:ext cx="64296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%d\0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4664160" y="4655520"/>
            <a:ext cx="412992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circle with radius %d has diameter %d\n\0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4659480" y="5112720"/>
            <a:ext cx="259524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and circumference %f.\n\0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6" name="Line 10"/>
          <p:cNvSpPr/>
          <p:nvPr/>
        </p:nvSpPr>
        <p:spPr>
          <a:xfrm>
            <a:off x="251460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11"/>
          <p:cNvSpPr/>
          <p:nvPr/>
        </p:nvSpPr>
        <p:spPr>
          <a:xfrm>
            <a:off x="449568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2"/>
          <p:cNvSpPr/>
          <p:nvPr/>
        </p:nvSpPr>
        <p:spPr>
          <a:xfrm>
            <a:off x="685800" y="1371600"/>
            <a:ext cx="7086240" cy="30348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printf("Enter the circle's radius:\n");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9" name="CustomShape 13"/>
          <p:cNvSpPr/>
          <p:nvPr/>
        </p:nvSpPr>
        <p:spPr>
          <a:xfrm>
            <a:off x="3581280" y="6172200"/>
            <a:ext cx="76176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4"/>
          <p:cNvSpPr/>
          <p:nvPr/>
        </p:nvSpPr>
        <p:spPr>
          <a:xfrm>
            <a:off x="3581280" y="5867280"/>
            <a:ext cx="76176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5"/>
          <p:cNvSpPr/>
          <p:nvPr/>
        </p:nvSpPr>
        <p:spPr>
          <a:xfrm>
            <a:off x="3581280" y="525780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6"/>
          <p:cNvSpPr/>
          <p:nvPr/>
        </p:nvSpPr>
        <p:spPr>
          <a:xfrm>
            <a:off x="2796120" y="613260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radius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17"/>
          <p:cNvSpPr/>
          <p:nvPr/>
        </p:nvSpPr>
        <p:spPr>
          <a:xfrm>
            <a:off x="2922840" y="586728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18"/>
          <p:cNvSpPr/>
          <p:nvPr/>
        </p:nvSpPr>
        <p:spPr>
          <a:xfrm>
            <a:off x="2745000" y="541008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circum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9"/>
          <p:cNvSpPr/>
          <p:nvPr/>
        </p:nvSpPr>
        <p:spPr>
          <a:xfrm flipH="1">
            <a:off x="4853880" y="2771640"/>
            <a:ext cx="1758600" cy="108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0"/>
          <p:cNvSpPr/>
          <p:nvPr/>
        </p:nvSpPr>
        <p:spPr>
          <a:xfrm>
            <a:off x="4419720" y="1758960"/>
            <a:ext cx="4387320" cy="100548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Computer passes address containing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‘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E’ to printf(); printf() prints characters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until it encounters ‘\0’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7" name="CustomShape 21"/>
          <p:cNvSpPr/>
          <p:nvPr/>
        </p:nvSpPr>
        <p:spPr>
          <a:xfrm>
            <a:off x="4724280" y="3809880"/>
            <a:ext cx="15192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8" name="Group 22"/>
          <p:cNvGrpSpPr/>
          <p:nvPr/>
        </p:nvGrpSpPr>
        <p:grpSpPr>
          <a:xfrm>
            <a:off x="762120" y="3733920"/>
            <a:ext cx="1447560" cy="2742840"/>
            <a:chOff x="762120" y="3733920"/>
            <a:chExt cx="1447560" cy="2742840"/>
          </a:xfrm>
        </p:grpSpPr>
        <p:sp>
          <p:nvSpPr>
            <p:cNvPr id="329" name="CustomShape 23"/>
            <p:cNvSpPr/>
            <p:nvPr/>
          </p:nvSpPr>
          <p:spPr>
            <a:xfrm>
              <a:off x="762120" y="3733920"/>
              <a:ext cx="1447560" cy="2742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0" name="CustomShape 24"/>
            <p:cNvSpPr/>
            <p:nvPr/>
          </p:nvSpPr>
          <p:spPr>
            <a:xfrm>
              <a:off x="838080" y="451404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main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1" name="CustomShape 25"/>
            <p:cNvSpPr/>
            <p:nvPr/>
          </p:nvSpPr>
          <p:spPr>
            <a:xfrm>
              <a:off x="838080" y="489528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printf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2" name="CustomShape 26"/>
            <p:cNvSpPr/>
            <p:nvPr/>
          </p:nvSpPr>
          <p:spPr>
            <a:xfrm>
              <a:off x="838080" y="527616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scanf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D4C65DC-823B-4939-82F3-3D5CA3EDEC4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View:  Reading an int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687240" y="3124080"/>
            <a:ext cx="95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2757240" y="3124080"/>
            <a:ext cx="117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7" name="CustomShape 5"/>
          <p:cNvSpPr/>
          <p:nvPr/>
        </p:nvSpPr>
        <p:spPr>
          <a:xfrm>
            <a:off x="4672800" y="3124080"/>
            <a:ext cx="140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4658400" y="3741120"/>
            <a:ext cx="262728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Enter the circle’s radius\n\0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4656600" y="4198320"/>
            <a:ext cx="64296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%d\0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0" name="CustomShape 8"/>
          <p:cNvSpPr/>
          <p:nvPr/>
        </p:nvSpPr>
        <p:spPr>
          <a:xfrm>
            <a:off x="4664160" y="4655520"/>
            <a:ext cx="412992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circle with radius %d has diameter %d\n\0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1" name="CustomShape 9"/>
          <p:cNvSpPr/>
          <p:nvPr/>
        </p:nvSpPr>
        <p:spPr>
          <a:xfrm>
            <a:off x="4659480" y="5112720"/>
            <a:ext cx="259524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and circumference %f.\n\0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2" name="Line 10"/>
          <p:cNvSpPr/>
          <p:nvPr/>
        </p:nvSpPr>
        <p:spPr>
          <a:xfrm>
            <a:off x="251460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11"/>
          <p:cNvSpPr/>
          <p:nvPr/>
        </p:nvSpPr>
        <p:spPr>
          <a:xfrm>
            <a:off x="449568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12"/>
          <p:cNvSpPr/>
          <p:nvPr/>
        </p:nvSpPr>
        <p:spPr>
          <a:xfrm>
            <a:off x="685800" y="1371600"/>
            <a:ext cx="7086240" cy="30348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scanf("%d", &amp;radius);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5" name="CustomShape 13"/>
          <p:cNvSpPr/>
          <p:nvPr/>
        </p:nvSpPr>
        <p:spPr>
          <a:xfrm>
            <a:off x="3581280" y="6186960"/>
            <a:ext cx="761760" cy="27324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6" name="CustomShape 14"/>
          <p:cNvSpPr/>
          <p:nvPr/>
        </p:nvSpPr>
        <p:spPr>
          <a:xfrm>
            <a:off x="3581280" y="5867280"/>
            <a:ext cx="76176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5"/>
          <p:cNvSpPr/>
          <p:nvPr/>
        </p:nvSpPr>
        <p:spPr>
          <a:xfrm>
            <a:off x="3581280" y="5257800"/>
            <a:ext cx="761760" cy="6091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6"/>
          <p:cNvSpPr/>
          <p:nvPr/>
        </p:nvSpPr>
        <p:spPr>
          <a:xfrm>
            <a:off x="2796120" y="613260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radius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17"/>
          <p:cNvSpPr/>
          <p:nvPr/>
        </p:nvSpPr>
        <p:spPr>
          <a:xfrm>
            <a:off x="2922840" y="586728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18"/>
          <p:cNvSpPr/>
          <p:nvPr/>
        </p:nvSpPr>
        <p:spPr>
          <a:xfrm>
            <a:off x="2745000" y="541008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circum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19"/>
          <p:cNvSpPr/>
          <p:nvPr/>
        </p:nvSpPr>
        <p:spPr>
          <a:xfrm flipH="1">
            <a:off x="4919760" y="3152880"/>
            <a:ext cx="1693440" cy="108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0"/>
          <p:cNvSpPr/>
          <p:nvPr/>
        </p:nvSpPr>
        <p:spPr>
          <a:xfrm>
            <a:off x="4419720" y="1530360"/>
            <a:ext cx="4387320" cy="161532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Computer passes address containing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‘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%’ to scanf(); scanf() waits for user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input; user types 5; scanf() reads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character(s), converts to decimal (d)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constant, assigns to radius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3" name="CustomShape 21"/>
          <p:cNvSpPr/>
          <p:nvPr/>
        </p:nvSpPr>
        <p:spPr>
          <a:xfrm>
            <a:off x="4724280" y="4191120"/>
            <a:ext cx="22824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22"/>
          <p:cNvSpPr/>
          <p:nvPr/>
        </p:nvSpPr>
        <p:spPr>
          <a:xfrm flipH="1">
            <a:off x="3809880" y="6172200"/>
            <a:ext cx="30456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23"/>
          <p:cNvSpPr/>
          <p:nvPr/>
        </p:nvSpPr>
        <p:spPr>
          <a:xfrm flipH="1">
            <a:off x="4068720" y="3152880"/>
            <a:ext cx="2544480" cy="30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6" name="Group 24"/>
          <p:cNvGrpSpPr/>
          <p:nvPr/>
        </p:nvGrpSpPr>
        <p:grpSpPr>
          <a:xfrm>
            <a:off x="762120" y="3733920"/>
            <a:ext cx="1447560" cy="2742840"/>
            <a:chOff x="762120" y="3733920"/>
            <a:chExt cx="1447560" cy="2742840"/>
          </a:xfrm>
        </p:grpSpPr>
        <p:sp>
          <p:nvSpPr>
            <p:cNvPr id="357" name="CustomShape 25"/>
            <p:cNvSpPr/>
            <p:nvPr/>
          </p:nvSpPr>
          <p:spPr>
            <a:xfrm>
              <a:off x="762120" y="3733920"/>
              <a:ext cx="1447560" cy="2742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8" name="CustomShape 26"/>
            <p:cNvSpPr/>
            <p:nvPr/>
          </p:nvSpPr>
          <p:spPr>
            <a:xfrm>
              <a:off x="838080" y="451404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main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59" name="CustomShape 27"/>
            <p:cNvSpPr/>
            <p:nvPr/>
          </p:nvSpPr>
          <p:spPr>
            <a:xfrm>
              <a:off x="838080" y="489528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printf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0" name="CustomShape 28"/>
            <p:cNvSpPr/>
            <p:nvPr/>
          </p:nvSpPr>
          <p:spPr>
            <a:xfrm>
              <a:off x="838080" y="527616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scanf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799E5046-9139-4942-9569-1DEB307CA60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View:  Computing Results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687240" y="3124080"/>
            <a:ext cx="95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2757240" y="3124080"/>
            <a:ext cx="117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4672800" y="3124080"/>
            <a:ext cx="140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4658400" y="3741120"/>
            <a:ext cx="262728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Enter the circle’s radius\n\0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7" name="CustomShape 7"/>
          <p:cNvSpPr/>
          <p:nvPr/>
        </p:nvSpPr>
        <p:spPr>
          <a:xfrm>
            <a:off x="4656600" y="4198320"/>
            <a:ext cx="64296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%d\0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8" name="CustomShape 8"/>
          <p:cNvSpPr/>
          <p:nvPr/>
        </p:nvSpPr>
        <p:spPr>
          <a:xfrm>
            <a:off x="4664160" y="4655520"/>
            <a:ext cx="412992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circle with radius %d has diameter %d\n\0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9" name="CustomShape 9"/>
          <p:cNvSpPr/>
          <p:nvPr/>
        </p:nvSpPr>
        <p:spPr>
          <a:xfrm>
            <a:off x="4659480" y="5112720"/>
            <a:ext cx="259524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and circumference %f.\n\0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0" name="Line 10"/>
          <p:cNvSpPr/>
          <p:nvPr/>
        </p:nvSpPr>
        <p:spPr>
          <a:xfrm>
            <a:off x="251460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11"/>
          <p:cNvSpPr/>
          <p:nvPr/>
        </p:nvSpPr>
        <p:spPr>
          <a:xfrm>
            <a:off x="449568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12"/>
          <p:cNvSpPr/>
          <p:nvPr/>
        </p:nvSpPr>
        <p:spPr>
          <a:xfrm>
            <a:off x="685800" y="1371600"/>
            <a:ext cx="7086240" cy="51660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diam = 2 *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circum = 3.14159 * (double)diam;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3" name="CustomShape 13"/>
          <p:cNvSpPr/>
          <p:nvPr/>
        </p:nvSpPr>
        <p:spPr>
          <a:xfrm>
            <a:off x="3429000" y="6180120"/>
            <a:ext cx="914040" cy="286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4" name="CustomShape 14"/>
          <p:cNvSpPr/>
          <p:nvPr/>
        </p:nvSpPr>
        <p:spPr>
          <a:xfrm>
            <a:off x="3429000" y="5867280"/>
            <a:ext cx="914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5" name="CustomShape 15"/>
          <p:cNvSpPr/>
          <p:nvPr/>
        </p:nvSpPr>
        <p:spPr>
          <a:xfrm>
            <a:off x="3429000" y="5354640"/>
            <a:ext cx="914040" cy="5122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31.4159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76" name="CustomShape 16"/>
          <p:cNvSpPr/>
          <p:nvPr/>
        </p:nvSpPr>
        <p:spPr>
          <a:xfrm>
            <a:off x="2643840" y="613260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radius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7" name="CustomShape 17"/>
          <p:cNvSpPr/>
          <p:nvPr/>
        </p:nvSpPr>
        <p:spPr>
          <a:xfrm>
            <a:off x="2770560" y="586728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8" name="CustomShape 18"/>
          <p:cNvSpPr/>
          <p:nvPr/>
        </p:nvSpPr>
        <p:spPr>
          <a:xfrm>
            <a:off x="2592720" y="541008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circum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19"/>
          <p:cNvSpPr/>
          <p:nvPr/>
        </p:nvSpPr>
        <p:spPr>
          <a:xfrm flipH="1">
            <a:off x="4153680" y="2771640"/>
            <a:ext cx="2671560" cy="260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0"/>
          <p:cNvSpPr/>
          <p:nvPr/>
        </p:nvSpPr>
        <p:spPr>
          <a:xfrm>
            <a:off x="5488920" y="1758960"/>
            <a:ext cx="2674440" cy="100548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Computer uses radius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to compute diam and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circum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1" name="CustomShape 21"/>
          <p:cNvSpPr/>
          <p:nvPr/>
        </p:nvSpPr>
        <p:spPr>
          <a:xfrm flipH="1">
            <a:off x="3733200" y="5867280"/>
            <a:ext cx="38052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22"/>
          <p:cNvSpPr/>
          <p:nvPr/>
        </p:nvSpPr>
        <p:spPr>
          <a:xfrm flipH="1">
            <a:off x="4057560" y="2771640"/>
            <a:ext cx="2768400" cy="31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23"/>
          <p:cNvSpPr/>
          <p:nvPr/>
        </p:nvSpPr>
        <p:spPr>
          <a:xfrm flipH="1">
            <a:off x="3505320" y="5334120"/>
            <a:ext cx="76176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24"/>
          <p:cNvSpPr/>
          <p:nvPr/>
        </p:nvSpPr>
        <p:spPr>
          <a:xfrm flipH="1">
            <a:off x="3733200" y="6172200"/>
            <a:ext cx="38052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25"/>
          <p:cNvSpPr/>
          <p:nvPr/>
        </p:nvSpPr>
        <p:spPr>
          <a:xfrm flipH="1">
            <a:off x="4057560" y="2771640"/>
            <a:ext cx="2768400" cy="344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6" name="Group 26"/>
          <p:cNvGrpSpPr/>
          <p:nvPr/>
        </p:nvGrpSpPr>
        <p:grpSpPr>
          <a:xfrm>
            <a:off x="762120" y="3733920"/>
            <a:ext cx="1447560" cy="2742840"/>
            <a:chOff x="762120" y="3733920"/>
            <a:chExt cx="1447560" cy="2742840"/>
          </a:xfrm>
        </p:grpSpPr>
        <p:sp>
          <p:nvSpPr>
            <p:cNvPr id="387" name="CustomShape 27"/>
            <p:cNvSpPr/>
            <p:nvPr/>
          </p:nvSpPr>
          <p:spPr>
            <a:xfrm>
              <a:off x="762120" y="3733920"/>
              <a:ext cx="1447560" cy="2742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88" name="CustomShape 28"/>
            <p:cNvSpPr/>
            <p:nvPr/>
          </p:nvSpPr>
          <p:spPr>
            <a:xfrm>
              <a:off x="838080" y="451404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main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89" name="CustomShape 29"/>
            <p:cNvSpPr/>
            <p:nvPr/>
          </p:nvSpPr>
          <p:spPr>
            <a:xfrm>
              <a:off x="838080" y="489528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printf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90" name="CustomShape 30"/>
            <p:cNvSpPr/>
            <p:nvPr/>
          </p:nvSpPr>
          <p:spPr>
            <a:xfrm>
              <a:off x="838080" y="527616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scanf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4581EF2-68A6-4DB8-B32A-EE18CB18FED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View:  Writing an int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687240" y="3124080"/>
            <a:ext cx="95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2757240" y="3124080"/>
            <a:ext cx="117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4672800" y="3124080"/>
            <a:ext cx="140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6"/>
          <p:cNvSpPr/>
          <p:nvPr/>
        </p:nvSpPr>
        <p:spPr>
          <a:xfrm>
            <a:off x="4658400" y="3741120"/>
            <a:ext cx="262728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Enter the circle’s radius\n\0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4656600" y="4198320"/>
            <a:ext cx="64296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%d\0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8" name="CustomShape 8"/>
          <p:cNvSpPr/>
          <p:nvPr/>
        </p:nvSpPr>
        <p:spPr>
          <a:xfrm>
            <a:off x="4664160" y="4655520"/>
            <a:ext cx="412992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circle with radius %d has diameter %d\n\0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9" name="CustomShape 9"/>
          <p:cNvSpPr/>
          <p:nvPr/>
        </p:nvSpPr>
        <p:spPr>
          <a:xfrm>
            <a:off x="4659480" y="5112720"/>
            <a:ext cx="259524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and circumference %f.\n\0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0" name="Line 10"/>
          <p:cNvSpPr/>
          <p:nvPr/>
        </p:nvSpPr>
        <p:spPr>
          <a:xfrm>
            <a:off x="251460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11"/>
          <p:cNvSpPr/>
          <p:nvPr/>
        </p:nvSpPr>
        <p:spPr>
          <a:xfrm>
            <a:off x="449568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2"/>
          <p:cNvSpPr/>
          <p:nvPr/>
        </p:nvSpPr>
        <p:spPr>
          <a:xfrm>
            <a:off x="685800" y="1219320"/>
            <a:ext cx="7086240" cy="51660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printf("A circle with radius %d has diameter %d\n",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radius, diam);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3" name="CustomShape 13"/>
          <p:cNvSpPr/>
          <p:nvPr/>
        </p:nvSpPr>
        <p:spPr>
          <a:xfrm>
            <a:off x="3429000" y="6180120"/>
            <a:ext cx="914040" cy="286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4" name="CustomShape 14"/>
          <p:cNvSpPr/>
          <p:nvPr/>
        </p:nvSpPr>
        <p:spPr>
          <a:xfrm>
            <a:off x="3429000" y="5867280"/>
            <a:ext cx="914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5" name="CustomShape 15"/>
          <p:cNvSpPr/>
          <p:nvPr/>
        </p:nvSpPr>
        <p:spPr>
          <a:xfrm>
            <a:off x="3429000" y="5354640"/>
            <a:ext cx="914040" cy="5122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31.4159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406" name="CustomShape 16"/>
          <p:cNvSpPr/>
          <p:nvPr/>
        </p:nvSpPr>
        <p:spPr>
          <a:xfrm>
            <a:off x="2643840" y="613260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radius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17"/>
          <p:cNvSpPr/>
          <p:nvPr/>
        </p:nvSpPr>
        <p:spPr>
          <a:xfrm>
            <a:off x="2770560" y="586728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18"/>
          <p:cNvSpPr/>
          <p:nvPr/>
        </p:nvSpPr>
        <p:spPr>
          <a:xfrm>
            <a:off x="2592720" y="541008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circum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19"/>
          <p:cNvSpPr/>
          <p:nvPr/>
        </p:nvSpPr>
        <p:spPr>
          <a:xfrm flipH="1">
            <a:off x="4057560" y="3152880"/>
            <a:ext cx="2266560" cy="27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0"/>
          <p:cNvSpPr/>
          <p:nvPr/>
        </p:nvSpPr>
        <p:spPr>
          <a:xfrm>
            <a:off x="3886200" y="1530360"/>
            <a:ext cx="4876560" cy="161532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Computer passes address of ‘A’, value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of radius, and value of diam to printf().  printf() prints until ‘\0’, replacing 1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st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%d with character comprising 5, 2</a:t>
            </a:r>
            <a:r>
              <a:rPr b="0" lang="en-US" sz="2000" spc="-1" strike="noStrike" baseline="30000">
                <a:solidFill>
                  <a:srgbClr val="ff0000"/>
                </a:solidFill>
                <a:latin typeface="Arial"/>
              </a:rPr>
              <a:t>nd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 %d with characters comprising 10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1" name="CustomShape 21"/>
          <p:cNvSpPr/>
          <p:nvPr/>
        </p:nvSpPr>
        <p:spPr>
          <a:xfrm flipH="1">
            <a:off x="3733200" y="6172200"/>
            <a:ext cx="38052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2"/>
          <p:cNvSpPr/>
          <p:nvPr/>
        </p:nvSpPr>
        <p:spPr>
          <a:xfrm flipH="1">
            <a:off x="4057560" y="3152880"/>
            <a:ext cx="2266560" cy="30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3"/>
          <p:cNvSpPr/>
          <p:nvPr/>
        </p:nvSpPr>
        <p:spPr>
          <a:xfrm flipH="1">
            <a:off x="3733200" y="5867280"/>
            <a:ext cx="380520" cy="3045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4"/>
          <p:cNvSpPr/>
          <p:nvPr/>
        </p:nvSpPr>
        <p:spPr>
          <a:xfrm flipH="1">
            <a:off x="4724280" y="4724280"/>
            <a:ext cx="228240" cy="22824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5"/>
          <p:cNvSpPr/>
          <p:nvPr/>
        </p:nvSpPr>
        <p:spPr>
          <a:xfrm flipH="1">
            <a:off x="4838040" y="3152880"/>
            <a:ext cx="1485720" cy="157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6" name="Group 26"/>
          <p:cNvGrpSpPr/>
          <p:nvPr/>
        </p:nvGrpSpPr>
        <p:grpSpPr>
          <a:xfrm>
            <a:off x="762120" y="3733920"/>
            <a:ext cx="1447560" cy="2742840"/>
            <a:chOff x="762120" y="3733920"/>
            <a:chExt cx="1447560" cy="2742840"/>
          </a:xfrm>
        </p:grpSpPr>
        <p:sp>
          <p:nvSpPr>
            <p:cNvPr id="417" name="CustomShape 27"/>
            <p:cNvSpPr/>
            <p:nvPr/>
          </p:nvSpPr>
          <p:spPr>
            <a:xfrm>
              <a:off x="762120" y="3733920"/>
              <a:ext cx="1447560" cy="2742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8" name="CustomShape 28"/>
            <p:cNvSpPr/>
            <p:nvPr/>
          </p:nvSpPr>
          <p:spPr>
            <a:xfrm>
              <a:off x="838080" y="451404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main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9" name="CustomShape 29"/>
            <p:cNvSpPr/>
            <p:nvPr/>
          </p:nvSpPr>
          <p:spPr>
            <a:xfrm>
              <a:off x="838080" y="489528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printf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20" name="CustomShape 30"/>
            <p:cNvSpPr/>
            <p:nvPr/>
          </p:nvSpPr>
          <p:spPr>
            <a:xfrm>
              <a:off x="838080" y="527616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scanf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1776B67-3573-410F-8C97-A4FC290AD77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View:  Writing a double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687240" y="3124080"/>
            <a:ext cx="958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TEXT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2757240" y="3124080"/>
            <a:ext cx="11718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4672800" y="3124080"/>
            <a:ext cx="140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4658400" y="3741120"/>
            <a:ext cx="262728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Enter the circle’s radius\n\0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4656600" y="4198320"/>
            <a:ext cx="64296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%d\0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664160" y="4655520"/>
            <a:ext cx="412992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circle with radius %d has diameter %d\n\0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659480" y="5112720"/>
            <a:ext cx="2595240" cy="3340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and circumference %f.\n\0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0" name="Line 10"/>
          <p:cNvSpPr/>
          <p:nvPr/>
        </p:nvSpPr>
        <p:spPr>
          <a:xfrm>
            <a:off x="251460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11"/>
          <p:cNvSpPr/>
          <p:nvPr/>
        </p:nvSpPr>
        <p:spPr>
          <a:xfrm>
            <a:off x="4495680" y="3200400"/>
            <a:ext cx="360" cy="3352680"/>
          </a:xfrm>
          <a:prstGeom prst="line">
            <a:avLst/>
          </a:prstGeom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2"/>
          <p:cNvSpPr/>
          <p:nvPr/>
        </p:nvSpPr>
        <p:spPr>
          <a:xfrm>
            <a:off x="685800" y="1219320"/>
            <a:ext cx="7086240" cy="30348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printf("and circumference %f.\n", circum);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3429000" y="6180120"/>
            <a:ext cx="914040" cy="28692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3429000" y="5867280"/>
            <a:ext cx="914040" cy="30456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3429000" y="5354640"/>
            <a:ext cx="914040" cy="512280"/>
          </a:xfrm>
          <a:prstGeom prst="rect">
            <a:avLst/>
          </a:prstGeom>
          <a:noFill/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31.4159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2643840" y="6132600"/>
            <a:ext cx="801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radius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17"/>
          <p:cNvSpPr/>
          <p:nvPr/>
        </p:nvSpPr>
        <p:spPr>
          <a:xfrm>
            <a:off x="2770560" y="5867280"/>
            <a:ext cx="67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18"/>
          <p:cNvSpPr/>
          <p:nvPr/>
        </p:nvSpPr>
        <p:spPr>
          <a:xfrm>
            <a:off x="2592720" y="5410080"/>
            <a:ext cx="853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circum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CustomShape 19"/>
          <p:cNvSpPr/>
          <p:nvPr/>
        </p:nvSpPr>
        <p:spPr>
          <a:xfrm flipH="1">
            <a:off x="4153680" y="2924280"/>
            <a:ext cx="2169720" cy="246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0"/>
          <p:cNvSpPr/>
          <p:nvPr/>
        </p:nvSpPr>
        <p:spPr>
          <a:xfrm>
            <a:off x="3886200" y="1606680"/>
            <a:ext cx="4876560" cy="131040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Computer passes address of ‘a’ and value of circum to printf().  printf() prints until ‘\0’, replacing %f with characters comprising 31.415900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21"/>
          <p:cNvSpPr/>
          <p:nvPr/>
        </p:nvSpPr>
        <p:spPr>
          <a:xfrm flipH="1">
            <a:off x="3505320" y="5334120"/>
            <a:ext cx="761760" cy="38052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2"/>
          <p:cNvSpPr/>
          <p:nvPr/>
        </p:nvSpPr>
        <p:spPr>
          <a:xfrm flipH="1">
            <a:off x="4648320" y="5181480"/>
            <a:ext cx="228240" cy="22824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3"/>
          <p:cNvSpPr/>
          <p:nvPr/>
        </p:nvSpPr>
        <p:spPr>
          <a:xfrm flipH="1">
            <a:off x="4762440" y="2924280"/>
            <a:ext cx="1561680" cy="22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762120" y="3733920"/>
            <a:ext cx="1447560" cy="2742840"/>
            <a:chOff x="762120" y="3733920"/>
            <a:chExt cx="1447560" cy="2742840"/>
          </a:xfrm>
        </p:grpSpPr>
        <p:sp>
          <p:nvSpPr>
            <p:cNvPr id="445" name="CustomShape 25"/>
            <p:cNvSpPr/>
            <p:nvPr/>
          </p:nvSpPr>
          <p:spPr>
            <a:xfrm>
              <a:off x="762120" y="3733920"/>
              <a:ext cx="1447560" cy="274284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---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6" name="CustomShape 26"/>
            <p:cNvSpPr/>
            <p:nvPr/>
          </p:nvSpPr>
          <p:spPr>
            <a:xfrm>
              <a:off x="838080" y="451404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main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7" name="CustomShape 27"/>
            <p:cNvSpPr/>
            <p:nvPr/>
          </p:nvSpPr>
          <p:spPr>
            <a:xfrm>
              <a:off x="838080" y="489528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printf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48" name="CustomShape 28"/>
            <p:cNvSpPr/>
            <p:nvPr/>
          </p:nvSpPr>
          <p:spPr>
            <a:xfrm>
              <a:off x="838080" y="5276160"/>
              <a:ext cx="1218960" cy="334080"/>
            </a:xfrm>
            <a:prstGeom prst="rect">
              <a:avLst/>
            </a:prstGeom>
            <a:noFill/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</a:rPr>
                <a:t>scanf</a:t>
              </a:r>
              <a:endParaRPr b="0" lang="en-US" sz="1600" spc="-1" strike="noStrike">
                <a:latin typeface="Arial"/>
              </a:endParaRPr>
            </a:p>
          </p:txBody>
        </p:sp>
      </p:grp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F0A23D4-A4CE-438E-80B3-401904B5E95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Run-Time View:  Exiting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685800" y="1371600"/>
            <a:ext cx="7086240" cy="30348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3886200" y="1911600"/>
            <a:ext cx="4343040" cy="7005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Computer reclaims memory used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by program; sections cease to exist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A4CF68D-7F57-4D8D-A687-5E33E1D7AE4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Circle” Program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33520" y="1319400"/>
            <a:ext cx="8381520" cy="497844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#include &lt;stdio.h&gt;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int main()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/*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Read a circle's radius from stdin, and compute and write its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diameter and circumference to stdout.  Return 0.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int radius;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int diam;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double circum;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printf("Enter the circle's radius:\n");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scanf("%d", &amp;radius);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diam = 2 * radius;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circum = 3.14159 * (double)diam;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printf("A circle with radius %d has diameter %d\n",radius,diam);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printf("and circumference %f.\n", circum);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   return 0;</a:t>
            </a:r>
            <a:br/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7924D59-1BDF-45F0-AFB0-44E792A148B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Formatted Output: printf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ff"/>
                </a:solidFill>
                <a:latin typeface="Courier New"/>
              </a:rPr>
              <a:t>int printf(char *format, ...);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Translate arguments into characters according to “format”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Output the formatted string to stdout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Conversions (read “man printf” for more)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%d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 integer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%c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 character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%f 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 float or double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%.3f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float or double with 3 decimal places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%%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percent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Examples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</a:rPr>
              <a:t>int i = 217;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</a:rPr>
              <a:t>printf(“Course number is: %d”, i );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ff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BD1C5B6-566A-4CA1-9FB6-69E225DD839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Formatted Input: scanf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ff"/>
                </a:solidFill>
                <a:latin typeface="Courier New"/>
              </a:rPr>
              <a:t>int scanf(const char *format, ...);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Read characters from stdin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Interpret them according to “format” and put them into the arguments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Conversions (read “man scanf” for more)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%d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 integer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%c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 character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%f 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 float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%lf </a:t>
            </a:r>
            <a:r>
              <a:rPr b="1" lang="en-US" sz="2000" spc="-1" strike="noStrike">
                <a:solidFill>
                  <a:srgbClr val="000066"/>
                </a:solidFill>
                <a:latin typeface="Symbol"/>
              </a:rPr>
              <a:t></a:t>
            </a:r>
            <a:r>
              <a:rPr b="1" lang="en-US" sz="2000" spc="-1" strike="noStrike">
                <a:solidFill>
                  <a:srgbClr val="000066"/>
                </a:solidFill>
                <a:latin typeface="Arial"/>
              </a:rPr>
              <a:t>  double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Example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</a:rPr>
              <a:t>double v;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</a:rPr>
              <a:t>scanf( “%lf”, &amp;v );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10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000066"/>
                </a:solidFill>
                <a:latin typeface="Courier New"/>
              </a:rPr>
              <a:t>int day, month, year;</a:t>
            </a:r>
            <a:br/>
            <a:r>
              <a:rPr b="1" lang="en-US" sz="2000" spc="-1" strike="noStrike">
                <a:solidFill>
                  <a:srgbClr val="000066"/>
                </a:solidFill>
                <a:latin typeface="Courier New"/>
              </a:rPr>
              <a:t>scanf( “%d/%d/%d”, &amp;month, &amp;day, &amp;year);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3124080" y="5454720"/>
            <a:ext cx="380520" cy="22824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4729320" y="3738600"/>
            <a:ext cx="3494160" cy="100548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&amp; (“address of”) operator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scanf must accept address of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Variable. Not the variable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" name="CustomShape 6"/>
          <p:cNvSpPr/>
          <p:nvPr/>
        </p:nvSpPr>
        <p:spPr>
          <a:xfrm flipH="1">
            <a:off x="3504600" y="4749480"/>
            <a:ext cx="2971080" cy="81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CB4FBAB-2804-4B81-BFD8-9C3001E39B8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Building and Running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To build (preprocess, compile, assemble, and link):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To run: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1066680" y="1752480"/>
            <a:ext cx="3733560" cy="33372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$ gcc circle.c –o circle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CustomShape 5"/>
          <p:cNvSpPr/>
          <p:nvPr/>
        </p:nvSpPr>
        <p:spPr>
          <a:xfrm>
            <a:off x="1066680" y="2819520"/>
            <a:ext cx="5257440" cy="171324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$ ./circle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Enter the circle's radius: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A circle with radius 5 has diameter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and circumference 31.415900.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6858000" y="3276720"/>
            <a:ext cx="1294920" cy="68544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Typed by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user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 flipH="1">
            <a:off x="1370880" y="3619440"/>
            <a:ext cx="5486040" cy="7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1066680" y="3581280"/>
            <a:ext cx="304560" cy="22824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9"/>
          <p:cNvSpPr/>
          <p:nvPr/>
        </p:nvSpPr>
        <p:spPr>
          <a:xfrm>
            <a:off x="1295280" y="2819520"/>
            <a:ext cx="1294920" cy="49500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10"/>
          <p:cNvSpPr/>
          <p:nvPr/>
        </p:nvSpPr>
        <p:spPr>
          <a:xfrm flipH="1" flipV="1">
            <a:off x="2361600" y="3002040"/>
            <a:ext cx="464796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1"/>
          <p:cNvSpPr/>
          <p:nvPr/>
        </p:nvSpPr>
        <p:spPr>
          <a:xfrm>
            <a:off x="1295280" y="1676520"/>
            <a:ext cx="3504960" cy="533160"/>
          </a:xfrm>
          <a:prstGeom prst="ellipse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2"/>
          <p:cNvSpPr/>
          <p:nvPr/>
        </p:nvSpPr>
        <p:spPr>
          <a:xfrm flipH="1" flipV="1">
            <a:off x="4287960" y="2131200"/>
            <a:ext cx="2569680" cy="148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150D8E3-4FDB-4CD4-A48C-3589BD96351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Steps in the Build Process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To build one step at a time: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Why build one step at a time?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Helpful for learning how to interpret error messages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Permits partial builds (described later in course)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533520" y="1905120"/>
            <a:ext cx="830556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001000" y="63244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0785FE2-2A7A-4464-B452-2F50E532588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Steps in the Build Process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To build one step at a time: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marL="223920" indent="-223560">
              <a:lnSpc>
                <a:spcPct val="9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Why build one step at a time?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  <a:p>
            <a:pPr lvl="1" marL="563400" indent="-223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Helpful for learning how to interpret error messages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  <a:p>
            <a:pPr lvl="1" marL="563400" indent="-223560">
              <a:lnSpc>
                <a:spcPct val="90000"/>
              </a:lnSpc>
              <a:spcBef>
                <a:spcPts val="201"/>
              </a:spcBef>
              <a:buClr>
                <a:srgbClr val="0000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66"/>
                </a:solidFill>
                <a:latin typeface="Arial"/>
              </a:rPr>
              <a:t>Permits partial builds (described later in course)</a:t>
            </a:r>
            <a:endParaRPr b="0" lang="en-US" sz="2000" spc="-1" strike="noStrike">
              <a:solidFill>
                <a:srgbClr val="000066"/>
              </a:solid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800600" y="3174480"/>
            <a:ext cx="4038120" cy="136836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$ gcc –E circle.c -o circle.i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$ gcc –S circle.i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$ gcc –c circle.s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$ gcc circle.o –o circle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63520" y="1832040"/>
            <a:ext cx="1893960" cy="6393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Preprocess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circle.c → circle.i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1130400" y="2804400"/>
            <a:ext cx="2133360" cy="6393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Compile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circle.i → circle.s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1143000" y="3800880"/>
            <a:ext cx="2133360" cy="6393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Assemble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circle.s → circle.o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1122480" y="4674240"/>
            <a:ext cx="2209320" cy="6393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Link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circle.o → circle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Line 9"/>
          <p:cNvSpPr/>
          <p:nvPr/>
        </p:nvSpPr>
        <p:spPr>
          <a:xfrm>
            <a:off x="3068280" y="2151720"/>
            <a:ext cx="1729800" cy="1511280"/>
          </a:xfrm>
          <a:prstGeom prst="line">
            <a:avLst/>
          </a:prstGeom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0"/>
          <p:cNvSpPr/>
          <p:nvPr/>
        </p:nvSpPr>
        <p:spPr>
          <a:xfrm flipV="1">
            <a:off x="3276360" y="3909960"/>
            <a:ext cx="1523880" cy="266400"/>
          </a:xfrm>
          <a:prstGeom prst="line">
            <a:avLst/>
          </a:prstGeom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1"/>
          <p:cNvSpPr/>
          <p:nvPr/>
        </p:nvSpPr>
        <p:spPr>
          <a:xfrm>
            <a:off x="3276360" y="3124080"/>
            <a:ext cx="1521720" cy="650160"/>
          </a:xfrm>
          <a:prstGeom prst="line">
            <a:avLst/>
          </a:prstGeom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2"/>
          <p:cNvSpPr/>
          <p:nvPr/>
        </p:nvSpPr>
        <p:spPr>
          <a:xfrm flipV="1">
            <a:off x="3352680" y="4096800"/>
            <a:ext cx="1447920" cy="1184760"/>
          </a:xfrm>
          <a:prstGeom prst="line">
            <a:avLst/>
          </a:prstGeom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001000" y="7238880"/>
            <a:ext cx="914040" cy="3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57E9DF61-455B-442A-9592-E8FA9AE4FFD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219320"/>
            <a:ext cx="84578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3920" indent="-22356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File circle.c:</a:t>
            </a:r>
            <a:endParaRPr b="0" lang="en-US" sz="2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04920" y="380880"/>
            <a:ext cx="8534160" cy="685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The Preprocessor’s View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838080" y="2666880"/>
            <a:ext cx="6933960" cy="3980160"/>
          </a:xfrm>
          <a:prstGeom prst="rect">
            <a:avLst/>
          </a:prstGeom>
          <a:solidFill>
            <a:srgbClr val="ffff99"/>
          </a:solidFill>
          <a:ln w="126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#include &lt;stdio.h&gt;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int main(void)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/* Read a circle's radius from stdin, and compute and write its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diameter and circumference to stdout.  Return 0.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int 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double circum;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printf("Enter the circle's radius:\n");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scanf("%d", &amp;radius);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diam = 2 * radius;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circum = 3.14159 * (double)diam;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 circle with radius %d has diameter %d\n",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radius, diam);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printf("and circumference %f.\n", circum);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return 0;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5792040" y="4502160"/>
            <a:ext cx="2747520" cy="70056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Comment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Preprocessor removes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4190760" y="2216160"/>
            <a:ext cx="4288320" cy="1005480"/>
          </a:xfrm>
          <a:prstGeom prst="rect">
            <a:avLst/>
          </a:prstGeom>
          <a:solidFill>
            <a:schemeClr val="bg1"/>
          </a:solidFill>
          <a:ln w="1260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f0000"/>
                </a:solidFill>
                <a:latin typeface="Arial"/>
              </a:rPr>
              <a:t>Preprocessor directive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Preprocessor replaces with contents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</a:rPr>
              <a:t>of file /usr/include/stdio.h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4686480" y="2133720"/>
            <a:ext cx="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"/>
          <p:cNvSpPr/>
          <p:nvPr/>
        </p:nvSpPr>
        <p:spPr>
          <a:xfrm flipH="1" flipV="1">
            <a:off x="4304520" y="3822120"/>
            <a:ext cx="1485720" cy="102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9"/>
          <p:cNvSpPr/>
          <p:nvPr/>
        </p:nvSpPr>
        <p:spPr>
          <a:xfrm>
            <a:off x="914400" y="2666880"/>
            <a:ext cx="1980720" cy="30456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"/>
          <p:cNvSpPr/>
          <p:nvPr/>
        </p:nvSpPr>
        <p:spPr>
          <a:xfrm>
            <a:off x="914400" y="3352680"/>
            <a:ext cx="6781320" cy="456840"/>
          </a:xfrm>
          <a:prstGeom prst="rect">
            <a:avLst/>
          </a:prstGeom>
          <a:noFill/>
          <a:ln w="255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1"/>
          <p:cNvSpPr/>
          <p:nvPr/>
        </p:nvSpPr>
        <p:spPr>
          <a:xfrm flipH="1">
            <a:off x="2908440" y="2719440"/>
            <a:ext cx="1282320" cy="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7" name="Group 12"/>
          <p:cNvGrpSpPr/>
          <p:nvPr/>
        </p:nvGrpSpPr>
        <p:grpSpPr>
          <a:xfrm>
            <a:off x="995040" y="1654200"/>
            <a:ext cx="7002720" cy="700560"/>
            <a:chOff x="995040" y="1654200"/>
            <a:chExt cx="7002720" cy="700560"/>
          </a:xfrm>
        </p:grpSpPr>
        <p:sp>
          <p:nvSpPr>
            <p:cNvPr id="148" name="CustomShape 13"/>
            <p:cNvSpPr/>
            <p:nvPr/>
          </p:nvSpPr>
          <p:spPr>
            <a:xfrm>
              <a:off x="4264200" y="1797120"/>
              <a:ext cx="3733560" cy="303480"/>
            </a:xfrm>
            <a:prstGeom prst="rect">
              <a:avLst/>
            </a:prstGeom>
            <a:solidFill>
              <a:srgbClr val="ffff99"/>
            </a:solidFill>
            <a:ln w="1260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  <a:spcBef>
                  <a:spcPts val="700"/>
                </a:spcBef>
              </a:pPr>
              <a:r>
                <a:rPr b="1" lang="en-US" sz="1400" spc="-1" strike="noStrike">
                  <a:solidFill>
                    <a:srgbClr val="000000"/>
                  </a:solidFill>
                  <a:latin typeface="Courier New"/>
                </a:rPr>
                <a:t>$ gcc –E circle.c -o circle.i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49" name="CustomShape 14"/>
            <p:cNvSpPr/>
            <p:nvPr/>
          </p:nvSpPr>
          <p:spPr>
            <a:xfrm>
              <a:off x="995040" y="1654200"/>
              <a:ext cx="2092320" cy="700560"/>
            </a:xfrm>
            <a:prstGeom prst="rect">
              <a:avLst/>
            </a:prstGeom>
            <a:solidFill>
              <a:schemeClr val="bg1"/>
            </a:solidFill>
            <a:ln w="12600">
              <a:solidFill>
                <a:srgbClr val="ff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0000"/>
                  </a:solidFill>
                  <a:latin typeface="Arial"/>
                </a:rPr>
                <a:t>Preprocess</a:t>
              </a:r>
              <a:r>
                <a:rPr b="0" lang="en-US" sz="2000" spc="-1" strike="noStrike">
                  <a:solidFill>
                    <a:srgbClr val="ff0000"/>
                  </a:solidFill>
                  <a:latin typeface="Arial"/>
                </a:rPr>
                <a:t>: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0000"/>
                  </a:solidFill>
                  <a:latin typeface="Arial"/>
                </a:rPr>
                <a:t>circle.c → circle.i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0" name="Line 15"/>
            <p:cNvSpPr/>
            <p:nvPr/>
          </p:nvSpPr>
          <p:spPr>
            <a:xfrm>
              <a:off x="3092400" y="1952280"/>
              <a:ext cx="1171440" cy="360"/>
            </a:xfrm>
            <a:prstGeom prst="line">
              <a:avLst/>
            </a:prstGeom>
            <a:ln w="12600">
              <a:solidFill>
                <a:srgbClr val="ff0000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197264</TotalTime>
  <Application>LibreOffice/6.0.7.3$Linux_x86 LibreOffice_project/00m0$Build-3</Application>
  <Words>1883</Words>
  <Paragraphs>529</Paragraphs>
  <Company>Princeton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2001-07-06T14:58:21Z</dcterms:created>
  <dc:creator>Andrew W. Appel</dc:creator>
  <dc:description/>
  <dc:language>en-US</dc:language>
  <cp:lastModifiedBy/>
  <cp:lastPrinted>2015-10-13T14:13:01Z</cp:lastPrinted>
  <dcterms:modified xsi:type="dcterms:W3CDTF">2019-10-16T01:25:46Z</dcterms:modified>
  <cp:revision>665</cp:revision>
  <dc:subject/>
  <dc:title>COS 217, Spring 2005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Princeton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28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28</vt:i4>
  </property>
</Properties>
</file>