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37"/>
  </p:notesMasterIdLst>
  <p:sldIdLst>
    <p:sldId id="317" r:id="rId6"/>
    <p:sldId id="364" r:id="rId7"/>
    <p:sldId id="264" r:id="rId8"/>
    <p:sldId id="265" r:id="rId9"/>
    <p:sldId id="368" r:id="rId10"/>
    <p:sldId id="369" r:id="rId11"/>
    <p:sldId id="262" r:id="rId12"/>
    <p:sldId id="366" r:id="rId13"/>
    <p:sldId id="367" r:id="rId14"/>
    <p:sldId id="266" r:id="rId15"/>
    <p:sldId id="267" r:id="rId16"/>
    <p:sldId id="318" r:id="rId17"/>
    <p:sldId id="325" r:id="rId18"/>
    <p:sldId id="283" r:id="rId19"/>
    <p:sldId id="284" r:id="rId20"/>
    <p:sldId id="285" r:id="rId21"/>
    <p:sldId id="286" r:id="rId22"/>
    <p:sldId id="287" r:id="rId23"/>
    <p:sldId id="370" r:id="rId24"/>
    <p:sldId id="288" r:id="rId25"/>
    <p:sldId id="289" r:id="rId26"/>
    <p:sldId id="294" r:id="rId27"/>
    <p:sldId id="293" r:id="rId28"/>
    <p:sldId id="295" r:id="rId29"/>
    <p:sldId id="296" r:id="rId30"/>
    <p:sldId id="297" r:id="rId31"/>
    <p:sldId id="329" r:id="rId32"/>
    <p:sldId id="330" r:id="rId33"/>
    <p:sldId id="301" r:id="rId34"/>
    <p:sldId id="332" r:id="rId35"/>
    <p:sldId id="302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90734"/>
  </p:normalViewPr>
  <p:slideViewPr>
    <p:cSldViewPr>
      <p:cViewPr varScale="1">
        <p:scale>
          <a:sx n="100" d="100"/>
          <a:sy n="100" d="100"/>
        </p:scale>
        <p:origin x="-110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1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gerlehner.ch/intel/IntelCodeTable.pdf" TargetMode="Externa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AAiT</a:t>
            </a:r>
            <a:endParaRPr lang="en-US" sz="1200" dirty="0">
              <a:solidFill>
                <a:srgbClr val="FFFFFF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>
                <a:solidFill>
                  <a:srgbClr val="000000"/>
                </a:solidFill>
              </a:rPr>
              <a:t>Machine-Level Programming II: Arithmetic &amp; Control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endParaRPr lang="en-US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85800" y="4419600"/>
            <a:ext cx="7678738" cy="1905000"/>
          </a:xfrm>
          <a:prstGeom prst="rect">
            <a:avLst/>
          </a:prstGeom>
          <a:ln/>
        </p:spPr>
        <p:txBody>
          <a:bodyPr/>
          <a:lstStyle/>
          <a:p>
            <a:pPr lvl="0" algn="l">
              <a:defRPr/>
            </a:pPr>
            <a:endParaRPr lang="en-US" sz="2000" kern="0" dirty="0">
              <a:latin typeface="Calibri"/>
              <a:ea typeface="+mn-ea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41910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arith(int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t2 = z+t1;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t3 = x+4;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t4 = y * 48;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t5 = t3 + t4;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513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8072437" y="2476500"/>
            <a:ext cx="304800" cy="2095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8478837" y="33528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8072437" y="16129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8377237" y="15240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8072437" y="4953000"/>
            <a:ext cx="3048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8440737" y="50292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8492" name="Rectangle 60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93" name="Rectangle 61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8498" name="Rectangle 6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8499" name="Rectangle 67"/>
          <p:cNvSpPr>
            <a:spLocks/>
          </p:cNvSpPr>
          <p:nvPr/>
        </p:nvSpPr>
        <p:spPr bwMode="auto">
          <a:xfrm>
            <a:off x="304800" y="4419600"/>
            <a:ext cx="67945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501" name="Rectangle 69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502" name="Rectangle 70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8504" name="Rectangle 72"/>
          <p:cNvSpPr>
            <a:spLocks/>
          </p:cNvSpPr>
          <p:nvPr/>
        </p:nvSpPr>
        <p:spPr bwMode="auto">
          <a:xfrm>
            <a:off x="381000" y="13716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9516" name="Rectangle 60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517" name="Rectangle 61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21" name="Rectangle 65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19522" name="Rectangle 66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9523" name="Rectangle 67"/>
          <p:cNvSpPr>
            <a:spLocks/>
          </p:cNvSpPr>
          <p:nvPr/>
        </p:nvSpPr>
        <p:spPr bwMode="auto">
          <a:xfrm>
            <a:off x="7897813" y="546100"/>
            <a:ext cx="593725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19524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*= 16 (t4)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6" name="Rectangle 60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517" name="Rectangle 61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3124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lvl="1"/>
            <a:r>
              <a:rPr lang="en-US" dirty="0"/>
              <a:t>Instructions in different order from C code</a:t>
            </a:r>
          </a:p>
          <a:p>
            <a:pPr lvl="1"/>
            <a:r>
              <a:rPr lang="en-US" dirty="0"/>
              <a:t>Some expressions require multiple instructions</a:t>
            </a:r>
          </a:p>
          <a:p>
            <a:pPr lvl="1"/>
            <a:r>
              <a:rPr lang="en-US" dirty="0"/>
              <a:t>Some instructions cover multiple expressions</a:t>
            </a:r>
          </a:p>
          <a:p>
            <a:pPr lvl="1"/>
            <a:r>
              <a:rPr lang="en-US" dirty="0"/>
              <a:t>Get exact same code when compile: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x+y+z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)*(x+4+48*y)</a:t>
            </a: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*= 16 (t4)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  <p:sp>
        <p:nvSpPr>
          <p:cNvPr id="8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/>
              <a:t>Control: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dirty="0">
                <a:solidFill>
                  <a:srgbClr val="B3B3B3"/>
                </a:solidFill>
              </a:rPr>
              <a:t>Loops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Processor State (IA32,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/>
              <a:t>Information about currently executing program</a:t>
            </a:r>
          </a:p>
          <a:p>
            <a:pPr marL="552450" lvl="1"/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/>
              <a:t>,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)</a:t>
            </a:r>
          </a:p>
          <a:p>
            <a:pPr marL="552450" lvl="1"/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3911600" y="5334000"/>
            <a:ext cx="2540000" cy="38100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6996113" y="2362200"/>
            <a:ext cx="1836737" cy="6858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General purpose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6554788" y="41021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6572250" y="4554538"/>
            <a:ext cx="2163763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frame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570663" y="5313363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39052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45783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2514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59245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6580188" y="6019800"/>
            <a:ext cx="26543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3911600" y="1370013"/>
            <a:ext cx="2540000" cy="3581400"/>
            <a:chOff x="0" y="0"/>
            <a:chExt cx="1600" cy="2255"/>
          </a:xfrm>
        </p:grpSpPr>
        <p:sp>
          <p:nvSpPr>
            <p:cNvPr id="33808" name="Rectangle 16"/>
            <p:cNvSpPr>
              <a:spLocks/>
            </p:cNvSpPr>
            <p:nvPr/>
          </p:nvSpPr>
          <p:spPr bwMode="auto">
            <a:xfrm>
              <a:off x="0" y="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33809" name="Rectangle 17"/>
            <p:cNvSpPr>
              <a:spLocks/>
            </p:cNvSpPr>
            <p:nvPr/>
          </p:nvSpPr>
          <p:spPr bwMode="auto">
            <a:xfrm>
              <a:off x="0" y="288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33810" name="Rectangle 18"/>
            <p:cNvSpPr>
              <a:spLocks/>
            </p:cNvSpPr>
            <p:nvPr/>
          </p:nvSpPr>
          <p:spPr bwMode="auto">
            <a:xfrm>
              <a:off x="0" y="576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33811" name="Rectangle 19"/>
            <p:cNvSpPr>
              <a:spLocks/>
            </p:cNvSpPr>
            <p:nvPr/>
          </p:nvSpPr>
          <p:spPr bwMode="auto">
            <a:xfrm>
              <a:off x="0" y="864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33812" name="Rectangle 20"/>
            <p:cNvSpPr>
              <a:spLocks/>
            </p:cNvSpPr>
            <p:nvPr/>
          </p:nvSpPr>
          <p:spPr bwMode="auto">
            <a:xfrm>
              <a:off x="0" y="1152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esi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3813" name="Rectangle 21"/>
            <p:cNvSpPr>
              <a:spLocks/>
            </p:cNvSpPr>
            <p:nvPr/>
          </p:nvSpPr>
          <p:spPr bwMode="auto">
            <a:xfrm>
              <a:off x="0" y="144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33814" name="Rectangle 22"/>
            <p:cNvSpPr>
              <a:spLocks/>
            </p:cNvSpPr>
            <p:nvPr/>
          </p:nvSpPr>
          <p:spPr bwMode="auto">
            <a:xfrm>
              <a:off x="0" y="1728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33815" name="Rectangle 23"/>
            <p:cNvSpPr>
              <a:spLocks/>
            </p:cNvSpPr>
            <p:nvPr/>
          </p:nvSpPr>
          <p:spPr bwMode="auto">
            <a:xfrm>
              <a:off x="0" y="2015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</p:grpSp>
      <p:sp>
        <p:nvSpPr>
          <p:cNvPr id="33816" name="AutoShape 24"/>
          <p:cNvSpPr>
            <a:spLocks/>
          </p:cNvSpPr>
          <p:nvPr/>
        </p:nvSpPr>
        <p:spPr bwMode="auto">
          <a:xfrm>
            <a:off x="6553200" y="1371600"/>
            <a:ext cx="269875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576"/>
                  <a:pt x="10800" y="1286"/>
                </a:cubicBezTo>
                <a:lnTo>
                  <a:pt x="10800" y="9514"/>
                </a:lnTo>
                <a:cubicBezTo>
                  <a:pt x="10800" y="10224"/>
                  <a:pt x="15635" y="10800"/>
                  <a:pt x="21600" y="10800"/>
                </a:cubicBezTo>
                <a:cubicBezTo>
                  <a:pt x="15635" y="10800"/>
                  <a:pt x="10800" y="11376"/>
                  <a:pt x="10800" y="12086"/>
                </a:cubicBezTo>
                <a:lnTo>
                  <a:pt x="10800" y="20314"/>
                </a:lnTo>
                <a:cubicBezTo>
                  <a:pt x="10800" y="2102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set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lea</a:t>
            </a:r>
            <a:r>
              <a:rPr lang="en-US" dirty="0"/>
              <a:t> instruction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hlinkClick r:id="rId2"/>
              </a:rPr>
              <a:t>Full documentation </a:t>
            </a:r>
            <a:r>
              <a:rPr lang="en-US" dirty="0"/>
              <a:t>(IA32)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Explicit Setting by Test instruction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/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/>
              <a:t>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/>
              <a:t>,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testl b,a</a:t>
            </a:r>
            <a:r>
              <a:rPr lang="en-US"/>
              <a:t> like computing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/>
              <a:t> without setting destination 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/>
              <a:t>Sets condition codes based on value of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/>
              <a:t> &amp;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/>
          </a:p>
          <a:p>
            <a:pPr marL="317500" lvl="1" indent="0"/>
            <a:r>
              <a:rPr lang="en-US"/>
              <a:t>Useful to have one of the operands be a mask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/>
              <a:t> when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 == 0</a:t>
            </a:r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/>
              <a:t> when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 &lt; 0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Accessing the Condition Codes 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Rather than reading the condition codes directly, there are three common ways of using the condition codes: </a:t>
            </a:r>
          </a:p>
          <a:p>
            <a:pPr lvl="1"/>
            <a:r>
              <a:rPr lang="en-US" sz="2400" dirty="0"/>
              <a:t>(1) we can set a single byte to 0 or 1 depending on some combination of the condition codes, </a:t>
            </a:r>
          </a:p>
          <a:p>
            <a:pPr lvl="1"/>
            <a:r>
              <a:rPr lang="en-US" sz="2400" dirty="0"/>
              <a:t>(2) we can conditionally jump to some other part of the program, or </a:t>
            </a:r>
          </a:p>
          <a:p>
            <a:pPr lvl="1"/>
            <a:r>
              <a:rPr lang="en-US" sz="2400" dirty="0"/>
              <a:t>(3) we can conditionally transfer data. </a:t>
            </a: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Arithmetic operations</a:t>
            </a:r>
          </a:p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  <a:endParaRPr lang="en-US" dirty="0"/>
          </a:p>
          <a:p>
            <a:r>
              <a:rPr lang="en-US" dirty="0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</p:txBody>
      </p:sp>
    </p:spTree>
    <p:extLst>
      <p:ext uri="{BB962C8B-B14F-4D97-AF65-F5344CB8AC3E}">
        <p14:creationId xmlns:p14="http://schemas.microsoft.com/office/powerpoint/2010/main" val="133542485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 low-order byte to 0 or 1 based on combinations of condition codes</a:t>
            </a:r>
          </a:p>
          <a:p>
            <a:pPr marL="552450" lvl="1"/>
            <a:r>
              <a:rPr lang="en-US" dirty="0"/>
              <a:t>Does not alter remaining 3 bytes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57912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Compare x :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	# al = x &gt;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al,%eax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Zero rest of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8 addressable byte registers</a:t>
            </a:r>
          </a:p>
          <a:p>
            <a:pPr marL="552450" lvl="1"/>
            <a:r>
              <a:rPr lang="en-US" dirty="0"/>
              <a:t>Does not alter remaining 3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763588" y="35052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923" name="Rectangle 11"/>
          <p:cNvSpPr>
            <a:spLocks/>
          </p:cNvSpPr>
          <p:nvPr/>
        </p:nvSpPr>
        <p:spPr bwMode="auto">
          <a:xfrm>
            <a:off x="277813" y="4795838"/>
            <a:ext cx="116840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graphicFrame>
        <p:nvGraphicFramePr>
          <p:cNvPr id="38924" name="Group 12"/>
          <p:cNvGraphicFramePr>
            <a:graphicFrameLocks noGrp="1"/>
          </p:cNvGraphicFramePr>
          <p:nvPr/>
        </p:nvGraphicFramePr>
        <p:xfrm>
          <a:off x="6388100" y="1143000"/>
          <a:ext cx="2540000" cy="56388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%eax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%ebx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>
                <a:solidFill>
                  <a:srgbClr val="B3B3B3"/>
                </a:solidFill>
              </a:rPr>
              <a:t>x86-64</a:t>
            </a:r>
          </a:p>
          <a:p>
            <a:r>
              <a:rPr lang="en-US" dirty="0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 dirty="0"/>
              <a:t>Conditional branches &amp; Moves</a:t>
            </a:r>
          </a:p>
          <a:p>
            <a:r>
              <a:rPr lang="en-US" dirty="0">
                <a:solidFill>
                  <a:srgbClr val="B3B3B3"/>
                </a:solidFill>
              </a:rPr>
              <a:t>Loops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(Old Style)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.L6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.L7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.L6: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.L7: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7848600" y="29337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8215313" y="3513138"/>
            <a:ext cx="674687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Body1</a:t>
            </a:r>
          </a:p>
        </p:txBody>
      </p:sp>
      <p:sp>
        <p:nvSpPr>
          <p:cNvPr id="43016" name="AutoShape 8"/>
          <p:cNvSpPr>
            <a:spLocks/>
          </p:cNvSpPr>
          <p:nvPr/>
        </p:nvSpPr>
        <p:spPr bwMode="auto">
          <a:xfrm>
            <a:off x="7848600" y="2324100"/>
            <a:ext cx="2286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957"/>
                  <a:pt x="10800" y="4371"/>
                </a:cubicBezTo>
                <a:lnTo>
                  <a:pt x="10800" y="6429"/>
                </a:lnTo>
                <a:cubicBezTo>
                  <a:pt x="10800" y="8843"/>
                  <a:pt x="15635" y="10800"/>
                  <a:pt x="21600" y="10800"/>
                </a:cubicBezTo>
                <a:cubicBezTo>
                  <a:pt x="15635" y="10800"/>
                  <a:pt x="10800" y="12757"/>
                  <a:pt x="10800" y="15171"/>
                </a:cubicBezTo>
                <a:lnTo>
                  <a:pt x="10800" y="17229"/>
                </a:lnTo>
                <a:cubicBezTo>
                  <a:pt x="10800" y="19643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7" name="Rectangle 9"/>
          <p:cNvSpPr>
            <a:spLocks/>
          </p:cNvSpPr>
          <p:nvPr/>
        </p:nvSpPr>
        <p:spPr bwMode="auto">
          <a:xfrm>
            <a:off x="8215313" y="2400300"/>
            <a:ext cx="62230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Setup</a:t>
            </a:r>
          </a:p>
        </p:txBody>
      </p:sp>
      <p:sp>
        <p:nvSpPr>
          <p:cNvPr id="43018" name="AutoShape 10"/>
          <p:cNvSpPr>
            <a:spLocks/>
          </p:cNvSpPr>
          <p:nvPr/>
        </p:nvSpPr>
        <p:spPr bwMode="auto">
          <a:xfrm>
            <a:off x="7848600" y="49911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9" name="Rectangle 11"/>
          <p:cNvSpPr>
            <a:spLocks/>
          </p:cNvSpPr>
          <p:nvPr/>
        </p:nvSpPr>
        <p:spPr bwMode="auto">
          <a:xfrm>
            <a:off x="8215313" y="5778500"/>
            <a:ext cx="628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7848600" y="56769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1" name="Rectangle 13"/>
          <p:cNvSpPr>
            <a:spLocks/>
          </p:cNvSpPr>
          <p:nvPr/>
        </p:nvSpPr>
        <p:spPr bwMode="auto">
          <a:xfrm>
            <a:off x="8215313" y="5067300"/>
            <a:ext cx="7886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Body2b</a:t>
            </a: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>
            <a:off x="7848600" y="38481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8229600" y="4102100"/>
            <a:ext cx="77745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Body2a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ubuntu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–O1 –m32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3975100" cy="2273300"/>
          </a:xfrm>
          <a:ln/>
        </p:spPr>
        <p:txBody>
          <a:bodyPr/>
          <a:lstStyle/>
          <a:p>
            <a:r>
              <a:rPr lang="en-US"/>
              <a:t>C allows “goto” as means of transferring control</a:t>
            </a:r>
          </a:p>
          <a:p>
            <a:pPr marL="552450" lvl="1"/>
            <a:r>
              <a:rPr lang="en-US"/>
              <a:t>Closer to machine-level programming style</a:t>
            </a:r>
          </a:p>
          <a:p>
            <a:r>
              <a:rPr lang="en-US"/>
              <a:t>Generally considered bad coding style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45000" y="1397000"/>
            <a:ext cx="4562057" cy="4813300"/>
            <a:chOff x="4445000" y="1397000"/>
            <a:chExt cx="4562057" cy="4813300"/>
          </a:xfrm>
        </p:grpSpPr>
        <p:sp>
          <p:nvSpPr>
            <p:cNvPr id="18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9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21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23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25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8215313" y="4495800"/>
              <a:ext cx="78867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27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Rectangle 13"/>
            <p:cNvSpPr>
              <a:spLocks/>
            </p:cNvSpPr>
            <p:nvPr/>
          </p:nvSpPr>
          <p:spPr bwMode="auto">
            <a:xfrm>
              <a:off x="8229600" y="3530600"/>
              <a:ext cx="77745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2794000"/>
            <a:ext cx="4432300" cy="4038600"/>
          </a:xfrm>
          <a:ln/>
        </p:spPr>
        <p:txBody>
          <a:bodyPr/>
          <a:lstStyle/>
          <a:p>
            <a:pPr marL="552450" lvl="1"/>
            <a:r>
              <a:rPr lang="en-US" dirty="0"/>
              <a:t>Test is expression returning integer</a:t>
            </a:r>
          </a:p>
          <a:p>
            <a:pPr marL="838200" lvl="2"/>
            <a:r>
              <a:rPr lang="en-US" dirty="0"/>
              <a:t>= 0 interpreted as false</a:t>
            </a:r>
          </a:p>
          <a:p>
            <a:pPr marL="838200" lvl="2"/>
            <a:r>
              <a:rPr lang="en-US" dirty="0"/>
              <a:t>≠ 0 interpreted as true</a:t>
            </a:r>
          </a:p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idivl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</a:rPr>
              <a:t>Src,Dest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</a:rPr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/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 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 – preserve sign bit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 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 – ignore sign bit just shift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result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t = Test;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(t)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Enabled for IA32 &amp; x86-64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Example: x86-64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228600" y="1219200"/>
            <a:ext cx="3835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3048000" y="4038600"/>
            <a:ext cx="5880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  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result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Compare x:y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cmovg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If &gt;,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304800" y="4279900"/>
            <a:ext cx="1295400" cy="977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 in %</a:t>
            </a:r>
            <a:r>
              <a:rPr lang="en-US" sz="20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edi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185738" indent="-185738" algn="l">
              <a:spcBef>
                <a:spcPts val="863"/>
              </a:spcBef>
            </a:pP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y in %</a:t>
            </a:r>
            <a:r>
              <a:rPr lang="en-US" sz="20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esi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Chapter 3. Computer Systems a programmer’s perspective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681913" cy="550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4814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699979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0512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leal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mul12(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leal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(%eax,%eax,2), %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eax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;t 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sall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eax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;return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GB" b="0" dirty="0"/>
              <a:t>Suppose register %</a:t>
            </a:r>
            <a:r>
              <a:rPr lang="en-GB" b="0" dirty="0" err="1"/>
              <a:t>eax</a:t>
            </a:r>
            <a:r>
              <a:rPr lang="en-GB" b="0" dirty="0"/>
              <a:t> holds value </a:t>
            </a:r>
            <a:r>
              <a:rPr lang="en-GB" b="0" i="1" dirty="0"/>
              <a:t>x </a:t>
            </a:r>
            <a:r>
              <a:rPr lang="en-GB" b="0" dirty="0"/>
              <a:t>and %</a:t>
            </a:r>
            <a:r>
              <a:rPr lang="en-GB" b="0" dirty="0" err="1"/>
              <a:t>ecx</a:t>
            </a:r>
            <a:r>
              <a:rPr lang="en-GB" b="0" dirty="0"/>
              <a:t> holds value </a:t>
            </a:r>
            <a:r>
              <a:rPr lang="en-GB" b="0" i="1" dirty="0"/>
              <a:t>y</a:t>
            </a:r>
            <a:r>
              <a:rPr lang="en-GB" b="0" dirty="0"/>
              <a:t>. Fill in the table below with formulas indicating the value that will be stored in register %</a:t>
            </a:r>
            <a:r>
              <a:rPr lang="en-GB" b="0" dirty="0" err="1"/>
              <a:t>edx</a:t>
            </a:r>
            <a:r>
              <a:rPr lang="en-GB" b="0" dirty="0"/>
              <a:t> for each of the given assembly code instructions: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048000"/>
            <a:ext cx="66620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9058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err="1">
                <a:solidFill>
                  <a:srgbClr val="FFFFFF"/>
                </a:solidFill>
                <a:ea typeface="Gill Sans" charset="0"/>
                <a:cs typeface="Gill Sans" charset="0"/>
              </a:rPr>
              <a:t>AAiT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14761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3385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1569</Words>
  <Characters>0</Characters>
  <Application>Microsoft Office PowerPoint</Application>
  <PresentationFormat>On-screen Show (4:3)</PresentationFormat>
  <Lines>0</Lines>
  <Paragraphs>609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Title Slide</vt:lpstr>
      <vt:lpstr>Title and Content: Build</vt:lpstr>
      <vt:lpstr>Title and Content</vt:lpstr>
      <vt:lpstr>Title Only: Build</vt:lpstr>
      <vt:lpstr>Title Only</vt:lpstr>
      <vt:lpstr>Machine-Level Programming II: Arithmetic &amp; Control </vt:lpstr>
      <vt:lpstr>Today</vt:lpstr>
      <vt:lpstr>Some Arithmetic Operations</vt:lpstr>
      <vt:lpstr>Some Arithmetic Operations</vt:lpstr>
      <vt:lpstr>Some Arithmetic Operations</vt:lpstr>
      <vt:lpstr>Some Arithmetic Operations</vt:lpstr>
      <vt:lpstr>Address Computation Instruction</vt:lpstr>
      <vt:lpstr>Address Computation Instruction</vt:lpstr>
      <vt:lpstr>Address Computation Instruction</vt:lpstr>
      <vt:lpstr>Arithmetic Expression Example</vt:lpstr>
      <vt:lpstr>Understanding arith()</vt:lpstr>
      <vt:lpstr>Understanding arith()</vt:lpstr>
      <vt:lpstr>Observations about arith()</vt:lpstr>
      <vt:lpstr>Today</vt:lpstr>
      <vt:lpstr>Processor State (IA32, Partial)</vt:lpstr>
      <vt:lpstr>Condition Codes (Implicit Setting)</vt:lpstr>
      <vt:lpstr>Condition Codes (Explicit Setting: Compare)</vt:lpstr>
      <vt:lpstr>Condition Codes (Explicit Setting: Test)</vt:lpstr>
      <vt:lpstr>Accessing the Condition Codes </vt:lpstr>
      <vt:lpstr>Reading Condition Codes</vt:lpstr>
      <vt:lpstr>Reading Condition Codes (Cont.)</vt:lpstr>
      <vt:lpstr>Today</vt:lpstr>
      <vt:lpstr>Jumping</vt:lpstr>
      <vt:lpstr>Conditional Branch Example (Old Style)</vt:lpstr>
      <vt:lpstr>Conditional Branch Example (Cont.)</vt:lpstr>
      <vt:lpstr>Conditional Branch Example (Cont.)</vt:lpstr>
      <vt:lpstr>Conditional Branch Example (Cont.)</vt:lpstr>
      <vt:lpstr>Conditional Branch Example (Cont.)</vt:lpstr>
      <vt:lpstr>General Conditional Expression Translation (Using Branches)</vt:lpstr>
      <vt:lpstr>Using Conditional Moves</vt:lpstr>
      <vt:lpstr>Conditional Move Example: x86-64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2020-01-10T20:55:50Z</dcterms:created>
  <dcterms:modified xsi:type="dcterms:W3CDTF">2020-01-10T20:56:06Z</dcterms:modified>
</cp:coreProperties>
</file>