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96A39BF-8FBA-494B-B414-56118D6DBAB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4140360" y="9110520"/>
            <a:ext cx="314892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360" cy="3625200"/>
          </a:xfrm>
          <a:prstGeom prst="rect">
            <a:avLst/>
          </a:prstGeom>
        </p:spPr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640" cy="424584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4140360" y="9110520"/>
            <a:ext cx="314892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360" cy="3625200"/>
          </a:xfrm>
          <a:prstGeom prst="rect">
            <a:avLst/>
          </a:prstGeom>
        </p:spPr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640" cy="424584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4140360" y="9110520"/>
            <a:ext cx="314892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360" cy="3625200"/>
          </a:xfrm>
          <a:prstGeom prst="rect">
            <a:avLst/>
          </a:prstGeom>
        </p:spPr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640" cy="424584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4140360" y="9110520"/>
            <a:ext cx="314892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360" cy="3625200"/>
          </a:xfrm>
          <a:prstGeom prst="rect">
            <a:avLst/>
          </a:prstGeom>
        </p:spPr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640" cy="424584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4140360" y="9110520"/>
            <a:ext cx="314892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360" cy="3625200"/>
          </a:xfrm>
          <a:prstGeom prst="rect">
            <a:avLst/>
          </a:prstGeom>
        </p:spPr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640" cy="424584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4140360" y="9110520"/>
            <a:ext cx="314892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360" cy="3625200"/>
          </a:xfrm>
          <a:prstGeom prst="rect">
            <a:avLst/>
          </a:prstGeom>
        </p:spPr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640" cy="424584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If the </a:t>
            </a:r>
            <a:r>
              <a:rPr b="1" lang="en-US" sz="2000" spc="-1" strike="noStrike">
                <a:latin typeface="Times New Roman"/>
              </a:rPr>
              <a:t>break</a:t>
            </a:r>
            <a:r>
              <a:rPr b="0" lang="en-US" sz="2000" spc="-1" strike="noStrike">
                <a:latin typeface="Times New Roman"/>
              </a:rPr>
              <a:t> statement at the end of the selected </a:t>
            </a:r>
            <a:r>
              <a:rPr b="1" lang="en-US" sz="2000" spc="-1" strike="noStrike">
                <a:latin typeface="Times New Roman"/>
              </a:rPr>
              <a:t>case</a:t>
            </a:r>
            <a:r>
              <a:rPr b="0" lang="en-US" sz="2000" spc="-1" strike="noStrike">
                <a:latin typeface="Times New Roman"/>
              </a:rPr>
              <a:t> clause is omitted, then control flows from the selected </a:t>
            </a:r>
            <a:r>
              <a:rPr b="1" lang="en-US" sz="2000" spc="-1" strike="noStrike">
                <a:latin typeface="Times New Roman"/>
              </a:rPr>
              <a:t>case</a:t>
            </a:r>
            <a:r>
              <a:rPr b="0" lang="en-US" sz="2000" spc="-1" strike="noStrike">
                <a:latin typeface="Times New Roman"/>
              </a:rPr>
              <a:t> clause into subsequent </a:t>
            </a:r>
            <a:r>
              <a:rPr b="1" lang="en-US" sz="2000" spc="-1" strike="noStrike">
                <a:latin typeface="Times New Roman"/>
              </a:rPr>
              <a:t>case</a:t>
            </a:r>
            <a:r>
              <a:rPr b="0" lang="en-US" sz="2000" spc="-1" strike="noStrike">
                <a:latin typeface="Times New Roman"/>
              </a:rPr>
              <a:t> clauses, until a </a:t>
            </a:r>
            <a:r>
              <a:rPr b="1" lang="en-US" sz="2000" spc="-1" strike="noStrike">
                <a:latin typeface="Times New Roman"/>
              </a:rPr>
              <a:t>break</a:t>
            </a:r>
            <a:r>
              <a:rPr b="0" lang="en-US" sz="2000" spc="-1" strike="noStrike">
                <a:latin typeface="Times New Roman"/>
              </a:rPr>
              <a:t> statement or the end of the </a:t>
            </a:r>
            <a:r>
              <a:rPr b="1" lang="en-US" sz="2000" spc="-1" strike="noStrike">
                <a:latin typeface="Times New Roman"/>
              </a:rPr>
              <a:t>switch</a:t>
            </a:r>
            <a:r>
              <a:rPr b="0" lang="en-US" sz="2000" spc="-1" strike="noStrike">
                <a:latin typeface="Times New Roman"/>
              </a:rPr>
              <a:t> statement is encountered.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Was that use of the </a:t>
            </a:r>
            <a:r>
              <a:rPr b="1" lang="en-US" sz="2000" spc="-1" strike="noStrike">
                <a:latin typeface="Times New Roman"/>
              </a:rPr>
              <a:t>break</a:t>
            </a:r>
            <a:r>
              <a:rPr b="0" lang="en-US" sz="2000" spc="-1" strike="noStrike">
                <a:latin typeface="Times New Roman"/>
              </a:rPr>
              <a:t> statement within the </a:t>
            </a:r>
            <a:r>
              <a:rPr b="1" lang="en-US" sz="2000" spc="-1" strike="noStrike">
                <a:latin typeface="Times New Roman"/>
              </a:rPr>
              <a:t>switch</a:t>
            </a:r>
            <a:r>
              <a:rPr b="0" lang="en-US" sz="2000" spc="-1" strike="noStrike">
                <a:latin typeface="Times New Roman"/>
              </a:rPr>
              <a:t> statement a good design decision?  Debatable.  That design provides programming flexibility.  But it’s also error-prone.  It’s easy to forget a </a:t>
            </a:r>
            <a:r>
              <a:rPr b="1" lang="en-US" sz="2000" spc="-1" strike="noStrike">
                <a:latin typeface="Times New Roman"/>
              </a:rPr>
              <a:t>break</a:t>
            </a:r>
            <a:r>
              <a:rPr b="0" lang="en-US" sz="2000" spc="-1" strike="noStrike">
                <a:latin typeface="Times New Roman"/>
              </a:rPr>
              <a:t> statement at the end of a </a:t>
            </a:r>
            <a:r>
              <a:rPr b="1" lang="en-US" sz="2000" spc="-1" strike="noStrike">
                <a:latin typeface="Times New Roman"/>
              </a:rPr>
              <a:t>case</a:t>
            </a:r>
            <a:r>
              <a:rPr b="0" lang="en-US" sz="2000" spc="-1" strike="noStrike">
                <a:latin typeface="Times New Roman"/>
              </a:rPr>
              <a:t> clause.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4140360" y="9110520"/>
            <a:ext cx="314892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360" cy="3625200"/>
          </a:xfrm>
          <a:prstGeom prst="rect">
            <a:avLst/>
          </a:prstGeom>
        </p:spPr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640" cy="424584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There is no such thing as “the EOF character.”  Instead, EOF is a special non-character value that getchar() returns to indicate failure.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4140360" y="9110520"/>
            <a:ext cx="314892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360" cy="3625200"/>
          </a:xfrm>
          <a:prstGeom prst="rect">
            <a:avLst/>
          </a:prstGeom>
        </p:spPr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640" cy="424584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For C novices, the added expressiveness probably adversely affects the code clarity.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br/>
            <a:r>
              <a:rPr b="0" lang="en-US" sz="2000" spc="-1" strike="noStrike">
                <a:latin typeface="Times New Roman"/>
              </a:rPr>
              <a:t>But C experts are familiar with the code patterns illustrated in this slide.  For them, the added expressiveness might make the code more clear.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140360" y="9110520"/>
            <a:ext cx="314892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360" cy="3625200"/>
          </a:xfrm>
          <a:prstGeom prst="rect">
            <a:avLst/>
          </a:prstGeom>
        </p:spPr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640" cy="424584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Was it a good decision to provide increment and decrement operators?  Probably.  “i++” is more concise than “i = i + 1”, and more clearly indicates the intent of the programmer.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4140360" y="9110520"/>
            <a:ext cx="3148920" cy="53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360" cy="3625200"/>
          </a:xfrm>
          <a:prstGeom prst="rect">
            <a:avLst/>
          </a:prstGeom>
        </p:spPr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640" cy="424584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Was it a good decision to provide special-purpose assignment operators?  Debatable.  C novices easily can be confused by expressions such as “i |= j”.  The expressiveness might not outweigh the potential for misunderstanding.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3800" cy="68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3800" cy="68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040" cy="548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040" cy="548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152280" y="152280"/>
            <a:ext cx="8838360" cy="655236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685800" y="24382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ITSE 3212 – System Programming</a:t>
            </a:r>
            <a:br/>
            <a:br/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Lecture 4. The Design of C:</a:t>
            </a:r>
            <a:br/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 Rational Reconstruction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371600" y="472572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Sizeof Operator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sizes of most primitive types are unspecified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 must provide a way to determine the size of a given data type programmatically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a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sizeof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operator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Applied at compile-time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Operand can be a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data type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Operand can be an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expression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from which the compiler infers a data type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Examples, on ubuntu using gcc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sizeof(int)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evaluates to 4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sizeof(i)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evaluates to 4 (where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is a variable of type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sizeof(i+1)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evaluates to 4 (where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is a variable of type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Bitwise Operators: AND and 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219320"/>
            <a:ext cx="4152240" cy="28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90000"/>
              </a:lnSpc>
              <a:spcBef>
                <a:spcPts val="1001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Bitwise AND (&amp;)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90000"/>
              </a:lnSpc>
              <a:spcBef>
                <a:spcPts val="159"/>
              </a:spcBef>
            </a:pP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90000"/>
              </a:lnSpc>
              <a:spcBef>
                <a:spcPts val="159"/>
              </a:spcBef>
            </a:pP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90000"/>
              </a:lnSpc>
              <a:spcBef>
                <a:spcPts val="159"/>
              </a:spcBef>
            </a:pP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90000"/>
              </a:lnSpc>
              <a:spcBef>
                <a:spcPts val="159"/>
              </a:spcBef>
            </a:pP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90000"/>
              </a:lnSpc>
              <a:spcBef>
                <a:spcPts val="159"/>
              </a:spcBef>
            </a:pP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90000"/>
              </a:lnSpc>
              <a:spcBef>
                <a:spcPts val="159"/>
              </a:spcBef>
            </a:pPr>
            <a:endParaRPr b="0" lang="en-US" sz="2000" spc="-1" strike="noStrike">
              <a:latin typeface="Arial"/>
            </a:endParaRPr>
          </a:p>
          <a:p>
            <a:pPr marL="563400" indent="-223200">
              <a:lnSpc>
                <a:spcPct val="90000"/>
              </a:lnSpc>
              <a:spcBef>
                <a:spcPts val="159"/>
              </a:spcBef>
            </a:pP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40000"/>
              </a:lnSpc>
              <a:spcBef>
                <a:spcPts val="9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5143680" y="1219320"/>
            <a:ext cx="4152240" cy="24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Bitwise OR (|)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12" name="Group 5"/>
          <p:cNvGrpSpPr/>
          <p:nvPr/>
        </p:nvGrpSpPr>
        <p:grpSpPr>
          <a:xfrm>
            <a:off x="1371600" y="1752480"/>
            <a:ext cx="1372320" cy="1447920"/>
            <a:chOff x="1371600" y="1752480"/>
            <a:chExt cx="1372320" cy="1447920"/>
          </a:xfrm>
        </p:grpSpPr>
        <p:sp>
          <p:nvSpPr>
            <p:cNvPr id="213" name="Line 6"/>
            <p:cNvSpPr/>
            <p:nvPr/>
          </p:nvSpPr>
          <p:spPr>
            <a:xfrm>
              <a:off x="1752480" y="1828800"/>
              <a:ext cx="360" cy="1371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Line 7"/>
            <p:cNvSpPr/>
            <p:nvPr/>
          </p:nvSpPr>
          <p:spPr>
            <a:xfrm>
              <a:off x="1372320" y="2210400"/>
              <a:ext cx="13716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1372320" y="1752480"/>
              <a:ext cx="4183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&amp;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16" name="CustomShape 9"/>
            <p:cNvSpPr/>
            <p:nvPr/>
          </p:nvSpPr>
          <p:spPr>
            <a:xfrm>
              <a:off x="1373040" y="220968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17" name="CustomShape 10"/>
            <p:cNvSpPr/>
            <p:nvPr/>
          </p:nvSpPr>
          <p:spPr>
            <a:xfrm>
              <a:off x="1371600" y="2743200"/>
              <a:ext cx="33588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18" name="CustomShape 11"/>
            <p:cNvSpPr/>
            <p:nvPr/>
          </p:nvSpPr>
          <p:spPr>
            <a:xfrm>
              <a:off x="1906560" y="175248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19" name="CustomShape 12"/>
            <p:cNvSpPr/>
            <p:nvPr/>
          </p:nvSpPr>
          <p:spPr>
            <a:xfrm>
              <a:off x="2331720" y="175248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20" name="CustomShape 13"/>
            <p:cNvSpPr/>
            <p:nvPr/>
          </p:nvSpPr>
          <p:spPr>
            <a:xfrm>
              <a:off x="1906560" y="220968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21" name="CustomShape 14"/>
            <p:cNvSpPr/>
            <p:nvPr/>
          </p:nvSpPr>
          <p:spPr>
            <a:xfrm>
              <a:off x="2331720" y="220968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22" name="CustomShape 15"/>
            <p:cNvSpPr/>
            <p:nvPr/>
          </p:nvSpPr>
          <p:spPr>
            <a:xfrm>
              <a:off x="1906560" y="274320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23" name="CustomShape 16"/>
            <p:cNvSpPr/>
            <p:nvPr/>
          </p:nvSpPr>
          <p:spPr>
            <a:xfrm>
              <a:off x="2331720" y="274320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224" name="Group 17"/>
          <p:cNvGrpSpPr/>
          <p:nvPr/>
        </p:nvGrpSpPr>
        <p:grpSpPr>
          <a:xfrm>
            <a:off x="5943600" y="1676520"/>
            <a:ext cx="1372320" cy="1523880"/>
            <a:chOff x="5943600" y="1676520"/>
            <a:chExt cx="1372320" cy="1523880"/>
          </a:xfrm>
        </p:grpSpPr>
        <p:sp>
          <p:nvSpPr>
            <p:cNvPr id="225" name="Line 18"/>
            <p:cNvSpPr/>
            <p:nvPr/>
          </p:nvSpPr>
          <p:spPr>
            <a:xfrm>
              <a:off x="6324480" y="1828800"/>
              <a:ext cx="360" cy="1371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Line 19"/>
            <p:cNvSpPr/>
            <p:nvPr/>
          </p:nvSpPr>
          <p:spPr>
            <a:xfrm>
              <a:off x="5944320" y="2210400"/>
              <a:ext cx="13716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0"/>
            <p:cNvSpPr/>
            <p:nvPr/>
          </p:nvSpPr>
          <p:spPr>
            <a:xfrm>
              <a:off x="6021000" y="1676520"/>
              <a:ext cx="24768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|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28" name="CustomShape 21"/>
            <p:cNvSpPr/>
            <p:nvPr/>
          </p:nvSpPr>
          <p:spPr>
            <a:xfrm>
              <a:off x="5945040" y="220968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29" name="CustomShape 22"/>
            <p:cNvSpPr/>
            <p:nvPr/>
          </p:nvSpPr>
          <p:spPr>
            <a:xfrm>
              <a:off x="5943600" y="2743200"/>
              <a:ext cx="33588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30" name="CustomShape 23"/>
            <p:cNvSpPr/>
            <p:nvPr/>
          </p:nvSpPr>
          <p:spPr>
            <a:xfrm>
              <a:off x="6478560" y="175248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31" name="CustomShape 24"/>
            <p:cNvSpPr/>
            <p:nvPr/>
          </p:nvSpPr>
          <p:spPr>
            <a:xfrm>
              <a:off x="6903720" y="175248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32" name="CustomShape 25"/>
            <p:cNvSpPr/>
            <p:nvPr/>
          </p:nvSpPr>
          <p:spPr>
            <a:xfrm>
              <a:off x="6478560" y="220968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33" name="CustomShape 26"/>
            <p:cNvSpPr/>
            <p:nvPr/>
          </p:nvSpPr>
          <p:spPr>
            <a:xfrm>
              <a:off x="6903720" y="220968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34" name="CustomShape 27"/>
            <p:cNvSpPr/>
            <p:nvPr/>
          </p:nvSpPr>
          <p:spPr>
            <a:xfrm>
              <a:off x="6478560" y="274320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35" name="CustomShape 28"/>
            <p:cNvSpPr/>
            <p:nvPr/>
          </p:nvSpPr>
          <p:spPr>
            <a:xfrm>
              <a:off x="6903720" y="2743200"/>
              <a:ext cx="333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236" name="CustomShape 29"/>
          <p:cNvSpPr/>
          <p:nvPr/>
        </p:nvSpPr>
        <p:spPr>
          <a:xfrm>
            <a:off x="1219320" y="4419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0"/>
          <p:cNvSpPr/>
          <p:nvPr/>
        </p:nvSpPr>
        <p:spPr>
          <a:xfrm>
            <a:off x="1523880" y="4419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1"/>
          <p:cNvSpPr/>
          <p:nvPr/>
        </p:nvSpPr>
        <p:spPr>
          <a:xfrm>
            <a:off x="1220760" y="4343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CustomShape 32"/>
          <p:cNvSpPr/>
          <p:nvPr/>
        </p:nvSpPr>
        <p:spPr>
          <a:xfrm>
            <a:off x="1525320" y="4343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0" name="CustomShape 33"/>
          <p:cNvSpPr/>
          <p:nvPr/>
        </p:nvSpPr>
        <p:spPr>
          <a:xfrm>
            <a:off x="1828800" y="4419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4"/>
          <p:cNvSpPr/>
          <p:nvPr/>
        </p:nvSpPr>
        <p:spPr>
          <a:xfrm>
            <a:off x="1830240" y="4343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2" name="CustomShape 35"/>
          <p:cNvSpPr/>
          <p:nvPr/>
        </p:nvSpPr>
        <p:spPr>
          <a:xfrm>
            <a:off x="2133720" y="4419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6"/>
          <p:cNvSpPr/>
          <p:nvPr/>
        </p:nvSpPr>
        <p:spPr>
          <a:xfrm>
            <a:off x="2135160" y="4343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4" name="CustomShape 37"/>
          <p:cNvSpPr/>
          <p:nvPr/>
        </p:nvSpPr>
        <p:spPr>
          <a:xfrm>
            <a:off x="2438280" y="4419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8"/>
          <p:cNvSpPr/>
          <p:nvPr/>
        </p:nvSpPr>
        <p:spPr>
          <a:xfrm>
            <a:off x="2439720" y="4343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6" name="CustomShape 39"/>
          <p:cNvSpPr/>
          <p:nvPr/>
        </p:nvSpPr>
        <p:spPr>
          <a:xfrm>
            <a:off x="2743200" y="4419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0"/>
          <p:cNvSpPr/>
          <p:nvPr/>
        </p:nvSpPr>
        <p:spPr>
          <a:xfrm>
            <a:off x="2744640" y="4343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CustomShape 41"/>
          <p:cNvSpPr/>
          <p:nvPr/>
        </p:nvSpPr>
        <p:spPr>
          <a:xfrm>
            <a:off x="3048120" y="4419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2"/>
          <p:cNvSpPr/>
          <p:nvPr/>
        </p:nvSpPr>
        <p:spPr>
          <a:xfrm>
            <a:off x="3049560" y="4343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CustomShape 43"/>
          <p:cNvSpPr/>
          <p:nvPr/>
        </p:nvSpPr>
        <p:spPr>
          <a:xfrm>
            <a:off x="3352680" y="4419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4"/>
          <p:cNvSpPr/>
          <p:nvPr/>
        </p:nvSpPr>
        <p:spPr>
          <a:xfrm>
            <a:off x="3354120" y="4343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CustomShape 45"/>
          <p:cNvSpPr/>
          <p:nvPr/>
        </p:nvSpPr>
        <p:spPr>
          <a:xfrm>
            <a:off x="1219320" y="51055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6"/>
          <p:cNvSpPr/>
          <p:nvPr/>
        </p:nvSpPr>
        <p:spPr>
          <a:xfrm>
            <a:off x="1523880" y="51055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7"/>
          <p:cNvSpPr/>
          <p:nvPr/>
        </p:nvSpPr>
        <p:spPr>
          <a:xfrm>
            <a:off x="1220760" y="50292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48"/>
          <p:cNvSpPr/>
          <p:nvPr/>
        </p:nvSpPr>
        <p:spPr>
          <a:xfrm>
            <a:off x="1525320" y="50292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CustomShape 49"/>
          <p:cNvSpPr/>
          <p:nvPr/>
        </p:nvSpPr>
        <p:spPr>
          <a:xfrm>
            <a:off x="1828800" y="51055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50"/>
          <p:cNvSpPr/>
          <p:nvPr/>
        </p:nvSpPr>
        <p:spPr>
          <a:xfrm>
            <a:off x="1830240" y="50292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51"/>
          <p:cNvSpPr/>
          <p:nvPr/>
        </p:nvSpPr>
        <p:spPr>
          <a:xfrm>
            <a:off x="2133720" y="51055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2"/>
          <p:cNvSpPr/>
          <p:nvPr/>
        </p:nvSpPr>
        <p:spPr>
          <a:xfrm>
            <a:off x="2135160" y="50292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CustomShape 53"/>
          <p:cNvSpPr/>
          <p:nvPr/>
        </p:nvSpPr>
        <p:spPr>
          <a:xfrm>
            <a:off x="2438280" y="51055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54"/>
          <p:cNvSpPr/>
          <p:nvPr/>
        </p:nvSpPr>
        <p:spPr>
          <a:xfrm>
            <a:off x="2439720" y="50292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CustomShape 55"/>
          <p:cNvSpPr/>
          <p:nvPr/>
        </p:nvSpPr>
        <p:spPr>
          <a:xfrm>
            <a:off x="2743200" y="51055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6"/>
          <p:cNvSpPr/>
          <p:nvPr/>
        </p:nvSpPr>
        <p:spPr>
          <a:xfrm>
            <a:off x="2744640" y="50292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4" name="CustomShape 57"/>
          <p:cNvSpPr/>
          <p:nvPr/>
        </p:nvSpPr>
        <p:spPr>
          <a:xfrm>
            <a:off x="3048120" y="51055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8"/>
          <p:cNvSpPr/>
          <p:nvPr/>
        </p:nvSpPr>
        <p:spPr>
          <a:xfrm>
            <a:off x="3049560" y="50292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6" name="CustomShape 59"/>
          <p:cNvSpPr/>
          <p:nvPr/>
        </p:nvSpPr>
        <p:spPr>
          <a:xfrm>
            <a:off x="3352680" y="51055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0"/>
          <p:cNvSpPr/>
          <p:nvPr/>
        </p:nvSpPr>
        <p:spPr>
          <a:xfrm>
            <a:off x="3354120" y="50292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8" name="CustomShape 61"/>
          <p:cNvSpPr/>
          <p:nvPr/>
        </p:nvSpPr>
        <p:spPr>
          <a:xfrm>
            <a:off x="647280" y="4343400"/>
            <a:ext cx="485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9" name="CustomShape 62"/>
          <p:cNvSpPr/>
          <p:nvPr/>
        </p:nvSpPr>
        <p:spPr>
          <a:xfrm>
            <a:off x="342000" y="5029200"/>
            <a:ext cx="799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&amp; 15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0" name="Line 63"/>
          <p:cNvSpPr/>
          <p:nvPr/>
        </p:nvSpPr>
        <p:spPr>
          <a:xfrm>
            <a:off x="609480" y="5715000"/>
            <a:ext cx="35812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64"/>
          <p:cNvSpPr/>
          <p:nvPr/>
        </p:nvSpPr>
        <p:spPr>
          <a:xfrm>
            <a:off x="1219320" y="60199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65"/>
          <p:cNvSpPr/>
          <p:nvPr/>
        </p:nvSpPr>
        <p:spPr>
          <a:xfrm>
            <a:off x="1523880" y="60199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6"/>
          <p:cNvSpPr/>
          <p:nvPr/>
        </p:nvSpPr>
        <p:spPr>
          <a:xfrm>
            <a:off x="1220760" y="59436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67"/>
          <p:cNvSpPr/>
          <p:nvPr/>
        </p:nvSpPr>
        <p:spPr>
          <a:xfrm>
            <a:off x="1525320" y="59436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CustomShape 68"/>
          <p:cNvSpPr/>
          <p:nvPr/>
        </p:nvSpPr>
        <p:spPr>
          <a:xfrm>
            <a:off x="1828800" y="60199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9"/>
          <p:cNvSpPr/>
          <p:nvPr/>
        </p:nvSpPr>
        <p:spPr>
          <a:xfrm>
            <a:off x="1830240" y="59436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7" name="CustomShape 70"/>
          <p:cNvSpPr/>
          <p:nvPr/>
        </p:nvSpPr>
        <p:spPr>
          <a:xfrm>
            <a:off x="2133720" y="60199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71"/>
          <p:cNvSpPr/>
          <p:nvPr/>
        </p:nvSpPr>
        <p:spPr>
          <a:xfrm>
            <a:off x="2135160" y="59436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9" name="CustomShape 72"/>
          <p:cNvSpPr/>
          <p:nvPr/>
        </p:nvSpPr>
        <p:spPr>
          <a:xfrm>
            <a:off x="2438280" y="60199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73"/>
          <p:cNvSpPr/>
          <p:nvPr/>
        </p:nvSpPr>
        <p:spPr>
          <a:xfrm>
            <a:off x="2439720" y="59436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1" name="CustomShape 74"/>
          <p:cNvSpPr/>
          <p:nvPr/>
        </p:nvSpPr>
        <p:spPr>
          <a:xfrm>
            <a:off x="2743200" y="60199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75"/>
          <p:cNvSpPr/>
          <p:nvPr/>
        </p:nvSpPr>
        <p:spPr>
          <a:xfrm>
            <a:off x="2744640" y="59436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3" name="CustomShape 76"/>
          <p:cNvSpPr/>
          <p:nvPr/>
        </p:nvSpPr>
        <p:spPr>
          <a:xfrm>
            <a:off x="3048120" y="60199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77"/>
          <p:cNvSpPr/>
          <p:nvPr/>
        </p:nvSpPr>
        <p:spPr>
          <a:xfrm>
            <a:off x="3049560" y="59436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5" name="CustomShape 78"/>
          <p:cNvSpPr/>
          <p:nvPr/>
        </p:nvSpPr>
        <p:spPr>
          <a:xfrm>
            <a:off x="3352680" y="60199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79"/>
          <p:cNvSpPr/>
          <p:nvPr/>
        </p:nvSpPr>
        <p:spPr>
          <a:xfrm>
            <a:off x="3354120" y="59436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7" name="CustomShape 80"/>
          <p:cNvSpPr/>
          <p:nvPr/>
        </p:nvSpPr>
        <p:spPr>
          <a:xfrm>
            <a:off x="763560" y="59436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nodeType="clickEffect" fill="hold">
                      <p:stCondLst>
                        <p:cond delay="indefinite"/>
                      </p:stCondLst>
                      <p:childTnLst>
                        <p:par>
                          <p:cTn id="1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Bitwise Operators: Not and XOR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One’s complement (~)</a:t>
            </a:r>
            <a:endParaRPr b="0" lang="en-US" sz="28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Turns 0 to 1, and 1 to 0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E.g., x is 56, ~56 is</a:t>
            </a:r>
            <a:endParaRPr b="0" lang="en-US" sz="24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x = 00110101;</a:t>
            </a:r>
            <a:endParaRPr b="0" lang="en-US" sz="24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~x = 11001010;</a:t>
            </a:r>
            <a:endParaRPr b="0" lang="en-US" sz="24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XOR (^)</a:t>
            </a:r>
            <a:endParaRPr b="0" lang="en-US" sz="28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0 if both bits are the same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1 if the two bits are different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1" name="Line 4"/>
          <p:cNvSpPr/>
          <p:nvPr/>
        </p:nvSpPr>
        <p:spPr>
          <a:xfrm>
            <a:off x="2361960" y="5181480"/>
            <a:ext cx="360" cy="1371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5"/>
          <p:cNvSpPr/>
          <p:nvPr/>
        </p:nvSpPr>
        <p:spPr>
          <a:xfrm>
            <a:off x="2071080" y="5562360"/>
            <a:ext cx="1371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2001240" y="5168160"/>
            <a:ext cx="433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^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1978560" y="561636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1996920" y="6091560"/>
            <a:ext cx="3358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2538000" y="510084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2941560" y="510552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2516040" y="561636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2984400" y="561636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2544480" y="607356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1" name="CustomShape 14"/>
          <p:cNvSpPr/>
          <p:nvPr/>
        </p:nvSpPr>
        <p:spPr>
          <a:xfrm>
            <a:off x="2941560" y="607356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Bitwise Operators: Shift Left/Right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457200" y="1219320"/>
            <a:ext cx="84574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Shift left (&lt;&lt;): Multiply by powers of 2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Shift some # of bits to the left, filling the blanks with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Shift right (&gt;&gt;): Divide by powers of 2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Shift some # of bits to the right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For unsigned integer, fill in blanks with 0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What about signed negative integers?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Can vary from one machine to another!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2863800" y="22860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"/>
          <p:cNvSpPr/>
          <p:nvPr/>
        </p:nvSpPr>
        <p:spPr>
          <a:xfrm>
            <a:off x="3168720" y="22860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6"/>
          <p:cNvSpPr/>
          <p:nvPr/>
        </p:nvSpPr>
        <p:spPr>
          <a:xfrm>
            <a:off x="2865240" y="22096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3170160" y="22096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9" name="CustomShape 8"/>
          <p:cNvSpPr/>
          <p:nvPr/>
        </p:nvSpPr>
        <p:spPr>
          <a:xfrm>
            <a:off x="3473280" y="22860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9"/>
          <p:cNvSpPr/>
          <p:nvPr/>
        </p:nvSpPr>
        <p:spPr>
          <a:xfrm>
            <a:off x="3474720" y="22096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10"/>
          <p:cNvSpPr/>
          <p:nvPr/>
        </p:nvSpPr>
        <p:spPr>
          <a:xfrm>
            <a:off x="3778200" y="22860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1"/>
          <p:cNvSpPr/>
          <p:nvPr/>
        </p:nvSpPr>
        <p:spPr>
          <a:xfrm>
            <a:off x="3779640" y="22096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3" name="CustomShape 12"/>
          <p:cNvSpPr/>
          <p:nvPr/>
        </p:nvSpPr>
        <p:spPr>
          <a:xfrm>
            <a:off x="4083120" y="22860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3"/>
          <p:cNvSpPr/>
          <p:nvPr/>
        </p:nvSpPr>
        <p:spPr>
          <a:xfrm>
            <a:off x="4084560" y="22096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5" name="CustomShape 14"/>
          <p:cNvSpPr/>
          <p:nvPr/>
        </p:nvSpPr>
        <p:spPr>
          <a:xfrm>
            <a:off x="4387680" y="22860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5"/>
          <p:cNvSpPr/>
          <p:nvPr/>
        </p:nvSpPr>
        <p:spPr>
          <a:xfrm>
            <a:off x="4389120" y="22096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7" name="CustomShape 16"/>
          <p:cNvSpPr/>
          <p:nvPr/>
        </p:nvSpPr>
        <p:spPr>
          <a:xfrm>
            <a:off x="4692600" y="22860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7"/>
          <p:cNvSpPr/>
          <p:nvPr/>
        </p:nvSpPr>
        <p:spPr>
          <a:xfrm>
            <a:off x="4694040" y="22096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9" name="CustomShape 18"/>
          <p:cNvSpPr/>
          <p:nvPr/>
        </p:nvSpPr>
        <p:spPr>
          <a:xfrm>
            <a:off x="4997520" y="22860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9"/>
          <p:cNvSpPr/>
          <p:nvPr/>
        </p:nvSpPr>
        <p:spPr>
          <a:xfrm>
            <a:off x="4998960" y="22096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1" name="CustomShape 20"/>
          <p:cNvSpPr/>
          <p:nvPr/>
        </p:nvSpPr>
        <p:spPr>
          <a:xfrm>
            <a:off x="2291760" y="2209680"/>
            <a:ext cx="485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2" name="CustomShape 21"/>
          <p:cNvSpPr/>
          <p:nvPr/>
        </p:nvSpPr>
        <p:spPr>
          <a:xfrm>
            <a:off x="2859120" y="289548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2"/>
          <p:cNvSpPr/>
          <p:nvPr/>
        </p:nvSpPr>
        <p:spPr>
          <a:xfrm>
            <a:off x="3164040" y="289548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3"/>
          <p:cNvSpPr/>
          <p:nvPr/>
        </p:nvSpPr>
        <p:spPr>
          <a:xfrm>
            <a:off x="2860560" y="281952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CustomShape 24"/>
          <p:cNvSpPr/>
          <p:nvPr/>
        </p:nvSpPr>
        <p:spPr>
          <a:xfrm>
            <a:off x="3165480" y="281952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6" name="CustomShape 25"/>
          <p:cNvSpPr/>
          <p:nvPr/>
        </p:nvSpPr>
        <p:spPr>
          <a:xfrm>
            <a:off x="3468600" y="289548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6"/>
          <p:cNvSpPr/>
          <p:nvPr/>
        </p:nvSpPr>
        <p:spPr>
          <a:xfrm>
            <a:off x="3470040" y="281952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8" name="CustomShape 27"/>
          <p:cNvSpPr/>
          <p:nvPr/>
        </p:nvSpPr>
        <p:spPr>
          <a:xfrm>
            <a:off x="3773520" y="289548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8"/>
          <p:cNvSpPr/>
          <p:nvPr/>
        </p:nvSpPr>
        <p:spPr>
          <a:xfrm>
            <a:off x="3774960" y="281952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0" name="CustomShape 29"/>
          <p:cNvSpPr/>
          <p:nvPr/>
        </p:nvSpPr>
        <p:spPr>
          <a:xfrm>
            <a:off x="4078440" y="289548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0"/>
          <p:cNvSpPr/>
          <p:nvPr/>
        </p:nvSpPr>
        <p:spPr>
          <a:xfrm>
            <a:off x="4079880" y="281952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2" name="CustomShape 31"/>
          <p:cNvSpPr/>
          <p:nvPr/>
        </p:nvSpPr>
        <p:spPr>
          <a:xfrm>
            <a:off x="4383000" y="289548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2"/>
          <p:cNvSpPr/>
          <p:nvPr/>
        </p:nvSpPr>
        <p:spPr>
          <a:xfrm>
            <a:off x="4385160" y="281952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4" name="CustomShape 33"/>
          <p:cNvSpPr/>
          <p:nvPr/>
        </p:nvSpPr>
        <p:spPr>
          <a:xfrm>
            <a:off x="4687920" y="289548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4"/>
          <p:cNvSpPr/>
          <p:nvPr/>
        </p:nvSpPr>
        <p:spPr>
          <a:xfrm>
            <a:off x="4689360" y="281952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6" name="CustomShape 35"/>
          <p:cNvSpPr/>
          <p:nvPr/>
        </p:nvSpPr>
        <p:spPr>
          <a:xfrm>
            <a:off x="4992840" y="289548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6"/>
          <p:cNvSpPr/>
          <p:nvPr/>
        </p:nvSpPr>
        <p:spPr>
          <a:xfrm>
            <a:off x="4994280" y="281952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8" name="CustomShape 37"/>
          <p:cNvSpPr/>
          <p:nvPr/>
        </p:nvSpPr>
        <p:spPr>
          <a:xfrm>
            <a:off x="701640" y="2819520"/>
            <a:ext cx="2005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53&lt;&lt;2 = 53*2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  <a:ea typeface="ＭＳ Ｐゴシック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9" name="CustomShape 38"/>
          <p:cNvSpPr/>
          <p:nvPr/>
        </p:nvSpPr>
        <p:spPr>
          <a:xfrm>
            <a:off x="2863800" y="5562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9"/>
          <p:cNvSpPr/>
          <p:nvPr/>
        </p:nvSpPr>
        <p:spPr>
          <a:xfrm>
            <a:off x="3168720" y="5562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40"/>
          <p:cNvSpPr/>
          <p:nvPr/>
        </p:nvSpPr>
        <p:spPr>
          <a:xfrm>
            <a:off x="2865240" y="5486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2" name="CustomShape 41"/>
          <p:cNvSpPr/>
          <p:nvPr/>
        </p:nvSpPr>
        <p:spPr>
          <a:xfrm>
            <a:off x="3170160" y="5486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3" name="CustomShape 42"/>
          <p:cNvSpPr/>
          <p:nvPr/>
        </p:nvSpPr>
        <p:spPr>
          <a:xfrm>
            <a:off x="3473280" y="5562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43"/>
          <p:cNvSpPr/>
          <p:nvPr/>
        </p:nvSpPr>
        <p:spPr>
          <a:xfrm>
            <a:off x="3474720" y="5486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5" name="CustomShape 44"/>
          <p:cNvSpPr/>
          <p:nvPr/>
        </p:nvSpPr>
        <p:spPr>
          <a:xfrm>
            <a:off x="3778200" y="5562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45"/>
          <p:cNvSpPr/>
          <p:nvPr/>
        </p:nvSpPr>
        <p:spPr>
          <a:xfrm>
            <a:off x="3779640" y="5486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7" name="CustomShape 46"/>
          <p:cNvSpPr/>
          <p:nvPr/>
        </p:nvSpPr>
        <p:spPr>
          <a:xfrm>
            <a:off x="4083120" y="5562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47"/>
          <p:cNvSpPr/>
          <p:nvPr/>
        </p:nvSpPr>
        <p:spPr>
          <a:xfrm>
            <a:off x="4084560" y="5486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9" name="CustomShape 48"/>
          <p:cNvSpPr/>
          <p:nvPr/>
        </p:nvSpPr>
        <p:spPr>
          <a:xfrm>
            <a:off x="4387680" y="5562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9"/>
          <p:cNvSpPr/>
          <p:nvPr/>
        </p:nvSpPr>
        <p:spPr>
          <a:xfrm>
            <a:off x="4389120" y="5486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1" name="CustomShape 50"/>
          <p:cNvSpPr/>
          <p:nvPr/>
        </p:nvSpPr>
        <p:spPr>
          <a:xfrm>
            <a:off x="4692600" y="5562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51"/>
          <p:cNvSpPr/>
          <p:nvPr/>
        </p:nvSpPr>
        <p:spPr>
          <a:xfrm>
            <a:off x="4694040" y="5486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CustomShape 52"/>
          <p:cNvSpPr/>
          <p:nvPr/>
        </p:nvSpPr>
        <p:spPr>
          <a:xfrm>
            <a:off x="4997520" y="556272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53"/>
          <p:cNvSpPr/>
          <p:nvPr/>
        </p:nvSpPr>
        <p:spPr>
          <a:xfrm>
            <a:off x="4998960" y="548640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5" name="CustomShape 54"/>
          <p:cNvSpPr/>
          <p:nvPr/>
        </p:nvSpPr>
        <p:spPr>
          <a:xfrm>
            <a:off x="2291760" y="5486400"/>
            <a:ext cx="485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6" name="CustomShape 55"/>
          <p:cNvSpPr/>
          <p:nvPr/>
        </p:nvSpPr>
        <p:spPr>
          <a:xfrm>
            <a:off x="2859120" y="61722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56"/>
          <p:cNvSpPr/>
          <p:nvPr/>
        </p:nvSpPr>
        <p:spPr>
          <a:xfrm>
            <a:off x="3164040" y="61722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57"/>
          <p:cNvSpPr/>
          <p:nvPr/>
        </p:nvSpPr>
        <p:spPr>
          <a:xfrm>
            <a:off x="2860560" y="60958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9" name="CustomShape 58"/>
          <p:cNvSpPr/>
          <p:nvPr/>
        </p:nvSpPr>
        <p:spPr>
          <a:xfrm>
            <a:off x="3165480" y="60958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0" name="CustomShape 59"/>
          <p:cNvSpPr/>
          <p:nvPr/>
        </p:nvSpPr>
        <p:spPr>
          <a:xfrm>
            <a:off x="3468600" y="61722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60"/>
          <p:cNvSpPr/>
          <p:nvPr/>
        </p:nvSpPr>
        <p:spPr>
          <a:xfrm>
            <a:off x="3470040" y="60958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2" name="CustomShape 61"/>
          <p:cNvSpPr/>
          <p:nvPr/>
        </p:nvSpPr>
        <p:spPr>
          <a:xfrm>
            <a:off x="3773520" y="61722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62"/>
          <p:cNvSpPr/>
          <p:nvPr/>
        </p:nvSpPr>
        <p:spPr>
          <a:xfrm>
            <a:off x="3774960" y="60958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4" name="CustomShape 63"/>
          <p:cNvSpPr/>
          <p:nvPr/>
        </p:nvSpPr>
        <p:spPr>
          <a:xfrm>
            <a:off x="4078440" y="61722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64"/>
          <p:cNvSpPr/>
          <p:nvPr/>
        </p:nvSpPr>
        <p:spPr>
          <a:xfrm>
            <a:off x="4079880" y="60958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6" name="CustomShape 65"/>
          <p:cNvSpPr/>
          <p:nvPr/>
        </p:nvSpPr>
        <p:spPr>
          <a:xfrm>
            <a:off x="4383000" y="61722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66"/>
          <p:cNvSpPr/>
          <p:nvPr/>
        </p:nvSpPr>
        <p:spPr>
          <a:xfrm>
            <a:off x="4384440" y="60958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8" name="CustomShape 67"/>
          <p:cNvSpPr/>
          <p:nvPr/>
        </p:nvSpPr>
        <p:spPr>
          <a:xfrm>
            <a:off x="4687920" y="61722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68"/>
          <p:cNvSpPr/>
          <p:nvPr/>
        </p:nvSpPr>
        <p:spPr>
          <a:xfrm>
            <a:off x="4689360" y="60958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0" name="CustomShape 69"/>
          <p:cNvSpPr/>
          <p:nvPr/>
        </p:nvSpPr>
        <p:spPr>
          <a:xfrm>
            <a:off x="4992840" y="6172200"/>
            <a:ext cx="304200" cy="380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70"/>
          <p:cNvSpPr/>
          <p:nvPr/>
        </p:nvSpPr>
        <p:spPr>
          <a:xfrm>
            <a:off x="4994280" y="6095880"/>
            <a:ext cx="333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2" name="CustomShape 71"/>
          <p:cNvSpPr/>
          <p:nvPr/>
        </p:nvSpPr>
        <p:spPr>
          <a:xfrm>
            <a:off x="685800" y="6095880"/>
            <a:ext cx="2050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53&gt;&gt;2 = 53/2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  <a:ea typeface="ＭＳ Ｐゴシック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Other Operators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Function call operator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Should mimic the familiar mathematical notation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function(param1, param2, …)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Conditional operator:  </a:t>
            </a:r>
            <a:r>
              <a:rPr b="1" lang="en-US" sz="2400" spc="-1" strike="noStrike">
                <a:solidFill>
                  <a:srgbClr val="0000ff"/>
                </a:solidFill>
                <a:latin typeface="Courier New"/>
                <a:ea typeface="ＭＳ Ｐゴシック"/>
              </a:rPr>
              <a:t>?: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only ternary operator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See King book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Sequence operator: </a:t>
            </a:r>
            <a:r>
              <a:rPr b="1" lang="en-US" sz="2400" spc="-1" strike="noStrike">
                <a:solidFill>
                  <a:srgbClr val="0000ff"/>
                </a:solidFill>
                <a:latin typeface="Courier New"/>
                <a:ea typeface="ＭＳ Ｐゴシック"/>
              </a:rPr>
              <a:t> ,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See King book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Pointer-related operators:  </a:t>
            </a:r>
            <a:r>
              <a:rPr b="1" lang="en-US" sz="2400" spc="-1" strike="noStrike">
                <a:solidFill>
                  <a:srgbClr val="0000ff"/>
                </a:solidFill>
                <a:latin typeface="Courier New"/>
                <a:ea typeface="ＭＳ Ｐゴシック"/>
              </a:rPr>
              <a:t>&amp; *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Described later in the course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Structure-related operators (.  -&gt;)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Described later in the course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23" dur="indefinite" restart="never" nodeType="tmRoot">
          <p:childTnLst>
            <p:seq>
              <p:cTn id="2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Feature 3:  Control Statements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 programming language must provide </a:t>
            </a:r>
            <a:r>
              <a:rPr b="1" lang="en-US" sz="24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statements</a:t>
            </a:r>
            <a:endParaRPr b="0" lang="en-US" sz="24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Some statements must affect flow of control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25" dur="indefinite" restart="never" nodeType="tmRoot">
          <p:childTnLst>
            <p:seq>
              <p:cTn id="2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 Statements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three types of statements are:</a:t>
            </a:r>
            <a:endParaRPr b="0" lang="en-US" sz="24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AutoNum type="arabicParenR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Sequence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3657600" y="3124080"/>
            <a:ext cx="1980360" cy="608760"/>
          </a:xfrm>
          <a:prstGeom prst="rect">
            <a:avLst/>
          </a:prstGeom>
          <a:solidFill>
            <a:srgbClr val="ffff0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statement1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3657600" y="4038480"/>
            <a:ext cx="1980360" cy="608760"/>
          </a:xfrm>
          <a:prstGeom prst="rect">
            <a:avLst/>
          </a:prstGeom>
          <a:solidFill>
            <a:srgbClr val="ffff0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statement2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4648320" y="3733920"/>
            <a:ext cx="360" cy="30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7"/>
          <p:cNvSpPr/>
          <p:nvPr/>
        </p:nvSpPr>
        <p:spPr>
          <a:xfrm>
            <a:off x="3276720" y="2895480"/>
            <a:ext cx="2742480" cy="190440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8"/>
          <p:cNvSpPr/>
          <p:nvPr/>
        </p:nvSpPr>
        <p:spPr>
          <a:xfrm>
            <a:off x="4647960" y="2514600"/>
            <a:ext cx="360" cy="6094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9"/>
          <p:cNvSpPr/>
          <p:nvPr/>
        </p:nvSpPr>
        <p:spPr>
          <a:xfrm>
            <a:off x="4647960" y="4647960"/>
            <a:ext cx="360" cy="5335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27" dur="indefinite" restart="never" nodeType="tmRoot">
          <p:childTnLst>
            <p:seq>
              <p:cTn id="2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 Statements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(2) Selection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1981080" y="4267080"/>
            <a:ext cx="1980360" cy="608760"/>
          </a:xfrm>
          <a:prstGeom prst="rect">
            <a:avLst/>
          </a:prstGeom>
          <a:solidFill>
            <a:srgbClr val="ffff0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statement1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2" name="CustomShape 5"/>
          <p:cNvSpPr/>
          <p:nvPr/>
        </p:nvSpPr>
        <p:spPr>
          <a:xfrm>
            <a:off x="3200400" y="2590920"/>
            <a:ext cx="2133000" cy="1294560"/>
          </a:xfrm>
          <a:prstGeom prst="diamond">
            <a:avLst/>
          </a:prstGeom>
          <a:solidFill>
            <a:srgbClr val="ffff0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condition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3" name="CustomShape 6"/>
          <p:cNvSpPr/>
          <p:nvPr/>
        </p:nvSpPr>
        <p:spPr>
          <a:xfrm flipV="1" rot="10800000">
            <a:off x="3428640" y="5294880"/>
            <a:ext cx="227880" cy="1028160"/>
          </a:xfrm>
          <a:prstGeom prst="bentConnector2">
            <a:avLst/>
          </a:prstGeom>
          <a:noFill/>
          <a:ln w="1260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7"/>
          <p:cNvSpPr/>
          <p:nvPr/>
        </p:nvSpPr>
        <p:spPr>
          <a:xfrm>
            <a:off x="4572000" y="4267080"/>
            <a:ext cx="1980360" cy="608760"/>
          </a:xfrm>
          <a:prstGeom prst="rect">
            <a:avLst/>
          </a:prstGeom>
          <a:solidFill>
            <a:srgbClr val="ffff0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statement2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5" name="CustomShape 8"/>
          <p:cNvSpPr/>
          <p:nvPr/>
        </p:nvSpPr>
        <p:spPr>
          <a:xfrm>
            <a:off x="5334120" y="3238560"/>
            <a:ext cx="227880" cy="1028160"/>
          </a:xfrm>
          <a:prstGeom prst="bentConnector2">
            <a:avLst/>
          </a:prstGeom>
          <a:noFill/>
          <a:ln w="1260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9"/>
          <p:cNvSpPr/>
          <p:nvPr/>
        </p:nvSpPr>
        <p:spPr>
          <a:xfrm>
            <a:off x="2362320" y="2743200"/>
            <a:ext cx="1065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7" name="CustomShape 10"/>
          <p:cNvSpPr/>
          <p:nvPr/>
        </p:nvSpPr>
        <p:spPr>
          <a:xfrm>
            <a:off x="5105520" y="2743200"/>
            <a:ext cx="1218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FALSE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8" name="CustomShape 11"/>
          <p:cNvSpPr/>
          <p:nvPr/>
        </p:nvSpPr>
        <p:spPr>
          <a:xfrm>
            <a:off x="1676520" y="2362320"/>
            <a:ext cx="5104800" cy="312336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12"/>
          <p:cNvSpPr/>
          <p:nvPr/>
        </p:nvSpPr>
        <p:spPr>
          <a:xfrm>
            <a:off x="4267080" y="2133360"/>
            <a:ext cx="360" cy="4572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13"/>
          <p:cNvSpPr/>
          <p:nvPr/>
        </p:nvSpPr>
        <p:spPr>
          <a:xfrm>
            <a:off x="2971800" y="5257800"/>
            <a:ext cx="259056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4"/>
          <p:cNvSpPr/>
          <p:nvPr/>
        </p:nvSpPr>
        <p:spPr>
          <a:xfrm>
            <a:off x="2971800" y="4876560"/>
            <a:ext cx="360" cy="3812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15"/>
          <p:cNvSpPr/>
          <p:nvPr/>
        </p:nvSpPr>
        <p:spPr>
          <a:xfrm>
            <a:off x="5562360" y="4876560"/>
            <a:ext cx="360" cy="3812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16"/>
          <p:cNvSpPr/>
          <p:nvPr/>
        </p:nvSpPr>
        <p:spPr>
          <a:xfrm>
            <a:off x="4267080" y="5257800"/>
            <a:ext cx="360" cy="7617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29" dur="indefinite" restart="never" nodeType="tmRoot">
          <p:childTnLst>
            <p:seq>
              <p:cTn id="2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 Statements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(3) Repetition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2514600" y="4648320"/>
            <a:ext cx="1675800" cy="608760"/>
          </a:xfrm>
          <a:prstGeom prst="rect">
            <a:avLst/>
          </a:prstGeom>
          <a:solidFill>
            <a:srgbClr val="ffff0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statement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3657600" y="2971800"/>
            <a:ext cx="2133000" cy="1294560"/>
          </a:xfrm>
          <a:prstGeom prst="diamond">
            <a:avLst/>
          </a:prstGeom>
          <a:solidFill>
            <a:srgbClr val="ffff0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condition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 flipV="1" rot="10800000">
            <a:off x="3962160" y="5676120"/>
            <a:ext cx="304200" cy="1028160"/>
          </a:xfrm>
          <a:prstGeom prst="bentConnector2">
            <a:avLst/>
          </a:prstGeom>
          <a:noFill/>
          <a:ln w="1260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7"/>
          <p:cNvSpPr/>
          <p:nvPr/>
        </p:nvSpPr>
        <p:spPr>
          <a:xfrm>
            <a:off x="2819520" y="3124080"/>
            <a:ext cx="1065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1" name="CustomShape 8"/>
          <p:cNvSpPr/>
          <p:nvPr/>
        </p:nvSpPr>
        <p:spPr>
          <a:xfrm>
            <a:off x="5562720" y="3124080"/>
            <a:ext cx="1218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FALSE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9"/>
          <p:cNvSpPr/>
          <p:nvPr/>
        </p:nvSpPr>
        <p:spPr>
          <a:xfrm flipH="1">
            <a:off x="4723560" y="3619440"/>
            <a:ext cx="1065960" cy="2475720"/>
          </a:xfrm>
          <a:prstGeom prst="bentConnector4">
            <a:avLst>
              <a:gd name="adj1" fmla="val -21431"/>
              <a:gd name="adj2" fmla="val 63079"/>
            </a:avLst>
          </a:prstGeom>
          <a:noFill/>
          <a:ln w="1260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0"/>
          <p:cNvSpPr/>
          <p:nvPr/>
        </p:nvSpPr>
        <p:spPr>
          <a:xfrm>
            <a:off x="4724280" y="2286000"/>
            <a:ext cx="360" cy="68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1"/>
          <p:cNvSpPr/>
          <p:nvPr/>
        </p:nvSpPr>
        <p:spPr>
          <a:xfrm>
            <a:off x="1981080" y="2438280"/>
            <a:ext cx="4876200" cy="342828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12"/>
          <p:cNvSpPr/>
          <p:nvPr/>
        </p:nvSpPr>
        <p:spPr>
          <a:xfrm>
            <a:off x="3352680" y="5257800"/>
            <a:ext cx="360" cy="228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13"/>
          <p:cNvSpPr/>
          <p:nvPr/>
        </p:nvSpPr>
        <p:spPr>
          <a:xfrm flipH="1">
            <a:off x="2286000" y="5486400"/>
            <a:ext cx="106668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14"/>
          <p:cNvSpPr/>
          <p:nvPr/>
        </p:nvSpPr>
        <p:spPr>
          <a:xfrm flipV="1">
            <a:off x="2286000" y="2743200"/>
            <a:ext cx="360" cy="2743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15"/>
          <p:cNvSpPr/>
          <p:nvPr/>
        </p:nvSpPr>
        <p:spPr>
          <a:xfrm>
            <a:off x="2286000" y="2743200"/>
            <a:ext cx="243828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1" dur="indefinite" restart="never" nodeType="tmRoot">
          <p:childTnLst>
            <p:seq>
              <p:cTn id="2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Sequence Statement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statements to implement those 3 control structures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For convenience, provide a few extras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</a:t>
            </a:r>
            <a:endParaRPr b="0" lang="en-US" sz="24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Compound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statement, alias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block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1981080" y="3505320"/>
            <a:ext cx="2818800" cy="137088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statement1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statement2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2590920" y="2514600"/>
            <a:ext cx="4342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Operators</a:t>
            </a:r>
            <a:br/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Control structures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371600" y="472572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Selection Statements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if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statement, for one-path or two-path decisions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1676520" y="3733920"/>
            <a:ext cx="2742480" cy="68508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if (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integerExpr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statement1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4876920" y="3733920"/>
            <a:ext cx="2818800" cy="114228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if (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integerExpr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statement1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else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statement2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5" dur="indefinite" restart="never" nodeType="tmRoot">
          <p:childTnLst>
            <p:seq>
              <p:cTn id="2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Selection Statements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 (cont.)</a:t>
            </a:r>
            <a:endParaRPr b="0" lang="en-US" sz="24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switch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and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break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statements, for multi-path decisions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1219320" y="2743200"/>
            <a:ext cx="4342680" cy="297108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switch (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integerExpr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case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integerConstant1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break;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case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integerConstant2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break;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default: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5410080" y="2438280"/>
            <a:ext cx="3351960" cy="19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360">
            <a:solidFill>
              <a:srgbClr val="000000"/>
            </a:solidFill>
            <a:miter/>
          </a:ln>
          <a:effectLst>
            <a:outerShdw algn="ctr" blurRad="63500" dir="2700000" dist="107763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if these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break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urier New"/>
              </a:rPr>
              <a:t> statements are omitted?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3" name="Line 6"/>
          <p:cNvSpPr/>
          <p:nvPr/>
        </p:nvSpPr>
        <p:spPr>
          <a:xfrm flipH="1">
            <a:off x="3047760" y="3429000"/>
            <a:ext cx="2438640" cy="2286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7"/>
          <p:cNvSpPr/>
          <p:nvPr/>
        </p:nvSpPr>
        <p:spPr>
          <a:xfrm flipH="1">
            <a:off x="3047760" y="3429000"/>
            <a:ext cx="2438640" cy="10666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7" dur="indefinite" restart="never" nodeType="tmRoot">
          <p:childTnLst>
            <p:seq>
              <p:cTn id="2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Repetition Statements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while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statement, for general repetition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for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statement, for counting loops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do…while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statement, for loops with test at trailing edge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1523880" y="2133720"/>
            <a:ext cx="4342680" cy="68508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while (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integerExpr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statement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1523880" y="3505320"/>
            <a:ext cx="6476400" cy="68508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(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initialExpr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integerExpr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incrementExpr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statement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1554480" y="5227560"/>
            <a:ext cx="3123360" cy="99000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statement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while (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integerExpr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9" dur="indefinite" restart="never" nodeType="tmRoot">
          <p:childTnLst>
            <p:seq>
              <p:cTn id="2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Other Control Statements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break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statement (revisited)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Breaks out of closest enclosing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switch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or repetition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statement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continue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statement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Skips remainder of current loop iteration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Continues with next loop iteration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Can be difficult to understand; generally should avoid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goto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statement and labels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Feature 4:  Input/Output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 programming language must provide facilities for reading and writing data</a:t>
            </a:r>
            <a:endParaRPr b="0" lang="en-US" sz="24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Alternative:  A programming </a:t>
            </a:r>
            <a:r>
              <a:rPr b="1" lang="en-US" sz="24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environment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must provide such facilities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9" dur="indefinite" restart="never" nodeType="tmRoot">
          <p:childTnLst>
            <p:seq>
              <p:cTn id="2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Input/Output Facilities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Unix provides the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stream abstraction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 stream is a sequence of characters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Unix provides 3 standard streams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Standard input, standard output, standard error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 should be able to use those streams, and others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I/O facilities are complex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 should be small/simple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Do not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provide I/O facilities in C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Instead provide a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standard library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containing I/O facilities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9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Constants: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EOF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9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types: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FILE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(described later in course)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9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Variables: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stdin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stdout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and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stderr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Functions: …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61" dur="indefinite" restart="never" nodeType="tmRoot">
          <p:childTnLst>
            <p:seq>
              <p:cTn id="2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Reading Characters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Need function to read a single character from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stdin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Function must have a way to indicate failure, that is, to indicate that no characters remain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getchar()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function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Make return type of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getchar()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wider than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char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Make it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; that's the natural word size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Define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getchar()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to return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EOF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(a special non-character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)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to indicate failure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Note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There is no such thing as "the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EOF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character"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63" dur="indefinite" restart="never" nodeType="tmRoot">
          <p:childTnLst>
            <p:seq>
              <p:cTn id="2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Writing Characters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Need function to write a single character to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stdout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a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putchar()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function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Define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putchar()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to accept one parameter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For symmetry with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getchar()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parameter should be an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65" dur="indefinite" restart="never" nodeType="tmRoot">
          <p:childTnLst>
            <p:seq>
              <p:cTn id="2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Reading Other 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Must convert external form (sequence of character codes) to internal form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Could provide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getshort()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getint()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getfloat()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etc.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Could provide one parameterized function to read any primitive type of data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scanf()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function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Can read any primitive type of data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First parameter is a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format string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containing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conversion specifications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See King book for details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67" dur="indefinite" restart="never" nodeType="tmRoot">
          <p:childTnLst>
            <p:seq>
              <p:cTn id="2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Writing Other 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Must convert internal form to external form (sequence of character codes)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Could provide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putshort()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putint()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putfloat()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etc.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Could provide one parameterized function to write any primitive type of data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printf()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function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Can write any primitive type of data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First parameter is a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format string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containing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conversion specifications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See King book for details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69" dur="indefinite" restart="never" nodeType="tmRoot">
          <p:childTnLst>
            <p:seq>
              <p:cTn id="2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C’s design goals affected decisions concerning language features: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Data types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Operators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Control statements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I/O facilities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Knowing the design goals and how they affected the design decisions can yield a rich understanding of C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Feature 2:  Operators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 high-level programming language should have </a:t>
            </a:r>
            <a:r>
              <a:rPr b="1" lang="en-US" sz="24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operators</a:t>
            </a:r>
            <a:endParaRPr b="0" lang="en-US" sz="24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Operators combine with constants and variables to form expressions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Kinds of Operators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Should handle typical operations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Should handle bit-level programming ("bit fiddling")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typical arithmetic operators: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+ - * /  %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typical relational operators: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== != &lt; &lt;= &gt; &gt;=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Each evaluates to 0=&gt;FALSE or 1=&gt;TRUE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typical logical operators: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! &amp;&amp; ||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Each interprets 0=&gt;FALSE, non-0=&gt;TRUE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Each evaluates to 0=&gt;FALSE or 1=&gt;TRUE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bitwise operators: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~ &amp; | ^ &gt;&gt; &lt;&lt;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a cast operator: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(type)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Assignment Operator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Must have a way to assign a value to a variable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Many high-level languages provide an assignment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statement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Would be more expressive to define an assignment 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operator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Performs assignment, and then evaluates to the assigned value</a:t>
            </a:r>
            <a:endParaRPr b="0" lang="en-US" sz="2000" spc="-1" strike="noStrike">
              <a:latin typeface="Arial"/>
            </a:endParaRPr>
          </a:p>
          <a:p>
            <a:pPr lvl="2" marL="911160" indent="-232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Allows expressions that involve assignment to appear within larger expressions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assignment operator: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=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Define assignment operator so it changes the value of a variable, and also evaluates to that value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Assignment Operator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762120" y="1828800"/>
            <a:ext cx="6705000" cy="449496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 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/* Assign 0 to i. Evaluate to 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Discard the 0.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 = j 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/* Assign 0 to j. Evaluate to 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Assign 0 to i. Evaluate to 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Discard the 0.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while ((i = getchar()) != EOF)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/* Read a character.  Assign it to 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Evaluate to that character.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Compare that character to EOF.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Evaluate to 0 (FALSE) or 1 (TRUE). */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5715000" y="1905120"/>
            <a:ext cx="3199680" cy="175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360">
            <a:solidFill>
              <a:srgbClr val="000000"/>
            </a:solidFill>
            <a:miter/>
          </a:ln>
          <a:effectLst>
            <a:outerShdw algn="ctr" blurRad="63500" dir="2700000" dist="107763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Does the expressiveness affect clarity?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6248520" y="3505320"/>
            <a:ext cx="3428280" cy="266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360">
            <a:solidFill>
              <a:srgbClr val="000000"/>
            </a:solidFill>
            <a:miter/>
          </a:ln>
          <a:effectLst>
            <a:outerShdw algn="ctr" blurRad="63500" dir="2700000" dist="107763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EOF means end of file if from a file. Or Ctrl+D from keyboard in Linux.  Or Ctrl+Z in windows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Line 7"/>
          <p:cNvSpPr/>
          <p:nvPr/>
        </p:nvSpPr>
        <p:spPr>
          <a:xfrm flipH="1">
            <a:off x="4530240" y="4495680"/>
            <a:ext cx="1870560" cy="1522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Increment and Decrement Operators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construct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 = i + 1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is common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Special purpose increment and decrement operators would make code more expressive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Such operators would complicate the language and compiler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convenience outweighs the complication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increment and decrement operators: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++ --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001000" y="6324480"/>
            <a:ext cx="91368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304920" y="38088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Special-Purpose Assignment Operators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57200" y="1219320"/>
            <a:ext cx="845748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Constructs such as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 = i + n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and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 = i * n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are common.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Special-purpose assignment operators would make code more expressive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Such operators would complicate the language and compiler</a:t>
            </a:r>
            <a:endParaRPr b="0" lang="en-US" sz="2000" spc="-1" strike="noStrike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convenience outweighs the complication</a:t>
            </a:r>
            <a:endParaRPr b="0" lang="en-US" sz="2000" spc="-1" strike="noStrike">
              <a:latin typeface="Arial"/>
            </a:endParaRPr>
          </a:p>
          <a:p>
            <a:pPr lvl="1" marL="563400" indent="-223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special-purpose assignment operators: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+= -= *= /= ~=  &amp;= |= ^= &lt;&lt;= &gt;&gt;=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D:\Funk\Courses\cs217\cs426.pot</Template>
  <TotalTime>3</TotalTime>
  <Application>LibreOffice/6.0.7.3$Linux_x86 LibreOffice_project/00m0$Build-3</Application>
  <Words>1730</Words>
  <Paragraphs>415</Paragraphs>
  <Company>Princeton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2019-11-10T16:32:45Z</dcterms:created>
  <dc:creator/>
  <dc:description/>
  <dc:language>en-US</dc:language>
  <cp:lastModifiedBy/>
  <dcterms:modified xsi:type="dcterms:W3CDTF">2019-11-10T16:32:51Z</dcterms:modified>
  <cp:revision>2</cp:revision>
  <dc:subject/>
  <dc:title>COS 217, Spring 2005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Princeton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29</vt:i4>
  </property>
</Properties>
</file>