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30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F158B67-247D-43DF-958C-5761737EBED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51727D2D-8432-41A9-B3AF-6BD36B9DE19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6BA995FE-33F6-4B3F-A52D-EEFF2E8B170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648056ED-6288-4CE6-9D93-8609C3C4B3B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B0A2C2CA-7222-4C40-8FCE-F4E25276A2F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F594EAFA-36CA-4C33-9DA4-242CB7D22AB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294F61FC-6D5A-43AE-9392-09CADF9CD2B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The Unix OS was the first operating system to be written in a high-level language.  As such, it was dramatically more portable than any of its predecessors.  Its portability is a big reason for its popularity.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Note that those goals are conflicting.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So the designers of C needed to make compromises.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65ABA022-AC6E-4C95-9B22-7593ABBA6E5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Both of those goals motivated the designers to make C a small/simple language.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But those goals also are somewhat conflicting.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latin typeface="Times New Roman"/>
                <a:ea typeface="ＭＳ Ｐゴシック"/>
              </a:rPr>
              <a:t>The goals to make C both understandable and expressive conflict to some extent.  Often expressive/terse code is difficult to understand.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latin typeface="Times New Roman"/>
                <a:ea typeface="ＭＳ Ｐゴシック"/>
              </a:rPr>
              <a:t>The goals to make C easy for both people and computers to handle also conflict to some extent.  Often code that is easy to parse is difficult to understand, and vice-versa.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So the designers of C needed to make some compromises.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A215C247-C8FE-4C62-9CB4-9E7E2DACE5E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689FEBDB-94DB-4451-9DCD-480B933998A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3D37A8F9-2B76-4561-935E-700DD339ED4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The decision to indicate octal notation via a leading zero is counter-intuitive to the mathematical fact that a leading zero does not change the value of a constant.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It seems logical to use an “S” suffix to indicate a short constant.  It’s curious that the designers decided against that notation.  It’s not clear why they made that choice.  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Java inherited both of those eccentricities.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12A42111-58D1-47A0-853C-2A91E6B04EA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The decision to make type char 1 byte was reasonable at the time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But many human languages have more characters than can be represented by 1 byte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So that decision is problematic now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(Recall Java type char is two bytes)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3D378102-C109-44CC-B191-41F7B636009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Discussion point:  Is the ability to mix char and integer data a good thing (power) or a bad thing (weak type checking)?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Java doesn’t allow mixing integers and chars, so (‘a’ + 1) and (‘0’ + 5) are erroneous at compile-time.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E23574C6-8FC1-4FB8-839A-1D31D1F19E7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“</a:t>
            </a:r>
            <a:r>
              <a:rPr b="0" lang="en-US" sz="2000" spc="-1" strike="noStrike">
                <a:latin typeface="Times New Roman"/>
              </a:rPr>
              <a:t>abc” consists of 4 bytes.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‘</a:t>
            </a:r>
            <a:r>
              <a:rPr b="0" lang="en-US" sz="2000" spc="-1" strike="noStrike">
                <a:latin typeface="Times New Roman"/>
              </a:rPr>
              <a:t>a’ consists of 1 byte.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“</a:t>
            </a:r>
            <a:r>
              <a:rPr b="0" lang="en-US" sz="2000" spc="-1" strike="noStrike">
                <a:latin typeface="Times New Roman"/>
              </a:rPr>
              <a:t>a” consists of 2 bytes.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The students will study the string-handling functions during week 3 of the course.  Assignment 2 involves the string-handling functions.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DBEC8073-5153-447D-AF94-556D2C2041A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Such shortcuts are not beneficial to the computer.  A reasonable compiler will generate the same code for either (i) or (i != 0).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Such shortcuts are of dubious value to humans.  They involve less typing, but are more difficult to understand.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64C938A7-BF17-41F9-9823-8F0D6FD4663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ED45A5D9-0221-4FE1-BB77-8EA8A15F1B3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Type </a:t>
            </a:r>
            <a:r>
              <a:rPr b="1" lang="en-US" sz="2000" spc="-1" strike="noStrike">
                <a:latin typeface="Times New Roman"/>
              </a:rPr>
              <a:t>double</a:t>
            </a:r>
            <a:r>
              <a:rPr b="0" lang="en-US" sz="2000" spc="-1" strike="noStrike">
                <a:latin typeface="Times New Roman"/>
              </a:rPr>
              <a:t> provides the precision required for most applications.  From that point of view it makes sense that </a:t>
            </a:r>
            <a:r>
              <a:rPr b="1" lang="en-US" sz="2000" spc="-1" strike="noStrike">
                <a:latin typeface="Times New Roman"/>
              </a:rPr>
              <a:t>double</a:t>
            </a:r>
            <a:r>
              <a:rPr b="0" lang="en-US" sz="2000" spc="-1" strike="noStrike">
                <a:latin typeface="Times New Roman"/>
              </a:rPr>
              <a:t> is the default floating-point type.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Nevertheless, given that default, t seems odd that the designers chose the names </a:t>
            </a:r>
            <a:r>
              <a:rPr b="1" lang="en-US" sz="2000" spc="-1" strike="noStrike">
                <a:latin typeface="Times New Roman"/>
              </a:rPr>
              <a:t>float, double</a:t>
            </a:r>
            <a:r>
              <a:rPr b="0" lang="en-US" sz="2000" spc="-1" strike="noStrike">
                <a:latin typeface="Times New Roman"/>
              </a:rPr>
              <a:t>, and</a:t>
            </a:r>
            <a:r>
              <a:rPr b="1" lang="en-US" sz="2000" spc="-1" strike="noStrike">
                <a:latin typeface="Times New Roman"/>
              </a:rPr>
              <a:t> long double</a:t>
            </a:r>
            <a:r>
              <a:rPr b="0" lang="en-US" sz="2000" spc="-1" strike="noStrike">
                <a:latin typeface="Times New Roman"/>
              </a:rPr>
              <a:t> instead of, say, </a:t>
            </a:r>
            <a:r>
              <a:rPr b="1" lang="en-US" sz="2000" spc="-1" strike="noStrike">
                <a:latin typeface="Times New Roman"/>
              </a:rPr>
              <a:t>short float, float, long float</a:t>
            </a:r>
            <a:r>
              <a:rPr b="0" lang="en-US" sz="2000" spc="-1" strike="noStrike">
                <a:latin typeface="Times New Roman"/>
              </a:rPr>
              <a:t>.  There probably is some historical reason for the names.  Java inherited those same eccentric type names.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3F4FFFD3-F57A-478F-A725-C02242261AD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5741F4FB-C8DA-4888-BF97-D5B4C450798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536D82B9-F9A4-4D1B-8F96-A308A2A4DFC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E9389BC1-6AA1-4732-931E-CE8488B3641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FB751857-D894-4362-A58C-4B0E7780F01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140360" y="9110520"/>
            <a:ext cx="3148560" cy="5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6920" rIns="106920" tIns="53640" bIns="53640" anchor="b"/>
          <a:p>
            <a:pPr marL="216000" indent="-215280" algn="r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fld id="{C4BC1527-F974-4625-A4DA-ECF9A264E53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Img"/>
          </p:nvPr>
        </p:nvSpPr>
        <p:spPr>
          <a:xfrm>
            <a:off x="1276200" y="708120"/>
            <a:ext cx="4833000" cy="3624840"/>
          </a:xfrm>
          <a:prstGeom prst="rect">
            <a:avLst/>
          </a:prstGeom>
        </p:spPr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990720" y="4599000"/>
            <a:ext cx="5309280" cy="42454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52280" y="152280"/>
            <a:ext cx="8838000" cy="655200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2280"/>
            <a:ext cx="8838000" cy="655200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152280" y="152280"/>
            <a:ext cx="8838000" cy="655200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52280" y="152280"/>
            <a:ext cx="8838000" cy="655200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15B9D19-7FCA-4B38-99FC-A01DEC3D5FD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85800" y="24382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ITSE 3212 – System Programming</a:t>
            </a:r>
            <a:br/>
            <a:br/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Lecture 3. The Design of C:</a:t>
            </a:r>
            <a:br/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Rational Reconstruction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71600" y="472572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DEFDAC8-0F27-4D99-BFFD-DA4F7872738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Modulo Arithmetic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Consider only numbers in a range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five-digit car odometer: 0, 1, …, 99999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eight-bit numbers 0, 1, …, 255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Roll-over when you run out of space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car odometer goes from 99999 to 0, 1, …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eight-bit number goes from 255 to 0, 1, …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Adding 2</a:t>
            </a:r>
            <a:r>
              <a:rPr b="0" lang="en-US" sz="2800" spc="-1" strike="noStrike" baseline="30000">
                <a:solidFill>
                  <a:srgbClr val="0000ff"/>
                </a:solidFill>
                <a:latin typeface="Arial"/>
                <a:ea typeface="ＭＳ Ｐゴシック"/>
              </a:rPr>
              <a:t>n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doesn’t change the answer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For eight-bit number, n=8 and 2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=256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(37 + 256) mod 256 is simply 37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5199FC9-B7AA-4E67-A26C-EF772589EFB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Putting it All Together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Computing “a – b”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Same as “a + 256 – b”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Same as “a + (255 – b) + 1”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Same as “a + onesComplement(b) + 1”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Same as “a + twosComplement(b)”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Example: 121 – 69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original number 69:    0100 0101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One’s complement of 69:  1011 1010 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Two’s complement of 69:  1011 1011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Add to the number 121:    01111001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sum comes to:           0110 0111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Equals: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52 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 decimal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5791320" y="5105520"/>
            <a:ext cx="3732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+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0111 1001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5638680" y="4724280"/>
            <a:ext cx="5028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1011 1011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6553080" y="5638680"/>
            <a:ext cx="2742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0011 0100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Line 7"/>
          <p:cNvSpPr/>
          <p:nvPr/>
        </p:nvSpPr>
        <p:spPr>
          <a:xfrm>
            <a:off x="6933960" y="5562360"/>
            <a:ext cx="19814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0F9F19B-1B4B-44D7-8320-5732340E436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Overflow: Running Out of Room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Adding two large integers together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Sum might be too big for the number of bits available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What happens?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Unsigned integers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All arithmetic is “modulo” arithmetic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Sum would just wrap around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Signed integers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 get nonsense values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Example with 16-bit integers </a:t>
            </a:r>
            <a:endParaRPr b="0" lang="en-US" sz="24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Sum: 10000+20000+30000 ; Result: -5536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2F6F445-90B4-4986-9EEC-DEF9835B241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Goals of 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Designers wanted C to support: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Systems programming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Development of Unix OS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Development of Unix programming tools</a:t>
            </a:r>
            <a:endParaRPr b="0" lang="en-US" sz="2000" spc="-1" strike="noStrike">
              <a:latin typeface="Arial"/>
            </a:endParaRPr>
          </a:p>
          <a:p>
            <a:pPr marL="563400" indent="-222840">
              <a:lnSpc>
                <a:spcPct val="100000"/>
              </a:lnSpc>
              <a:spcBef>
                <a:spcPts val="201"/>
              </a:spcBef>
            </a:pP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But also: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Applications programming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Development of financial, scientific, etc. applications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Systems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programming was the primary intended use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F93D6BA-EA82-4CA4-A248-F00B85E0DAE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Goals of C (cont.)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designers wanted C to be: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Low-level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Close to assembly/machine language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Close to hardware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But also: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Portable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Yield systems software that is easy to port to differing hardware</a:t>
            </a:r>
            <a:endParaRPr b="0" lang="en-US" sz="2000" spc="-1" strike="noStrike">
              <a:latin typeface="Arial"/>
            </a:endParaRPr>
          </a:p>
          <a:p>
            <a:pPr marL="563400" indent="-222840">
              <a:lnSpc>
                <a:spcPct val="100000"/>
              </a:lnSpc>
              <a:spcBef>
                <a:spcPts val="2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8838ED0-5BD1-4010-A56D-F3CBEC4013C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Goals of C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designers wanted C to be: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Easy for 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people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to handle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Easy to understand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Expressive</a:t>
            </a:r>
            <a:endParaRPr b="0" lang="en-US" sz="2000" spc="-1" strike="noStrike">
              <a:latin typeface="Arial"/>
            </a:endParaRPr>
          </a:p>
          <a:p>
            <a:pPr lvl="3" marL="125892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High (functionality/source Code Size) ratio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But also: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Easy for 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computers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to handle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Easy/fast to compile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Yield efficient machine language code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Commonality: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Small/simple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E614FC3-4C44-4B04-AD41-1D71318EFA9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Design Decisions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In light of those goals…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What design decisions did the designers of C 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have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What design decisions did they 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make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Consider programming language features, 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from simple to complex…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47BFF6F-3ED9-4295-9AE9-A75F5E41A76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Feature 1: 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Previously in session 1 of this lecture: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Bits can be combined into bytes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Our interpretation of a collection of bytes gives it meaning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 signed integer, an unsigned integer, a RGB color, etc.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Data type: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well-defined interpretation of collection of bytes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high-level language should provide primitive data types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Facilitates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abstraction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Facilitates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manipulation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via associated well-defined operators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Enables compiler to check for 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mixed types, 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inappropriate use of types, etc.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1AEE7CA-5DE9-49F7-8132-8FFCC7D3827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Primitive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 should handle: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Integers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Characters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Character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strings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Logical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(alias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Boolean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data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Floating-point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numbers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 should be small/simple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Provide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integer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character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floating-point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data types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provide a character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data type  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provide a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logical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data type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CA1D923-BCC9-4A21-BE3F-958BDE40B50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Integer Data Types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three integer data types: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short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and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Do </a:t>
            </a:r>
            <a:r>
              <a:rPr b="0" i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not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specify sizes; instead: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is natural word size (4 bytes in most PCs)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2 &lt;= bytes in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short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&lt;= bytes in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&lt;= bytes in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Incidentally, on my Ubuntu machine using gcc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Natural word size: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4 bytes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short: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2 bytes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int: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4 bytes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long: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8 bytes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D48E616-48DE-4AEA-AB16-FFC2D36AC66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Goals of this Lecture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Number systems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Binary numbers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Finite precision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 Data types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Integer numbers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Characters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Boolean values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Floating point numbers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C2E49E2-B71F-4646-A4A6-98F21965748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Integer Constants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People naturally use decimal</a:t>
            </a:r>
            <a:endParaRPr b="0" lang="en-US" sz="1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Systems programmers often use binary, octal, hexadecimal</a:t>
            </a: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decimal notation as default</a:t>
            </a:r>
            <a:endParaRPr b="0" lang="en-US" sz="1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"0" prefix to indicate octal notation</a:t>
            </a:r>
            <a:endParaRPr b="0" lang="en-US" sz="1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"0x" prefix to indicate hexadecimal notation</a:t>
            </a:r>
            <a:endParaRPr b="0" lang="en-US" sz="1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Do not allow binary notation; too verbose, error prone</a:t>
            </a:r>
            <a:endParaRPr b="0" lang="en-US" sz="1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"L" suffix to indicate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constant</a:t>
            </a:r>
            <a:endParaRPr b="0" lang="en-US" sz="1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Do not use a suffix to indicate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short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constant; instead must use cast</a:t>
            </a: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123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-123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0173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0x7B</a:t>
            </a:r>
            <a:endParaRPr b="0" lang="en-US" sz="1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123L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-123L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0173L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0x7BL</a:t>
            </a:r>
            <a:endParaRPr b="0" lang="en-US" sz="1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short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(short)123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(short)-123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(short)0173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(short)0x7B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1CF7D64-EEB3-400E-89E7-7FCADF3894A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Unsigned Integer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Must represent positive and negative integers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Signed types are essential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Unsigned data can be twice as large as signed data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Unsigned data could be useful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Unsigned data are good for bit-level operations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Bit-level operations are common in systems programming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Implementing both signed and unsigned data types is complex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D0C1330-33D1-4683-B176-5E54E5DE8AD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Unsigned Integer Constants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“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L” suffix distinguishes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from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; also could use a suffix to distinguish signed from unsigned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Default is signed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"U" suffix to indicate unsigned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Integers expressed in octal or hexadecimal automatically are unsigned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Since Octal or hexadecimal probably are used with bit-level operators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unsigned int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123U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0173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0x7B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unsigned long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123UL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0173L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0x7BL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unsigned short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(short)123U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(short)0173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(short)0x7B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4B27BED-9914-4BE3-8300-BEEC27A7BB3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Character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most common character codes are (were!) ASCII and EBCDIC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ASCII is 7-bit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EBCDIC is 8-bit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type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Type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should be one byte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5638680" y="3352680"/>
            <a:ext cx="2894400" cy="152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Was that a good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decision?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 flipH="1" flipV="1">
            <a:off x="4724280" y="3733560"/>
            <a:ext cx="914400" cy="2286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1" dur="indefinite" restart="never" nodeType="tmRoot">
          <p:childTnLst>
            <p:seq>
              <p:cTn id="2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43939B9-DD44-495C-AB4C-3D9AC088FDA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Character Data Types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Tangential Decision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should be an integer type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 use type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to store small integers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 do arithmetic with data of type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Can freely mix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and integer data</a:t>
            </a:r>
            <a:endParaRPr b="0" lang="en-US" sz="2000" spc="-1" strike="noStrike">
              <a:latin typeface="Arial"/>
            </a:endParaRPr>
          </a:p>
          <a:p>
            <a:pPr lvl="3" marL="125892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('a' + 1)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is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'b'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(assuming ASCII)</a:t>
            </a:r>
            <a:endParaRPr b="0" lang="en-US" sz="2000" spc="-1" strike="noStrike">
              <a:latin typeface="Arial"/>
            </a:endParaRPr>
          </a:p>
          <a:p>
            <a:pPr lvl="3" marL="125892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('0' + 5)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is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'5'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(assuming ASCII)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5943600" y="4343400"/>
            <a:ext cx="2894400" cy="152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Was that a good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decision?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Line 5"/>
          <p:cNvSpPr/>
          <p:nvPr/>
        </p:nvSpPr>
        <p:spPr>
          <a:xfrm flipH="1" flipV="1">
            <a:off x="5715000" y="3352680"/>
            <a:ext cx="1981080" cy="9907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1752480" y="4952880"/>
            <a:ext cx="3351600" cy="152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does Java handle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these expressions?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 rot="16200000">
            <a:off x="2438640" y="3810960"/>
            <a:ext cx="151200" cy="1218240"/>
          </a:xfrm>
          <a:prstGeom prst="leftBrace">
            <a:avLst>
              <a:gd name="adj1" fmla="val 66667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8"/>
          <p:cNvSpPr/>
          <p:nvPr/>
        </p:nvSpPr>
        <p:spPr>
          <a:xfrm flipV="1">
            <a:off x="2514600" y="4495680"/>
            <a:ext cx="360" cy="6094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3" dur="indefinite" restart="never" nodeType="tmRoot">
          <p:childTnLst>
            <p:seq>
              <p:cTn id="2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C8E027D-15D9-4BA7-9A44-C9E941D8039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Character Constants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57200" y="114300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single quote syntax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backslash to express special characters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'a'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the a character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(char)97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a character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(char)0141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a character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'\o141'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a character, octal character form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'\x61'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a character, hexadecimal character form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'\0'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the null character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'\b'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backspace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'\n'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newline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'\r'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carriage return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a50021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'\t'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	</a:t>
            </a:r>
            <a:r>
              <a:rPr b="1" lang="en-US" sz="2000" spc="-1" strike="noStrike">
                <a:solidFill>
                  <a:srgbClr val="a50021"/>
                </a:solidFill>
                <a:latin typeface="Arial"/>
                <a:ea typeface="ＭＳ Ｐゴシック"/>
              </a:rPr>
              <a:t>horizontal tab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'\v'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vertical tab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'\\'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backslash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DA60BED-E5FC-4D9A-A2E9-FA50198564F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Strings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Adopt a convention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String consists of a sequence of chars terminated with the null (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'\0'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) character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double-quote syntax (e.g.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"abc"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"hello"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) to represent a string constant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no other language features for handling strings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Delegate string handling to standard library functions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"abc"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is a string constant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'a'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is a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constant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"a"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is a string constant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We’ll talk about strings when we discuss arrays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5562720" y="4572000"/>
            <a:ext cx="2284920" cy="9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many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bytes?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" name="Line 5"/>
          <p:cNvSpPr/>
          <p:nvPr/>
        </p:nvSpPr>
        <p:spPr>
          <a:xfrm flipH="1" flipV="1">
            <a:off x="4114800" y="4647960"/>
            <a:ext cx="1523880" cy="4572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6"/>
          <p:cNvSpPr/>
          <p:nvPr/>
        </p:nvSpPr>
        <p:spPr>
          <a:xfrm flipH="1" flipV="1">
            <a:off x="3886200" y="4952880"/>
            <a:ext cx="1752480" cy="1522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7"/>
          <p:cNvSpPr/>
          <p:nvPr/>
        </p:nvSpPr>
        <p:spPr>
          <a:xfrm flipH="1">
            <a:off x="3962160" y="5105160"/>
            <a:ext cx="1676520" cy="2286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1" dur="indefinite" restart="never" nodeType="tmRoot">
          <p:childTnLst>
            <p:seq>
              <p:cTn id="2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A63EC21-EB8A-4ADC-80E5-9A199B84552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Logical Data Type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Don't define a logical data type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Represent logical data using type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char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or any integer type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Convention:  0 =&gt; FALSE, non-0 =&gt; TRUE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Convention used by: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Relational operators (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&lt;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&gt;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etc.)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Logical operators (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!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&amp;&amp;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||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Statements (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if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while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etc.)</a:t>
            </a:r>
            <a:endParaRPr b="0" lang="en-US" sz="2000" spc="-1" strike="noStrike">
              <a:latin typeface="Arial"/>
            </a:endParaRPr>
          </a:p>
          <a:p>
            <a:pPr marL="563400" indent="-222840">
              <a:lnSpc>
                <a:spcPct val="100000"/>
              </a:lnSpc>
              <a:spcBef>
                <a:spcPts val="2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5051E5F-EA83-400C-BA46-59F16E042DE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Logical Data Type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Note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Using integer data to represent logical data permits shortcuts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1523880" y="2286000"/>
            <a:ext cx="4570920" cy="243720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if (i)  /* same as (i != 0)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statement2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952880" y="4952880"/>
            <a:ext cx="3580200" cy="13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360">
            <a:solidFill>
              <a:srgbClr val="000000"/>
            </a:solidFill>
            <a:miter/>
          </a:ln>
          <a:effectLst>
            <a:outerShdw algn="ctr" blurRad="63500" dir="2700000" dist="107763" rotWithShape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Are such shortcuts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beneficial?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5" dur="indefinite" restart="never" nodeType="tmRoot">
          <p:childTnLst>
            <p:seq>
              <p:cTn id="2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678D600-3AC3-4284-9F59-AAD9BB5201D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Floating-Point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Systems programs use floating-point data infrequently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But some application domains (e.g. scientific) use floating-point data often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Provide three floating-point data types: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float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double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and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double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bytes in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float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&lt;= bytes in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double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&lt;= bytes in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 double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Incidentally, on Ubuntu using gcc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float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4 bytes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double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8 bytes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 double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12 bytes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7" dur="indefinite" restart="never" nodeType="tmRoot">
          <p:childTnLst>
            <p:seq>
              <p:cTn id="2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2188AD7-FB9D-4D34-A1D8-4C7702B3D25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23920" indent="-222840" algn="ctr">
              <a:lnSpc>
                <a:spcPct val="100000"/>
              </a:lnSpc>
              <a:spcBef>
                <a:spcPts val="2001"/>
              </a:spcBef>
            </a:pPr>
            <a:r>
              <a:rPr b="1" lang="en-US" sz="4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Number Systems</a:t>
            </a:r>
            <a:endParaRPr b="0" lang="en-US" sz="4000" spc="-1" strike="noStrike">
              <a:latin typeface="Arial"/>
            </a:endParaRPr>
          </a:p>
          <a:p>
            <a:pPr marL="563400" indent="-222840">
              <a:lnSpc>
                <a:spcPct val="100000"/>
              </a:lnSpc>
              <a:spcBef>
                <a:spcPts val="400"/>
              </a:spcBef>
            </a:pP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214BBF2-2657-495B-9BC5-A5654257956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Floating-Point Constants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Thought process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Convenient to allow both fixed-point and scientific notation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Decimal is sufficient; no need for octal or hexadecimal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Decisions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Any constant that contains decimal point or "E" is floating-point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default floating-point type is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double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Append "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" to indicate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float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Append "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" to indicate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</a:t>
            </a:r>
            <a:r>
              <a:rPr b="0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double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double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123.456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1E-2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-1.23456E4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float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123.456F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1E-2F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-1.23456E4F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long double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123.456L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1E-2L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,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-1.23456E4L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9" dur="indefinite" restart="never" nodeType="tmRoot">
          <p:childTnLst>
            <p:seq>
              <p:cTn id="3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0F65E28-072C-435B-98C1-EE7CB27A7A3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Why Bits (Binary Digits)?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Computers are built using digital circuits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Inputs and outputs can have only two values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True (high voltage) or false (low voltage)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Represented as 1 and 0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Can represent many kinds of information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Boolean (true or false)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Numbers (23, 79, …)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Characters (‘a’, ‘z’, …)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Pixels, sounds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Internet addresses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Can manipulate in many ways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Read and write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Logical operations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Arithmetic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6AC1EAA-2369-4857-89AD-557ADF0673A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Base 10 and Base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Decimal (base 10)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Each digit represents a power of 10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4173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=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4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10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3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+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10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2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+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7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10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+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3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10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0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Binary (base 2)</a:t>
            </a:r>
            <a:endParaRPr b="0" lang="en-US" sz="28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Each bit represents a power of 2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10110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=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2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4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+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2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3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+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2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2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+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2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+ </a:t>
            </a: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x 2</a:t>
            </a:r>
            <a:r>
              <a:rPr b="0" lang="en-US" sz="24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0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= 22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Octal (base 8)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Digits 0, 1, …, 7</a:t>
            </a: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Hexadecimal (base 16)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90000"/>
              </a:lnSpc>
              <a:spcBef>
                <a:spcPts val="24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Digits 0, 1, …, 9, A, B, C, D, E, 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FECC15F-076B-4E6A-BD77-691E260142E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Finite Representation of Integers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Fixed number of bits in memory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Usually 8, 16, or 32 bits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(1, 2, or 4 bytes)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Unsigned integer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No sign bit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Always 0 or a positive number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All arithmetic is modulo 2</a:t>
            </a:r>
            <a:r>
              <a:rPr b="0" lang="en-US" sz="2000" spc="-1" strike="noStrike" baseline="30000">
                <a:solidFill>
                  <a:srgbClr val="000066"/>
                </a:solidFill>
                <a:latin typeface="Arial"/>
                <a:ea typeface="ＭＳ Ｐゴシック"/>
              </a:rPr>
              <a:t>n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 of unsigned integers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00000001 </a:t>
            </a:r>
            <a:r>
              <a:rPr b="0" lang="en-US" sz="2000" spc="-1" strike="noStrike">
                <a:solidFill>
                  <a:srgbClr val="000066"/>
                </a:solidFill>
                <a:latin typeface="Wingdings"/>
                <a:ea typeface="ＭＳ Ｐゴシック"/>
              </a:rPr>
              <a:t>=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1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00001111  = 15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00010000 </a:t>
            </a:r>
            <a:r>
              <a:rPr b="0" lang="en-US" sz="2000" spc="-1" strike="noStrike">
                <a:solidFill>
                  <a:srgbClr val="000066"/>
                </a:solidFill>
                <a:latin typeface="Wingdings"/>
                <a:ea typeface="ＭＳ Ｐゴシック"/>
              </a:rPr>
              <a:t>=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16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00100001 </a:t>
            </a:r>
            <a:r>
              <a:rPr b="0" lang="en-US" sz="2000" spc="-1" strike="noStrike">
                <a:solidFill>
                  <a:srgbClr val="000066"/>
                </a:solidFill>
                <a:latin typeface="Wingdings"/>
                <a:ea typeface="ＭＳ Ｐゴシック"/>
              </a:rPr>
              <a:t>=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33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11111111 = 255</a:t>
            </a:r>
            <a:r>
              <a:rPr b="0" lang="en-US" sz="2000" spc="-1" strike="noStrike">
                <a:solidFill>
                  <a:srgbClr val="000066"/>
                </a:solidFill>
                <a:latin typeface="Wingdings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1AACFDC-C414-403C-9692-3A37EED768D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Signed Integers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Sign-magnitude representation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Use one bit to store the sign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Zero for positive number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One for negative number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Examples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0010 1100 </a:t>
            </a:r>
            <a:r>
              <a:rPr b="0" lang="en-US" sz="2000" spc="-1" strike="noStrike">
                <a:solidFill>
                  <a:srgbClr val="000066"/>
                </a:solidFill>
                <a:latin typeface="Wingdings"/>
                <a:ea typeface="ＭＳ Ｐゴシック"/>
              </a:rPr>
              <a:t>=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44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1010 1100 </a:t>
            </a:r>
            <a:r>
              <a:rPr b="0" lang="en-US" sz="2000" spc="-1" strike="noStrike">
                <a:solidFill>
                  <a:srgbClr val="000066"/>
                </a:solidFill>
                <a:latin typeface="Wingdings"/>
                <a:ea typeface="ＭＳ Ｐゴシック"/>
              </a:rPr>
              <a:t>=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-44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Sign-magnitude representation has problems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/>
              <a:buChar char=""/>
            </a:pP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Problem 1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: 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There are two representations of 0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.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0000 0000 and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1000 0000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/>
              <a:buChar char=""/>
            </a:pP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Problem 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Arithmetic is cumbersome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4 – 3 != 4 + (-3) Try it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C7C9E65-E7FC-4961-80C4-FFD47E22D60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Signed Integers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Solution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For all positive integers x, we want: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c00000"/>
              </a:buClr>
              <a:buFont typeface="Symbol"/>
              <a:buChar char=""/>
            </a:pPr>
            <a:r>
              <a:rPr b="0" i="1" lang="en-US" sz="20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bits(x) + bits(-x) = 0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(ignoring the carry bit)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Answer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: Flip every bit (a.k.a bitwise complement represented by ~) and then add one (called Two’s complement!)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~x + 1 == -x</a:t>
            </a:r>
            <a:endParaRPr b="0" lang="en-US" sz="2000" spc="-1" strike="noStrike">
              <a:latin typeface="Arial"/>
            </a:endParaRPr>
          </a:p>
          <a:p>
            <a:pPr lvl="2" marL="911160" indent="-23220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We just eliminate the carry (So binary uses a modular arithmetic)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56" name="Group 4"/>
          <p:cNvGrpSpPr/>
          <p:nvPr/>
        </p:nvGrpSpPr>
        <p:grpSpPr>
          <a:xfrm>
            <a:off x="341280" y="2514600"/>
            <a:ext cx="7991280" cy="1293480"/>
            <a:chOff x="341280" y="2514600"/>
            <a:chExt cx="7991280" cy="1293480"/>
          </a:xfrm>
        </p:grpSpPr>
        <p:grpSp>
          <p:nvGrpSpPr>
            <p:cNvPr id="157" name="Group 5"/>
            <p:cNvGrpSpPr/>
            <p:nvPr/>
          </p:nvGrpSpPr>
          <p:grpSpPr>
            <a:xfrm>
              <a:off x="341280" y="2514600"/>
              <a:ext cx="6244560" cy="1293480"/>
              <a:chOff x="341280" y="2514600"/>
              <a:chExt cx="6244560" cy="1293480"/>
            </a:xfrm>
          </p:grpSpPr>
          <p:grpSp>
            <p:nvGrpSpPr>
              <p:cNvPr id="158" name="Group 6"/>
              <p:cNvGrpSpPr/>
              <p:nvPr/>
            </p:nvGrpSpPr>
            <p:grpSpPr>
              <a:xfrm>
                <a:off x="341280" y="2514600"/>
                <a:ext cx="6244560" cy="1293480"/>
                <a:chOff x="341280" y="2514600"/>
                <a:chExt cx="6244560" cy="1293480"/>
              </a:xfrm>
            </p:grpSpPr>
            <p:sp>
              <p:nvSpPr>
                <p:cNvPr id="159" name="CustomShape 7"/>
                <p:cNvSpPr/>
                <p:nvPr/>
              </p:nvSpPr>
              <p:spPr>
                <a:xfrm>
                  <a:off x="341280" y="2819520"/>
                  <a:ext cx="4875840" cy="4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  <a:spcBef>
                      <a:spcPts val="1199"/>
                    </a:spcBef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   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- ???? ????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  <p:sp>
              <p:nvSpPr>
                <p:cNvPr id="160" name="CustomShape 8"/>
                <p:cNvSpPr/>
                <p:nvPr/>
              </p:nvSpPr>
              <p:spPr>
                <a:xfrm>
                  <a:off x="341280" y="2514600"/>
                  <a:ext cx="5028120" cy="4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  <a:spcBef>
                      <a:spcPts val="1199"/>
                    </a:spcBef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    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0000 0001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  <p:sp>
              <p:nvSpPr>
                <p:cNvPr id="161" name="Line 9"/>
                <p:cNvSpPr/>
                <p:nvPr/>
              </p:nvSpPr>
              <p:spPr>
                <a:xfrm>
                  <a:off x="1941480" y="3276360"/>
                  <a:ext cx="1981080" cy="360"/>
                </a:xfrm>
                <a:prstGeom prst="line">
                  <a:avLst/>
                </a:prstGeom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2" name="CustomShape 10"/>
                <p:cNvSpPr/>
                <p:nvPr/>
              </p:nvSpPr>
              <p:spPr>
                <a:xfrm>
                  <a:off x="341280" y="3352680"/>
                  <a:ext cx="5028120" cy="4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  <a:spcBef>
                      <a:spcPts val="1199"/>
                    </a:spcBef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    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0000 0000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  <p:sp>
              <p:nvSpPr>
                <p:cNvPr id="163" name="Line 11"/>
                <p:cNvSpPr/>
                <p:nvPr/>
              </p:nvSpPr>
              <p:spPr>
                <a:xfrm flipH="1">
                  <a:off x="4074480" y="3047760"/>
                  <a:ext cx="685800" cy="360"/>
                </a:xfrm>
                <a:prstGeom prst="line">
                  <a:avLst/>
                </a:prstGeom>
                <a:ln w="25560">
                  <a:solidFill>
                    <a:schemeClr val="tx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" name="Line 12"/>
                <p:cNvSpPr/>
                <p:nvPr/>
              </p:nvSpPr>
              <p:spPr>
                <a:xfrm flipH="1">
                  <a:off x="4074480" y="3504960"/>
                  <a:ext cx="685800" cy="360"/>
                </a:xfrm>
                <a:prstGeom prst="line">
                  <a:avLst/>
                </a:prstGeom>
                <a:ln w="25560">
                  <a:solidFill>
                    <a:schemeClr val="tx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" name="CustomShape 13"/>
                <p:cNvSpPr/>
                <p:nvPr/>
              </p:nvSpPr>
              <p:spPr>
                <a:xfrm>
                  <a:off x="4846320" y="3274920"/>
                  <a:ext cx="1739520" cy="4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Result == 0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</p:grpSp>
          <p:sp>
            <p:nvSpPr>
              <p:cNvPr id="166" name="Line 14"/>
              <p:cNvSpPr/>
              <p:nvPr/>
            </p:nvSpPr>
            <p:spPr>
              <a:xfrm flipH="1">
                <a:off x="4038120" y="2743200"/>
                <a:ext cx="685800" cy="3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15"/>
              <p:cNvSpPr/>
              <p:nvPr/>
            </p:nvSpPr>
            <p:spPr>
              <a:xfrm>
                <a:off x="4806000" y="2514600"/>
                <a:ext cx="1355400" cy="394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 in binary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168" name="CustomShape 16"/>
            <p:cNvSpPr/>
            <p:nvPr/>
          </p:nvSpPr>
          <p:spPr>
            <a:xfrm>
              <a:off x="4813200" y="2819520"/>
              <a:ext cx="35193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What bit string should we add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69" name="Group 17"/>
          <p:cNvGrpSpPr/>
          <p:nvPr/>
        </p:nvGrpSpPr>
        <p:grpSpPr>
          <a:xfrm>
            <a:off x="380880" y="3809880"/>
            <a:ext cx="6732000" cy="1293840"/>
            <a:chOff x="380880" y="3809880"/>
            <a:chExt cx="6732000" cy="1293840"/>
          </a:xfrm>
        </p:grpSpPr>
        <p:grpSp>
          <p:nvGrpSpPr>
            <p:cNvPr id="170" name="Group 18"/>
            <p:cNvGrpSpPr/>
            <p:nvPr/>
          </p:nvGrpSpPr>
          <p:grpSpPr>
            <a:xfrm>
              <a:off x="380880" y="3809880"/>
              <a:ext cx="6244560" cy="1293840"/>
              <a:chOff x="380880" y="3809880"/>
              <a:chExt cx="6244560" cy="1293840"/>
            </a:xfrm>
          </p:grpSpPr>
          <p:grpSp>
            <p:nvGrpSpPr>
              <p:cNvPr id="171" name="Group 19"/>
              <p:cNvGrpSpPr/>
              <p:nvPr/>
            </p:nvGrpSpPr>
            <p:grpSpPr>
              <a:xfrm>
                <a:off x="380880" y="3809880"/>
                <a:ext cx="6244560" cy="1293840"/>
                <a:chOff x="380880" y="3809880"/>
                <a:chExt cx="6244560" cy="1293840"/>
              </a:xfrm>
            </p:grpSpPr>
            <p:sp>
              <p:nvSpPr>
                <p:cNvPr id="172" name="CustomShape 20"/>
                <p:cNvSpPr/>
                <p:nvPr/>
              </p:nvSpPr>
              <p:spPr>
                <a:xfrm>
                  <a:off x="380880" y="4114800"/>
                  <a:ext cx="4875840" cy="4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  <a:spcBef>
                      <a:spcPts val="1199"/>
                    </a:spcBef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   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- 1111 1111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  <p:sp>
              <p:nvSpPr>
                <p:cNvPr id="173" name="CustomShape 21"/>
                <p:cNvSpPr/>
                <p:nvPr/>
              </p:nvSpPr>
              <p:spPr>
                <a:xfrm>
                  <a:off x="380880" y="3809880"/>
                  <a:ext cx="5028120" cy="4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  <a:spcBef>
                      <a:spcPts val="1199"/>
                    </a:spcBef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    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0000 0001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  <p:sp>
              <p:nvSpPr>
                <p:cNvPr id="174" name="Line 22"/>
                <p:cNvSpPr/>
                <p:nvPr/>
              </p:nvSpPr>
              <p:spPr>
                <a:xfrm>
                  <a:off x="1981080" y="4572000"/>
                  <a:ext cx="1981080" cy="360"/>
                </a:xfrm>
                <a:prstGeom prst="line">
                  <a:avLst/>
                </a:prstGeom>
                <a:ln w="9360">
                  <a:solidFill>
                    <a:schemeClr val="tx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" name="CustomShape 23"/>
                <p:cNvSpPr/>
                <p:nvPr/>
              </p:nvSpPr>
              <p:spPr>
                <a:xfrm>
                  <a:off x="380880" y="4648320"/>
                  <a:ext cx="5028120" cy="4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  <a:spcBef>
                      <a:spcPts val="1199"/>
                    </a:spcBef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	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    </a:t>
                  </a:r>
                  <a:r>
                    <a:rPr b="0" lang="en-US" sz="2400" spc="-1" strike="noStrike">
                      <a:solidFill>
                        <a:srgbClr val="c00000"/>
                      </a:solidFill>
                      <a:latin typeface="Courier New"/>
                      <a:ea typeface="ＭＳ Ｐゴシック"/>
                    </a:rPr>
                    <a:t>1</a:t>
                  </a:r>
                  <a:r>
                    <a:rPr b="0" lang="en-US" sz="2400" spc="-1" strike="noStrike">
                      <a:solidFill>
                        <a:srgbClr val="000000"/>
                      </a:solidFill>
                      <a:latin typeface="Courier New"/>
                      <a:ea typeface="ＭＳ Ｐゴシック"/>
                    </a:rPr>
                    <a:t>0000 0000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  <p:sp>
              <p:nvSpPr>
                <p:cNvPr id="176" name="Line 24"/>
                <p:cNvSpPr/>
                <p:nvPr/>
              </p:nvSpPr>
              <p:spPr>
                <a:xfrm flipH="1">
                  <a:off x="4114440" y="4343400"/>
                  <a:ext cx="685800" cy="360"/>
                </a:xfrm>
                <a:prstGeom prst="line">
                  <a:avLst/>
                </a:prstGeom>
                <a:ln w="25560">
                  <a:solidFill>
                    <a:schemeClr val="tx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7" name="Line 25"/>
                <p:cNvSpPr/>
                <p:nvPr/>
              </p:nvSpPr>
              <p:spPr>
                <a:xfrm flipH="1">
                  <a:off x="4114440" y="4800600"/>
                  <a:ext cx="685800" cy="360"/>
                </a:xfrm>
                <a:prstGeom prst="line">
                  <a:avLst/>
                </a:prstGeom>
                <a:ln w="25560">
                  <a:solidFill>
                    <a:schemeClr val="tx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8" name="CustomShape 26"/>
                <p:cNvSpPr/>
                <p:nvPr/>
              </p:nvSpPr>
              <p:spPr>
                <a:xfrm>
                  <a:off x="4885920" y="4570560"/>
                  <a:ext cx="1739520" cy="45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Result == 0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</p:grpSp>
          <p:sp>
            <p:nvSpPr>
              <p:cNvPr id="179" name="Line 27"/>
              <p:cNvSpPr/>
              <p:nvPr/>
            </p:nvSpPr>
            <p:spPr>
              <a:xfrm flipH="1">
                <a:off x="4078080" y="4038480"/>
                <a:ext cx="685800" cy="3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28"/>
              <p:cNvSpPr/>
              <p:nvPr/>
            </p:nvSpPr>
            <p:spPr>
              <a:xfrm>
                <a:off x="4845600" y="3809880"/>
                <a:ext cx="1355400" cy="394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 in binary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181" name="CustomShape 29"/>
            <p:cNvSpPr/>
            <p:nvPr/>
          </p:nvSpPr>
          <p:spPr>
            <a:xfrm>
              <a:off x="4847760" y="4114800"/>
              <a:ext cx="22651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Turns out this is -1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001000" y="6324480"/>
            <a:ext cx="9133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39D311D-773E-4FD7-BA7D-4E939C9C35D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04920" y="380880"/>
            <a:ext cx="8533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One’s and Two’s Complement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One’s complement: flip every bit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b is 01000101 (i.e., 69 in decimal)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One’s complement is 10111010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That’s simply 255-69</a:t>
            </a:r>
            <a:endParaRPr b="0" lang="en-US" sz="20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Subtracting from 11111111 is easy (no carry needed!)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223920" indent="-22284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Two’s complement</a:t>
            </a:r>
            <a:endParaRPr b="0" lang="en-US" sz="24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Add 1 to the one’s complement</a:t>
            </a:r>
            <a:endParaRPr b="0" lang="en-US" sz="2000" spc="-1" strike="noStrike">
              <a:latin typeface="Arial"/>
            </a:endParaRPr>
          </a:p>
          <a:p>
            <a:pPr lvl="1" marL="563400" indent="-22284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E.g., - 69 = (255 – 69) + 1 </a:t>
            </a:r>
            <a:r>
              <a:rPr b="0" lang="en-US" sz="2000" spc="-1" strike="noStrike">
                <a:solidFill>
                  <a:srgbClr val="000066"/>
                </a:solidFill>
                <a:latin typeface="Wingdings"/>
                <a:ea typeface="ＭＳ Ｐゴシック"/>
              </a:rPr>
              <a:t>=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1011 1011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5335560" y="3732120"/>
            <a:ext cx="349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86" name="Group 5"/>
          <p:cNvGrpSpPr/>
          <p:nvPr/>
        </p:nvGrpSpPr>
        <p:grpSpPr>
          <a:xfrm>
            <a:off x="838080" y="3429000"/>
            <a:ext cx="7149600" cy="1293480"/>
            <a:chOff x="838080" y="3429000"/>
            <a:chExt cx="7149600" cy="1293480"/>
          </a:xfrm>
        </p:grpSpPr>
        <p:sp>
          <p:nvSpPr>
            <p:cNvPr id="187" name="CustomShape 6"/>
            <p:cNvSpPr/>
            <p:nvPr/>
          </p:nvSpPr>
          <p:spPr>
            <a:xfrm>
              <a:off x="838080" y="3733920"/>
              <a:ext cx="48758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	</a:t>
              </a: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   </a:t>
              </a: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- 0100 0101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8" name="CustomShape 7"/>
            <p:cNvSpPr/>
            <p:nvPr/>
          </p:nvSpPr>
          <p:spPr>
            <a:xfrm>
              <a:off x="838080" y="3429000"/>
              <a:ext cx="50281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	</a:t>
              </a: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    </a:t>
              </a: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	</a:t>
              </a: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1111 1111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9" name="Line 8"/>
            <p:cNvSpPr/>
            <p:nvPr/>
          </p:nvSpPr>
          <p:spPr>
            <a:xfrm>
              <a:off x="2438280" y="4190760"/>
              <a:ext cx="198108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9"/>
            <p:cNvSpPr/>
            <p:nvPr/>
          </p:nvSpPr>
          <p:spPr>
            <a:xfrm>
              <a:off x="838080" y="4267080"/>
              <a:ext cx="50281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	</a:t>
              </a: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    </a:t>
              </a: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	</a:t>
              </a:r>
              <a:r>
                <a:rPr b="0" lang="en-US" sz="24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1011 1010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91" name="Line 10"/>
            <p:cNvSpPr/>
            <p:nvPr/>
          </p:nvSpPr>
          <p:spPr>
            <a:xfrm flipH="1">
              <a:off x="4572000" y="3962160"/>
              <a:ext cx="6858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Line 11"/>
            <p:cNvSpPr/>
            <p:nvPr/>
          </p:nvSpPr>
          <p:spPr>
            <a:xfrm flipH="1">
              <a:off x="4572000" y="4419000"/>
              <a:ext cx="6858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2"/>
            <p:cNvSpPr/>
            <p:nvPr/>
          </p:nvSpPr>
          <p:spPr>
            <a:xfrm>
              <a:off x="5339880" y="4189320"/>
              <a:ext cx="26478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one’s complement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D:\Funk\Courses\cs217\cs426.pot</Template>
  <TotalTime>197495</TotalTime>
  <Application>LibreOffice/6.0.7.3$Linux_x86 LibreOffice_project/00m0$Build-3</Application>
  <Words>2352</Words>
  <Paragraphs>450</Paragraphs>
  <Company>Princeton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2011-02-03T21:34:25Z</dcterms:created>
  <dc:creator>Andrew W. Appel</dc:creator>
  <dc:description/>
  <dc:language>en-US</dc:language>
  <cp:lastModifiedBy/>
  <dcterms:modified xsi:type="dcterms:W3CDTF">2019-11-06T12:13:14Z</dcterms:modified>
  <cp:revision>368</cp:revision>
  <dc:subject/>
  <dc:title>COS 217, Spring 2005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Princeton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