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25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379DBA4-FD77-4D9C-B499-A3E0E3F9D38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160" cy="3836160"/>
          </a:xfrm>
          <a:prstGeom prst="rect">
            <a:avLst/>
          </a:prstGeom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8640" cy="460476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4021200" y="9721080"/>
            <a:ext cx="3075480" cy="51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160" cy="3836160"/>
          </a:xfrm>
          <a:prstGeom prst="rect">
            <a:avLst/>
          </a:prstGeom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8640" cy="460476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4021200" y="9721080"/>
            <a:ext cx="3075480" cy="51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52280" y="152280"/>
            <a:ext cx="8838360" cy="655236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2280"/>
            <a:ext cx="8838360" cy="655236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3800" cy="685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152280" y="152280"/>
            <a:ext cx="8838360" cy="655236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152280" y="152280"/>
            <a:ext cx="8838360" cy="655236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3800" cy="685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152280" y="152280"/>
            <a:ext cx="8838360" cy="655236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3800" cy="685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040" cy="548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040" cy="548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6320" y="2130480"/>
            <a:ext cx="906696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br/>
            <a:r>
              <a:rPr b="1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ITSE 3242:</a:t>
            </a:r>
            <a:br/>
            <a:r>
              <a:rPr b="1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Systems Programming</a:t>
            </a:r>
            <a:br/>
            <a:r>
              <a:rPr b="1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Arrays and Pointers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Multi-Dimensional Arrays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463320" y="2133720"/>
            <a:ext cx="2923920" cy="1106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 matrix[2][3];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matrix[1][0] = 17;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55" name="Group 4"/>
          <p:cNvGrpSpPr/>
          <p:nvPr/>
        </p:nvGrpSpPr>
        <p:grpSpPr>
          <a:xfrm>
            <a:off x="4517640" y="1371600"/>
            <a:ext cx="4170240" cy="2742480"/>
            <a:chOff x="4517640" y="1371600"/>
            <a:chExt cx="4170240" cy="2742480"/>
          </a:xfrm>
        </p:grpSpPr>
        <p:sp>
          <p:nvSpPr>
            <p:cNvPr id="256" name="CustomShape 5"/>
            <p:cNvSpPr/>
            <p:nvPr/>
          </p:nvSpPr>
          <p:spPr>
            <a:xfrm>
              <a:off x="5640480" y="365760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matrix[0][0]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7" name="CustomShape 6"/>
            <p:cNvSpPr/>
            <p:nvPr/>
          </p:nvSpPr>
          <p:spPr>
            <a:xfrm>
              <a:off x="5640480" y="320040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matrix[0][1]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8" name="CustomShape 7"/>
            <p:cNvSpPr/>
            <p:nvPr/>
          </p:nvSpPr>
          <p:spPr>
            <a:xfrm>
              <a:off x="5640480" y="274320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matrix[0][2]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9" name="CustomShape 8"/>
            <p:cNvSpPr/>
            <p:nvPr/>
          </p:nvSpPr>
          <p:spPr>
            <a:xfrm>
              <a:off x="4522680" y="370692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0x1000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0" name="CustomShape 9"/>
            <p:cNvSpPr/>
            <p:nvPr/>
          </p:nvSpPr>
          <p:spPr>
            <a:xfrm>
              <a:off x="4522680" y="324972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0x1004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1" name="CustomShape 10"/>
            <p:cNvSpPr/>
            <p:nvPr/>
          </p:nvSpPr>
          <p:spPr>
            <a:xfrm>
              <a:off x="4522680" y="279252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0x1008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2" name="CustomShape 11"/>
            <p:cNvSpPr/>
            <p:nvPr/>
          </p:nvSpPr>
          <p:spPr>
            <a:xfrm>
              <a:off x="5640480" y="228600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matrix[1][0]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3" name="CustomShape 12"/>
            <p:cNvSpPr/>
            <p:nvPr/>
          </p:nvSpPr>
          <p:spPr>
            <a:xfrm>
              <a:off x="5640480" y="182880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matrix[1][1]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4" name="CustomShape 13"/>
            <p:cNvSpPr/>
            <p:nvPr/>
          </p:nvSpPr>
          <p:spPr>
            <a:xfrm>
              <a:off x="5640480" y="137160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matrix[1][2]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5" name="CustomShape 14"/>
            <p:cNvSpPr/>
            <p:nvPr/>
          </p:nvSpPr>
          <p:spPr>
            <a:xfrm>
              <a:off x="4517640" y="2335320"/>
              <a:ext cx="959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0x100C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6" name="CustomShape 15"/>
            <p:cNvSpPr/>
            <p:nvPr/>
          </p:nvSpPr>
          <p:spPr>
            <a:xfrm>
              <a:off x="4522680" y="187812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0x1010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7" name="CustomShape 16"/>
            <p:cNvSpPr/>
            <p:nvPr/>
          </p:nvSpPr>
          <p:spPr>
            <a:xfrm>
              <a:off x="4522680" y="142092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0x1014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68" name="CustomShape 17"/>
          <p:cNvSpPr/>
          <p:nvPr/>
        </p:nvSpPr>
        <p:spPr>
          <a:xfrm>
            <a:off x="245160" y="4014720"/>
            <a:ext cx="4193640" cy="16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Recall: no bounds checking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What happens when you write: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matrix[0][3] = 42;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9" name="CustomShape 18"/>
          <p:cNvSpPr/>
          <p:nvPr/>
        </p:nvSpPr>
        <p:spPr>
          <a:xfrm>
            <a:off x="6477480" y="4648320"/>
            <a:ext cx="1579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Row Major”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Organization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19"/>
          <p:cNvSpPr/>
          <p:nvPr/>
        </p:nvSpPr>
        <p:spPr>
          <a:xfrm>
            <a:off x="4572000" y="5681160"/>
            <a:ext cx="33436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Similar to matrix[1][0] = 42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1" name="Line 20"/>
          <p:cNvSpPr/>
          <p:nvPr/>
        </p:nvSpPr>
        <p:spPr>
          <a:xfrm flipH="1" flipV="1">
            <a:off x="2742840" y="5695920"/>
            <a:ext cx="1828800" cy="9180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1"/>
          <p:cNvSpPr/>
          <p:nvPr/>
        </p:nvSpPr>
        <p:spPr>
          <a:xfrm>
            <a:off x="700920" y="5289480"/>
            <a:ext cx="2041560" cy="532800"/>
          </a:xfrm>
          <a:prstGeom prst="ellipse">
            <a:avLst/>
          </a:pr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Pointers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 pointer is just another kind of value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 basic type in C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Stores a memory address of a given variable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Maximum </a:t>
            </a:r>
            <a:r>
              <a:rPr b="0" i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memory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limited by processor word-size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Usually a word is the largest unit of memory access by a single machine instruction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4"/>
          <p:cNvSpPr/>
          <p:nvPr/>
        </p:nvSpPr>
        <p:spPr>
          <a:xfrm>
            <a:off x="2927880" y="3810960"/>
            <a:ext cx="1552320" cy="3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*ptr;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1983960" y="4664520"/>
            <a:ext cx="4190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variable “ptr” is a pointer to an “int”.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Pointer Operations in 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Creation</a:t>
            </a:r>
            <a:endParaRPr b="0" lang="en-US" sz="2400" spc="-1" strike="noStrike">
              <a:latin typeface="Arial"/>
            </a:endParaRPr>
          </a:p>
          <a:p>
            <a:pPr marL="563400" indent="-22320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&amp;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i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variable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Returns variable’s memory address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Dereference</a:t>
            </a:r>
            <a:endParaRPr b="0" lang="en-US" sz="2400" spc="-1" strike="noStrike">
              <a:latin typeface="Arial"/>
            </a:endParaRPr>
          </a:p>
          <a:p>
            <a:pPr marL="563400" indent="-22320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*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i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pointer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Returns contents stored at address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Indirect assignment</a:t>
            </a:r>
            <a:endParaRPr b="0" lang="en-US" sz="2400" spc="-1" strike="noStrike">
              <a:latin typeface="Arial"/>
            </a:endParaRPr>
          </a:p>
          <a:p>
            <a:pPr marL="563400" indent="-22320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*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i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pointer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=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i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val</a:t>
            </a:r>
            <a:r>
              <a:rPr b="0" i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Stores value at address</a:t>
            </a:r>
            <a:endParaRPr b="0" lang="en-US" sz="2000" spc="-1" strike="noStrike">
              <a:latin typeface="Arial"/>
            </a:endParaRPr>
          </a:p>
          <a:p>
            <a:pPr marL="563400" indent="-223200"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Of course, still have...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Assignment</a:t>
            </a:r>
            <a:endParaRPr b="0" lang="en-US" sz="2400" spc="-1" strike="noStrike">
              <a:latin typeface="Arial"/>
            </a:endParaRPr>
          </a:p>
          <a:p>
            <a:pPr marL="563400" indent="-223200">
              <a:lnSpc>
                <a:spcPct val="100000"/>
              </a:lnSpc>
              <a:spcBef>
                <a:spcPts val="201"/>
              </a:spcBef>
            </a:pPr>
            <a:r>
              <a:rPr b="0" i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pointer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=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i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ptr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Stores pointer in another variable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Using Pointers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"/>
          <p:cNvSpPr/>
          <p:nvPr/>
        </p:nvSpPr>
        <p:spPr>
          <a:xfrm>
            <a:off x="762120" y="1447920"/>
            <a:ext cx="8000280" cy="4183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Example</a:t>
            </a:r>
            <a:endParaRPr b="0" lang="en-US" sz="2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Declaring an integer type variable.</a:t>
            </a:r>
            <a:endParaRPr b="0" lang="en-US" sz="2200" spc="-1" strike="noStrike">
              <a:latin typeface="Arial"/>
            </a:endParaRPr>
          </a:p>
          <a:p>
            <a:pPr lvl="1" marL="1028880" indent="-28512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 i1 = 5;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Declaring a pointer </a:t>
            </a:r>
            <a:endParaRPr b="0" lang="en-US" sz="2200" spc="-1" strike="noStrike">
              <a:latin typeface="Arial"/>
            </a:endParaRPr>
          </a:p>
          <a:p>
            <a:pPr lvl="1" marL="1028880" indent="-28512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*ptr;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Assigning memory location to the pointer (using address of operator)</a:t>
            </a:r>
            <a:endParaRPr b="0" lang="en-US" sz="2200" spc="-1" strike="noStrike">
              <a:latin typeface="Arial"/>
            </a:endParaRPr>
          </a:p>
          <a:p>
            <a:pPr lvl="1" marL="1028880" indent="-28512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ptr = &amp;i1;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Accessing the memory of the given variable using the pointer (using dereference operator)</a:t>
            </a:r>
            <a:endParaRPr b="0" lang="en-US" sz="2200" spc="-1" strike="noStrike">
              <a:latin typeface="Arial"/>
            </a:endParaRPr>
          </a:p>
          <a:p>
            <a:pPr lvl="1" marL="1028880" indent="-28512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*ptr1 = 25;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Using Pointers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762120" y="1447920"/>
            <a:ext cx="2056680" cy="40233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 i1;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 i2;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*ptr1;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*ptr2;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i1 = 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i2 = 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ptr1 = &amp;i1;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ptr2 = ptr1;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*ptr1 = 3;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i2 = *ptr2;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87" name="Group 4"/>
          <p:cNvGrpSpPr/>
          <p:nvPr/>
        </p:nvGrpSpPr>
        <p:grpSpPr>
          <a:xfrm>
            <a:off x="3679560" y="2133720"/>
            <a:ext cx="4169880" cy="2742480"/>
            <a:chOff x="3679560" y="2133720"/>
            <a:chExt cx="4169880" cy="2742480"/>
          </a:xfrm>
        </p:grpSpPr>
        <p:sp>
          <p:nvSpPr>
            <p:cNvPr id="288" name="CustomShape 5"/>
            <p:cNvSpPr/>
            <p:nvPr/>
          </p:nvSpPr>
          <p:spPr>
            <a:xfrm>
              <a:off x="4802040" y="441972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i1: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9" name="CustomShape 6"/>
            <p:cNvSpPr/>
            <p:nvPr/>
          </p:nvSpPr>
          <p:spPr>
            <a:xfrm>
              <a:off x="4802040" y="396252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i2: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0" name="CustomShape 7"/>
            <p:cNvSpPr/>
            <p:nvPr/>
          </p:nvSpPr>
          <p:spPr>
            <a:xfrm>
              <a:off x="4802040" y="350532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ptr1: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1" name="CustomShape 8"/>
            <p:cNvSpPr/>
            <p:nvPr/>
          </p:nvSpPr>
          <p:spPr>
            <a:xfrm>
              <a:off x="3684600" y="446868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0x1000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2" name="CustomShape 9"/>
            <p:cNvSpPr/>
            <p:nvPr/>
          </p:nvSpPr>
          <p:spPr>
            <a:xfrm>
              <a:off x="3684600" y="401148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0x1004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3" name="CustomShape 10"/>
            <p:cNvSpPr/>
            <p:nvPr/>
          </p:nvSpPr>
          <p:spPr>
            <a:xfrm>
              <a:off x="3684600" y="355428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0x1008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4" name="CustomShape 11"/>
            <p:cNvSpPr/>
            <p:nvPr/>
          </p:nvSpPr>
          <p:spPr>
            <a:xfrm>
              <a:off x="4802040" y="304812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…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5" name="CustomShape 12"/>
            <p:cNvSpPr/>
            <p:nvPr/>
          </p:nvSpPr>
          <p:spPr>
            <a:xfrm>
              <a:off x="4802040" y="259092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ptr2: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6" name="CustomShape 13"/>
            <p:cNvSpPr/>
            <p:nvPr/>
          </p:nvSpPr>
          <p:spPr>
            <a:xfrm>
              <a:off x="4802040" y="213372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…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7" name="CustomShape 14"/>
            <p:cNvSpPr/>
            <p:nvPr/>
          </p:nvSpPr>
          <p:spPr>
            <a:xfrm>
              <a:off x="3679560" y="3097080"/>
              <a:ext cx="959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0x100C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8" name="CustomShape 15"/>
            <p:cNvSpPr/>
            <p:nvPr/>
          </p:nvSpPr>
          <p:spPr>
            <a:xfrm>
              <a:off x="3684600" y="263988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0x1010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9" name="CustomShape 16"/>
            <p:cNvSpPr/>
            <p:nvPr/>
          </p:nvSpPr>
          <p:spPr>
            <a:xfrm>
              <a:off x="3684600" y="218268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0x1014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300" name="CustomShape 17"/>
          <p:cNvSpPr/>
          <p:nvPr/>
        </p:nvSpPr>
        <p:spPr>
          <a:xfrm>
            <a:off x="6141960" y="4460760"/>
            <a:ext cx="333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1" name="CustomShape 18"/>
          <p:cNvSpPr/>
          <p:nvPr/>
        </p:nvSpPr>
        <p:spPr>
          <a:xfrm>
            <a:off x="6141960" y="4003560"/>
            <a:ext cx="333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2" name="CustomShape 19"/>
          <p:cNvSpPr/>
          <p:nvPr/>
        </p:nvSpPr>
        <p:spPr>
          <a:xfrm>
            <a:off x="5792760" y="3124080"/>
            <a:ext cx="1095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0x1000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3" name="CustomShape 20"/>
          <p:cNvSpPr/>
          <p:nvPr/>
        </p:nvSpPr>
        <p:spPr>
          <a:xfrm>
            <a:off x="7543800" y="3200400"/>
            <a:ext cx="675720" cy="1345320"/>
          </a:xfrm>
          <a:custGeom>
            <a:avLst/>
            <a:gdLst/>
            <a:ahLst/>
            <a:rect l="l" t="t" r="r" b="b"/>
            <a:pathLst>
              <a:path w="389" h="562">
                <a:moveTo>
                  <a:pt x="0" y="41"/>
                </a:moveTo>
                <a:cubicBezTo>
                  <a:pt x="54" y="46"/>
                  <a:pt x="273" y="0"/>
                  <a:pt x="330" y="73"/>
                </a:cubicBezTo>
                <a:cubicBezTo>
                  <a:pt x="387" y="146"/>
                  <a:pt x="389" y="400"/>
                  <a:pt x="343" y="481"/>
                </a:cubicBezTo>
                <a:cubicBezTo>
                  <a:pt x="297" y="562"/>
                  <a:pt x="112" y="543"/>
                  <a:pt x="52" y="559"/>
                </a:cubicBez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1"/>
          <p:cNvSpPr/>
          <p:nvPr/>
        </p:nvSpPr>
        <p:spPr>
          <a:xfrm>
            <a:off x="5792760" y="2209680"/>
            <a:ext cx="1095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0x1000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5" name="CustomShape 22"/>
          <p:cNvSpPr/>
          <p:nvPr/>
        </p:nvSpPr>
        <p:spPr>
          <a:xfrm>
            <a:off x="7467480" y="2286000"/>
            <a:ext cx="932760" cy="2590200"/>
          </a:xfrm>
          <a:custGeom>
            <a:avLst/>
            <a:gdLst/>
            <a:ahLst/>
            <a:rect l="l" t="t" r="r" b="b"/>
            <a:pathLst>
              <a:path w="540" h="1009">
                <a:moveTo>
                  <a:pt x="0" y="37"/>
                </a:moveTo>
                <a:cubicBezTo>
                  <a:pt x="65" y="42"/>
                  <a:pt x="305" y="0"/>
                  <a:pt x="394" y="70"/>
                </a:cubicBezTo>
                <a:cubicBezTo>
                  <a:pt x="483" y="140"/>
                  <a:pt x="534" y="316"/>
                  <a:pt x="537" y="458"/>
                </a:cubicBezTo>
                <a:cubicBezTo>
                  <a:pt x="540" y="600"/>
                  <a:pt x="493" y="839"/>
                  <a:pt x="414" y="924"/>
                </a:cubicBezTo>
                <a:cubicBezTo>
                  <a:pt x="335" y="1009"/>
                  <a:pt x="137" y="960"/>
                  <a:pt x="64" y="969"/>
                </a:cubicBez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3"/>
          <p:cNvSpPr/>
          <p:nvPr/>
        </p:nvSpPr>
        <p:spPr>
          <a:xfrm>
            <a:off x="6135480" y="4460760"/>
            <a:ext cx="333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7" name="CustomShape 24"/>
          <p:cNvSpPr/>
          <p:nvPr/>
        </p:nvSpPr>
        <p:spPr>
          <a:xfrm>
            <a:off x="6141960" y="4010040"/>
            <a:ext cx="333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3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nodeType="clickEffect" fill="hold">
                      <p:stCondLst>
                        <p:cond delay="indefinite"/>
                      </p:stCondLst>
                      <p:childTnLst>
                        <p:par>
                          <p:cTn id="1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mph" presetID="5" presetSubtype="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nodeType="clickEffect" fill="hold">
                      <p:stCondLst>
                        <p:cond delay="indefinite"/>
                      </p:stCondLst>
                      <p:childTnLst>
                        <p:par>
                          <p:cTn id="1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mph" presetID="5" presetSubtype="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85" dur="indefinite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86" dur="indefinite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nodeType="clickEffect" fill="hold">
                      <p:stCondLst>
                        <p:cond delay="indefinite"/>
                      </p:stCondLst>
                      <p:childTnLst>
                        <p:par>
                          <p:cTn id="1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mph" presetID="5" presetSubtype="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indefinite"/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93" dur="indefinite"/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94" dur="indefinite"/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nodeType="clickEffect" fill="hold">
                      <p:stCondLst>
                        <p:cond delay="indefinite"/>
                      </p:stCondLst>
                      <p:childTnLst>
                        <p:par>
                          <p:cTn id="2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mph" presetID="5" presetSubtype="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nodeType="clickEffect" fill="hold">
                      <p:stCondLst>
                        <p:cond delay="indefinite"/>
                      </p:stCondLst>
                      <p:childTnLst>
                        <p:par>
                          <p:cTn id="2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mph" presetID="5" presetSubtype="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indefinite"/>
                                        <p:tgtEl>
                                          <p:spTgt spid="2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2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214" dur="indefinite"/>
                                        <p:tgtEl>
                                          <p:spTgt spid="2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nodeType="clickEffect" fill="hold">
                      <p:stCondLst>
                        <p:cond delay="indefinite"/>
                      </p:stCondLst>
                      <p:childTnLst>
                        <p:par>
                          <p:cTn id="2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mph" presetID="5" presetSubtype="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indefinite"/>
                                        <p:tgtEl>
                                          <p:spTgt spid="2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223" dur="indefinite"/>
                                        <p:tgtEl>
                                          <p:spTgt spid="2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2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Using Pointers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2136600" y="5059800"/>
            <a:ext cx="6389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Type check warning: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int_ptr2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 is not an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1" name="Line 4"/>
          <p:cNvSpPr/>
          <p:nvPr/>
        </p:nvSpPr>
        <p:spPr>
          <a:xfrm flipH="1" flipV="1">
            <a:off x="3200400" y="3429000"/>
            <a:ext cx="609480" cy="1523880"/>
          </a:xfrm>
          <a:prstGeom prst="line">
            <a:avLst/>
          </a:prstGeom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5"/>
          <p:cNvSpPr/>
          <p:nvPr/>
        </p:nvSpPr>
        <p:spPr>
          <a:xfrm>
            <a:off x="343080" y="5669280"/>
            <a:ext cx="2412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int1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 becomes 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3" name="Line 6"/>
          <p:cNvSpPr/>
          <p:nvPr/>
        </p:nvSpPr>
        <p:spPr>
          <a:xfrm flipV="1">
            <a:off x="1523880" y="4114800"/>
            <a:ext cx="457200" cy="1447560"/>
          </a:xfrm>
          <a:prstGeom prst="line">
            <a:avLst/>
          </a:prstGeom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7"/>
          <p:cNvSpPr/>
          <p:nvPr/>
        </p:nvSpPr>
        <p:spPr>
          <a:xfrm>
            <a:off x="676080" y="1295280"/>
            <a:ext cx="7311600" cy="25542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 int1     = 1036;   /* some data to point to 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 int2     = 8;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*int_ptr1 = &amp;int1;  /* get addresses of data 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*int_ptr2 = &amp;int2;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*int_ptr1 = int_ptr2;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*int_ptr1 = int2;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4815000" y="4316400"/>
            <a:ext cx="23950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What happens?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nodeType="clickEffect" fill="hold">
                      <p:stCondLst>
                        <p:cond delay="indefinite"/>
                      </p:stCondLst>
                      <p:childTnLst>
                        <p:par>
                          <p:cTn id="2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nodeType="clickEffect" fill="hold">
                      <p:stCondLst>
                        <p:cond delay="indefinite"/>
                      </p:stCondLst>
                      <p:childTnLst>
                        <p:par>
                          <p:cTn id="2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Using Pointers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"/>
          <p:cNvSpPr/>
          <p:nvPr/>
        </p:nvSpPr>
        <p:spPr>
          <a:xfrm>
            <a:off x="1803600" y="4480920"/>
            <a:ext cx="684684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Type check warning: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*int_ptr2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 is not an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*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When you run the program the program terminates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And you get a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Segmentation Fault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error (It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Means you tried to access illegal location)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9" name="Line 4"/>
          <p:cNvSpPr/>
          <p:nvPr/>
        </p:nvSpPr>
        <p:spPr>
          <a:xfrm flipH="1" flipV="1">
            <a:off x="3429000" y="3429000"/>
            <a:ext cx="457200" cy="1082520"/>
          </a:xfrm>
          <a:prstGeom prst="line">
            <a:avLst/>
          </a:prstGeom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5"/>
          <p:cNvSpPr/>
          <p:nvPr/>
        </p:nvSpPr>
        <p:spPr>
          <a:xfrm>
            <a:off x="73440" y="5851800"/>
            <a:ext cx="5928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Changes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int_ptr1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 – doesn’t change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int1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1" name="Line 6"/>
          <p:cNvSpPr/>
          <p:nvPr/>
        </p:nvSpPr>
        <p:spPr>
          <a:xfrm flipV="1">
            <a:off x="1371600" y="3962160"/>
            <a:ext cx="609480" cy="1981440"/>
          </a:xfrm>
          <a:prstGeom prst="line">
            <a:avLst/>
          </a:prstGeom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7"/>
          <p:cNvSpPr/>
          <p:nvPr/>
        </p:nvSpPr>
        <p:spPr>
          <a:xfrm>
            <a:off x="676080" y="1295280"/>
            <a:ext cx="7311600" cy="25542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 int1     = 1036;   /* some data to point to 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 int2     = 8;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*int_ptr1 = &amp;int1;  /* get addresses of data 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*int_ptr2 = &amp;int2;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int_ptr1 = *int_ptr2;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int_ptr1 = int_ptr2;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8"/>
          <p:cNvSpPr/>
          <p:nvPr/>
        </p:nvSpPr>
        <p:spPr>
          <a:xfrm>
            <a:off x="4811760" y="4114800"/>
            <a:ext cx="23950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What happens?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43" dur="indefinite" restart="never" nodeType="tmRoot">
          <p:childTnLst>
            <p:seq>
              <p:cTn id="244" dur="indefinite" nodeType="mainSeq">
                <p:childTnLst>
                  <p:par>
                    <p:cTn id="245" nodeType="clickEffect" fill="hold">
                      <p:stCondLst>
                        <p:cond delay="indefinite"/>
                      </p:stCondLst>
                      <p:childTnLst>
                        <p:par>
                          <p:cTn id="2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nodeType="clickEffect" fill="hold">
                      <p:stCondLst>
                        <p:cond delay="indefinite"/>
                      </p:stCondLst>
                      <p:childTnLst>
                        <p:par>
                          <p:cTn id="2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Pointer Arithmetic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457200" y="1295280"/>
            <a:ext cx="8228880" cy="15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63400" indent="-223200">
              <a:lnSpc>
                <a:spcPct val="100000"/>
              </a:lnSpc>
              <a:spcBef>
                <a:spcPts val="201"/>
              </a:spcBef>
            </a:pPr>
            <a:r>
              <a:rPr b="0" i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pointer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+ </a:t>
            </a:r>
            <a:r>
              <a:rPr b="0" i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number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i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pointer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– </a:t>
            </a:r>
            <a:r>
              <a:rPr b="0" i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number</a:t>
            </a:r>
            <a:endParaRPr b="0" lang="en-US" sz="2000" spc="-1" strike="noStrike">
              <a:latin typeface="Arial"/>
            </a:endParaRPr>
          </a:p>
          <a:p>
            <a:pPr marL="563400" indent="-223200">
              <a:lnSpc>
                <a:spcPct val="100000"/>
              </a:lnSpc>
              <a:spcBef>
                <a:spcPts val="201"/>
              </a:spcBef>
            </a:pPr>
            <a:endParaRPr b="0" lang="en-US" sz="2000" spc="-1" strike="noStrike">
              <a:latin typeface="Arial"/>
            </a:endParaRPr>
          </a:p>
          <a:p>
            <a:pPr marL="563400" indent="-22320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E.g., </a:t>
            </a:r>
            <a:r>
              <a:rPr b="0" i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pointer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+ 1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 adds 1 </a:t>
            </a:r>
            <a:r>
              <a:rPr b="0" lang="en-US" sz="2000" spc="-1" strike="noStrike" u="sng">
                <a:solidFill>
                  <a:srgbClr val="000066"/>
                </a:solidFill>
                <a:uFillTx/>
                <a:latin typeface="Arial"/>
                <a:ea typeface="ＭＳ Ｐゴシック"/>
              </a:rPr>
              <a:t>something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to a pointer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7" name="Group 4"/>
          <p:cNvGrpSpPr/>
          <p:nvPr/>
        </p:nvGrpSpPr>
        <p:grpSpPr>
          <a:xfrm>
            <a:off x="1307880" y="2801880"/>
            <a:ext cx="6535800" cy="1550160"/>
            <a:chOff x="1307880" y="2801880"/>
            <a:chExt cx="6535800" cy="1550160"/>
          </a:xfrm>
        </p:grpSpPr>
        <p:sp>
          <p:nvSpPr>
            <p:cNvPr id="328" name="CustomShape 5"/>
            <p:cNvSpPr/>
            <p:nvPr/>
          </p:nvSpPr>
          <p:spPr>
            <a:xfrm>
              <a:off x="1307880" y="2801880"/>
              <a:ext cx="1400040" cy="15501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char   *p;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char    a;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char    b;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p = &amp;a;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p += 1;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29" name="CustomShape 6"/>
            <p:cNvSpPr/>
            <p:nvPr/>
          </p:nvSpPr>
          <p:spPr>
            <a:xfrm>
              <a:off x="6565680" y="2801880"/>
              <a:ext cx="1278000" cy="15501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int   *p;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int    a;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int    b;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p = &amp;a;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p += 1;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330" name="CustomShape 7"/>
          <p:cNvSpPr/>
          <p:nvPr/>
        </p:nvSpPr>
        <p:spPr>
          <a:xfrm>
            <a:off x="2697120" y="4038480"/>
            <a:ext cx="377928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In each, p now points to b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(Assuming compiler doesn’t reorder variables in memory)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1" name="Line 8"/>
          <p:cNvSpPr/>
          <p:nvPr/>
        </p:nvSpPr>
        <p:spPr>
          <a:xfrm flipH="1">
            <a:off x="2514600" y="4190760"/>
            <a:ext cx="471240" cy="1800"/>
          </a:xfrm>
          <a:prstGeom prst="line">
            <a:avLst/>
          </a:prstGeom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9"/>
          <p:cNvSpPr/>
          <p:nvPr/>
        </p:nvSpPr>
        <p:spPr>
          <a:xfrm>
            <a:off x="6157800" y="4190760"/>
            <a:ext cx="471600" cy="1800"/>
          </a:xfrm>
          <a:prstGeom prst="line">
            <a:avLst/>
          </a:prstGeom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0"/>
          <p:cNvSpPr/>
          <p:nvPr/>
        </p:nvSpPr>
        <p:spPr>
          <a:xfrm>
            <a:off x="533520" y="4981680"/>
            <a:ext cx="28900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Adds 1*sizeof(char) to the memory address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4" name="CustomShape 11"/>
          <p:cNvSpPr/>
          <p:nvPr/>
        </p:nvSpPr>
        <p:spPr>
          <a:xfrm>
            <a:off x="5715000" y="4981680"/>
            <a:ext cx="27997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Adds 1*sizeof(int) to the memory address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5" name="CustomShape 12"/>
          <p:cNvSpPr/>
          <p:nvPr/>
        </p:nvSpPr>
        <p:spPr>
          <a:xfrm>
            <a:off x="1882800" y="5759280"/>
            <a:ext cx="53226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Pointer arithmetic should be used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Verdana"/>
                <a:ea typeface="DejaVu Sans"/>
              </a:rPr>
              <a:t>cautiously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57" dur="indefinite" restart="never" nodeType="tmRoot">
          <p:childTnLst>
            <p:seq>
              <p:cTn id="258" dur="indefinite" nodeType="mainSeq">
                <p:childTnLst>
                  <p:par>
                    <p:cTn id="259" nodeType="clickEffect" fill="hold">
                      <p:stCondLst>
                        <p:cond delay="indefinite"/>
                      </p:stCondLst>
                      <p:childTnLst>
                        <p:par>
                          <p:cTn id="2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nodeType="clickEffect" fill="hold">
                      <p:stCondLst>
                        <p:cond delay="indefinite"/>
                      </p:stCondLst>
                      <p:childTnLst>
                        <p:par>
                          <p:cTn id="2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nodeType="clickEffect" fill="hold">
                      <p:stCondLst>
                        <p:cond delay="indefinite"/>
                      </p:stCondLst>
                      <p:childTnLst>
                        <p:par>
                          <p:cTn id="2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Simplest Pointer in 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Special constant pointer </a:t>
            </a:r>
            <a:r>
              <a:rPr b="0" lang="en-US" sz="2400" spc="-1" strike="noStrike">
                <a:solidFill>
                  <a:srgbClr val="0000ff"/>
                </a:solidFill>
                <a:latin typeface="Courier New"/>
                <a:ea typeface="ＭＳ Ｐゴシック"/>
              </a:rPr>
              <a:t>NULL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Points to no data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Dereferencing illegal – causes </a:t>
            </a:r>
            <a:r>
              <a:rPr b="0" i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segmentation fault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To define, include </a:t>
            </a:r>
            <a:r>
              <a:rPr b="0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&lt;stdlib.h&gt;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or </a:t>
            </a:r>
            <a:r>
              <a:rPr b="0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&lt;stdio.h&gt;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Pointers should be initialized to point to NULL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7" dur="indefinite" restart="never" nodeType="tmRoot">
          <p:childTnLst>
            <p:seq>
              <p:cTn id="2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Generic Pointers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void *: a “pointer to anything”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Lose all information about what type of thing is pointed to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Reduces effectiveness of compiler’s type-checking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Can’t use pointer arithmetic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4"/>
          <p:cNvSpPr/>
          <p:nvPr/>
        </p:nvSpPr>
        <p:spPr>
          <a:xfrm>
            <a:off x="1076040" y="2057400"/>
            <a:ext cx="2619000" cy="15501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void   *p;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int     i;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char    c;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p = &amp;i;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p = &amp;c;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putchar(*(char *)p);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4648320" y="1752480"/>
            <a:ext cx="4037760" cy="10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Tahoma"/>
                <a:ea typeface="DejaVu Sans"/>
              </a:rPr>
              <a:t>type cast: tells the compiler to “change” an object’s type (for type checking purposes – does not modify the object in any way)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4" name="Line 6"/>
          <p:cNvSpPr/>
          <p:nvPr/>
        </p:nvSpPr>
        <p:spPr>
          <a:xfrm flipH="1">
            <a:off x="3276360" y="2361960"/>
            <a:ext cx="1371600" cy="91440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7"/>
          <p:cNvSpPr/>
          <p:nvPr/>
        </p:nvSpPr>
        <p:spPr>
          <a:xfrm>
            <a:off x="2209680" y="3124080"/>
            <a:ext cx="1142280" cy="608760"/>
          </a:xfrm>
          <a:prstGeom prst="ellipse">
            <a:avLst/>
          </a:pr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9" dur="indefinite" restart="never" nodeType="tmRoot">
          <p:childTnLst>
            <p:seq>
              <p:cTn id="280" dur="indefinite" nodeType="mainSeq">
                <p:childTnLst>
                  <p:par>
                    <p:cTn id="281" nodeType="clickEffect" fill="hold">
                      <p:stCondLst>
                        <p:cond delay="indefinite"/>
                      </p:stCondLst>
                      <p:childTnLst>
                        <p:par>
                          <p:cTn id="2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Objectives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Be able to use arrays, pointers, and strings in C programs</a:t>
            </a:r>
            <a:endParaRPr b="0" lang="en-US" sz="24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Be able to explain the representation of these data types at the machine level, including their similarities and differences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Arrays and Pointers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533520" y="1226160"/>
            <a:ext cx="4952160" cy="48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Array name </a:t>
            </a:r>
            <a:r>
              <a:rPr b="0" lang="en-US" sz="2000" spc="-1" strike="noStrike">
                <a:solidFill>
                  <a:srgbClr val="0000ff"/>
                </a:solidFill>
                <a:latin typeface="Symbol"/>
                <a:ea typeface="ＭＳ Ｐゴシック"/>
              </a:rPr>
              <a:t>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a pointer to the initial (0th) array element</a:t>
            </a:r>
            <a:endParaRPr b="0" lang="en-US" sz="2000" spc="-1" strike="noStrike">
              <a:latin typeface="Arial"/>
            </a:endParaRPr>
          </a:p>
          <a:p>
            <a:pPr marL="347760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 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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&amp;a[0]</a:t>
            </a:r>
            <a:endParaRPr b="0" lang="en-US" sz="2000" spc="-1" strike="noStrike">
              <a:latin typeface="Arial"/>
            </a:endParaRPr>
          </a:p>
          <a:p>
            <a:pPr marL="347760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To access elements of the array we can use pointer arithmetic.</a:t>
            </a:r>
            <a:endParaRPr b="0" lang="en-US" sz="2000" spc="-1" strike="noStrike">
              <a:latin typeface="Arial"/>
            </a:endParaRPr>
          </a:p>
          <a:p>
            <a:pPr marL="563400" indent="-22320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a[i] 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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*(a+i)</a:t>
            </a:r>
            <a:endParaRPr b="0" lang="en-US" sz="2000" spc="-1" strike="noStrike">
              <a:latin typeface="Arial"/>
            </a:endParaRPr>
          </a:p>
          <a:p>
            <a:pPr marL="563400" indent="-22320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An array is passed to a function as a pointer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Wingdings" charset="2"/>
              <a:buChar char="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array size is lost!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Usually bad style to interchange arrays and pointers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Wingdings" charset="2"/>
              <a:buChar char="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Avoid pointer arithmetic!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4"/>
          <p:cNvSpPr/>
          <p:nvPr/>
        </p:nvSpPr>
        <p:spPr>
          <a:xfrm>
            <a:off x="5292000" y="1841400"/>
            <a:ext cx="20858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6600"/>
                </a:solidFill>
                <a:latin typeface="Tahoma"/>
                <a:ea typeface="DejaVu Sans"/>
              </a:rPr>
              <a:t>Really </a:t>
            </a: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int *array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0" name="Line 5"/>
          <p:cNvSpPr/>
          <p:nvPr/>
        </p:nvSpPr>
        <p:spPr>
          <a:xfrm>
            <a:off x="6324480" y="2133360"/>
            <a:ext cx="228600" cy="5335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6"/>
          <p:cNvSpPr/>
          <p:nvPr/>
        </p:nvSpPr>
        <p:spPr>
          <a:xfrm>
            <a:off x="5191920" y="2286000"/>
            <a:ext cx="3594240" cy="3741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int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foo(int array[],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unsigned int size)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   … </a:t>
            </a: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array[size - 1] 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int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   </a:t>
            </a: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int a[10], b[5];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   … </a:t>
            </a: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foo(a, 10)… foo(b, 5) 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2" name="CustomShape 7"/>
          <p:cNvSpPr/>
          <p:nvPr/>
        </p:nvSpPr>
        <p:spPr>
          <a:xfrm>
            <a:off x="7261920" y="1676520"/>
            <a:ext cx="16362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6600"/>
                </a:solidFill>
                <a:latin typeface="Tahoma"/>
                <a:ea typeface="DejaVu Sans"/>
              </a:rPr>
              <a:t>Must explicitly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6600"/>
                </a:solidFill>
                <a:latin typeface="Tahoma"/>
                <a:ea typeface="DejaVu Sans"/>
              </a:rPr>
              <a:t>pass the size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3" name="Line 8"/>
          <p:cNvSpPr/>
          <p:nvPr/>
        </p:nvSpPr>
        <p:spPr>
          <a:xfrm flipH="1">
            <a:off x="7619760" y="2209680"/>
            <a:ext cx="381240" cy="6858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9"/>
          <p:cNvSpPr/>
          <p:nvPr/>
        </p:nvSpPr>
        <p:spPr>
          <a:xfrm>
            <a:off x="5661360" y="1143000"/>
            <a:ext cx="2485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00"/>
                </a:solidFill>
                <a:latin typeface="Tahoma"/>
                <a:ea typeface="DejaVu Sans"/>
              </a:rPr>
              <a:t>Passing arrays: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89" dur="indefinite" restart="never" nodeType="tmRoot">
          <p:childTnLst>
            <p:seq>
              <p:cTn id="290" dur="indefinite" nodeType="mainSeq">
                <p:childTnLst>
                  <p:par>
                    <p:cTn id="291" nodeType="clickEffect" fill="hold">
                      <p:stCondLst>
                        <p:cond delay="indefinite"/>
                      </p:stCondLst>
                      <p:childTnLst>
                        <p:par>
                          <p:cTn id="2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Arrays and Pointers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"/>
          <p:cNvSpPr/>
          <p:nvPr/>
        </p:nvSpPr>
        <p:spPr>
          <a:xfrm>
            <a:off x="533520" y="1371600"/>
            <a:ext cx="4419000" cy="4309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int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foo(int array[],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unsigned int size)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   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   </a:t>
            </a: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printf(“%d\n”, sizeof(array));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int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   </a:t>
            </a: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int a[10], b[5];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   … </a:t>
            </a: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foo(a, 10)… foo(b, 5) 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   </a:t>
            </a: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printf(“%d\n”, sizeof(a));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8" name="Line 4"/>
          <p:cNvSpPr/>
          <p:nvPr/>
        </p:nvSpPr>
        <p:spPr>
          <a:xfrm flipH="1">
            <a:off x="4724280" y="2743200"/>
            <a:ext cx="762120" cy="2286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5"/>
          <p:cNvSpPr/>
          <p:nvPr/>
        </p:nvSpPr>
        <p:spPr>
          <a:xfrm flipH="1">
            <a:off x="4267080" y="5105160"/>
            <a:ext cx="1219320" cy="2286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6"/>
          <p:cNvSpPr/>
          <p:nvPr/>
        </p:nvSpPr>
        <p:spPr>
          <a:xfrm>
            <a:off x="5488560" y="2514600"/>
            <a:ext cx="2324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6600"/>
                </a:solidFill>
                <a:latin typeface="Arial"/>
                <a:ea typeface="DejaVu Sans"/>
              </a:rPr>
              <a:t>What does this print?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5488560" y="4876920"/>
            <a:ext cx="2324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6600"/>
                </a:solidFill>
                <a:latin typeface="Arial"/>
                <a:ea typeface="DejaVu Sans"/>
              </a:rPr>
              <a:t>What does this print?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8078760" y="2514600"/>
            <a:ext cx="307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Arial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CustomShape 9"/>
          <p:cNvSpPr/>
          <p:nvPr/>
        </p:nvSpPr>
        <p:spPr>
          <a:xfrm>
            <a:off x="7926480" y="4876920"/>
            <a:ext cx="433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Arial"/>
                <a:ea typeface="DejaVu Sans"/>
              </a:rPr>
              <a:t>40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10"/>
          <p:cNvSpPr/>
          <p:nvPr/>
        </p:nvSpPr>
        <p:spPr>
          <a:xfrm>
            <a:off x="5717880" y="2981160"/>
            <a:ext cx="2808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6600"/>
                </a:solidFill>
                <a:latin typeface="Arial"/>
                <a:ea typeface="DejaVu Sans"/>
              </a:rPr>
              <a:t>... because </a:t>
            </a: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array</a:t>
            </a:r>
            <a:r>
              <a:rPr b="0" lang="en-US" sz="1800" spc="-1" strike="noStrike">
                <a:solidFill>
                  <a:srgbClr val="006600"/>
                </a:solidFill>
                <a:latin typeface="Arial"/>
                <a:ea typeface="DejaVu Sans"/>
              </a:rPr>
              <a:t> is really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6600"/>
                </a:solidFill>
                <a:latin typeface="Arial"/>
                <a:ea typeface="DejaVu Sans"/>
              </a:rPr>
              <a:t>a pointer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nodeType="clickEffect" fill="hold">
                      <p:stCondLst>
                        <p:cond delay="indefinite"/>
                      </p:stCondLst>
                      <p:childTnLst>
                        <p:par>
                          <p:cTn id="3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nodeType="clickEffect" fill="hold">
                      <p:stCondLst>
                        <p:cond delay="indefinite"/>
                      </p:stCondLst>
                      <p:childTnLst>
                        <p:par>
                          <p:cTn id="3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Arrays and Pointers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"/>
          <p:cNvSpPr/>
          <p:nvPr/>
        </p:nvSpPr>
        <p:spPr>
          <a:xfrm>
            <a:off x="540000" y="2298600"/>
            <a:ext cx="3106800" cy="20376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int  i;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int  array[10];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for (i = 0; i &lt; 10; i++)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array[i] = …;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4052880" y="2298600"/>
            <a:ext cx="4569840" cy="20376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int *p;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int  array[10];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for (p = array; p &lt; &amp;array[10]; p++)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*p = …;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Courier New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9" name="CustomShape 5"/>
          <p:cNvSpPr/>
          <p:nvPr/>
        </p:nvSpPr>
        <p:spPr>
          <a:xfrm>
            <a:off x="4572000" y="3048120"/>
            <a:ext cx="1294560" cy="608760"/>
          </a:xfrm>
          <a:prstGeom prst="ellipse">
            <a:avLst/>
          </a:pr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6"/>
          <p:cNvSpPr/>
          <p:nvPr/>
        </p:nvSpPr>
        <p:spPr>
          <a:xfrm>
            <a:off x="5943600" y="3048120"/>
            <a:ext cx="1828080" cy="608760"/>
          </a:xfrm>
          <a:prstGeom prst="ellipse">
            <a:avLst/>
          </a:pr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7"/>
          <p:cNvSpPr/>
          <p:nvPr/>
        </p:nvSpPr>
        <p:spPr>
          <a:xfrm>
            <a:off x="7848720" y="3124080"/>
            <a:ext cx="608760" cy="456480"/>
          </a:xfrm>
          <a:prstGeom prst="ellipse">
            <a:avLst/>
          </a:pr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8"/>
          <p:cNvSpPr/>
          <p:nvPr/>
        </p:nvSpPr>
        <p:spPr>
          <a:xfrm>
            <a:off x="4114800" y="3733920"/>
            <a:ext cx="608760" cy="456480"/>
          </a:xfrm>
          <a:prstGeom prst="ellipse">
            <a:avLst/>
          </a:pr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9"/>
          <p:cNvSpPr/>
          <p:nvPr/>
        </p:nvSpPr>
        <p:spPr>
          <a:xfrm>
            <a:off x="1757880" y="5257800"/>
            <a:ext cx="5455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6600"/>
                </a:solidFill>
                <a:latin typeface="Arial"/>
                <a:ea typeface="DejaVu Sans"/>
              </a:rPr>
              <a:t>These two blocks of code are functionally equivalent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7" dur="indefinite" restart="never" nodeType="tmRoot">
          <p:childTnLst>
            <p:seq>
              <p:cTn id="318" dur="indefinite" nodeType="mainSeq">
                <p:childTnLst>
                  <p:par>
                    <p:cTn id="319" nodeType="clickEffect" fill="hold">
                      <p:stCondLst>
                        <p:cond delay="indefinite"/>
                      </p:stCondLst>
                      <p:childTnLst>
                        <p:par>
                          <p:cTn id="3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nodeType="clickEffect" fill="hold">
                      <p:stCondLst>
                        <p:cond delay="indefinite"/>
                      </p:stCondLst>
                      <p:childTnLst>
                        <p:par>
                          <p:cTn id="3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nodeType="clickEffect" fill="hold">
                      <p:stCondLst>
                        <p:cond delay="indefinite"/>
                      </p:stCondLst>
                      <p:childTnLst>
                        <p:par>
                          <p:cTn id="3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nodeType="clickEffect" fill="hold">
                      <p:stCondLst>
                        <p:cond delay="indefinite"/>
                      </p:stCondLst>
                      <p:childTnLst>
                        <p:par>
                          <p:cTn id="3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Strings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In C, strings are just an array of characters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Terminated with ‘\0’ character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Use Arrays for bounded-length strings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Use Pointer for constant strings (or unknown length)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"/>
          <p:cNvSpPr/>
          <p:nvPr/>
        </p:nvSpPr>
        <p:spPr>
          <a:xfrm>
            <a:off x="1748160" y="3006720"/>
            <a:ext cx="4979880" cy="6386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char  str1[15] = “Hello, world!\n”;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char *str2     = “Hello, world!\n”;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5"/>
          <p:cNvSpPr/>
          <p:nvPr/>
        </p:nvSpPr>
        <p:spPr>
          <a:xfrm>
            <a:off x="4419720" y="55627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9" name="CustomShape 6"/>
          <p:cNvSpPr/>
          <p:nvPr/>
        </p:nvSpPr>
        <p:spPr>
          <a:xfrm>
            <a:off x="4724280" y="55627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0" name="CustomShape 7"/>
          <p:cNvSpPr/>
          <p:nvPr/>
        </p:nvSpPr>
        <p:spPr>
          <a:xfrm>
            <a:off x="5029200" y="55627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1" name="CustomShape 8"/>
          <p:cNvSpPr/>
          <p:nvPr/>
        </p:nvSpPr>
        <p:spPr>
          <a:xfrm>
            <a:off x="5334120" y="55627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2" name="CustomShape 9"/>
          <p:cNvSpPr/>
          <p:nvPr/>
        </p:nvSpPr>
        <p:spPr>
          <a:xfrm>
            <a:off x="5638680" y="55627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3" name="CustomShape 10"/>
          <p:cNvSpPr/>
          <p:nvPr/>
        </p:nvSpPr>
        <p:spPr>
          <a:xfrm>
            <a:off x="5943600" y="55627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,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4" name="CustomShape 11"/>
          <p:cNvSpPr/>
          <p:nvPr/>
        </p:nvSpPr>
        <p:spPr>
          <a:xfrm>
            <a:off x="6248520" y="55627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2"/>
          <p:cNvSpPr/>
          <p:nvPr/>
        </p:nvSpPr>
        <p:spPr>
          <a:xfrm>
            <a:off x="6553080" y="55627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6" name="CustomShape 13"/>
          <p:cNvSpPr/>
          <p:nvPr/>
        </p:nvSpPr>
        <p:spPr>
          <a:xfrm>
            <a:off x="7467480" y="55627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7" name="CustomShape 14"/>
          <p:cNvSpPr/>
          <p:nvPr/>
        </p:nvSpPr>
        <p:spPr>
          <a:xfrm>
            <a:off x="6858000" y="55627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8" name="CustomShape 15"/>
          <p:cNvSpPr/>
          <p:nvPr/>
        </p:nvSpPr>
        <p:spPr>
          <a:xfrm>
            <a:off x="7162920" y="55627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9" name="CustomShape 16"/>
          <p:cNvSpPr/>
          <p:nvPr/>
        </p:nvSpPr>
        <p:spPr>
          <a:xfrm>
            <a:off x="7772400" y="55627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0" name="CustomShape 17"/>
          <p:cNvSpPr/>
          <p:nvPr/>
        </p:nvSpPr>
        <p:spPr>
          <a:xfrm>
            <a:off x="8077320" y="55627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1" name="CustomShape 18"/>
          <p:cNvSpPr/>
          <p:nvPr/>
        </p:nvSpPr>
        <p:spPr>
          <a:xfrm>
            <a:off x="8381880" y="55627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\n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2" name="CustomShape 19"/>
          <p:cNvSpPr/>
          <p:nvPr/>
        </p:nvSpPr>
        <p:spPr>
          <a:xfrm>
            <a:off x="3124080" y="5562720"/>
            <a:ext cx="129456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6600"/>
                </a:solidFill>
                <a:latin typeface="Tahoma"/>
                <a:ea typeface="DejaVu Sans"/>
              </a:rPr>
              <a:t>length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3" name="CustomShape 20"/>
          <p:cNvSpPr/>
          <p:nvPr/>
        </p:nvSpPr>
        <p:spPr>
          <a:xfrm>
            <a:off x="3124080" y="39625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4" name="CustomShape 21"/>
          <p:cNvSpPr/>
          <p:nvPr/>
        </p:nvSpPr>
        <p:spPr>
          <a:xfrm>
            <a:off x="3429000" y="39625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5" name="CustomShape 22"/>
          <p:cNvSpPr/>
          <p:nvPr/>
        </p:nvSpPr>
        <p:spPr>
          <a:xfrm>
            <a:off x="3733920" y="39625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6" name="CustomShape 23"/>
          <p:cNvSpPr/>
          <p:nvPr/>
        </p:nvSpPr>
        <p:spPr>
          <a:xfrm>
            <a:off x="4038480" y="39625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7" name="CustomShape 24"/>
          <p:cNvSpPr/>
          <p:nvPr/>
        </p:nvSpPr>
        <p:spPr>
          <a:xfrm>
            <a:off x="4343400" y="39625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8" name="CustomShape 25"/>
          <p:cNvSpPr/>
          <p:nvPr/>
        </p:nvSpPr>
        <p:spPr>
          <a:xfrm>
            <a:off x="4648320" y="39625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,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9" name="CustomShape 26"/>
          <p:cNvSpPr/>
          <p:nvPr/>
        </p:nvSpPr>
        <p:spPr>
          <a:xfrm>
            <a:off x="4952880" y="39625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7"/>
          <p:cNvSpPr/>
          <p:nvPr/>
        </p:nvSpPr>
        <p:spPr>
          <a:xfrm>
            <a:off x="5257800" y="39625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1" name="CustomShape 28"/>
          <p:cNvSpPr/>
          <p:nvPr/>
        </p:nvSpPr>
        <p:spPr>
          <a:xfrm>
            <a:off x="6172200" y="39625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2" name="CustomShape 29"/>
          <p:cNvSpPr/>
          <p:nvPr/>
        </p:nvSpPr>
        <p:spPr>
          <a:xfrm>
            <a:off x="5562720" y="39625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3" name="CustomShape 30"/>
          <p:cNvSpPr/>
          <p:nvPr/>
        </p:nvSpPr>
        <p:spPr>
          <a:xfrm>
            <a:off x="5867280" y="39625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4" name="CustomShape 31"/>
          <p:cNvSpPr/>
          <p:nvPr/>
        </p:nvSpPr>
        <p:spPr>
          <a:xfrm>
            <a:off x="6477120" y="39625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5" name="CustomShape 32"/>
          <p:cNvSpPr/>
          <p:nvPr/>
        </p:nvSpPr>
        <p:spPr>
          <a:xfrm>
            <a:off x="6781680" y="39625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6" name="CustomShape 33"/>
          <p:cNvSpPr/>
          <p:nvPr/>
        </p:nvSpPr>
        <p:spPr>
          <a:xfrm>
            <a:off x="7086600" y="3962520"/>
            <a:ext cx="3042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DejaVu Sans"/>
              </a:rPr>
              <a:t>\n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7" name="CustomShape 34"/>
          <p:cNvSpPr/>
          <p:nvPr/>
        </p:nvSpPr>
        <p:spPr>
          <a:xfrm>
            <a:off x="7391520" y="3962520"/>
            <a:ext cx="129456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6600"/>
                </a:solidFill>
                <a:latin typeface="Tahoma"/>
                <a:ea typeface="DejaVu Sans"/>
              </a:rPr>
              <a:t>terminator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8" name="CustomShape 35"/>
          <p:cNvSpPr/>
          <p:nvPr/>
        </p:nvSpPr>
        <p:spPr>
          <a:xfrm>
            <a:off x="212760" y="5562720"/>
            <a:ext cx="2476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00"/>
                </a:solidFill>
                <a:latin typeface="Tahoma"/>
                <a:ea typeface="DejaVu Sans"/>
              </a:rPr>
              <a:t>Pascal, Java, …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9" name="CustomShape 36"/>
          <p:cNvSpPr/>
          <p:nvPr/>
        </p:nvSpPr>
        <p:spPr>
          <a:xfrm>
            <a:off x="335880" y="3962520"/>
            <a:ext cx="8924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00"/>
                </a:solidFill>
                <a:latin typeface="Tahoma"/>
                <a:ea typeface="DejaVu Sans"/>
              </a:rPr>
              <a:t>C, …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0" name="CustomShape 37"/>
          <p:cNvSpPr/>
          <p:nvPr/>
        </p:nvSpPr>
        <p:spPr>
          <a:xfrm>
            <a:off x="6152760" y="4648320"/>
            <a:ext cx="26326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6600"/>
                </a:solidFill>
                <a:latin typeface="Tahoma"/>
                <a:ea typeface="DejaVu Sans"/>
              </a:rPr>
              <a:t>C terminator:</a:t>
            </a:r>
            <a:r>
              <a:rPr b="0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’\0’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41" dur="indefinite" restart="never" nodeType="tmRoot">
          <p:childTnLst>
            <p:seq>
              <p:cTn id="3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String length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304920" y="1355760"/>
            <a:ext cx="8609760" cy="48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Must calculate length: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Provided by standard C library: 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ＭＳ Ｐゴシック"/>
              </a:rPr>
              <a:t>#include &lt;string.h&gt;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"/>
          <p:cNvSpPr/>
          <p:nvPr/>
        </p:nvSpPr>
        <p:spPr>
          <a:xfrm>
            <a:off x="2063520" y="1886040"/>
            <a:ext cx="4143240" cy="35960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int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strlen(char str[])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int len = 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while (str[len] != ‘\0’)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len++;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return (len);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}  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5" name="Line 5"/>
          <p:cNvSpPr/>
          <p:nvPr/>
        </p:nvSpPr>
        <p:spPr>
          <a:xfrm flipH="1">
            <a:off x="3733560" y="2041200"/>
            <a:ext cx="2895840" cy="30492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6"/>
          <p:cNvSpPr/>
          <p:nvPr/>
        </p:nvSpPr>
        <p:spPr>
          <a:xfrm>
            <a:off x="6630480" y="1757520"/>
            <a:ext cx="199584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6600"/>
                </a:solidFill>
                <a:latin typeface="Verdana"/>
                <a:ea typeface="DejaVu Sans"/>
              </a:rPr>
              <a:t>can pass an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6600"/>
                </a:solidFill>
                <a:latin typeface="Verdana"/>
                <a:ea typeface="DejaVu Sans"/>
              </a:rPr>
              <a:t>array or pointer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7" name="Line 7"/>
          <p:cNvSpPr/>
          <p:nvPr/>
        </p:nvSpPr>
        <p:spPr>
          <a:xfrm flipH="1">
            <a:off x="5105160" y="3260520"/>
            <a:ext cx="1600200" cy="45720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8"/>
          <p:cNvSpPr/>
          <p:nvPr/>
        </p:nvSpPr>
        <p:spPr>
          <a:xfrm>
            <a:off x="6779520" y="2976480"/>
            <a:ext cx="141516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6600"/>
                </a:solidFill>
                <a:latin typeface="Verdana"/>
                <a:ea typeface="DejaVu Sans"/>
              </a:rPr>
              <a:t>Check for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6600"/>
                </a:solidFill>
                <a:latin typeface="Verdana"/>
                <a:ea typeface="DejaVu Sans"/>
              </a:rPr>
              <a:t>terminator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9" name="CustomShape 9"/>
          <p:cNvSpPr/>
          <p:nvPr/>
        </p:nvSpPr>
        <p:spPr>
          <a:xfrm>
            <a:off x="152280" y="2984400"/>
            <a:ext cx="16758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Verdana"/>
                <a:ea typeface="DejaVu Sans"/>
              </a:rPr>
              <a:t>array access to pointer!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0" name="Line 10"/>
          <p:cNvSpPr/>
          <p:nvPr/>
        </p:nvSpPr>
        <p:spPr>
          <a:xfrm>
            <a:off x="1523880" y="3336840"/>
            <a:ext cx="1905120" cy="45720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1"/>
          <p:cNvSpPr/>
          <p:nvPr/>
        </p:nvSpPr>
        <p:spPr>
          <a:xfrm>
            <a:off x="3429000" y="3641760"/>
            <a:ext cx="1294560" cy="608760"/>
          </a:xfrm>
          <a:prstGeom prst="ellipse">
            <a:avLst/>
          </a:pr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2"/>
          <p:cNvSpPr/>
          <p:nvPr/>
        </p:nvSpPr>
        <p:spPr>
          <a:xfrm>
            <a:off x="6629400" y="4403880"/>
            <a:ext cx="21330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6600"/>
                </a:solidFill>
                <a:latin typeface="Verdana"/>
                <a:ea typeface="DejaVu Sans"/>
              </a:rPr>
              <a:t>What is the size of the array???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3" name="Line 13"/>
          <p:cNvSpPr/>
          <p:nvPr/>
        </p:nvSpPr>
        <p:spPr>
          <a:xfrm flipH="1" flipV="1">
            <a:off x="4800600" y="2574720"/>
            <a:ext cx="1828800" cy="205740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4"/>
          <p:cNvSpPr/>
          <p:nvPr/>
        </p:nvSpPr>
        <p:spPr>
          <a:xfrm>
            <a:off x="3200400" y="2193840"/>
            <a:ext cx="1599480" cy="608760"/>
          </a:xfrm>
          <a:prstGeom prst="ellipse">
            <a:avLst/>
          </a:pr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43" dur="indefinite" restart="never" nodeType="tmRoot">
          <p:childTnLst>
            <p:seq>
              <p:cTn id="344" dur="indefinite" nodeType="mainSeq">
                <p:childTnLst>
                  <p:par>
                    <p:cTn id="345" nodeType="clickEffect" fill="hold">
                      <p:stCondLst>
                        <p:cond delay="indefinite"/>
                      </p:stCondLst>
                      <p:childTnLst>
                        <p:par>
                          <p:cTn id="3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nodeType="clickEffect" fill="hold">
                      <p:stCondLst>
                        <p:cond delay="indefinite"/>
                      </p:stCondLst>
                      <p:childTnLst>
                        <p:par>
                          <p:cTn id="3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Pointer to Pointer (char **argv)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3"/>
          <p:cNvSpPr/>
          <p:nvPr/>
        </p:nvSpPr>
        <p:spPr>
          <a:xfrm>
            <a:off x="457200" y="1265400"/>
            <a:ext cx="860976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4600" indent="-17388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6600"/>
                </a:solidFill>
                <a:latin typeface="Verdana"/>
                <a:ea typeface="DejaVu Sans"/>
              </a:rPr>
              <a:t>Passing arguments to main: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8" name="CustomShape 4"/>
          <p:cNvSpPr/>
          <p:nvPr/>
        </p:nvSpPr>
        <p:spPr>
          <a:xfrm>
            <a:off x="555480" y="2098800"/>
            <a:ext cx="4295520" cy="18176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int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main(int argc, char **argv)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}    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29" name="Group 5"/>
          <p:cNvGrpSpPr/>
          <p:nvPr/>
        </p:nvGrpSpPr>
        <p:grpSpPr>
          <a:xfrm>
            <a:off x="3505320" y="2362320"/>
            <a:ext cx="5257080" cy="2129400"/>
            <a:chOff x="3505320" y="2362320"/>
            <a:chExt cx="5257080" cy="2129400"/>
          </a:xfrm>
        </p:grpSpPr>
        <p:sp>
          <p:nvSpPr>
            <p:cNvPr id="430" name="CustomShape 6"/>
            <p:cNvSpPr/>
            <p:nvPr/>
          </p:nvSpPr>
          <p:spPr>
            <a:xfrm>
              <a:off x="3505320" y="2362320"/>
              <a:ext cx="1294560" cy="609120"/>
            </a:xfrm>
            <a:prstGeom prst="ellipse">
              <a:avLst/>
            </a:prstGeom>
            <a:noFill/>
            <a:ln w="2844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7"/>
            <p:cNvSpPr/>
            <p:nvPr/>
          </p:nvSpPr>
          <p:spPr>
            <a:xfrm>
              <a:off x="5791320" y="2819520"/>
              <a:ext cx="2971080" cy="1672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1" lang="en-US" sz="1600" spc="-1" strike="noStrike">
                  <a:solidFill>
                    <a:srgbClr val="006600"/>
                  </a:solidFill>
                  <a:latin typeface="Verdana"/>
                  <a:ea typeface="DejaVu Sans"/>
                </a:rPr>
                <a:t>an array/</a:t>
              </a:r>
              <a:r>
                <a:rPr b="1" lang="en-US" sz="1600" spc="-1" strike="noStrike" u="sng">
                  <a:solidFill>
                    <a:srgbClr val="006600"/>
                  </a:solidFill>
                  <a:uFillTx/>
                  <a:latin typeface="Verdana"/>
                  <a:ea typeface="DejaVu Sans"/>
                </a:rPr>
                <a:t>v</a:t>
              </a:r>
              <a:r>
                <a:rPr b="1" lang="en-US" sz="1600" spc="-1" strike="noStrike">
                  <a:solidFill>
                    <a:srgbClr val="006600"/>
                  </a:solidFill>
                  <a:latin typeface="Verdana"/>
                  <a:ea typeface="DejaVu Sans"/>
                </a:rPr>
                <a:t>ector of 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1" lang="en-US" sz="1600" spc="-1" strike="noStrike">
                  <a:solidFill>
                    <a:srgbClr val="006600"/>
                  </a:solidFill>
                  <a:latin typeface="Verdana"/>
                  <a:ea typeface="DejaVu Sans"/>
                </a:rPr>
                <a:t>char *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20"/>
                </a:spcBef>
              </a:pP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1" lang="en-US" sz="1600" spc="-1" strike="noStrike">
                  <a:solidFill>
                    <a:srgbClr val="006600"/>
                  </a:solidFill>
                  <a:latin typeface="Verdana"/>
                  <a:ea typeface="DejaVu Sans"/>
                </a:rPr>
                <a:t>Recall when passing an array, a pointer to the first element is passed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32" name="Line 8"/>
            <p:cNvSpPr/>
            <p:nvPr/>
          </p:nvSpPr>
          <p:spPr>
            <a:xfrm flipH="1" flipV="1">
              <a:off x="4647960" y="2895480"/>
              <a:ext cx="1143000" cy="2286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3" name="Group 9"/>
          <p:cNvGrpSpPr/>
          <p:nvPr/>
        </p:nvGrpSpPr>
        <p:grpSpPr>
          <a:xfrm>
            <a:off x="1828800" y="1828800"/>
            <a:ext cx="7208640" cy="1142280"/>
            <a:chOff x="1828800" y="1828800"/>
            <a:chExt cx="7208640" cy="1142280"/>
          </a:xfrm>
        </p:grpSpPr>
        <p:sp>
          <p:nvSpPr>
            <p:cNvPr id="434" name="Line 10"/>
            <p:cNvSpPr/>
            <p:nvPr/>
          </p:nvSpPr>
          <p:spPr>
            <a:xfrm flipH="1">
              <a:off x="2666880" y="2112840"/>
              <a:ext cx="2895840" cy="3049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11"/>
            <p:cNvSpPr/>
            <p:nvPr/>
          </p:nvSpPr>
          <p:spPr>
            <a:xfrm>
              <a:off x="5606280" y="1828800"/>
              <a:ext cx="34311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6600"/>
                  </a:solidFill>
                  <a:latin typeface="Verdana"/>
                  <a:ea typeface="DejaVu Sans"/>
                </a:rPr>
                <a:t>size of the argv array/</a:t>
              </a:r>
              <a:r>
                <a:rPr b="1" lang="en-US" sz="1600" spc="-1" strike="noStrike" u="sng">
                  <a:solidFill>
                    <a:srgbClr val="006600"/>
                  </a:solidFill>
                  <a:uFillTx/>
                  <a:latin typeface="Verdana"/>
                  <a:ea typeface="DejaVu Sans"/>
                </a:rPr>
                <a:t>v</a:t>
              </a:r>
              <a:r>
                <a:rPr b="1" lang="en-US" sz="1600" spc="-1" strike="noStrike">
                  <a:solidFill>
                    <a:srgbClr val="006600"/>
                  </a:solidFill>
                  <a:latin typeface="Verdana"/>
                  <a:ea typeface="DejaVu Sans"/>
                </a:rPr>
                <a:t>ector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36" name="CustomShape 12"/>
            <p:cNvSpPr/>
            <p:nvPr/>
          </p:nvSpPr>
          <p:spPr>
            <a:xfrm>
              <a:off x="1828800" y="2362320"/>
              <a:ext cx="990000" cy="608760"/>
            </a:xfrm>
            <a:prstGeom prst="ellipse">
              <a:avLst/>
            </a:prstGeom>
            <a:noFill/>
            <a:ln w="2844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7" name="CustomShape 13"/>
          <p:cNvSpPr/>
          <p:nvPr/>
        </p:nvSpPr>
        <p:spPr>
          <a:xfrm>
            <a:off x="470880" y="4343400"/>
            <a:ext cx="5760000" cy="19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6600"/>
                </a:solidFill>
                <a:latin typeface="Verdana"/>
                <a:ea typeface="DejaVu Sans"/>
              </a:rPr>
              <a:t>Suppose you run the program this way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UNIX% ./program hello 1 2 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argc == 5 </a:t>
            </a:r>
            <a:r>
              <a:rPr b="1" lang="en-US" sz="2000" spc="-1" strike="noStrike">
                <a:solidFill>
                  <a:srgbClr val="006600"/>
                </a:solidFill>
                <a:latin typeface="Verdana"/>
                <a:ea typeface="DejaVu Sans"/>
              </a:rPr>
              <a:t>(five strings on the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6600"/>
                </a:solidFill>
                <a:latin typeface="Verdana"/>
                <a:ea typeface="DejaVu Sans"/>
              </a:rPr>
              <a:t>                   </a:t>
            </a:r>
            <a:r>
              <a:rPr b="1" lang="en-US" sz="2000" spc="-1" strike="noStrike">
                <a:solidFill>
                  <a:srgbClr val="006600"/>
                </a:solidFill>
                <a:latin typeface="Verdana"/>
                <a:ea typeface="DejaVu Sans"/>
              </a:rPr>
              <a:t>command line</a:t>
            </a: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)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61" dur="indefinite" restart="never" nodeType="tmRoot">
          <p:childTnLst>
            <p:seq>
              <p:cTn id="362" dur="indefinite" nodeType="mainSeq">
                <p:childTnLst>
                  <p:par>
                    <p:cTn id="363" nodeType="clickEffect" fill="hold">
                      <p:stCondLst>
                        <p:cond delay="indefinite"/>
                      </p:stCondLst>
                      <p:childTnLst>
                        <p:par>
                          <p:cTn id="3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nodeType="clickEffect" fill="hold">
                      <p:stCondLst>
                        <p:cond delay="indefinite"/>
                      </p:stCondLst>
                      <p:childTnLst>
                        <p:par>
                          <p:cTn id="3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nodeType="clickEffect" fill="hold">
                      <p:stCondLst>
                        <p:cond delay="indefinite"/>
                      </p:stCondLst>
                      <p:childTnLst>
                        <p:par>
                          <p:cTn id="3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char **argv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3"/>
          <p:cNvSpPr/>
          <p:nvPr/>
        </p:nvSpPr>
        <p:spPr>
          <a:xfrm>
            <a:off x="1521000" y="4343400"/>
            <a:ext cx="15264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argv[0]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521000" y="3886200"/>
            <a:ext cx="15264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argv[1]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2" name="CustomShape 5"/>
          <p:cNvSpPr/>
          <p:nvPr/>
        </p:nvSpPr>
        <p:spPr>
          <a:xfrm>
            <a:off x="1521000" y="3429000"/>
            <a:ext cx="15264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argv[2]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3" name="CustomShape 6"/>
          <p:cNvSpPr/>
          <p:nvPr/>
        </p:nvSpPr>
        <p:spPr>
          <a:xfrm>
            <a:off x="403200" y="4392720"/>
            <a:ext cx="9475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6600"/>
                </a:solidFill>
                <a:latin typeface="Tahoma"/>
                <a:ea typeface="DejaVu Sans"/>
              </a:rPr>
              <a:t>0x1000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4" name="CustomShape 7"/>
          <p:cNvSpPr/>
          <p:nvPr/>
        </p:nvSpPr>
        <p:spPr>
          <a:xfrm>
            <a:off x="402840" y="3935520"/>
            <a:ext cx="9475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6600"/>
                </a:solidFill>
                <a:latin typeface="Tahoma"/>
                <a:ea typeface="DejaVu Sans"/>
              </a:rPr>
              <a:t>0x1008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CustomShape 8"/>
          <p:cNvSpPr/>
          <p:nvPr/>
        </p:nvSpPr>
        <p:spPr>
          <a:xfrm>
            <a:off x="402840" y="3478320"/>
            <a:ext cx="9475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6600"/>
                </a:solidFill>
                <a:latin typeface="Tahoma"/>
                <a:ea typeface="DejaVu Sans"/>
              </a:rPr>
              <a:t>0x1010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6" name="CustomShape 9"/>
          <p:cNvSpPr/>
          <p:nvPr/>
        </p:nvSpPr>
        <p:spPr>
          <a:xfrm>
            <a:off x="1521000" y="2971800"/>
            <a:ext cx="15264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argv[3]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7" name="CustomShape 10"/>
          <p:cNvSpPr/>
          <p:nvPr/>
        </p:nvSpPr>
        <p:spPr>
          <a:xfrm>
            <a:off x="1521000" y="2514600"/>
            <a:ext cx="1526400" cy="456480"/>
          </a:xfrm>
          <a:prstGeom prst="rect">
            <a:avLst/>
          </a:prstGeom>
          <a:solidFill>
            <a:srgbClr val="00cc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argv[4]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8" name="CustomShape 11"/>
          <p:cNvSpPr/>
          <p:nvPr/>
        </p:nvSpPr>
        <p:spPr>
          <a:xfrm>
            <a:off x="402840" y="3021120"/>
            <a:ext cx="9475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6600"/>
                </a:solidFill>
                <a:latin typeface="Tahoma"/>
                <a:ea typeface="DejaVu Sans"/>
              </a:rPr>
              <a:t>0x1018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9" name="CustomShape 12"/>
          <p:cNvSpPr/>
          <p:nvPr/>
        </p:nvSpPr>
        <p:spPr>
          <a:xfrm>
            <a:off x="402840" y="2563920"/>
            <a:ext cx="9475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6600"/>
                </a:solidFill>
                <a:latin typeface="Tahoma"/>
                <a:ea typeface="DejaVu Sans"/>
              </a:rPr>
              <a:t>0x1020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0" name="CustomShape 13"/>
          <p:cNvSpPr/>
          <p:nvPr/>
        </p:nvSpPr>
        <p:spPr>
          <a:xfrm flipV="1">
            <a:off x="3048120" y="2285280"/>
            <a:ext cx="159948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1" name="CustomShape 14"/>
          <p:cNvSpPr/>
          <p:nvPr/>
        </p:nvSpPr>
        <p:spPr>
          <a:xfrm flipV="1">
            <a:off x="3048120" y="2971080"/>
            <a:ext cx="1599480" cy="22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2" name="CustomShape 15"/>
          <p:cNvSpPr/>
          <p:nvPr/>
        </p:nvSpPr>
        <p:spPr>
          <a:xfrm>
            <a:off x="3048120" y="3657600"/>
            <a:ext cx="15994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3" name="CustomShape 16"/>
          <p:cNvSpPr/>
          <p:nvPr/>
        </p:nvSpPr>
        <p:spPr>
          <a:xfrm>
            <a:off x="3048120" y="4114800"/>
            <a:ext cx="1599480" cy="15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4" name="CustomShape 17"/>
          <p:cNvSpPr/>
          <p:nvPr/>
        </p:nvSpPr>
        <p:spPr>
          <a:xfrm>
            <a:off x="3048120" y="4572000"/>
            <a:ext cx="159948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5" name="CustomShape 18"/>
          <p:cNvSpPr/>
          <p:nvPr/>
        </p:nvSpPr>
        <p:spPr>
          <a:xfrm>
            <a:off x="4810680" y="4800600"/>
            <a:ext cx="18568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“</a:t>
            </a: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./program”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6" name="CustomShape 19"/>
          <p:cNvSpPr/>
          <p:nvPr/>
        </p:nvSpPr>
        <p:spPr>
          <a:xfrm>
            <a:off x="4807440" y="4038480"/>
            <a:ext cx="12474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“</a:t>
            </a: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hello”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7" name="CustomShape 20"/>
          <p:cNvSpPr/>
          <p:nvPr/>
        </p:nvSpPr>
        <p:spPr>
          <a:xfrm>
            <a:off x="4804200" y="3429000"/>
            <a:ext cx="637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“</a:t>
            </a: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1”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8" name="CustomShape 21"/>
          <p:cNvSpPr/>
          <p:nvPr/>
        </p:nvSpPr>
        <p:spPr>
          <a:xfrm>
            <a:off x="4804200" y="2724120"/>
            <a:ext cx="637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“</a:t>
            </a: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2”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9" name="CustomShape 22"/>
          <p:cNvSpPr/>
          <p:nvPr/>
        </p:nvSpPr>
        <p:spPr>
          <a:xfrm>
            <a:off x="4804200" y="2038320"/>
            <a:ext cx="637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“</a:t>
            </a: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DejaVu Sans"/>
              </a:rPr>
              <a:t>3”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0" name="CustomShape 23"/>
          <p:cNvSpPr/>
          <p:nvPr/>
        </p:nvSpPr>
        <p:spPr>
          <a:xfrm>
            <a:off x="5486400" y="2286000"/>
            <a:ext cx="685080" cy="13708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accent1"/>
            </a:solidFill>
            <a:round/>
          </a:ln>
          <a:effectLst>
            <a:outerShdw blurRad="40000" dir="5400000" dist="20000" rotWithShape="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1" name="CustomShape 24"/>
          <p:cNvSpPr/>
          <p:nvPr/>
        </p:nvSpPr>
        <p:spPr>
          <a:xfrm>
            <a:off x="6122880" y="2644920"/>
            <a:ext cx="3249000" cy="17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6600"/>
                </a:solidFill>
                <a:latin typeface="Verdana"/>
                <a:ea typeface="DejaVu Sans"/>
              </a:rPr>
              <a:t>These are strings!!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6600"/>
                </a:solidFill>
                <a:latin typeface="Verdana"/>
                <a:ea typeface="DejaVu Sans"/>
              </a:rPr>
              <a:t>Not integers!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Verdana"/>
                <a:ea typeface="DejaVu Sans"/>
              </a:rPr>
              <a:t>Change to other types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Verdana"/>
                <a:ea typeface="DejaVu Sans"/>
              </a:rPr>
              <a:t>to int use atoi(str),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Verdana"/>
                <a:ea typeface="DejaVu Sans"/>
              </a:rPr>
              <a:t>to float atof (str),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Verdana"/>
                <a:ea typeface="DejaVu Sans"/>
              </a:rPr>
              <a:t>Defined in stdlib.h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5" dur="indefinite" restart="never" nodeType="tmRoot">
          <p:childTnLst>
            <p:seq>
              <p:cTn id="3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Pass-by-Reference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3"/>
          <p:cNvSpPr/>
          <p:nvPr/>
        </p:nvSpPr>
        <p:spPr>
          <a:xfrm>
            <a:off x="765000" y="1523880"/>
            <a:ext cx="4492080" cy="42048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Void f(void)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int a = 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int b = 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set_x_and_y(&amp;a,&amp;b);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}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void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set_x_and_y(int *x,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int *y)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*x = 1001;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*y = 1002;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465" name="Group 4"/>
          <p:cNvGrpSpPr/>
          <p:nvPr/>
        </p:nvGrpSpPr>
        <p:grpSpPr>
          <a:xfrm>
            <a:off x="5716080" y="2743200"/>
            <a:ext cx="1674720" cy="1141560"/>
            <a:chOff x="5716080" y="2743200"/>
            <a:chExt cx="1674720" cy="1141560"/>
          </a:xfrm>
        </p:grpSpPr>
        <p:sp>
          <p:nvSpPr>
            <p:cNvPr id="466" name="CustomShape 5"/>
            <p:cNvSpPr/>
            <p:nvPr/>
          </p:nvSpPr>
          <p:spPr>
            <a:xfrm>
              <a:off x="6477120" y="2743200"/>
              <a:ext cx="913680" cy="53280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6600"/>
                  </a:solidFill>
                  <a:latin typeface="Tahoma"/>
                  <a:ea typeface="DejaVu Sans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67" name="CustomShape 6"/>
            <p:cNvSpPr/>
            <p:nvPr/>
          </p:nvSpPr>
          <p:spPr>
            <a:xfrm>
              <a:off x="6477120" y="3276720"/>
              <a:ext cx="913680" cy="53280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6600"/>
                  </a:solidFill>
                  <a:latin typeface="Tahoma"/>
                  <a:ea typeface="DejaVu Sans"/>
                </a:rPr>
                <a:t>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68" name="CustomShape 7"/>
            <p:cNvSpPr/>
            <p:nvPr/>
          </p:nvSpPr>
          <p:spPr>
            <a:xfrm>
              <a:off x="5716080" y="2819520"/>
              <a:ext cx="3636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6600"/>
                  </a:solidFill>
                  <a:latin typeface="Courier New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69" name="CustomShape 8"/>
            <p:cNvSpPr/>
            <p:nvPr/>
          </p:nvSpPr>
          <p:spPr>
            <a:xfrm>
              <a:off x="5716080" y="3429000"/>
              <a:ext cx="3636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6600"/>
                  </a:solidFill>
                  <a:latin typeface="Courier New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470" name="Group 9"/>
          <p:cNvGrpSpPr/>
          <p:nvPr/>
        </p:nvGrpSpPr>
        <p:grpSpPr>
          <a:xfrm>
            <a:off x="5716080" y="3048120"/>
            <a:ext cx="2284200" cy="2056680"/>
            <a:chOff x="5716080" y="3048120"/>
            <a:chExt cx="2284200" cy="2056680"/>
          </a:xfrm>
        </p:grpSpPr>
        <p:sp>
          <p:nvSpPr>
            <p:cNvPr id="471" name="CustomShape 10"/>
            <p:cNvSpPr/>
            <p:nvPr/>
          </p:nvSpPr>
          <p:spPr>
            <a:xfrm>
              <a:off x="6477120" y="4038480"/>
              <a:ext cx="913680" cy="53280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11"/>
            <p:cNvSpPr/>
            <p:nvPr/>
          </p:nvSpPr>
          <p:spPr>
            <a:xfrm>
              <a:off x="6477120" y="4572000"/>
              <a:ext cx="913680" cy="53280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12"/>
            <p:cNvSpPr/>
            <p:nvPr/>
          </p:nvSpPr>
          <p:spPr>
            <a:xfrm>
              <a:off x="5716080" y="4114800"/>
              <a:ext cx="3636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6600"/>
                  </a:solidFill>
                  <a:latin typeface="Courier New"/>
                  <a:ea typeface="DejaVu Sans"/>
                </a:rPr>
                <a:t>x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74" name="CustomShape 13"/>
            <p:cNvSpPr/>
            <p:nvPr/>
          </p:nvSpPr>
          <p:spPr>
            <a:xfrm>
              <a:off x="5716080" y="4648320"/>
              <a:ext cx="3636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6600"/>
                  </a:solidFill>
                  <a:latin typeface="Courier New"/>
                  <a:ea typeface="DejaVu Sans"/>
                </a:rPr>
                <a:t>y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75" name="CustomShape 14"/>
            <p:cNvSpPr/>
            <p:nvPr/>
          </p:nvSpPr>
          <p:spPr>
            <a:xfrm>
              <a:off x="6934320" y="3048120"/>
              <a:ext cx="1065960" cy="1294560"/>
            </a:xfrm>
            <a:custGeom>
              <a:avLst/>
              <a:gdLst/>
              <a:ahLst/>
              <a:rect l="l" t="t" r="r" b="b"/>
              <a:pathLst>
                <a:path w="672" h="816">
                  <a:moveTo>
                    <a:pt x="0" y="816"/>
                  </a:moveTo>
                  <a:cubicBezTo>
                    <a:pt x="288" y="644"/>
                    <a:pt x="576" y="472"/>
                    <a:pt x="624" y="336"/>
                  </a:cubicBezTo>
                  <a:cubicBezTo>
                    <a:pt x="672" y="200"/>
                    <a:pt x="480" y="100"/>
                    <a:pt x="288" y="0"/>
                  </a:cubicBezTo>
                </a:path>
              </a:pathLst>
            </a:custGeom>
            <a:noFill/>
            <a:ln w="1584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15"/>
            <p:cNvSpPr/>
            <p:nvPr/>
          </p:nvSpPr>
          <p:spPr>
            <a:xfrm>
              <a:off x="6934320" y="3581280"/>
              <a:ext cx="1065960" cy="1294560"/>
            </a:xfrm>
            <a:custGeom>
              <a:avLst/>
              <a:gdLst/>
              <a:ahLst/>
              <a:rect l="l" t="t" r="r" b="b"/>
              <a:pathLst>
                <a:path w="672" h="816">
                  <a:moveTo>
                    <a:pt x="0" y="816"/>
                  </a:moveTo>
                  <a:cubicBezTo>
                    <a:pt x="288" y="644"/>
                    <a:pt x="576" y="472"/>
                    <a:pt x="624" y="336"/>
                  </a:cubicBezTo>
                  <a:cubicBezTo>
                    <a:pt x="672" y="200"/>
                    <a:pt x="480" y="100"/>
                    <a:pt x="288" y="0"/>
                  </a:cubicBezTo>
                </a:path>
              </a:pathLst>
            </a:custGeom>
            <a:noFill/>
            <a:ln w="1584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7" name="Group 16"/>
          <p:cNvGrpSpPr/>
          <p:nvPr/>
        </p:nvGrpSpPr>
        <p:grpSpPr>
          <a:xfrm>
            <a:off x="6477120" y="2743200"/>
            <a:ext cx="913680" cy="1066320"/>
            <a:chOff x="6477120" y="2743200"/>
            <a:chExt cx="913680" cy="1066320"/>
          </a:xfrm>
        </p:grpSpPr>
        <p:sp>
          <p:nvSpPr>
            <p:cNvPr id="478" name="CustomShape 17"/>
            <p:cNvSpPr/>
            <p:nvPr/>
          </p:nvSpPr>
          <p:spPr>
            <a:xfrm>
              <a:off x="6477120" y="2743200"/>
              <a:ext cx="913680" cy="53280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6600"/>
                  </a:solidFill>
                  <a:latin typeface="Tahoma"/>
                  <a:ea typeface="DejaVu Sans"/>
                </a:rPr>
                <a:t>1001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79" name="CustomShape 18"/>
            <p:cNvSpPr/>
            <p:nvPr/>
          </p:nvSpPr>
          <p:spPr>
            <a:xfrm>
              <a:off x="6477120" y="3276720"/>
              <a:ext cx="913680" cy="53280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6600"/>
                  </a:solidFill>
                  <a:latin typeface="Tahoma"/>
                  <a:ea typeface="DejaVu Sans"/>
                </a:rPr>
                <a:t>1002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p:timing>
    <p:tnLst>
      <p:par>
        <p:cTn id="377" dur="indefinite" restart="never" nodeType="tmRoot">
          <p:childTnLst>
            <p:seq>
              <p:cTn id="378" dur="indefinite" nodeType="mainSeq">
                <p:childTnLst>
                  <p:par>
                    <p:cTn id="379" nodeType="clickEffect" fill="hold">
                      <p:stCondLst>
                        <p:cond delay="indefinite"/>
                      </p:stCondLst>
                      <p:childTnLst>
                        <p:par>
                          <p:cTn id="3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nodeType="clickEffect" fill="hold">
                      <p:stCondLst>
                        <p:cond delay="indefinite"/>
                      </p:stCondLst>
                      <p:childTnLst>
                        <p:par>
                          <p:cTn id="3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nodeType="clickEffect" fill="hold">
                      <p:stCondLst>
                        <p:cond delay="indefinite"/>
                      </p:stCondLst>
                      <p:childTnLst>
                        <p:par>
                          <p:cTn id="3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Arrays in 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3"/>
          <p:cNvSpPr/>
          <p:nvPr/>
        </p:nvSpPr>
        <p:spPr>
          <a:xfrm flipH="1">
            <a:off x="3024000" y="-262800"/>
            <a:ext cx="1447920" cy="36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419040" y="1236960"/>
            <a:ext cx="8328960" cy="66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array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is a data structure containing a number of data values, all of which have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same type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 Dimensional Array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simplest kind of arrays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elements are conceptually arranged one after another in a single row.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Eg. int a[8];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Array elements are always numbered starting from 0 to n-1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83" name="Table 5"/>
          <p:cNvGraphicFramePr/>
          <p:nvPr/>
        </p:nvGraphicFramePr>
        <p:xfrm>
          <a:off x="1066680" y="4648320"/>
          <a:ext cx="6095160" cy="45720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7a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7a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7a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7a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7a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7a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7a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7a00"/>
                    </a:solidFill>
                  </a:tcPr>
                </a:tc>
              </a:tr>
            </a:tbl>
          </a:graphicData>
        </a:graphic>
      </p:graphicFrame>
      <p:sp>
        <p:nvSpPr>
          <p:cNvPr id="184" name="CustomShape 6"/>
          <p:cNvSpPr/>
          <p:nvPr/>
        </p:nvSpPr>
        <p:spPr>
          <a:xfrm>
            <a:off x="1157760" y="502920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a[0]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1928880" y="503748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a[1]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8"/>
          <p:cNvSpPr/>
          <p:nvPr/>
        </p:nvSpPr>
        <p:spPr>
          <a:xfrm>
            <a:off x="6324480" y="5059440"/>
            <a:ext cx="1081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a[8-1]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Arrays in 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2021400" y="5611680"/>
            <a:ext cx="399852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No bounds checking!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Allowed – usually causes no error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array[10] may overwrite 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4053960" y="2595240"/>
            <a:ext cx="43657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Unlike Java, array size in declaration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1" name="Line 5"/>
          <p:cNvSpPr/>
          <p:nvPr/>
        </p:nvSpPr>
        <p:spPr>
          <a:xfrm flipH="1">
            <a:off x="2590560" y="2801520"/>
            <a:ext cx="1676520" cy="38124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6"/>
          <p:cNvSpPr/>
          <p:nvPr/>
        </p:nvSpPr>
        <p:spPr>
          <a:xfrm>
            <a:off x="763560" y="3111480"/>
            <a:ext cx="2238120" cy="2193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array[10];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b;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array[0]   = 3;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array[9]   = 4;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array[10]  = 5;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array[-1]  = 6;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93" name="Group 7"/>
          <p:cNvGrpSpPr/>
          <p:nvPr/>
        </p:nvGrpSpPr>
        <p:grpSpPr>
          <a:xfrm>
            <a:off x="3024000" y="3087720"/>
            <a:ext cx="5718600" cy="617400"/>
            <a:chOff x="3024000" y="3087720"/>
            <a:chExt cx="5718600" cy="617400"/>
          </a:xfrm>
        </p:grpSpPr>
        <p:sp>
          <p:nvSpPr>
            <p:cNvPr id="194" name="CustomShape 8"/>
            <p:cNvSpPr/>
            <p:nvPr/>
          </p:nvSpPr>
          <p:spPr>
            <a:xfrm>
              <a:off x="4477680" y="3087720"/>
              <a:ext cx="4264920" cy="61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1" lang="en-US" sz="1600" spc="-1" strike="noStrike" u="sng">
                  <a:solidFill>
                    <a:srgbClr val="000000"/>
                  </a:solidFill>
                  <a:uFillTx/>
                  <a:latin typeface="Tahoma"/>
                  <a:ea typeface="DejaVu Sans"/>
                </a:rPr>
                <a:t>Compare:</a:t>
              </a:r>
              <a:r>
                <a:rPr b="1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  C:</a:t>
              </a:r>
              <a:r>
                <a:rPr b="1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	</a:t>
              </a:r>
              <a:r>
                <a:rPr b="1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int array[10];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20"/>
                </a:spcBef>
              </a:pPr>
              <a:r>
                <a:rPr b="1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Java:</a:t>
              </a:r>
              <a:r>
                <a:rPr b="1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	</a:t>
              </a:r>
              <a:r>
                <a:rPr b="1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int[] array = new int[10];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95" name="Line 9"/>
            <p:cNvSpPr/>
            <p:nvPr/>
          </p:nvSpPr>
          <p:spPr>
            <a:xfrm flipH="1">
              <a:off x="3024000" y="3225600"/>
              <a:ext cx="14479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6" name="CustomShape 10"/>
          <p:cNvSpPr/>
          <p:nvPr/>
        </p:nvSpPr>
        <p:spPr>
          <a:xfrm>
            <a:off x="4026960" y="2152440"/>
            <a:ext cx="48657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All elements of same type – homogenous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" name="Line 11"/>
          <p:cNvSpPr/>
          <p:nvPr/>
        </p:nvSpPr>
        <p:spPr>
          <a:xfrm flipH="1">
            <a:off x="1143000" y="2344320"/>
            <a:ext cx="3124080" cy="83844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12"/>
          <p:cNvSpPr/>
          <p:nvPr/>
        </p:nvSpPr>
        <p:spPr>
          <a:xfrm flipH="1" flipV="1">
            <a:off x="1904760" y="5544720"/>
            <a:ext cx="304920" cy="22860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3"/>
          <p:cNvSpPr/>
          <p:nvPr/>
        </p:nvSpPr>
        <p:spPr>
          <a:xfrm>
            <a:off x="1523880" y="4743360"/>
            <a:ext cx="608760" cy="761400"/>
          </a:xfrm>
          <a:prstGeom prst="ellipse">
            <a:avLst/>
          </a:pr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14"/>
          <p:cNvSpPr/>
          <p:nvPr/>
        </p:nvSpPr>
        <p:spPr>
          <a:xfrm flipH="1">
            <a:off x="1904760" y="4020840"/>
            <a:ext cx="1447920" cy="22860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5"/>
          <p:cNvSpPr/>
          <p:nvPr/>
        </p:nvSpPr>
        <p:spPr>
          <a:xfrm>
            <a:off x="3179880" y="3837960"/>
            <a:ext cx="28083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First element (index 0)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Line 16"/>
          <p:cNvSpPr/>
          <p:nvPr/>
        </p:nvSpPr>
        <p:spPr>
          <a:xfrm flipH="1">
            <a:off x="1904760" y="4325760"/>
            <a:ext cx="1447920" cy="22860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7"/>
          <p:cNvSpPr/>
          <p:nvPr/>
        </p:nvSpPr>
        <p:spPr>
          <a:xfrm>
            <a:off x="3187080" y="4205160"/>
            <a:ext cx="34344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Last element (index size - 1)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4" name="CustomShape 18"/>
          <p:cNvSpPr/>
          <p:nvPr/>
        </p:nvSpPr>
        <p:spPr>
          <a:xfrm>
            <a:off x="419040" y="1236960"/>
            <a:ext cx="83289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array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is a data structure containing a number of data values, all of which have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same type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nodeType="clickEffect" fill="hold">
                      <p:stCondLst>
                        <p:cond delay="indefinite"/>
                      </p:stCondLst>
                      <p:childTnLst>
                        <p:par>
                          <p:cTn id="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Array Representation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57200" y="1295280"/>
            <a:ext cx="8228880" cy="31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Homogeneous </a:t>
            </a:r>
            <a:r>
              <a:rPr b="0" lang="en-US" sz="2000" spc="-1" strike="noStrike">
                <a:solidFill>
                  <a:srgbClr val="0000ff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Each element same size of s bytes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E.g </a:t>
            </a:r>
            <a:endParaRPr b="0" lang="en-US" sz="18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 == 4 for int</a:t>
            </a:r>
            <a:endParaRPr b="0" lang="en-US" sz="18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 == 1 for char</a:t>
            </a:r>
            <a:endParaRPr b="0" lang="en-US" sz="18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An array of m data values is a sequence of m</a:t>
            </a:r>
            <a:r>
              <a:rPr b="0" lang="en-US" sz="1800" spc="-1" strike="noStrike">
                <a:solidFill>
                  <a:srgbClr val="000066"/>
                </a:solidFill>
                <a:latin typeface="Symbol"/>
                <a:ea typeface="ＭＳ Ｐゴシック"/>
              </a:rPr>
              <a:t>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 bytes</a:t>
            </a:r>
            <a:endParaRPr b="0" lang="en-US" sz="18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Indexing: 0</a:t>
            </a:r>
            <a:r>
              <a:rPr b="0" lang="en-US" sz="1800" spc="-1" strike="noStrike" baseline="30000">
                <a:solidFill>
                  <a:srgbClr val="000066"/>
                </a:solidFill>
                <a:latin typeface="Arial"/>
                <a:ea typeface="ＭＳ Ｐゴシック"/>
              </a:rPr>
              <a:t>th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value at byte s</a:t>
            </a:r>
            <a:r>
              <a:rPr b="0" lang="en-US" sz="1800" spc="-1" strike="noStrike">
                <a:solidFill>
                  <a:srgbClr val="000066"/>
                </a:solidFill>
                <a:latin typeface="Symbol"/>
                <a:ea typeface="ＭＳ Ｐゴシック"/>
              </a:rPr>
              <a:t>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0, 1</a:t>
            </a:r>
            <a:r>
              <a:rPr b="0" lang="en-US" sz="1800" spc="-1" strike="noStrike" baseline="30000">
                <a:solidFill>
                  <a:srgbClr val="000066"/>
                </a:solidFill>
                <a:latin typeface="Arial"/>
                <a:ea typeface="ＭＳ Ｐゴシック"/>
              </a:rPr>
              <a:t>st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value at byte s</a:t>
            </a:r>
            <a:r>
              <a:rPr b="0" lang="en-US" sz="1800" spc="-1" strike="noStrike">
                <a:solidFill>
                  <a:srgbClr val="000066"/>
                </a:solidFill>
                <a:latin typeface="Symbol"/>
                <a:ea typeface="ＭＳ Ｐゴシック"/>
              </a:rPr>
              <a:t>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1,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8" name="Group 4"/>
          <p:cNvGrpSpPr/>
          <p:nvPr/>
        </p:nvGrpSpPr>
        <p:grpSpPr>
          <a:xfrm>
            <a:off x="1809360" y="3924360"/>
            <a:ext cx="4165200" cy="1370880"/>
            <a:chOff x="1809360" y="3924360"/>
            <a:chExt cx="4165200" cy="1370880"/>
          </a:xfrm>
        </p:grpSpPr>
        <p:sp>
          <p:nvSpPr>
            <p:cNvPr id="209" name="CustomShape 5"/>
            <p:cNvSpPr/>
            <p:nvPr/>
          </p:nvSpPr>
          <p:spPr>
            <a:xfrm>
              <a:off x="2927160" y="483876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a[0]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0" name="CustomShape 6"/>
            <p:cNvSpPr/>
            <p:nvPr/>
          </p:nvSpPr>
          <p:spPr>
            <a:xfrm>
              <a:off x="2927160" y="438156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a[1]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1" name="CustomShape 7"/>
            <p:cNvSpPr/>
            <p:nvPr/>
          </p:nvSpPr>
          <p:spPr>
            <a:xfrm>
              <a:off x="2927160" y="392436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a[2]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2" name="CustomShape 8"/>
            <p:cNvSpPr/>
            <p:nvPr/>
          </p:nvSpPr>
          <p:spPr>
            <a:xfrm>
              <a:off x="1809360" y="488808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0x1000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3" name="CustomShape 9"/>
            <p:cNvSpPr/>
            <p:nvPr/>
          </p:nvSpPr>
          <p:spPr>
            <a:xfrm>
              <a:off x="1809360" y="443088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0x1004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4" name="CustomShape 10"/>
            <p:cNvSpPr/>
            <p:nvPr/>
          </p:nvSpPr>
          <p:spPr>
            <a:xfrm>
              <a:off x="1809360" y="397368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0x1008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15" name="CustomShape 11"/>
          <p:cNvSpPr/>
          <p:nvPr/>
        </p:nvSpPr>
        <p:spPr>
          <a:xfrm>
            <a:off x="3674520" y="3327480"/>
            <a:ext cx="1552320" cy="3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a[3];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6" name="CustomShape 12"/>
          <p:cNvSpPr/>
          <p:nvPr/>
        </p:nvSpPr>
        <p:spPr>
          <a:xfrm>
            <a:off x="3702960" y="5712480"/>
            <a:ext cx="2208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bytes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13"/>
          <p:cNvSpPr/>
          <p:nvPr/>
        </p:nvSpPr>
        <p:spPr>
          <a:xfrm flipV="1">
            <a:off x="4038480" y="5295240"/>
            <a:ext cx="15156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00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Array Representation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2828520" y="1247760"/>
            <a:ext cx="2161800" cy="13096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char    c1;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    a[3];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char    c2;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    i;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21" name="Group 4"/>
          <p:cNvGrpSpPr/>
          <p:nvPr/>
        </p:nvGrpSpPr>
        <p:grpSpPr>
          <a:xfrm>
            <a:off x="1240920" y="3000240"/>
            <a:ext cx="4171680" cy="2745000"/>
            <a:chOff x="1240920" y="3000240"/>
            <a:chExt cx="4171680" cy="2745000"/>
          </a:xfrm>
        </p:grpSpPr>
        <p:sp>
          <p:nvSpPr>
            <p:cNvPr id="222" name="CustomShape 5"/>
            <p:cNvSpPr/>
            <p:nvPr/>
          </p:nvSpPr>
          <p:spPr>
            <a:xfrm>
              <a:off x="2365200" y="5286240"/>
              <a:ext cx="761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c1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3" name="CustomShape 6"/>
            <p:cNvSpPr/>
            <p:nvPr/>
          </p:nvSpPr>
          <p:spPr>
            <a:xfrm>
              <a:off x="3127320" y="5286240"/>
              <a:ext cx="2285280" cy="45648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7"/>
            <p:cNvSpPr/>
            <p:nvPr/>
          </p:nvSpPr>
          <p:spPr>
            <a:xfrm>
              <a:off x="2365200" y="482904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a[0]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" name="CustomShape 8"/>
            <p:cNvSpPr/>
            <p:nvPr/>
          </p:nvSpPr>
          <p:spPr>
            <a:xfrm>
              <a:off x="2365200" y="437184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a[1]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6" name="CustomShape 9"/>
            <p:cNvSpPr/>
            <p:nvPr/>
          </p:nvSpPr>
          <p:spPr>
            <a:xfrm>
              <a:off x="2365200" y="391464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a[2]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7" name="CustomShape 10"/>
            <p:cNvSpPr/>
            <p:nvPr/>
          </p:nvSpPr>
          <p:spPr>
            <a:xfrm>
              <a:off x="2365200" y="3000240"/>
              <a:ext cx="3047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i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8" name="CustomShape 11"/>
            <p:cNvSpPr/>
            <p:nvPr/>
          </p:nvSpPr>
          <p:spPr>
            <a:xfrm>
              <a:off x="1247760" y="541188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0x1000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29" name="CustomShape 12"/>
            <p:cNvSpPr/>
            <p:nvPr/>
          </p:nvSpPr>
          <p:spPr>
            <a:xfrm>
              <a:off x="1247760" y="495468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0x1004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0" name="CustomShape 13"/>
            <p:cNvSpPr/>
            <p:nvPr/>
          </p:nvSpPr>
          <p:spPr>
            <a:xfrm>
              <a:off x="1247760" y="449748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0x1008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1" name="CustomShape 14"/>
            <p:cNvSpPr/>
            <p:nvPr/>
          </p:nvSpPr>
          <p:spPr>
            <a:xfrm>
              <a:off x="1240920" y="4040280"/>
              <a:ext cx="959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0x100C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2" name="CustomShape 15"/>
            <p:cNvSpPr/>
            <p:nvPr/>
          </p:nvSpPr>
          <p:spPr>
            <a:xfrm>
              <a:off x="1244520" y="307656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0x1014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3" name="CustomShape 16"/>
            <p:cNvSpPr/>
            <p:nvPr/>
          </p:nvSpPr>
          <p:spPr>
            <a:xfrm>
              <a:off x="2365200" y="3457440"/>
              <a:ext cx="761400" cy="45648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c2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4" name="CustomShape 17"/>
            <p:cNvSpPr/>
            <p:nvPr/>
          </p:nvSpPr>
          <p:spPr>
            <a:xfrm>
              <a:off x="3127320" y="3457440"/>
              <a:ext cx="2285280" cy="45648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18"/>
            <p:cNvSpPr/>
            <p:nvPr/>
          </p:nvSpPr>
          <p:spPr>
            <a:xfrm>
              <a:off x="1244520" y="3533760"/>
              <a:ext cx="947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0x1010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Array Sizes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223920" indent="-223200" algn="ctr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ＭＳ Ｐゴシック"/>
              </a:rPr>
              <a:t>What is sizeof(array[3])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?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</a:pPr>
            <a:endParaRPr b="0" lang="en-US" sz="2000" spc="-1" strike="noStrike">
              <a:latin typeface="Arial"/>
            </a:endParaRPr>
          </a:p>
          <a:p>
            <a:pPr marL="223920" indent="-223200" algn="ctr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ＭＳ Ｐゴシック"/>
              </a:rPr>
              <a:t>What is sizeof(array)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"/>
          <p:cNvSpPr/>
          <p:nvPr/>
        </p:nvSpPr>
        <p:spPr>
          <a:xfrm>
            <a:off x="3336840" y="2073600"/>
            <a:ext cx="2466720" cy="3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 array[10];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5448240" y="3519360"/>
            <a:ext cx="3574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5450400" y="4493520"/>
            <a:ext cx="5342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40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2" name="CustomShape 7"/>
          <p:cNvSpPr/>
          <p:nvPr/>
        </p:nvSpPr>
        <p:spPr>
          <a:xfrm>
            <a:off x="886680" y="3435480"/>
            <a:ext cx="20797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returns the size of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an object in bytes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Line 8"/>
          <p:cNvSpPr/>
          <p:nvPr/>
        </p:nvSpPr>
        <p:spPr>
          <a:xfrm flipV="1">
            <a:off x="2862720" y="3321000"/>
            <a:ext cx="1143000" cy="22860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9"/>
          <p:cNvSpPr/>
          <p:nvPr/>
        </p:nvSpPr>
        <p:spPr>
          <a:xfrm>
            <a:off x="3992040" y="2696760"/>
            <a:ext cx="2642400" cy="738000"/>
          </a:xfrm>
          <a:prstGeom prst="ellipse">
            <a:avLst/>
          </a:pr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0"/>
          <p:cNvSpPr/>
          <p:nvPr/>
        </p:nvSpPr>
        <p:spPr>
          <a:xfrm>
            <a:off x="457200" y="1155600"/>
            <a:ext cx="84574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operator can determine the size of a given array (in bytes).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nodeType="clickEffect" fill="hold">
                      <p:stCondLst>
                        <p:cond delay="indefinite"/>
                      </p:stCondLst>
                      <p:childTnLst>
                        <p:par>
                          <p:cTn id="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nodeType="clickEffect" fill="hold">
                      <p:stCondLst>
                        <p:cond delay="indefinite"/>
                      </p:stCondLst>
                      <p:childTnLst>
                        <p:par>
                          <p:cTn id="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Array Initialization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66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6600"/>
                </a:solidFill>
                <a:latin typeface="Calibri"/>
                <a:ea typeface="ＭＳ Ｐゴシック"/>
              </a:rPr>
              <a:t>Always initialize array when you declare it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int a[10] = {1, 2, 3, 4, 5, 6, 7, 8, 9, 10};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int a[10] = {1 , 2, 3, 4, 5, 6};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6600"/>
                </a:solidFill>
                <a:latin typeface="Verdana"/>
                <a:ea typeface="ＭＳ Ｐゴシック"/>
              </a:rPr>
              <a:t>/* {1, 2, 3, 4, 5, 6, 0, 0, 0, 0}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int a[10] = {0};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6600"/>
                </a:solidFill>
                <a:latin typeface="Verdana"/>
                <a:ea typeface="ＭＳ Ｐゴシック"/>
              </a:rPr>
              <a:t>/* {0, 0, 0, 0, 0, 0, 0, 0, 0, 0}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int a[] = {1, 2, 3, 4, 5, 6, 7, 8, 9, 10};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6600"/>
                </a:solidFill>
                <a:latin typeface="Verdana"/>
                <a:ea typeface="ＭＳ Ｐゴシック"/>
              </a:rPr>
              <a:t>/* {1, 2, 3, 4, 5, 6, 7, 8, 9, 10}*/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6600"/>
                </a:solidFill>
                <a:latin typeface="Verdana"/>
                <a:ea typeface="ＭＳ Ｐゴシック"/>
              </a:rPr>
              <a:t>/*The MAXIMUM size will be computed by counting the list*/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Array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373040">
              <a:lnSpc>
                <a:spcPct val="100000"/>
              </a:lnSpc>
            </a:pPr>
            <a:r>
              <a:rPr b="0" lang="en-US" sz="4000" spc="-1" strike="noStrike">
                <a:solidFill>
                  <a:srgbClr val="006600"/>
                </a:solidFill>
                <a:latin typeface="Calibri"/>
                <a:ea typeface="ＭＳ Ｐゴシック"/>
              </a:rPr>
              <a:t>Int a[10], i ; </a:t>
            </a:r>
            <a:endParaRPr b="0" lang="en-US" sz="4000" spc="-1" strike="noStrike">
              <a:latin typeface="Arial"/>
            </a:endParaRPr>
          </a:p>
          <a:p>
            <a:pPr marL="1373040">
              <a:lnSpc>
                <a:spcPct val="100000"/>
              </a:lnSpc>
            </a:pPr>
            <a:r>
              <a:rPr b="0" lang="en-US" sz="4000" spc="-1" strike="noStrike">
                <a:solidFill>
                  <a:srgbClr val="006600"/>
                </a:solidFill>
                <a:latin typeface="Calibri"/>
                <a:ea typeface="ＭＳ Ｐゴシック"/>
              </a:rPr>
              <a:t>for(i = 1; i &lt;= 10; i++)</a:t>
            </a:r>
            <a:endParaRPr b="0" lang="en-US" sz="4000" spc="-1" strike="noStrike">
              <a:latin typeface="Arial"/>
            </a:endParaRPr>
          </a:p>
          <a:p>
            <a:pPr marL="1373040">
              <a:lnSpc>
                <a:spcPct val="100000"/>
              </a:lnSpc>
            </a:pPr>
            <a:r>
              <a:rPr b="0" lang="en-US" sz="4000" spc="-1" strike="noStrike">
                <a:solidFill>
                  <a:srgbClr val="006600"/>
                </a:solidFill>
                <a:latin typeface="Calibri"/>
                <a:ea typeface="ＭＳ Ｐゴシック"/>
              </a:rPr>
              <a:t>	</a:t>
            </a:r>
            <a:r>
              <a:rPr b="0" lang="en-US" sz="4000" spc="-1" strike="noStrike">
                <a:solidFill>
                  <a:srgbClr val="006600"/>
                </a:solidFill>
                <a:latin typeface="Calibri"/>
                <a:ea typeface="ＭＳ Ｐゴシック"/>
              </a:rPr>
              <a:t>a[i] = 0;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 LibreOffice_project/00m0$Build-3</Application>
  <Words>1770</Words>
  <Paragraphs>488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2019-11-10T16:33:14Z</dcterms:created>
  <dc:creator/>
  <dc:description/>
  <dc:language>en-US</dc:language>
  <cp:lastModifiedBy/>
  <dcterms:modified xsi:type="dcterms:W3CDTF">2019-11-10T16:33:20Z</dcterms:modified>
  <cp:revision>2</cp:revision>
  <dc:subject/>
  <dc:title>Arrays and Pointers in 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