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DDEF5C-9CD8-4D95-9299-1845479FC95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F4FA46-54F0-4185-BD48-B6BD8E7B97C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31668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652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31668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17652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04920" y="380880"/>
            <a:ext cx="853416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31668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17652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31668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17652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04920" y="380880"/>
            <a:ext cx="853416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52280" y="152280"/>
            <a:ext cx="8838720" cy="655272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2280"/>
            <a:ext cx="8838720" cy="655272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E16444C-189C-4CA7-9680-7E612222605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152280" y="152280"/>
            <a:ext cx="8838720" cy="655272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3" marL="125892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4" marL="159696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001000" y="6324480"/>
            <a:ext cx="91404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3C41DE5-5587-4538-97EF-FE0071D4EF4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br/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ITSE 3242:</a:t>
            </a:r>
            <a:br/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Systems Programming</a:t>
            </a:r>
            <a:br/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Program execution and translation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371600" y="43434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pil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iv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Examples: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$ gcc –c –v test.i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This will compile and assemble the source file test.i into test.o and prints information about the compilation process at the same time.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$ gcc –pipe –o test test.c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This will create the executable file test in the current directory but instead of creating intermediate files for each process of compilation, it will use pipes as a means of giving the output of one process to the input of the next process.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mp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ilin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compiler takes our source code, checks to make sure it has legal syntax, and then generates machine code (or assembly code).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This machine code may be optimized,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output of the compiler is an object file, which is denoted by the .o extension when using gcc.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There is one object file produced per source code file. 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An object file contains machine code, but any function call to code that is in a different source file is left unresolved.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address the code should jump to is unknown at this stage.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Compiling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work of the compiler is generally divided into different phases. 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Conceptually, these phases operate in sequence taking the output from the previous phase as its input. 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Components of a compiler are: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Lexical analysis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Syntax analysis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Semantic analysis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Intermediate code generation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Code optimization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Code generation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Phases of Compiling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Lexical analysis (Scanning): 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This is the initial part of reading and analysing the program text: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text is read and divided into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tokens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, each of which corresponds to a symbol in the programming language.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E.g. A variable name, a keyword or number.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Additionally, it will filter out whatever separates the tokens (the so-called white-space)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E.g. x3 = y + 3;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3276720" y="4572000"/>
          <a:ext cx="3428640" cy="1676160"/>
        </p:xfrm>
        <a:graphic>
          <a:graphicData uri="http://schemas.openxmlformats.org/drawingml/2006/table">
            <a:tbl>
              <a:tblPr/>
              <a:tblGrid>
                <a:gridCol w="1352160"/>
                <a:gridCol w="2076480"/>
              </a:tblGrid>
              <a:tr h="25992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Token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Type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</a:tr>
              <a:tr h="25992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x3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identifier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d6cc"/>
                    </a:solidFill>
                  </a:tcPr>
                </a:tc>
              </a:tr>
              <a:tr h="25992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=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Assignment operator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be7"/>
                    </a:solidFill>
                  </a:tcPr>
                </a:tc>
              </a:tr>
              <a:tr h="25992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identifier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d6cc"/>
                    </a:solidFill>
                  </a:tcPr>
                </a:tc>
              </a:tr>
              <a:tr h="25992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+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Addition operator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be7"/>
                    </a:solidFill>
                  </a:tcPr>
                </a:tc>
              </a:tr>
              <a:tr h="25992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d6cc"/>
                    </a:solidFill>
                  </a:tcPr>
                </a:tc>
              </a:tr>
              <a:tr h="259920"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7a00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b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Phases of Compiling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Syntax analysis (Parsing): 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This phase takes the list of tokens produced by the lexical analysis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Arranges these in a tree-structure (called the syntax tree) that reflects the structure of the program. 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This phase is often called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parsing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Parser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tries to arrange the tokens using the syntax defined by that language.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It also reports a syntax error if the given code violates the defined grammar of the language. 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Phases of Compiling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For example let’s assume that we have the following grammar definition for the above problem in the language.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&lt;assignment&gt; -&gt; id = expression;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&lt;expression&gt; -&gt; number | id | expression + expression | 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expression * expression | 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expression – expression | 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expression / expression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2476440" y="3962520"/>
            <a:ext cx="441972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Phases of Compiling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Semantics Analysis (Type checking):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This phase analyses the syntax tree to determine if the program violates certain requirements related to the semantics (meaning of the program).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It also attaches meaning to the program.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if a variable is used but not declared or 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if it is used in a context that does not make sense given the type of the variable, 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Phases of Compiling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Intermediate code generation: 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program is translated to a simple machine independent intermediate language. 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One common intermediate language representation is Three-Address Code. 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These are primitive instructions that have one operator and (up to) three operands, all of which are addresses. 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One address is the destination, which receives the result of the operation; the other two addresses are the sources of the values to be operated on.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Example:  x5 = (x1 + x2) * x3 / x4;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Temp1 = x1+x2;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Temp2 = Temp1 * x3;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Temp3 = Temp2 / x4;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x5 = Temp3;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Phases of Compiling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Code optimization: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code optimizer will try to optimize the code to make it more efficient on resource usage.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Code optimization is not a critical phase in compiling but some compilers implement it to make the programs more effective.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code optimizer tries to apply basic code optimization algorithms to improve the performance of the program.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Example:  x5 = (x1 + x2) * x3 / x4;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Temp1 = x1+x2;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 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Temp2 = Temp1 * x3;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x5 = Temp2 / x4;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Phases of Compiling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Code generation: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intermediate language is translated to assembly language (a textual representation of machine code) for specific machine architecture.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Assembling: 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assembly-language code is translated into binary representation and addresses of variables, functions, etc., are determined.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Discuss Program execution steps.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Understand what different phases of the program translation perform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Understand different types of object codes and how they are related with program translation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Understand how linking works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Understand how loading works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Linking is the process of collecting and combining various pieces of code and data into a single file. 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Linking is performed automatically by programs called linkers. 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Linkers play a crucial role in software development because they enable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Separate compilation. Decompose large programs into smaller, more manageable modules that can be modified and compiled separately. 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When we change one of these modules, we simply recompile it and relink the application, without having to recompile the other files. 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Understanding linkers will help you build large programs. 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1981080" y="4572000"/>
            <a:ext cx="5105160" cy="217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ker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nt.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Linking can be performed at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Compile time: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when the source code is translated into machine code; 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Load time: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when the program is loaded into memory and executed by the loader; and 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run time, by application programs. 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914400" y="2666880"/>
            <a:ext cx="6696360" cy="38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Linker cont.…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Code in an object file can come from one of three places: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1. The actual source code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2. Libraries and external references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3. Automatically generated info from compilation and assembling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job of the linker is to assemble the code from these three places and create the final executable program file.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Object files come in three forms: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Re-locatable object file. 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Contains binary code and data in a form that can be combined with other re-locatable object files at compile time to create an executable object file.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Executable object file. 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Contains binary code and data in a form that can be copied directly into memory and executed.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Shared object file. 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 special type of re-locatable object file that can be loaded into memory and linked dynamically, at either load time or run time.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Compilers and assemblers generate re-locatable object files (including shared object files). Linkers generate executable object files. 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 Files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Object files are merely collections of blocks of bytes.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Some of these blocks contain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program code, 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others contain program data, and 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others contain data structures that guide the linker and loader. 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Object file format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object file header: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size and position of the other pieces of the object file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text segment: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machine code (representing the program)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data segment: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binary representation of the data in the source file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relocation information: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identifies lines of code that need to be “handled”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symbol table: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list of this file’s labels and data that can be referenced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nk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nt.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To build the executable, the linker must perform three main tasks: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00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Copy: 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Code and data from each object file to the executable.</a:t>
            </a:r>
            <a:endParaRPr b="0" lang="en-US" sz="22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00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Symbol resolution: 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Object files define and reference symbols. </a:t>
            </a:r>
            <a:endParaRPr b="0" lang="en-US" sz="22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purpose of symbol resolution is to associate each symbol reference with exactly one symbol definition and resolves external references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External reference: reference to a symbol defined in another object file. 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References can be in either code or data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code: a();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/* reference to symbol a */ 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data: int *xp=&amp;x;    /* reference to symbol x */ 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nk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nt.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Relocation: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Compilers and assemblers generate code and data sections that start at address 0. 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linker Relocates symbols from their relative locations in the .o files to new absolute positions in the executable. 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5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Updates all references to these symbols to reflect their new positions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. </a:t>
            </a:r>
            <a:endParaRPr b="0" lang="en-US" sz="32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Linker cont.…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.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685800" y="1143000"/>
            <a:ext cx="7275240" cy="27428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340200" y="4114800"/>
            <a:ext cx="853416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Resolve: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Find the definition of each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undefined reference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an object 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The use of swap() in main.o needs to be resolved to definition found 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swap.o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Relocate: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Assign code and data into absolute locations, and update references 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swap.c compiled without knowing where buf will be in memory.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Linker must allocate buf (defined in main.o) into some memory location, and update uses of buf in swap.o to use this location.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Step 1: Take text segment from each .o file and put them together.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Step 2: Take data segment from each .o file, put them together, and concatenate this onto end of text segments.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Step 3: Relocate and Resolve References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Go through un-resolved references and resolve them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Fill in all absolute addresses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</p:txBody>
      </p:sp>
      <p:grpSp>
        <p:nvGrpSpPr>
          <p:cNvPr id="155" name="Group 3"/>
          <p:cNvGrpSpPr/>
          <p:nvPr/>
        </p:nvGrpSpPr>
        <p:grpSpPr>
          <a:xfrm>
            <a:off x="1744560" y="3308760"/>
            <a:ext cx="5569200" cy="3297600"/>
            <a:chOff x="1744560" y="3308760"/>
            <a:chExt cx="5569200" cy="3297600"/>
          </a:xfrm>
        </p:grpSpPr>
        <p:grpSp>
          <p:nvGrpSpPr>
            <p:cNvPr id="156" name="Group 4"/>
            <p:cNvGrpSpPr/>
            <p:nvPr/>
          </p:nvGrpSpPr>
          <p:grpSpPr>
            <a:xfrm>
              <a:off x="1744560" y="3308760"/>
              <a:ext cx="869400" cy="1487160"/>
              <a:chOff x="1744560" y="3308760"/>
              <a:chExt cx="869400" cy="1487160"/>
            </a:xfrm>
          </p:grpSpPr>
          <p:sp>
            <p:nvSpPr>
              <p:cNvPr id="157" name="CustomShape 5"/>
              <p:cNvSpPr/>
              <p:nvPr/>
            </p:nvSpPr>
            <p:spPr>
              <a:xfrm rot="21588000">
                <a:off x="1744920" y="3310200"/>
                <a:ext cx="868320" cy="303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18 VAG Rounded Thin   55390"/>
                  </a:rPr>
                  <a:t>.o</a:t>
                </a:r>
                <a:r>
                  <a:rPr b="0" lang="en-US" sz="1400" spc="-1" strike="noStrike">
                    <a:solidFill>
                      <a:srgbClr val="000000"/>
                    </a:solidFill>
                    <a:latin typeface="18 VAG Rounded Thin   55390"/>
                  </a:rPr>
                  <a:t> file 1</a:t>
                </a:r>
                <a:endParaRPr b="0" lang="en-US" sz="1400" spc="-1" strike="noStrike">
                  <a:latin typeface="Arial"/>
                </a:endParaRPr>
              </a:p>
            </p:txBody>
          </p:sp>
          <p:grpSp>
            <p:nvGrpSpPr>
              <p:cNvPr id="158" name="Group 6"/>
              <p:cNvGrpSpPr/>
              <p:nvPr/>
            </p:nvGrpSpPr>
            <p:grpSpPr>
              <a:xfrm>
                <a:off x="1785960" y="3699000"/>
                <a:ext cx="791640" cy="1096920"/>
                <a:chOff x="1785960" y="3699000"/>
                <a:chExt cx="791640" cy="1096920"/>
              </a:xfrm>
            </p:grpSpPr>
            <p:sp>
              <p:nvSpPr>
                <p:cNvPr id="159" name="CustomShape 7"/>
                <p:cNvSpPr/>
                <p:nvPr/>
              </p:nvSpPr>
              <p:spPr>
                <a:xfrm rot="21588000">
                  <a:off x="1786320" y="3700080"/>
                  <a:ext cx="787320" cy="303480"/>
                </a:xfrm>
                <a:prstGeom prst="rect">
                  <a:avLst/>
                </a:prstGeom>
                <a:noFill/>
                <a:ln w="38160">
                  <a:solidFill>
                    <a:schemeClr val="accent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18 VAG Rounded Thin   55390"/>
                    </a:rPr>
                    <a:t>text 1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60" name="CustomShape 8"/>
                <p:cNvSpPr/>
                <p:nvPr/>
              </p:nvSpPr>
              <p:spPr>
                <a:xfrm rot="21588000">
                  <a:off x="1805400" y="4069080"/>
                  <a:ext cx="752760" cy="303480"/>
                </a:xfrm>
                <a:prstGeom prst="rect">
                  <a:avLst/>
                </a:prstGeom>
                <a:noFill/>
                <a:ln w="38160">
                  <a:solidFill>
                    <a:schemeClr val="accent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18 VAG Rounded Thin   55390"/>
                    </a:rPr>
                    <a:t>data 1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61" name="CustomShape 9"/>
                <p:cNvSpPr/>
                <p:nvPr/>
              </p:nvSpPr>
              <p:spPr>
                <a:xfrm rot="21588000">
                  <a:off x="1789560" y="4490640"/>
                  <a:ext cx="787320" cy="303480"/>
                </a:xfrm>
                <a:prstGeom prst="rect">
                  <a:avLst/>
                </a:prstGeom>
                <a:noFill/>
                <a:ln w="38160">
                  <a:solidFill>
                    <a:schemeClr val="accent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18 VAG Rounded Thin   55390"/>
                    </a:rPr>
                    <a:t>info 1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62" name="Group 10"/>
            <p:cNvGrpSpPr/>
            <p:nvPr/>
          </p:nvGrpSpPr>
          <p:grpSpPr>
            <a:xfrm>
              <a:off x="1760400" y="5075280"/>
              <a:ext cx="869760" cy="1531080"/>
              <a:chOff x="1760400" y="5075280"/>
              <a:chExt cx="869760" cy="1531080"/>
            </a:xfrm>
          </p:grpSpPr>
          <p:sp>
            <p:nvSpPr>
              <p:cNvPr id="163" name="CustomShape 11"/>
              <p:cNvSpPr/>
              <p:nvPr/>
            </p:nvSpPr>
            <p:spPr>
              <a:xfrm rot="21588000">
                <a:off x="1760760" y="5076720"/>
                <a:ext cx="868320" cy="303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66"/>
                    </a:solidFill>
                    <a:latin typeface="18 VAG Rounded Thin   55390"/>
                  </a:rPr>
                  <a:t>.o</a:t>
                </a:r>
                <a:r>
                  <a:rPr b="0" lang="en-US" sz="1400" spc="-1" strike="noStrike">
                    <a:solidFill>
                      <a:srgbClr val="000066"/>
                    </a:solidFill>
                    <a:latin typeface="18 VAG Rounded Thin   55390"/>
                  </a:rPr>
                  <a:t> file 2</a:t>
                </a:r>
                <a:endParaRPr b="0" lang="en-US" sz="1400" spc="-1" strike="noStrike">
                  <a:latin typeface="Arial"/>
                </a:endParaRPr>
              </a:p>
            </p:txBody>
          </p:sp>
          <p:grpSp>
            <p:nvGrpSpPr>
              <p:cNvPr id="164" name="Group 12"/>
              <p:cNvGrpSpPr/>
              <p:nvPr/>
            </p:nvGrpSpPr>
            <p:grpSpPr>
              <a:xfrm>
                <a:off x="1782000" y="5474880"/>
                <a:ext cx="811440" cy="1131480"/>
                <a:chOff x="1782000" y="5474880"/>
                <a:chExt cx="811440" cy="1131480"/>
              </a:xfrm>
            </p:grpSpPr>
            <p:sp>
              <p:nvSpPr>
                <p:cNvPr id="165" name="CustomShape 13"/>
                <p:cNvSpPr/>
                <p:nvPr/>
              </p:nvSpPr>
              <p:spPr>
                <a:xfrm rot="21588000">
                  <a:off x="1802160" y="5475960"/>
                  <a:ext cx="787680" cy="303480"/>
                </a:xfrm>
                <a:prstGeom prst="rect">
                  <a:avLst/>
                </a:prstGeom>
                <a:noFill/>
                <a:ln w="38160">
                  <a:solidFill>
                    <a:schemeClr val="accent2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400" spc="-1" strike="noStrike">
                      <a:solidFill>
                        <a:srgbClr val="000066"/>
                      </a:solidFill>
                      <a:latin typeface="18 VAG Rounded Thin   55390"/>
                    </a:rPr>
                    <a:t>text 2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66" name="CustomShape 14"/>
                <p:cNvSpPr/>
                <p:nvPr/>
              </p:nvSpPr>
              <p:spPr>
                <a:xfrm rot="21588000">
                  <a:off x="1820880" y="5888520"/>
                  <a:ext cx="752760" cy="303480"/>
                </a:xfrm>
                <a:prstGeom prst="rect">
                  <a:avLst/>
                </a:prstGeom>
                <a:noFill/>
                <a:ln w="38160">
                  <a:solidFill>
                    <a:schemeClr val="accent2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400" spc="-1" strike="noStrike">
                      <a:solidFill>
                        <a:srgbClr val="000066"/>
                      </a:solidFill>
                      <a:latin typeface="18 VAG Rounded Thin   55390"/>
                    </a:rPr>
                    <a:t>data 2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67" name="CustomShape 15"/>
                <p:cNvSpPr/>
                <p:nvPr/>
              </p:nvSpPr>
              <p:spPr>
                <a:xfrm rot="21588000">
                  <a:off x="1782360" y="6301440"/>
                  <a:ext cx="810360" cy="303480"/>
                </a:xfrm>
                <a:prstGeom prst="rect">
                  <a:avLst/>
                </a:prstGeom>
                <a:noFill/>
                <a:ln w="38160">
                  <a:solidFill>
                    <a:schemeClr val="accent2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400" spc="-1" strike="noStrike">
                      <a:solidFill>
                        <a:srgbClr val="000066"/>
                      </a:solidFill>
                      <a:latin typeface="18 VAG Rounded Thin   55390"/>
                    </a:rPr>
                    <a:t>info 2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68" name="Group 16"/>
            <p:cNvGrpSpPr/>
            <p:nvPr/>
          </p:nvGrpSpPr>
          <p:grpSpPr>
            <a:xfrm>
              <a:off x="2716200" y="4076280"/>
              <a:ext cx="2773800" cy="1715040"/>
              <a:chOff x="2716200" y="4076280"/>
              <a:chExt cx="2773800" cy="1715040"/>
            </a:xfrm>
          </p:grpSpPr>
          <p:grpSp>
            <p:nvGrpSpPr>
              <p:cNvPr id="169" name="Group 17"/>
              <p:cNvGrpSpPr/>
              <p:nvPr/>
            </p:nvGrpSpPr>
            <p:grpSpPr>
              <a:xfrm>
                <a:off x="3270240" y="4362480"/>
                <a:ext cx="1379880" cy="709920"/>
                <a:chOff x="3270240" y="4362480"/>
                <a:chExt cx="1379880" cy="709920"/>
              </a:xfrm>
            </p:grpSpPr>
            <p:sp>
              <p:nvSpPr>
                <p:cNvPr id="170" name="CustomShape 18"/>
                <p:cNvSpPr/>
                <p:nvPr/>
              </p:nvSpPr>
              <p:spPr>
                <a:xfrm rot="21588000">
                  <a:off x="3521160" y="4496040"/>
                  <a:ext cx="877680" cy="364680"/>
                </a:xfrm>
                <a:prstGeom prst="rect">
                  <a:avLst/>
                </a:prstGeom>
                <a:noFill/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a50021"/>
                      </a:solidFill>
                      <a:latin typeface="18 VAG Rounded Bold   07390"/>
                    </a:rPr>
                    <a:t>Linker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171" name="CustomShape 19"/>
                <p:cNvSpPr/>
                <p:nvPr/>
              </p:nvSpPr>
              <p:spPr>
                <a:xfrm rot="21588000">
                  <a:off x="3271320" y="4365000"/>
                  <a:ext cx="1377720" cy="704520"/>
                </a:xfrm>
                <a:prstGeom prst="ellipse">
                  <a:avLst/>
                </a:prstGeom>
                <a:noFill/>
                <a:ln w="38160">
                  <a:solidFill>
                    <a:schemeClr val="hlink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2" name="Line 20"/>
              <p:cNvSpPr/>
              <p:nvPr/>
            </p:nvSpPr>
            <p:spPr>
              <a:xfrm>
                <a:off x="2716200" y="4076280"/>
                <a:ext cx="658080" cy="357120"/>
              </a:xfrm>
              <a:prstGeom prst="line">
                <a:avLst/>
              </a:prstGeom>
              <a:ln w="38160">
                <a:solidFill>
                  <a:schemeClr val="hlink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Line 21"/>
              <p:cNvSpPr/>
              <p:nvPr/>
            </p:nvSpPr>
            <p:spPr>
              <a:xfrm flipV="1">
                <a:off x="2722320" y="5071320"/>
                <a:ext cx="769680" cy="720000"/>
              </a:xfrm>
              <a:prstGeom prst="line">
                <a:avLst/>
              </a:prstGeom>
              <a:ln w="38160">
                <a:solidFill>
                  <a:schemeClr val="hlink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Line 22"/>
              <p:cNvSpPr/>
              <p:nvPr/>
            </p:nvSpPr>
            <p:spPr>
              <a:xfrm flipV="1">
                <a:off x="4730400" y="4712400"/>
                <a:ext cx="759600" cy="2160"/>
              </a:xfrm>
              <a:prstGeom prst="line">
                <a:avLst/>
              </a:prstGeom>
              <a:ln w="38160">
                <a:solidFill>
                  <a:schemeClr val="hlink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5" name="Group 23"/>
            <p:cNvGrpSpPr/>
            <p:nvPr/>
          </p:nvGrpSpPr>
          <p:grpSpPr>
            <a:xfrm>
              <a:off x="5523840" y="3508920"/>
              <a:ext cx="1789920" cy="2076120"/>
              <a:chOff x="5523840" y="3508920"/>
              <a:chExt cx="1789920" cy="2076120"/>
            </a:xfrm>
          </p:grpSpPr>
          <p:sp>
            <p:nvSpPr>
              <p:cNvPr id="176" name="CustomShape 24"/>
              <p:cNvSpPr/>
              <p:nvPr/>
            </p:nvSpPr>
            <p:spPr>
              <a:xfrm rot="21588000">
                <a:off x="5838480" y="3510720"/>
                <a:ext cx="1145160" cy="303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Courier New"/>
                  </a:rPr>
                  <a:t>a.out</a:t>
                </a:r>
                <a:endParaRPr b="0" lang="en-US" sz="1400" spc="-1" strike="noStrike">
                  <a:latin typeface="Arial"/>
                </a:endParaRPr>
              </a:p>
            </p:txBody>
          </p:sp>
          <p:grpSp>
            <p:nvGrpSpPr>
              <p:cNvPr id="177" name="Group 25"/>
              <p:cNvGrpSpPr/>
              <p:nvPr/>
            </p:nvGrpSpPr>
            <p:grpSpPr>
              <a:xfrm>
                <a:off x="5523840" y="4038480"/>
                <a:ext cx="1789920" cy="1546560"/>
                <a:chOff x="5523840" y="4038480"/>
                <a:chExt cx="1789920" cy="1546560"/>
              </a:xfrm>
            </p:grpSpPr>
            <p:sp>
              <p:nvSpPr>
                <p:cNvPr id="178" name="CustomShape 26"/>
                <p:cNvSpPr/>
                <p:nvPr/>
              </p:nvSpPr>
              <p:spPr>
                <a:xfrm rot="21588000">
                  <a:off x="5524200" y="4041360"/>
                  <a:ext cx="1784880" cy="303480"/>
                </a:xfrm>
                <a:prstGeom prst="rect">
                  <a:avLst/>
                </a:prstGeom>
                <a:noFill/>
                <a:ln w="38160">
                  <a:solidFill>
                    <a:schemeClr val="accent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18 VAG Rounded Thin   55390"/>
                    </a:rPr>
                    <a:t>Relocated text 1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79" name="CustomShape 27"/>
                <p:cNvSpPr/>
                <p:nvPr/>
              </p:nvSpPr>
              <p:spPr>
                <a:xfrm rot="21588000">
                  <a:off x="5525280" y="4428720"/>
                  <a:ext cx="1785240" cy="303480"/>
                </a:xfrm>
                <a:prstGeom prst="rect">
                  <a:avLst/>
                </a:prstGeom>
                <a:noFill/>
                <a:ln w="38160">
                  <a:solidFill>
                    <a:schemeClr val="accent2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400" spc="-1" strike="noStrike">
                      <a:solidFill>
                        <a:srgbClr val="000066"/>
                      </a:solidFill>
                      <a:latin typeface="18 VAG Rounded Thin   55390"/>
                    </a:rPr>
                    <a:t>Relocated text 2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80" name="CustomShape 28"/>
                <p:cNvSpPr/>
                <p:nvPr/>
              </p:nvSpPr>
              <p:spPr>
                <a:xfrm rot="21588000">
                  <a:off x="5526720" y="4856760"/>
                  <a:ext cx="1785240" cy="303480"/>
                </a:xfrm>
                <a:prstGeom prst="rect">
                  <a:avLst/>
                </a:prstGeom>
                <a:noFill/>
                <a:ln w="38160">
                  <a:solidFill>
                    <a:schemeClr val="accent1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400" spc="-1" strike="noStrike">
                      <a:solidFill>
                        <a:srgbClr val="000000"/>
                      </a:solidFill>
                      <a:latin typeface="18 VAG Rounded Thin   55390"/>
                    </a:rPr>
                    <a:t>Relocated data 1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  <p:sp>
              <p:nvSpPr>
                <p:cNvPr id="181" name="CustomShape 29"/>
                <p:cNvSpPr/>
                <p:nvPr/>
              </p:nvSpPr>
              <p:spPr>
                <a:xfrm rot="21588000">
                  <a:off x="5528520" y="5277960"/>
                  <a:ext cx="1784880" cy="303480"/>
                </a:xfrm>
                <a:prstGeom prst="rect">
                  <a:avLst/>
                </a:prstGeom>
                <a:noFill/>
                <a:ln w="38160">
                  <a:solidFill>
                    <a:schemeClr val="accent2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1400" spc="-1" strike="noStrike">
                      <a:solidFill>
                        <a:srgbClr val="000066"/>
                      </a:solidFill>
                      <a:latin typeface="18 VAG Rounded Thin   55390"/>
                    </a:rPr>
                    <a:t>Relocated data 2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</p:grpSp>
        </p:grpSp>
      </p:grp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Program Translation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Programs written in any high level programming language need to pass through different phases before they can be directly executed by the computer.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Program execution in C involves the following steps.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99" name="Picture 5" descr=""/>
          <p:cNvPicPr/>
          <p:nvPr/>
        </p:nvPicPr>
        <p:blipFill>
          <a:blip r:embed="rId1"/>
          <a:stretch/>
        </p:blipFill>
        <p:spPr>
          <a:xfrm>
            <a:off x="422640" y="3068640"/>
            <a:ext cx="8492400" cy="301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Stages of Compilation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Starting with one or more C source code files, 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files are first sent to the C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Pre-processor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. 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6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6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The pre-processor is responsible for doing textual replacement on #define.</a:t>
            </a:r>
            <a:endParaRPr b="0" lang="en-US" sz="26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6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6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De-comment the program</a:t>
            </a:r>
            <a:endParaRPr b="0" lang="en-US" sz="26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6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6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Copy the contents of included header files.</a:t>
            </a:r>
            <a:endParaRPr b="0" lang="en-US" sz="26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fully expanded C code is passed to the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compiler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, the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compiler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, is responsible for 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6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6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syntax checking and </a:t>
            </a:r>
            <a:endParaRPr b="0" lang="en-US" sz="26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6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6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code generation. </a:t>
            </a:r>
            <a:endParaRPr b="0" lang="en-US" sz="26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6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Stages of Compilation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assembler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converts the assembly code generated by the compiler and generates an object code. 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If there are multiple sources of code in the program the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linker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, 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needs to resolve how to find this codes and </a:t>
            </a:r>
            <a:endParaRPr b="0" lang="en-US" sz="2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link them to produce the executable code . </a:t>
            </a:r>
            <a:endParaRPr b="0" lang="en-US" sz="28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executable code then can be loaded to memory by the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loader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and executed.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mp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iler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Dri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ver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main.c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#include&lt;stdio.h&gt;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#include"head.h"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void swap();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void display();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int array[2] = {25,50};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void main(){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printf("\nBefore Swap\n");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display();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swap();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printf("\nAfter Swap\n");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display();  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677880"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}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962520" y="723960"/>
            <a:ext cx="5181120" cy="59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2400" spc="-1" strike="noStrike"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swap.c</a:t>
            </a:r>
            <a:endParaRPr b="0" lang="en-US" sz="2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#include&lt;stdio.h&gt;</a:t>
            </a:r>
            <a:endParaRPr b="0" lang="en-US" sz="1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#include"head.h"</a:t>
            </a:r>
            <a:endParaRPr b="0" lang="en-US" sz="1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void swap(){</a:t>
            </a:r>
            <a:endParaRPr b="0" lang="en-US" sz="1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int temp = array[0];</a:t>
            </a:r>
            <a:endParaRPr b="0" lang="en-US" sz="1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array[0] = array[1];</a:t>
            </a:r>
            <a:endParaRPr b="0" lang="en-US" sz="1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array[1] = temp;</a:t>
            </a:r>
            <a:endParaRPr b="0" lang="en-US" sz="1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void display(){</a:t>
            </a:r>
            <a:endParaRPr b="0" lang="en-US" sz="1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printf("\nElement 0 : %d \n",array[0]);</a:t>
            </a:r>
            <a:endParaRPr b="0" lang="en-US" sz="1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   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printf("\nElement 1 : %d \n\n",array[1]);</a:t>
            </a:r>
            <a:endParaRPr b="0" lang="en-US" sz="1800" spc="-1" strike="noStrike"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head.h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extern int array[];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pil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iv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compiler driver invokes the language Pre-processor, compiler, assembler and linker as needed on behalf of the user.</a:t>
            </a:r>
            <a:endParaRPr b="0" lang="en-US" sz="22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In C gcc is a compiler drivers. </a:t>
            </a:r>
            <a:endParaRPr b="0" lang="en-US" sz="22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command like below will initiate the compiler driver.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$ gcc main.c swap.c –o outFile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driver first runs the C pre-processor (cpp),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which translates the C source file main.c into an intermediate file main.i. 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Next, the driver runs the C compiler (cc1) or cc,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which translates main.i into an assembly language file main.s. 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Then, the driver runs the assembler (as), 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which translates main.s into a re-locatable object file main.o.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pil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iv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The driver goes through the same process to generate swap.o.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Finally, it runs the linker program ld, which combines main.o and swap.o to create the executable object file outFile.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To run the executable outFile, we type its name on the Unix shell’s command line: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$  ./outFile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pil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iv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Different command options can be given to control the compilation process of the given programs for the cc and gcc compiler drivers.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-c: only compile and assemble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-S: only compile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-E: only pre-processing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- o outFileName: give name to output file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-v print information about the compile process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-pipe: use pipes rather than temporary files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Options for debugging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-g produce debugging information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-Q makes compiler print out each function name as it is compiled, and print some statistics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 LibreOffice_project/00m0$Build-3</Application>
  <Words>2009</Words>
  <Paragraphs>241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2019-12-03T15:51:31Z</dcterms:created>
  <dc:creator/>
  <dc:description/>
  <dc:language>en-US</dc:language>
  <cp:lastModifiedBy/>
  <dcterms:modified xsi:type="dcterms:W3CDTF">2019-12-03T15:51:37Z</dcterms:modified>
  <cp:revision>2</cp:revision>
  <dc:subject/>
  <dc:title>Part II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