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sldIdLst>
    <p:sldId id="387" r:id="rId2"/>
    <p:sldId id="388" r:id="rId3"/>
    <p:sldId id="499" r:id="rId4"/>
    <p:sldId id="498" r:id="rId5"/>
    <p:sldId id="389" r:id="rId6"/>
    <p:sldId id="390" r:id="rId7"/>
    <p:sldId id="391" r:id="rId8"/>
    <p:sldId id="392" r:id="rId9"/>
    <p:sldId id="393" r:id="rId10"/>
    <p:sldId id="484" r:id="rId11"/>
    <p:sldId id="394" r:id="rId12"/>
    <p:sldId id="395" r:id="rId13"/>
    <p:sldId id="396" r:id="rId14"/>
    <p:sldId id="397" r:id="rId15"/>
    <p:sldId id="398" r:id="rId16"/>
    <p:sldId id="399" r:id="rId17"/>
    <p:sldId id="400" r:id="rId18"/>
    <p:sldId id="402" r:id="rId19"/>
    <p:sldId id="403" r:id="rId20"/>
    <p:sldId id="404" r:id="rId21"/>
    <p:sldId id="405" r:id="rId22"/>
    <p:sldId id="406" r:id="rId23"/>
    <p:sldId id="407" r:id="rId24"/>
    <p:sldId id="408" r:id="rId25"/>
    <p:sldId id="409" r:id="rId26"/>
    <p:sldId id="410" r:id="rId27"/>
    <p:sldId id="411" r:id="rId28"/>
    <p:sldId id="412" r:id="rId29"/>
    <p:sldId id="413" r:id="rId30"/>
    <p:sldId id="414" r:id="rId31"/>
    <p:sldId id="415" r:id="rId32"/>
    <p:sldId id="416" r:id="rId33"/>
    <p:sldId id="417" r:id="rId34"/>
    <p:sldId id="418" r:id="rId35"/>
    <p:sldId id="419" r:id="rId36"/>
    <p:sldId id="420" r:id="rId37"/>
    <p:sldId id="421" r:id="rId38"/>
    <p:sldId id="422" r:id="rId39"/>
    <p:sldId id="423" r:id="rId40"/>
    <p:sldId id="424" r:id="rId41"/>
    <p:sldId id="425" r:id="rId42"/>
    <p:sldId id="426" r:id="rId43"/>
    <p:sldId id="427" r:id="rId44"/>
    <p:sldId id="428" r:id="rId45"/>
    <p:sldId id="429" r:id="rId46"/>
    <p:sldId id="430" r:id="rId47"/>
    <p:sldId id="431" r:id="rId48"/>
    <p:sldId id="432" r:id="rId49"/>
    <p:sldId id="433" r:id="rId50"/>
    <p:sldId id="434" r:id="rId51"/>
    <p:sldId id="435" r:id="rId52"/>
    <p:sldId id="436" r:id="rId53"/>
    <p:sldId id="437" r:id="rId54"/>
    <p:sldId id="438" r:id="rId55"/>
    <p:sldId id="439" r:id="rId56"/>
    <p:sldId id="440" r:id="rId57"/>
    <p:sldId id="441" r:id="rId58"/>
    <p:sldId id="442" r:id="rId59"/>
    <p:sldId id="443" r:id="rId60"/>
    <p:sldId id="444" r:id="rId61"/>
    <p:sldId id="445" r:id="rId62"/>
    <p:sldId id="446" r:id="rId63"/>
    <p:sldId id="447" r:id="rId64"/>
    <p:sldId id="448" r:id="rId65"/>
    <p:sldId id="449" r:id="rId66"/>
    <p:sldId id="450" r:id="rId67"/>
    <p:sldId id="451" r:id="rId68"/>
    <p:sldId id="452" r:id="rId69"/>
    <p:sldId id="453" r:id="rId70"/>
    <p:sldId id="454" r:id="rId71"/>
    <p:sldId id="455" r:id="rId72"/>
    <p:sldId id="456" r:id="rId73"/>
    <p:sldId id="495" r:id="rId74"/>
    <p:sldId id="496" r:id="rId75"/>
    <p:sldId id="494" r:id="rId76"/>
    <p:sldId id="457" r:id="rId77"/>
    <p:sldId id="459" r:id="rId78"/>
    <p:sldId id="460" r:id="rId79"/>
    <p:sldId id="461" r:id="rId80"/>
    <p:sldId id="462" r:id="rId81"/>
    <p:sldId id="463" r:id="rId82"/>
    <p:sldId id="497" r:id="rId83"/>
    <p:sldId id="493" r:id="rId84"/>
    <p:sldId id="500" r:id="rId85"/>
    <p:sldId id="501" r:id="rId86"/>
    <p:sldId id="465"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FF6600"/>
    <a:srgbClr val="FF33CC"/>
    <a:srgbClr val="FF9933"/>
    <a:srgbClr val="FF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46" autoAdjust="0"/>
  </p:normalViewPr>
  <p:slideViewPr>
    <p:cSldViewPr>
      <p:cViewPr varScale="1">
        <p:scale>
          <a:sx n="56" d="100"/>
          <a:sy n="56" d="100"/>
        </p:scale>
        <p:origin x="158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13A224-39DB-44CF-ACFD-420716B7FF2B}" type="datetimeFigureOut">
              <a:rPr lang="en-US" smtClean="0"/>
              <a:pPr/>
              <a:t>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7E428D-07C9-4ADA-A116-9DD139F5A2A2}" type="slidenum">
              <a:rPr lang="en-US" smtClean="0"/>
              <a:pPr/>
              <a:t>‹#›</a:t>
            </a:fld>
            <a:endParaRPr lang="en-US"/>
          </a:p>
        </p:txBody>
      </p:sp>
    </p:spTree>
    <p:extLst>
      <p:ext uri="{BB962C8B-B14F-4D97-AF65-F5344CB8AC3E}">
        <p14:creationId xmlns:p14="http://schemas.microsoft.com/office/powerpoint/2010/main" val="495723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2742B444-672E-4ACD-A25B-02E1A55D1AD6}" type="slidenum">
              <a:rPr lang="en-US" smtClean="0"/>
              <a:pPr/>
              <a:t>2</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52958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D4A66CD1-D1B9-4093-A747-C7E4967543BA}" type="slidenum">
              <a:rPr lang="en-US" smtClean="0"/>
              <a:pPr/>
              <a:t>25</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36308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D368CC5F-D3CF-4EA9-9698-BDC2EE5F0451}" type="slidenum">
              <a:rPr lang="en-US" smtClean="0"/>
              <a:pPr/>
              <a:t>26</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38344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15111EEA-DEA8-49C6-A6F4-873B844C431C}" type="slidenum">
              <a:rPr lang="en-US" smtClean="0"/>
              <a:pPr/>
              <a:t>27</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48876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361B5611-E3F5-4938-A9C0-B611375AE4DD}" type="slidenum">
              <a:rPr lang="en-US" smtClean="0"/>
              <a:pPr/>
              <a:t>28</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6696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5C233EDF-CA71-4588-A04B-2EA7A532D711}" type="slidenum">
              <a:rPr lang="en-US" smtClean="0"/>
              <a:pPr/>
              <a:t>43</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49941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8696B7AA-3B13-40DC-AA35-E2D3983395A1}" type="slidenum">
              <a:rPr lang="en-US" smtClean="0"/>
              <a:pPr/>
              <a:t>44</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27665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1983BCD5-451F-428D-9BD9-C0E6C78720FE}" type="slidenum">
              <a:rPr lang="en-US" smtClean="0"/>
              <a:pPr/>
              <a:t>45</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25939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2A350CF5-D44D-4454-8075-D4A9BB29E100}" type="slidenum">
              <a:rPr lang="en-US" smtClean="0"/>
              <a:pPr/>
              <a:t>47</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63926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3511138F-A34B-4EF6-BFE3-8F952EA7C65E}" type="slidenum">
              <a:rPr lang="en-US" smtClean="0"/>
              <a:pPr/>
              <a:t>48</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79470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83CE2D7D-3D15-4EC3-A3FF-F92BE5865221}" type="slidenum">
              <a:rPr lang="en-US" smtClean="0"/>
              <a:pPr/>
              <a:t>49</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7320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DAE677F1-9CEB-4FE2-9C39-A25EEF57BE0E}" type="slidenum">
              <a:rPr lang="en-US" smtClean="0"/>
              <a:pPr/>
              <a:t>8</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50630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DF25CDE4-7448-4522-B8DB-46FFE113A7DC}" type="slidenum">
              <a:rPr lang="ar-SA" smtClean="0"/>
              <a:pPr/>
              <a:t>50</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53578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F71567E6-B484-499E-85BB-1141CEC79666}" type="slidenum">
              <a:rPr lang="en-US" smtClean="0"/>
              <a:pPr/>
              <a:t>59</a:t>
            </a:fld>
            <a:endParaRPr 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spcBef>
                <a:spcPct val="0"/>
              </a:spcBef>
            </a:pPr>
            <a:endParaRPr lang="en-US"/>
          </a:p>
        </p:txBody>
      </p:sp>
    </p:spTree>
    <p:extLst>
      <p:ext uri="{BB962C8B-B14F-4D97-AF65-F5344CB8AC3E}">
        <p14:creationId xmlns:p14="http://schemas.microsoft.com/office/powerpoint/2010/main" val="38380561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2E61FE84-AE66-4775-B95A-CB5F02FF3382}" type="slidenum">
              <a:rPr lang="ar-SA" smtClean="0"/>
              <a:pPr/>
              <a:t>79</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884505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endParaRPr lang="en-US"/>
          </a:p>
        </p:txBody>
      </p:sp>
      <p:sp>
        <p:nvSpPr>
          <p:cNvPr id="108548" name="Slide Number Placeholder 3"/>
          <p:cNvSpPr>
            <a:spLocks noGrp="1"/>
          </p:cNvSpPr>
          <p:nvPr>
            <p:ph type="sldNum" sz="quarter" idx="5"/>
          </p:nvPr>
        </p:nvSpPr>
        <p:spPr>
          <a:noFill/>
        </p:spPr>
        <p:txBody>
          <a:bodyPr/>
          <a:lstStyle/>
          <a:p>
            <a:fld id="{71D2B563-77C0-4560-AE26-10C23456F44C}" type="slidenum">
              <a:rPr lang="en-US" smtClean="0"/>
              <a:pPr/>
              <a:t>81</a:t>
            </a:fld>
            <a:endParaRPr lang="en-US"/>
          </a:p>
        </p:txBody>
      </p:sp>
    </p:spTree>
    <p:extLst>
      <p:ext uri="{BB962C8B-B14F-4D97-AF65-F5344CB8AC3E}">
        <p14:creationId xmlns:p14="http://schemas.microsoft.com/office/powerpoint/2010/main" val="1284452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B9730AD-7ED2-486F-9EF7-F2A39B022E47}" type="slidenum">
              <a:rPr lang="en-US" smtClean="0"/>
              <a:pPr/>
              <a:t>15</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17646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1AACD0E-41F1-4B6C-BFE2-7383829D7F36}" type="slidenum">
              <a:rPr lang="en-US" smtClean="0"/>
              <a:pPr/>
              <a:t>18</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32324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9E276242-90F6-4FA2-860C-A66465F985C7}" type="slidenum">
              <a:rPr lang="en-US" smtClean="0"/>
              <a:pPr/>
              <a:t>19</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39582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9ADD9CD3-C3DE-4B02-9CA4-88CE2B4F0C8E}" type="slidenum">
              <a:rPr lang="en-US" smtClean="0"/>
              <a:pPr/>
              <a:t>20</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20687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47746F07-99E3-4FD7-81D2-54180C950CA5}" type="slidenum">
              <a:rPr lang="en-US" smtClean="0"/>
              <a:pPr/>
              <a:t>21</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52278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C0F6E391-5C00-4A20-8629-B06D27B41F70}" type="slidenum">
              <a:rPr lang="en-US" smtClean="0"/>
              <a:pPr/>
              <a:t>23</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98830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12B3B60-33F5-4126-A3CD-1031CB927028}" type="slidenum">
              <a:rPr lang="en-US" smtClean="0"/>
              <a:pPr/>
              <a:t>24</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47216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
            <a:ext cx="7772400" cy="762000"/>
          </a:xfrm>
        </p:spPr>
        <p:txBody>
          <a:bodyPr/>
          <a:lstStyle>
            <a:lvl1pPr>
              <a:defRPr/>
            </a:lvl1pPr>
          </a:lstStyle>
          <a:p>
            <a:r>
              <a:rPr lang="en-US" b="1" dirty="0"/>
              <a:t>Advanced Requirements Engineering</a:t>
            </a:r>
            <a:endParaRPr lang="en-US" dirty="0"/>
          </a:p>
        </p:txBody>
      </p:sp>
      <p:sp>
        <p:nvSpPr>
          <p:cNvPr id="3" name="Subtitle 2"/>
          <p:cNvSpPr>
            <a:spLocks noGrp="1"/>
          </p:cNvSpPr>
          <p:nvPr>
            <p:ph type="subTitle" idx="1"/>
          </p:nvPr>
        </p:nvSpPr>
        <p:spPr>
          <a:xfrm>
            <a:off x="1219200" y="16764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A8E0166-A426-4C63-A53A-5700A25C85A7}" type="datetime1">
              <a:rPr lang="en-US" smtClean="0"/>
              <a:pPr/>
              <a:t>2/1/2024</a:t>
            </a:fld>
            <a:endParaRPr lang="en-US"/>
          </a:p>
        </p:txBody>
      </p:sp>
      <p:sp>
        <p:nvSpPr>
          <p:cNvPr id="5" name="Footer Placeholder 4"/>
          <p:cNvSpPr>
            <a:spLocks noGrp="1"/>
          </p:cNvSpPr>
          <p:nvPr>
            <p:ph type="ftr" sz="quarter" idx="11"/>
          </p:nvPr>
        </p:nvSpPr>
        <p:spPr/>
        <p:txBody>
          <a:bodyPr/>
          <a:lstStyle/>
          <a:p>
            <a:r>
              <a:rPr lang="en-US" dirty="0"/>
              <a:t>AI/COSC </a:t>
            </a:r>
          </a:p>
        </p:txBody>
      </p:sp>
      <p:sp>
        <p:nvSpPr>
          <p:cNvPr id="6" name="Slide Number Placeholder 5"/>
          <p:cNvSpPr>
            <a:spLocks noGrp="1"/>
          </p:cNvSpPr>
          <p:nvPr>
            <p:ph type="sldNum" sz="quarter" idx="12"/>
          </p:nvPr>
        </p:nvSpPr>
        <p:spPr/>
        <p:txBody>
          <a:bodyPr/>
          <a:lstStyle/>
          <a:p>
            <a:fld id="{65584F51-559D-448B-9383-0D3801F2B0C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C9F82B-5F67-41A7-9D53-7F7061374FD7}" type="datetime1">
              <a:rPr lang="en-US" smtClean="0"/>
              <a:pPr/>
              <a:t>2/1/2024</a:t>
            </a:fld>
            <a:endParaRPr lang="en-US" dirty="0"/>
          </a:p>
        </p:txBody>
      </p:sp>
      <p:sp>
        <p:nvSpPr>
          <p:cNvPr id="5" name="Footer Placeholder 4"/>
          <p:cNvSpPr>
            <a:spLocks noGrp="1"/>
          </p:cNvSpPr>
          <p:nvPr>
            <p:ph type="ftr" sz="quarter" idx="11"/>
          </p:nvPr>
        </p:nvSpPr>
        <p:spPr/>
        <p:txBody>
          <a:bodyPr/>
          <a:lstStyle/>
          <a:p>
            <a:r>
              <a:rPr lang="en-US"/>
              <a:t>AI/CSE 3206</a:t>
            </a:r>
            <a:endParaRPr lang="en-US" dirty="0"/>
          </a:p>
        </p:txBody>
      </p:sp>
      <p:sp>
        <p:nvSpPr>
          <p:cNvPr id="6" name="Slide Number Placeholder 5"/>
          <p:cNvSpPr>
            <a:spLocks noGrp="1"/>
          </p:cNvSpPr>
          <p:nvPr>
            <p:ph type="sldNum" sz="quarter" idx="12"/>
          </p:nvPr>
        </p:nvSpPr>
        <p:spPr/>
        <p:txBody>
          <a:bodyPr/>
          <a:lstStyle/>
          <a:p>
            <a:fld id="{65584F51-559D-448B-9383-0D3801F2B0C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8400"/>
            <a:ext cx="2133600" cy="457200"/>
          </a:xfrm>
        </p:spPr>
        <p:txBody>
          <a:bodyPr/>
          <a:lstStyle>
            <a:lvl1pPr>
              <a:defRPr/>
            </a:lvl1pPr>
          </a:lstStyle>
          <a:p>
            <a:pPr>
              <a:defRPr/>
            </a:pPr>
            <a:fld id="{30132B40-689D-4299-8975-FE79F7629DEF}" type="datetime1">
              <a:rPr lang="en-US" altLang="en-US" smtClean="0"/>
              <a:pPr>
                <a:defRPr/>
              </a:pPr>
              <a:t>2/1/2024</a:t>
            </a:fld>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r>
              <a:rPr lang="en-US" altLang="en-US"/>
              <a:t>AI/CSE 3206</a:t>
            </a:r>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pPr>
              <a:defRPr/>
            </a:pPr>
            <a:fld id="{44888840-B30F-4945-9745-94D4503859FB}"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Content Placeholder 2"/>
          <p:cNvSpPr>
            <a:spLocks noGrp="1"/>
          </p:cNvSpPr>
          <p:nvPr>
            <p:ph sz="half" idx="1"/>
          </p:nvPr>
        </p:nvSpPr>
        <p:spPr>
          <a:xfrm>
            <a:off x="838200" y="19050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8200" y="40386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defRPr/>
            </a:pPr>
            <a:fld id="{25915ABE-CCD7-423A-921C-D1BE6DF734FC}" type="datetime1">
              <a:rPr lang="en-US" smtClean="0"/>
              <a:pPr>
                <a:defRPr/>
              </a:pPr>
              <a:t>2/1/2024</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r>
              <a:rPr lang="en-US"/>
              <a:t>AI/CSE 3206</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pPr>
              <a:defRPr/>
            </a:pPr>
            <a:fld id="{6E3736F9-CA22-4482-BA20-2F781CE34D49}"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666387A-7523-4573-AF1F-A2BF3A65510C}" type="datetime1">
              <a:rPr lang="en-US" altLang="en-US" smtClean="0"/>
              <a:pPr>
                <a:defRPr/>
              </a:pPr>
              <a:t>2/1/2024</a:t>
            </a:fld>
            <a:endParaRPr lang="en-US" altLang="en-US"/>
          </a:p>
        </p:txBody>
      </p:sp>
      <p:sp>
        <p:nvSpPr>
          <p:cNvPr id="3" name="Footer Placeholder 4"/>
          <p:cNvSpPr>
            <a:spLocks noGrp="1"/>
          </p:cNvSpPr>
          <p:nvPr>
            <p:ph type="ftr" sz="quarter" idx="11"/>
          </p:nvPr>
        </p:nvSpPr>
        <p:spPr/>
        <p:txBody>
          <a:bodyPr/>
          <a:lstStyle>
            <a:lvl1pPr>
              <a:defRPr/>
            </a:lvl1pPr>
          </a:lstStyle>
          <a:p>
            <a:pPr>
              <a:defRPr/>
            </a:pPr>
            <a:r>
              <a:rPr lang="en-US" altLang="en-US"/>
              <a:t>AI/CSE 3206</a:t>
            </a:r>
          </a:p>
        </p:txBody>
      </p:sp>
      <p:sp>
        <p:nvSpPr>
          <p:cNvPr id="4" name="Slide Number Placeholder 5"/>
          <p:cNvSpPr>
            <a:spLocks noGrp="1"/>
          </p:cNvSpPr>
          <p:nvPr>
            <p:ph type="sldNum" sz="quarter" idx="12"/>
          </p:nvPr>
        </p:nvSpPr>
        <p:spPr/>
        <p:txBody>
          <a:bodyPr/>
          <a:lstStyle>
            <a:lvl1pPr>
              <a:defRPr/>
            </a:lvl1pPr>
          </a:lstStyle>
          <a:p>
            <a:pPr>
              <a:defRPr/>
            </a:pPr>
            <a:fld id="{2E53A112-71A6-42C9-9F16-7A725A4C64B2}"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b="1"/>
              <a:t>Introduction</a:t>
            </a:r>
            <a:endParaRPr lang="en-US" dirty="0"/>
          </a:p>
        </p:txBody>
      </p:sp>
      <p:sp>
        <p:nvSpPr>
          <p:cNvPr id="3" name="Content Placeholder 2"/>
          <p:cNvSpPr>
            <a:spLocks noGrp="1"/>
          </p:cNvSpPr>
          <p:nvPr>
            <p:ph idx="1"/>
          </p:nvPr>
        </p:nvSpPr>
        <p:spPr/>
        <p:txBody>
          <a:bodyPr/>
          <a:lstStyle>
            <a:lvl1pPr>
              <a:defRPr>
                <a:latin typeface="Bell MT" pitchFamily="18" charset="0"/>
              </a:defRPr>
            </a:lvl1pPr>
            <a:lvl2pPr>
              <a:defRPr>
                <a:latin typeface="Bell MT" pitchFamily="18" charset="0"/>
              </a:defRPr>
            </a:lvl2pPr>
            <a:lvl3pPr>
              <a:defRPr>
                <a:latin typeface="Bell MT" pitchFamily="18" charset="0"/>
              </a:defRPr>
            </a:lvl3pPr>
            <a:lvl4pPr>
              <a:defRPr>
                <a:latin typeface="Bell MT" pitchFamily="18" charset="0"/>
              </a:defRPr>
            </a:lvl4pPr>
            <a:lvl5pPr>
              <a:defRPr>
                <a:latin typeface="Bell MT"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E2AA5A-5D3E-4BCB-8090-3B3DBF11BE71}" type="datetime1">
              <a:rPr lang="en-US" smtClean="0"/>
              <a:pPr/>
              <a:t>2/1/2024</a:t>
            </a:fld>
            <a:endParaRPr lang="en-US"/>
          </a:p>
        </p:txBody>
      </p:sp>
      <p:sp>
        <p:nvSpPr>
          <p:cNvPr id="5" name="Footer Placeholder 4"/>
          <p:cNvSpPr>
            <a:spLocks noGrp="1"/>
          </p:cNvSpPr>
          <p:nvPr>
            <p:ph type="ftr" sz="quarter" idx="11"/>
          </p:nvPr>
        </p:nvSpPr>
        <p:spPr/>
        <p:txBody>
          <a:bodyPr/>
          <a:lstStyle/>
          <a:p>
            <a:r>
              <a:rPr lang="en-US"/>
              <a:t>AI/CSE 3206</a:t>
            </a:r>
            <a:endParaRPr lang="en-US" dirty="0"/>
          </a:p>
        </p:txBody>
      </p:sp>
      <p:sp>
        <p:nvSpPr>
          <p:cNvPr id="6" name="Slide Number Placeholder 5"/>
          <p:cNvSpPr>
            <a:spLocks noGrp="1"/>
          </p:cNvSpPr>
          <p:nvPr>
            <p:ph type="sldNum" sz="quarter" idx="12"/>
          </p:nvPr>
        </p:nvSpPr>
        <p:spPr/>
        <p:txBody>
          <a:bodyPr/>
          <a:lstStyle/>
          <a:p>
            <a:fld id="{65584F51-559D-448B-9383-0D3801F2B0C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b="1" dirty="0"/>
              <a:t>Advanced Requirements Engineering</a:t>
            </a:r>
            <a:endParaRPr lang="en-US" dirty="0"/>
          </a:p>
        </p:txBody>
      </p:sp>
      <p:sp>
        <p:nvSpPr>
          <p:cNvPr id="3" name="Content Placeholder 2"/>
          <p:cNvSpPr>
            <a:spLocks noGrp="1"/>
          </p:cNvSpPr>
          <p:nvPr>
            <p:ph sz="half" idx="1"/>
          </p:nvPr>
        </p:nvSpPr>
        <p:spPr>
          <a:xfrm>
            <a:off x="457200" y="1600201"/>
            <a:ext cx="4038600" cy="4525963"/>
          </a:xfrm>
        </p:spPr>
        <p:txBody>
          <a:bodyPr/>
          <a:lstStyle>
            <a:lvl1pPr>
              <a:defRPr sz="2800">
                <a:latin typeface="Bell MT" pitchFamily="18" charset="0"/>
              </a:defRPr>
            </a:lvl1pPr>
            <a:lvl2pPr>
              <a:defRPr sz="2400">
                <a:latin typeface="Bell MT" pitchFamily="18" charset="0"/>
              </a:defRPr>
            </a:lvl2pPr>
            <a:lvl3pPr>
              <a:defRPr sz="2000">
                <a:latin typeface="Bell MT" pitchFamily="18" charset="0"/>
              </a:defRPr>
            </a:lvl3pPr>
            <a:lvl4pPr>
              <a:defRPr sz="1800">
                <a:latin typeface="Bell MT" pitchFamily="18" charset="0"/>
              </a:defRPr>
            </a:lvl4pPr>
            <a:lvl5pPr>
              <a:defRPr sz="1800">
                <a:latin typeface="Bell MT" pitchFamily="18"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1"/>
            <a:ext cx="4038600" cy="4525963"/>
          </a:xfrm>
        </p:spPr>
        <p:txBody>
          <a:bodyPr/>
          <a:lstStyle>
            <a:lvl1pPr>
              <a:defRPr sz="2800">
                <a:latin typeface="Bell MT" pitchFamily="18" charset="0"/>
              </a:defRPr>
            </a:lvl1pPr>
            <a:lvl2pPr>
              <a:defRPr sz="2400">
                <a:latin typeface="Bell MT" pitchFamily="18" charset="0"/>
              </a:defRPr>
            </a:lvl2pPr>
            <a:lvl3pPr>
              <a:defRPr sz="2000">
                <a:latin typeface="Bell MT" pitchFamily="18" charset="0"/>
              </a:defRPr>
            </a:lvl3pPr>
            <a:lvl4pPr>
              <a:defRPr sz="1800">
                <a:latin typeface="Bell MT" pitchFamily="18" charset="0"/>
              </a:defRPr>
            </a:lvl4pPr>
            <a:lvl5pPr>
              <a:defRPr sz="1800">
                <a:latin typeface="Bell MT" pitchFamily="18"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C3BEBD9-D2AC-47E7-86D3-155EFEFF0569}" type="datetime1">
              <a:rPr lang="en-US" smtClean="0"/>
              <a:pPr/>
              <a:t>2/1/2024</a:t>
            </a:fld>
            <a:endParaRPr lang="en-US"/>
          </a:p>
        </p:txBody>
      </p:sp>
      <p:sp>
        <p:nvSpPr>
          <p:cNvPr id="6" name="Footer Placeholder 5"/>
          <p:cNvSpPr>
            <a:spLocks noGrp="1"/>
          </p:cNvSpPr>
          <p:nvPr>
            <p:ph type="ftr" sz="quarter" idx="11"/>
          </p:nvPr>
        </p:nvSpPr>
        <p:spPr/>
        <p:txBody>
          <a:bodyPr/>
          <a:lstStyle/>
          <a:p>
            <a:r>
              <a:rPr lang="en-US"/>
              <a:t>AI/CSE 3206</a:t>
            </a:r>
          </a:p>
        </p:txBody>
      </p:sp>
      <p:sp>
        <p:nvSpPr>
          <p:cNvPr id="7" name="Slide Number Placeholder 6"/>
          <p:cNvSpPr>
            <a:spLocks noGrp="1"/>
          </p:cNvSpPr>
          <p:nvPr>
            <p:ph type="sldNum" sz="quarter" idx="12"/>
          </p:nvPr>
        </p:nvSpPr>
        <p:spPr/>
        <p:txBody>
          <a:bodyPr/>
          <a:lstStyle/>
          <a:p>
            <a:fld id="{65584F51-559D-448B-9383-0D3801F2B0C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b="1" dirty="0"/>
              <a:t>Advanced Requirements Engineering</a:t>
            </a:r>
            <a:endParaRPr lang="en-US" dirty="0"/>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atin typeface="Bell MT"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atin typeface="Bell MT" pitchFamily="18" charset="0"/>
              </a:defRPr>
            </a:lvl1pPr>
            <a:lvl2pPr>
              <a:defRPr sz="2000">
                <a:latin typeface="Bell MT" pitchFamily="18" charset="0"/>
              </a:defRPr>
            </a:lvl2pPr>
            <a:lvl3pPr>
              <a:defRPr sz="1800">
                <a:latin typeface="Bell MT" pitchFamily="18" charset="0"/>
              </a:defRPr>
            </a:lvl3pPr>
            <a:lvl4pPr>
              <a:defRPr sz="1600">
                <a:latin typeface="Bell MT" pitchFamily="18" charset="0"/>
              </a:defRPr>
            </a:lvl4pPr>
            <a:lvl5pPr>
              <a:defRPr sz="1600">
                <a:latin typeface="Bell MT" pitchFamily="18"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atin typeface="Bell MT"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atin typeface="Bell MT" pitchFamily="18" charset="0"/>
              </a:defRPr>
            </a:lvl1pPr>
            <a:lvl2pPr>
              <a:defRPr sz="2000">
                <a:latin typeface="Bell MT" pitchFamily="18" charset="0"/>
              </a:defRPr>
            </a:lvl2pPr>
            <a:lvl3pPr>
              <a:defRPr sz="1800">
                <a:latin typeface="Bell MT" pitchFamily="18" charset="0"/>
              </a:defRPr>
            </a:lvl3pPr>
            <a:lvl4pPr>
              <a:defRPr sz="1600">
                <a:latin typeface="Bell MT" pitchFamily="18" charset="0"/>
              </a:defRPr>
            </a:lvl4pPr>
            <a:lvl5pPr>
              <a:defRPr sz="1600">
                <a:latin typeface="Bell MT" pitchFamily="18"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35FD651-70F8-4FB4-8BCA-0717FFED3479}" type="datetime1">
              <a:rPr lang="en-US" smtClean="0"/>
              <a:pPr/>
              <a:t>2/1/2024</a:t>
            </a:fld>
            <a:endParaRPr lang="en-US"/>
          </a:p>
        </p:txBody>
      </p:sp>
      <p:sp>
        <p:nvSpPr>
          <p:cNvPr id="8" name="Footer Placeholder 7"/>
          <p:cNvSpPr>
            <a:spLocks noGrp="1"/>
          </p:cNvSpPr>
          <p:nvPr>
            <p:ph type="ftr" sz="quarter" idx="11"/>
          </p:nvPr>
        </p:nvSpPr>
        <p:spPr/>
        <p:txBody>
          <a:bodyPr/>
          <a:lstStyle/>
          <a:p>
            <a:r>
              <a:rPr lang="en-US"/>
              <a:t>AI/CSE 3206</a:t>
            </a:r>
          </a:p>
        </p:txBody>
      </p:sp>
      <p:sp>
        <p:nvSpPr>
          <p:cNvPr id="9" name="Slide Number Placeholder 8"/>
          <p:cNvSpPr>
            <a:spLocks noGrp="1"/>
          </p:cNvSpPr>
          <p:nvPr>
            <p:ph type="sldNum" sz="quarter" idx="12"/>
          </p:nvPr>
        </p:nvSpPr>
        <p:spPr/>
        <p:txBody>
          <a:bodyPr/>
          <a:lstStyle/>
          <a:p>
            <a:fld id="{65584F51-559D-448B-9383-0D3801F2B0C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b="1" dirty="0"/>
              <a:t>Advanced Requirements Engineering</a:t>
            </a:r>
            <a:endParaRPr lang="en-US" dirty="0"/>
          </a:p>
        </p:txBody>
      </p:sp>
      <p:sp>
        <p:nvSpPr>
          <p:cNvPr id="3" name="Date Placeholder 2"/>
          <p:cNvSpPr>
            <a:spLocks noGrp="1"/>
          </p:cNvSpPr>
          <p:nvPr>
            <p:ph type="dt" sz="half" idx="10"/>
          </p:nvPr>
        </p:nvSpPr>
        <p:spPr/>
        <p:txBody>
          <a:bodyPr/>
          <a:lstStyle/>
          <a:p>
            <a:fld id="{4D6FD1C7-7ADA-4C99-8020-D7ADEB848322}" type="datetime1">
              <a:rPr lang="en-US" smtClean="0"/>
              <a:pPr/>
              <a:t>2/1/2024</a:t>
            </a:fld>
            <a:endParaRPr lang="en-US"/>
          </a:p>
        </p:txBody>
      </p:sp>
      <p:sp>
        <p:nvSpPr>
          <p:cNvPr id="4" name="Footer Placeholder 3"/>
          <p:cNvSpPr>
            <a:spLocks noGrp="1"/>
          </p:cNvSpPr>
          <p:nvPr>
            <p:ph type="ftr" sz="quarter" idx="11"/>
          </p:nvPr>
        </p:nvSpPr>
        <p:spPr/>
        <p:txBody>
          <a:bodyPr/>
          <a:lstStyle/>
          <a:p>
            <a:r>
              <a:rPr lang="en-US"/>
              <a:t>AI/CSE 3206</a:t>
            </a:r>
          </a:p>
        </p:txBody>
      </p:sp>
      <p:sp>
        <p:nvSpPr>
          <p:cNvPr id="5" name="Slide Number Placeholder 4"/>
          <p:cNvSpPr>
            <a:spLocks noGrp="1"/>
          </p:cNvSpPr>
          <p:nvPr>
            <p:ph type="sldNum" sz="quarter" idx="12"/>
          </p:nvPr>
        </p:nvSpPr>
        <p:spPr/>
        <p:txBody>
          <a:bodyPr/>
          <a:lstStyle/>
          <a:p>
            <a:fld id="{65584F51-559D-448B-9383-0D3801F2B0C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b="1" dirty="0"/>
              <a:t>Advanced Requirements Engineering</a:t>
            </a:r>
            <a:endParaRPr lang="en-US" dirty="0"/>
          </a:p>
        </p:txBody>
      </p:sp>
      <p:sp>
        <p:nvSpPr>
          <p:cNvPr id="3" name="Date Placeholder 2"/>
          <p:cNvSpPr>
            <a:spLocks noGrp="1"/>
          </p:cNvSpPr>
          <p:nvPr>
            <p:ph type="dt" sz="half" idx="10"/>
          </p:nvPr>
        </p:nvSpPr>
        <p:spPr/>
        <p:txBody>
          <a:bodyPr/>
          <a:lstStyle/>
          <a:p>
            <a:fld id="{CCD71D2A-A629-4419-87EB-10D9991E1E7D}" type="datetime1">
              <a:rPr lang="en-US" smtClean="0"/>
              <a:pPr/>
              <a:t>2/1/2024</a:t>
            </a:fld>
            <a:endParaRPr lang="en-US" dirty="0"/>
          </a:p>
        </p:txBody>
      </p:sp>
      <p:sp>
        <p:nvSpPr>
          <p:cNvPr id="4" name="Footer Placeholder 3"/>
          <p:cNvSpPr>
            <a:spLocks noGrp="1"/>
          </p:cNvSpPr>
          <p:nvPr>
            <p:ph type="ftr" sz="quarter" idx="11"/>
          </p:nvPr>
        </p:nvSpPr>
        <p:spPr/>
        <p:txBody>
          <a:bodyPr/>
          <a:lstStyle/>
          <a:p>
            <a:r>
              <a:rPr lang="en-US"/>
              <a:t>AI/CSE 3206</a:t>
            </a:r>
            <a:endParaRPr lang="en-US" dirty="0"/>
          </a:p>
        </p:txBody>
      </p:sp>
      <p:sp>
        <p:nvSpPr>
          <p:cNvPr id="5" name="Slide Number Placeholder 4"/>
          <p:cNvSpPr>
            <a:spLocks noGrp="1"/>
          </p:cNvSpPr>
          <p:nvPr>
            <p:ph type="sldNum" sz="quarter" idx="12"/>
          </p:nvPr>
        </p:nvSpPr>
        <p:spPr/>
        <p:txBody>
          <a:bodyPr/>
          <a:lstStyle/>
          <a:p>
            <a:fld id="{65584F51-559D-448B-9383-0D3801F2B0C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b="1" dirty="0"/>
              <a:t>Advanced Requirements Engineering</a:t>
            </a:r>
            <a:endParaRPr lang="en-US" dirty="0"/>
          </a:p>
        </p:txBody>
      </p:sp>
      <p:sp>
        <p:nvSpPr>
          <p:cNvPr id="3" name="Date Placeholder 2"/>
          <p:cNvSpPr>
            <a:spLocks noGrp="1"/>
          </p:cNvSpPr>
          <p:nvPr>
            <p:ph type="dt" sz="half" idx="10"/>
          </p:nvPr>
        </p:nvSpPr>
        <p:spPr/>
        <p:txBody>
          <a:bodyPr/>
          <a:lstStyle/>
          <a:p>
            <a:fld id="{3B97EBA7-7BE9-4772-A9D1-AC1034D258B7}" type="datetime1">
              <a:rPr lang="en-US" smtClean="0"/>
              <a:pPr/>
              <a:t>2/1/2024</a:t>
            </a:fld>
            <a:endParaRPr lang="en-US" dirty="0"/>
          </a:p>
        </p:txBody>
      </p:sp>
      <p:sp>
        <p:nvSpPr>
          <p:cNvPr id="4" name="Footer Placeholder 3"/>
          <p:cNvSpPr>
            <a:spLocks noGrp="1"/>
          </p:cNvSpPr>
          <p:nvPr>
            <p:ph type="ftr" sz="quarter" idx="11"/>
          </p:nvPr>
        </p:nvSpPr>
        <p:spPr/>
        <p:txBody>
          <a:bodyPr/>
          <a:lstStyle/>
          <a:p>
            <a:r>
              <a:rPr lang="en-US"/>
              <a:t>AI/CSE 3206</a:t>
            </a:r>
            <a:endParaRPr lang="en-US" dirty="0"/>
          </a:p>
        </p:txBody>
      </p:sp>
      <p:sp>
        <p:nvSpPr>
          <p:cNvPr id="5" name="Slide Number Placeholder 4"/>
          <p:cNvSpPr>
            <a:spLocks noGrp="1"/>
          </p:cNvSpPr>
          <p:nvPr>
            <p:ph type="sldNum" sz="quarter" idx="12"/>
          </p:nvPr>
        </p:nvSpPr>
        <p:spPr/>
        <p:txBody>
          <a:bodyPr/>
          <a:lstStyle/>
          <a:p>
            <a:fld id="{65584F51-559D-448B-9383-0D3801F2B0C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27F36F-8B03-4108-BD30-BCE951744A28}" type="datetime1">
              <a:rPr lang="en-US" smtClean="0"/>
              <a:pPr/>
              <a:t>2/1/2024</a:t>
            </a:fld>
            <a:endParaRPr lang="en-US"/>
          </a:p>
        </p:txBody>
      </p:sp>
      <p:sp>
        <p:nvSpPr>
          <p:cNvPr id="6" name="Footer Placeholder 5"/>
          <p:cNvSpPr>
            <a:spLocks noGrp="1"/>
          </p:cNvSpPr>
          <p:nvPr>
            <p:ph type="ftr" sz="quarter" idx="11"/>
          </p:nvPr>
        </p:nvSpPr>
        <p:spPr/>
        <p:txBody>
          <a:bodyPr/>
          <a:lstStyle/>
          <a:p>
            <a:r>
              <a:rPr lang="en-US"/>
              <a:t>AI/CSE 3206</a:t>
            </a:r>
          </a:p>
        </p:txBody>
      </p:sp>
      <p:sp>
        <p:nvSpPr>
          <p:cNvPr id="7" name="Slide Number Placeholder 6"/>
          <p:cNvSpPr>
            <a:spLocks noGrp="1"/>
          </p:cNvSpPr>
          <p:nvPr>
            <p:ph type="sldNum" sz="quarter" idx="12"/>
          </p:nvPr>
        </p:nvSpPr>
        <p:spPr/>
        <p:txBody>
          <a:bodyPr/>
          <a:lstStyle/>
          <a:p>
            <a:fld id="{65584F51-559D-448B-9383-0D3801F2B0C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b="1" dirty="0"/>
              <a:t>Advanced Requirements </a:t>
            </a:r>
            <a:r>
              <a:rPr lang="en-US" b="1" dirty="0" err="1"/>
              <a:t>Engineeering</a:t>
            </a:r>
            <a:endParaRPr lang="en-US" dirty="0"/>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10ED25-6D45-4232-AD64-D79F5E71904B}" type="datetime1">
              <a:rPr lang="en-US" smtClean="0"/>
              <a:pPr/>
              <a:t>2/1/2024</a:t>
            </a:fld>
            <a:endParaRPr lang="en-US"/>
          </a:p>
        </p:txBody>
      </p:sp>
      <p:sp>
        <p:nvSpPr>
          <p:cNvPr id="5" name="Footer Placeholder 4"/>
          <p:cNvSpPr>
            <a:spLocks noGrp="1"/>
          </p:cNvSpPr>
          <p:nvPr>
            <p:ph type="ftr" sz="quarter" idx="11"/>
          </p:nvPr>
        </p:nvSpPr>
        <p:spPr/>
        <p:txBody>
          <a:bodyPr/>
          <a:lstStyle/>
          <a:p>
            <a:r>
              <a:rPr lang="en-US"/>
              <a:t>AI/CSE 3206</a:t>
            </a:r>
          </a:p>
        </p:txBody>
      </p:sp>
      <p:sp>
        <p:nvSpPr>
          <p:cNvPr id="6" name="Slide Number Placeholder 5"/>
          <p:cNvSpPr>
            <a:spLocks noGrp="1"/>
          </p:cNvSpPr>
          <p:nvPr>
            <p:ph type="sldNum" sz="quarter" idx="12"/>
          </p:nvPr>
        </p:nvSpPr>
        <p:spPr/>
        <p:txBody>
          <a:bodyPr/>
          <a:lstStyle/>
          <a:p>
            <a:fld id="{65584F51-559D-448B-9383-0D3801F2B0C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762000"/>
          </a:xfrm>
          <a:prstGeom prst="rect">
            <a:avLst/>
          </a:prstGeom>
        </p:spPr>
        <p:txBody>
          <a:bodyPr vert="horz" lIns="91440" tIns="45720" rIns="91440" bIns="45720" rtlCol="0" anchor="ctr">
            <a:normAutofit/>
          </a:bodyPr>
          <a:lstStyle/>
          <a:p>
            <a:r>
              <a:rPr lang="en-US" b="1" dirty="0"/>
              <a:t>Advanced Requirements Engineering</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1"/>
            <a:ext cx="2133600" cy="365125"/>
          </a:xfrm>
          <a:prstGeom prst="rect">
            <a:avLst/>
          </a:prstGeom>
          <a:solidFill>
            <a:srgbClr val="FFCC99"/>
          </a:solidFill>
          <a:ln>
            <a:solidFill>
              <a:srgbClr val="FF0000"/>
            </a:solidFill>
          </a:ln>
        </p:spPr>
        <p:txBody>
          <a:bodyPr vert="horz" lIns="91440" tIns="45720" rIns="91440" bIns="45720" rtlCol="0" anchor="ctr"/>
          <a:lstStyle>
            <a:lvl1pPr algn="l">
              <a:defRPr sz="1400" b="1">
                <a:solidFill>
                  <a:srgbClr val="0066CC"/>
                </a:solidFill>
                <a:latin typeface="+mj-lt"/>
              </a:defRPr>
            </a:lvl1pPr>
          </a:lstStyle>
          <a:p>
            <a:fld id="{DDF4D16B-2FB6-405D-B900-DD4441FE2782}" type="datetime1">
              <a:rPr lang="en-US" smtClean="0"/>
              <a:pPr/>
              <a:t>2/1/2024</a:t>
            </a:fld>
            <a:endParaRPr lang="en-US" dirty="0"/>
          </a:p>
        </p:txBody>
      </p:sp>
      <p:sp>
        <p:nvSpPr>
          <p:cNvPr id="5" name="Footer Placeholder 4"/>
          <p:cNvSpPr>
            <a:spLocks noGrp="1"/>
          </p:cNvSpPr>
          <p:nvPr>
            <p:ph type="ftr" sz="quarter" idx="3"/>
          </p:nvPr>
        </p:nvSpPr>
        <p:spPr>
          <a:xfrm>
            <a:off x="3124200" y="6356351"/>
            <a:ext cx="2895600" cy="365125"/>
          </a:xfrm>
          <a:prstGeom prst="rect">
            <a:avLst/>
          </a:prstGeom>
          <a:solidFill>
            <a:srgbClr val="FFCC99"/>
          </a:solidFill>
        </p:spPr>
        <p:txBody>
          <a:bodyPr vert="horz" lIns="91440" tIns="45720" rIns="91440" bIns="45720" rtlCol="0" anchor="ctr"/>
          <a:lstStyle>
            <a:lvl1pPr algn="ctr">
              <a:defRPr sz="1400" b="1">
                <a:solidFill>
                  <a:srgbClr val="0066CC"/>
                </a:solidFill>
              </a:defRPr>
            </a:lvl1pPr>
          </a:lstStyle>
          <a:p>
            <a:r>
              <a:rPr lang="en-US"/>
              <a:t>AI/CSE 3206</a:t>
            </a:r>
            <a:endParaRPr lang="en-US" dirty="0"/>
          </a:p>
        </p:txBody>
      </p:sp>
      <p:sp>
        <p:nvSpPr>
          <p:cNvPr id="6" name="Slide Number Placeholder 5"/>
          <p:cNvSpPr>
            <a:spLocks noGrp="1"/>
          </p:cNvSpPr>
          <p:nvPr>
            <p:ph type="sldNum" sz="quarter" idx="4"/>
          </p:nvPr>
        </p:nvSpPr>
        <p:spPr>
          <a:xfrm>
            <a:off x="6553200" y="6356351"/>
            <a:ext cx="2133600" cy="365125"/>
          </a:xfrm>
          <a:prstGeom prst="rect">
            <a:avLst/>
          </a:prstGeom>
          <a:solidFill>
            <a:srgbClr val="FFCC99"/>
          </a:solidFill>
          <a:ln>
            <a:solidFill>
              <a:srgbClr val="FF0000"/>
            </a:solidFill>
          </a:ln>
        </p:spPr>
        <p:txBody>
          <a:bodyPr vert="horz" lIns="91440" tIns="45720" rIns="91440" bIns="45720" rtlCol="0" anchor="ctr"/>
          <a:lstStyle>
            <a:lvl1pPr algn="r">
              <a:defRPr sz="1200">
                <a:solidFill>
                  <a:schemeClr val="tx1">
                    <a:tint val="75000"/>
                  </a:schemeClr>
                </a:solidFill>
              </a:defRPr>
            </a:lvl1pPr>
          </a:lstStyle>
          <a:p>
            <a:fld id="{65584F51-559D-448B-9383-0D3801F2B0CC}" type="slidenum">
              <a:rPr lang="en-US" smtClean="0"/>
              <a:pPr/>
              <a:t>‹#›</a:t>
            </a:fld>
            <a:endParaRPr lang="en-US" dirty="0"/>
          </a:p>
        </p:txBody>
      </p:sp>
      <p:cxnSp>
        <p:nvCxnSpPr>
          <p:cNvPr id="8" name="Straight Connector 7"/>
          <p:cNvCxnSpPr/>
          <p:nvPr userDrawn="1"/>
        </p:nvCxnSpPr>
        <p:spPr>
          <a:xfrm>
            <a:off x="762000" y="609600"/>
            <a:ext cx="7696200" cy="1588"/>
          </a:xfrm>
          <a:prstGeom prst="line">
            <a:avLst/>
          </a:prstGeom>
        </p:spPr>
        <p:style>
          <a:lnRef idx="3">
            <a:schemeClr val="accent6"/>
          </a:lnRef>
          <a:fillRef idx="0">
            <a:schemeClr val="accent6"/>
          </a:fillRef>
          <a:effectRef idx="2">
            <a:schemeClr val="accent6"/>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p:txStyles>
    <p:titleStyle>
      <a:lvl1pPr algn="ctr" defTabSz="914400" rtl="0" eaLnBrk="1" latinLnBrk="0" hangingPunct="1">
        <a:spcBef>
          <a:spcPct val="0"/>
        </a:spcBef>
        <a:buNone/>
        <a:defRPr sz="3200" kern="1200" baseline="0">
          <a:solidFill>
            <a:schemeClr val="tx1"/>
          </a:solidFill>
          <a:latin typeface="Bell MT"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type="subTitle" idx="1"/>
          </p:nvPr>
        </p:nvSpPr>
        <p:spPr>
          <a:xfrm>
            <a:off x="762000" y="1676400"/>
            <a:ext cx="7696200" cy="1752600"/>
          </a:xfrm>
        </p:spPr>
        <p:txBody>
          <a:bodyPr/>
          <a:lstStyle/>
          <a:p>
            <a:pPr>
              <a:defRPr/>
            </a:pPr>
            <a:r>
              <a:rPr lang="en-US" b="1" dirty="0">
                <a:solidFill>
                  <a:srgbClr val="0070C0"/>
                </a:solidFill>
                <a:latin typeface="Bell MT" pitchFamily="18" charset="0"/>
              </a:rPr>
              <a:t>Chapter Three:</a:t>
            </a:r>
          </a:p>
          <a:p>
            <a:pPr>
              <a:defRPr/>
            </a:pPr>
            <a:r>
              <a:rPr lang="en-US" b="1" dirty="0">
                <a:solidFill>
                  <a:srgbClr val="0070C0"/>
                </a:solidFill>
                <a:latin typeface="Bell MT" pitchFamily="18" charset="0"/>
              </a:rPr>
              <a:t>Searching and Planning</a:t>
            </a:r>
          </a:p>
        </p:txBody>
      </p:sp>
      <p:sp>
        <p:nvSpPr>
          <p:cNvPr id="8" name="Rectangle 7"/>
          <p:cNvSpPr/>
          <p:nvPr/>
        </p:nvSpPr>
        <p:spPr>
          <a:xfrm>
            <a:off x="762000" y="0"/>
            <a:ext cx="7620000" cy="584775"/>
          </a:xfrm>
          <a:prstGeom prst="rect">
            <a:avLst/>
          </a:prstGeom>
        </p:spPr>
        <p:txBody>
          <a:bodyPr wrap="square">
            <a:spAutoFit/>
          </a:bodyPr>
          <a:lstStyle/>
          <a:p>
            <a:pPr algn="ctr">
              <a:defRPr/>
            </a:pPr>
            <a:r>
              <a:rPr lang="en-US" sz="3200" b="1" dirty="0">
                <a:solidFill>
                  <a:prstClr val="black"/>
                </a:solidFill>
                <a:latin typeface="Bell MT" pitchFamily="18" charset="0"/>
                <a:ea typeface="+mj-ea"/>
                <a:cs typeface="+mj-cs"/>
              </a:rPr>
              <a:t>Artificial Intelligence</a:t>
            </a:r>
            <a:endParaRPr lang="en-US" sz="3200" b="1" dirty="0">
              <a:latin typeface="Bell MT" pitchFamily="18" charset="0"/>
            </a:endParaRPr>
          </a:p>
        </p:txBody>
      </p:sp>
      <p:sp>
        <p:nvSpPr>
          <p:cNvPr id="5" name="Date Placeholder 4"/>
          <p:cNvSpPr>
            <a:spLocks noGrp="1"/>
          </p:cNvSpPr>
          <p:nvPr>
            <p:ph type="dt" sz="half" idx="10"/>
          </p:nvPr>
        </p:nvSpPr>
        <p:spPr/>
        <p:txBody>
          <a:bodyPr/>
          <a:lstStyle/>
          <a:p>
            <a:fld id="{92444F11-C63E-42AF-9A75-E945CCF2526F}" type="datetime1">
              <a:rPr lang="en-US" smtClean="0"/>
              <a:pPr/>
              <a:t>2/1/2024</a:t>
            </a:fld>
            <a:endParaRPr lang="en-US"/>
          </a:p>
        </p:txBody>
      </p:sp>
      <p:sp>
        <p:nvSpPr>
          <p:cNvPr id="6" name="Footer Placeholder 5"/>
          <p:cNvSpPr>
            <a:spLocks noGrp="1"/>
          </p:cNvSpPr>
          <p:nvPr>
            <p:ph type="ftr" sz="quarter" idx="11"/>
          </p:nvPr>
        </p:nvSpPr>
        <p:spPr/>
        <p:txBody>
          <a:bodyPr/>
          <a:lstStyle/>
          <a:p>
            <a:r>
              <a:rPr lang="en-US" dirty="0"/>
              <a:t>AI/COSC</a:t>
            </a:r>
          </a:p>
        </p:txBody>
      </p:sp>
      <p:sp>
        <p:nvSpPr>
          <p:cNvPr id="9" name="Slide Number Placeholder 8"/>
          <p:cNvSpPr>
            <a:spLocks noGrp="1"/>
          </p:cNvSpPr>
          <p:nvPr>
            <p:ph type="sldNum" sz="quarter" idx="12"/>
          </p:nvPr>
        </p:nvSpPr>
        <p:spPr/>
        <p:txBody>
          <a:bodyPr/>
          <a:lstStyle/>
          <a:p>
            <a:fld id="{65584F51-559D-448B-9383-0D3801F2B0CC}"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762000"/>
          </a:xfrm>
        </p:spPr>
        <p:txBody>
          <a:bodyPr/>
          <a:lstStyle/>
          <a:p>
            <a:r>
              <a:rPr lang="en-US" b="1" dirty="0"/>
              <a:t>Problem Solving Agent cont’d</a:t>
            </a:r>
          </a:p>
        </p:txBody>
      </p:sp>
      <p:sp>
        <p:nvSpPr>
          <p:cNvPr id="4" name="Date Placeholder 3"/>
          <p:cNvSpPr>
            <a:spLocks noGrp="1"/>
          </p:cNvSpPr>
          <p:nvPr>
            <p:ph type="dt" sz="half" idx="10"/>
          </p:nvPr>
        </p:nvSpPr>
        <p:spPr/>
        <p:txBody>
          <a:bodyPr/>
          <a:lstStyle/>
          <a:p>
            <a:fld id="{1DE2AA5A-5D3E-4BCB-8090-3B3DBF11BE71}" type="datetime1">
              <a:rPr lang="en-US" smtClean="0"/>
              <a:pPr/>
              <a:t>2/1/2024</a:t>
            </a:fld>
            <a:endParaRPr lang="en-US"/>
          </a:p>
        </p:txBody>
      </p:sp>
      <p:sp>
        <p:nvSpPr>
          <p:cNvPr id="5" name="Footer Placeholder 4"/>
          <p:cNvSpPr>
            <a:spLocks noGrp="1"/>
          </p:cNvSpPr>
          <p:nvPr>
            <p:ph type="ftr" sz="quarter" idx="11"/>
          </p:nvPr>
        </p:nvSpPr>
        <p:spPr/>
        <p:txBody>
          <a:bodyPr/>
          <a:lstStyle/>
          <a:p>
            <a:r>
              <a:rPr lang="en-US" dirty="0"/>
              <a:t>AI/COSC</a:t>
            </a:r>
          </a:p>
        </p:txBody>
      </p:sp>
      <p:sp>
        <p:nvSpPr>
          <p:cNvPr id="6" name="Slide Number Placeholder 5"/>
          <p:cNvSpPr>
            <a:spLocks noGrp="1"/>
          </p:cNvSpPr>
          <p:nvPr>
            <p:ph type="sldNum" sz="quarter" idx="12"/>
          </p:nvPr>
        </p:nvSpPr>
        <p:spPr/>
        <p:txBody>
          <a:bodyPr/>
          <a:lstStyle/>
          <a:p>
            <a:fld id="{65584F51-559D-448B-9383-0D3801F2B0CC}" type="slidenum">
              <a:rPr lang="en-US" smtClean="0"/>
              <a:pPr/>
              <a:t>10</a:t>
            </a:fld>
            <a:endParaRPr lang="en-US"/>
          </a:p>
        </p:txBody>
      </p:sp>
      <p:pic>
        <p:nvPicPr>
          <p:cNvPr id="2150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838200"/>
            <a:ext cx="79248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8457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5638800" y="5029200"/>
            <a:ext cx="1773238" cy="1023938"/>
            <a:chOff x="3552" y="3168"/>
            <a:chExt cx="1117" cy="645"/>
          </a:xfrm>
        </p:grpSpPr>
        <p:sp>
          <p:nvSpPr>
            <p:cNvPr id="12313" name="Oval 6"/>
            <p:cNvSpPr>
              <a:spLocks noChangeArrowheads="1"/>
            </p:cNvSpPr>
            <p:nvPr/>
          </p:nvSpPr>
          <p:spPr bwMode="auto">
            <a:xfrm>
              <a:off x="3552" y="3168"/>
              <a:ext cx="432" cy="384"/>
            </a:xfrm>
            <a:prstGeom prst="ellipse">
              <a:avLst/>
            </a:prstGeom>
            <a:noFill/>
            <a:ln w="76200">
              <a:solidFill>
                <a:srgbClr val="CC0066"/>
              </a:solidFill>
              <a:round/>
              <a:headEnd/>
              <a:tailEnd/>
            </a:ln>
          </p:spPr>
          <p:txBody>
            <a:bodyPr wrap="none" anchor="ctr"/>
            <a:lstStyle/>
            <a:p>
              <a:pPr algn="ctr"/>
              <a:endParaRPr lang="en-US">
                <a:solidFill>
                  <a:srgbClr val="CC0066"/>
                </a:solidFill>
              </a:endParaRPr>
            </a:p>
          </p:txBody>
        </p:sp>
        <p:sp>
          <p:nvSpPr>
            <p:cNvPr id="12314" name="Text Box 7"/>
            <p:cNvSpPr txBox="1">
              <a:spLocks noChangeArrowheads="1"/>
            </p:cNvSpPr>
            <p:nvPr/>
          </p:nvSpPr>
          <p:spPr bwMode="auto">
            <a:xfrm>
              <a:off x="4118" y="3525"/>
              <a:ext cx="551" cy="288"/>
            </a:xfrm>
            <a:prstGeom prst="rect">
              <a:avLst/>
            </a:prstGeom>
            <a:noFill/>
            <a:ln w="9525">
              <a:noFill/>
              <a:miter lim="800000"/>
              <a:headEnd/>
              <a:tailEnd/>
            </a:ln>
          </p:spPr>
          <p:txBody>
            <a:bodyPr wrap="none">
              <a:spAutoFit/>
            </a:bodyPr>
            <a:lstStyle/>
            <a:p>
              <a:r>
                <a:rPr lang="en-US" b="1">
                  <a:solidFill>
                    <a:srgbClr val="CC0066"/>
                  </a:solidFill>
                </a:rPr>
                <a:t>Goal</a:t>
              </a:r>
            </a:p>
          </p:txBody>
        </p:sp>
      </p:grpSp>
      <p:grpSp>
        <p:nvGrpSpPr>
          <p:cNvPr id="3" name="Group 25"/>
          <p:cNvGrpSpPr>
            <a:grpSpLocks/>
          </p:cNvGrpSpPr>
          <p:nvPr/>
        </p:nvGrpSpPr>
        <p:grpSpPr bwMode="auto">
          <a:xfrm>
            <a:off x="3276600" y="1785938"/>
            <a:ext cx="4114800" cy="1795462"/>
            <a:chOff x="2064" y="1125"/>
            <a:chExt cx="2592" cy="1131"/>
          </a:xfrm>
        </p:grpSpPr>
        <p:sp>
          <p:nvSpPr>
            <p:cNvPr id="12309" name="Text Box 12"/>
            <p:cNvSpPr txBox="1">
              <a:spLocks noChangeArrowheads="1"/>
            </p:cNvSpPr>
            <p:nvPr/>
          </p:nvSpPr>
          <p:spPr bwMode="auto">
            <a:xfrm>
              <a:off x="2534" y="1125"/>
              <a:ext cx="726" cy="288"/>
            </a:xfrm>
            <a:prstGeom prst="rect">
              <a:avLst/>
            </a:prstGeom>
            <a:noFill/>
            <a:ln w="9525">
              <a:noFill/>
              <a:miter lim="800000"/>
              <a:headEnd/>
              <a:tailEnd/>
            </a:ln>
          </p:spPr>
          <p:txBody>
            <a:bodyPr wrap="none">
              <a:spAutoFit/>
            </a:bodyPr>
            <a:lstStyle/>
            <a:p>
              <a:r>
                <a:rPr lang="en-US" b="1">
                  <a:solidFill>
                    <a:srgbClr val="3333CC"/>
                  </a:solidFill>
                </a:rPr>
                <a:t>States</a:t>
              </a:r>
            </a:p>
          </p:txBody>
        </p:sp>
        <p:sp>
          <p:nvSpPr>
            <p:cNvPr id="12310" name="Line 13"/>
            <p:cNvSpPr>
              <a:spLocks noChangeShapeType="1"/>
            </p:cNvSpPr>
            <p:nvPr/>
          </p:nvSpPr>
          <p:spPr bwMode="auto">
            <a:xfrm flipH="1">
              <a:off x="2064" y="1440"/>
              <a:ext cx="576" cy="528"/>
            </a:xfrm>
            <a:prstGeom prst="line">
              <a:avLst/>
            </a:prstGeom>
            <a:noFill/>
            <a:ln w="9525">
              <a:solidFill>
                <a:schemeClr val="tx1"/>
              </a:solidFill>
              <a:round/>
              <a:headEnd/>
              <a:tailEnd type="triangle" w="med" len="med"/>
            </a:ln>
          </p:spPr>
          <p:txBody>
            <a:bodyPr wrap="none"/>
            <a:lstStyle/>
            <a:p>
              <a:endParaRPr lang="en-US"/>
            </a:p>
          </p:txBody>
        </p:sp>
        <p:sp>
          <p:nvSpPr>
            <p:cNvPr id="12311" name="Line 14"/>
            <p:cNvSpPr>
              <a:spLocks noChangeShapeType="1"/>
            </p:cNvSpPr>
            <p:nvPr/>
          </p:nvSpPr>
          <p:spPr bwMode="auto">
            <a:xfrm>
              <a:off x="2832" y="1440"/>
              <a:ext cx="48" cy="528"/>
            </a:xfrm>
            <a:prstGeom prst="line">
              <a:avLst/>
            </a:prstGeom>
            <a:noFill/>
            <a:ln w="9525">
              <a:solidFill>
                <a:schemeClr val="tx1"/>
              </a:solidFill>
              <a:round/>
              <a:headEnd/>
              <a:tailEnd type="triangle" w="med" len="med"/>
            </a:ln>
          </p:spPr>
          <p:txBody>
            <a:bodyPr wrap="none"/>
            <a:lstStyle/>
            <a:p>
              <a:endParaRPr lang="en-US"/>
            </a:p>
          </p:txBody>
        </p:sp>
        <p:sp>
          <p:nvSpPr>
            <p:cNvPr id="12312" name="Line 15"/>
            <p:cNvSpPr>
              <a:spLocks noChangeShapeType="1"/>
            </p:cNvSpPr>
            <p:nvPr/>
          </p:nvSpPr>
          <p:spPr bwMode="auto">
            <a:xfrm>
              <a:off x="3024" y="1440"/>
              <a:ext cx="1632" cy="816"/>
            </a:xfrm>
            <a:prstGeom prst="line">
              <a:avLst/>
            </a:prstGeom>
            <a:noFill/>
            <a:ln w="9525">
              <a:solidFill>
                <a:schemeClr val="tx1"/>
              </a:solidFill>
              <a:round/>
              <a:headEnd/>
              <a:tailEnd type="triangle" w="med" len="med"/>
            </a:ln>
          </p:spPr>
          <p:txBody>
            <a:bodyPr wrap="none"/>
            <a:lstStyle/>
            <a:p>
              <a:endParaRPr lang="en-US"/>
            </a:p>
          </p:txBody>
        </p:sp>
      </p:grpSp>
      <p:grpSp>
        <p:nvGrpSpPr>
          <p:cNvPr id="4" name="Group 24"/>
          <p:cNvGrpSpPr>
            <a:grpSpLocks/>
          </p:cNvGrpSpPr>
          <p:nvPr/>
        </p:nvGrpSpPr>
        <p:grpSpPr bwMode="auto">
          <a:xfrm>
            <a:off x="1295400" y="2286000"/>
            <a:ext cx="2151063" cy="1752600"/>
            <a:chOff x="816" y="1440"/>
            <a:chExt cx="1355" cy="1104"/>
          </a:xfrm>
        </p:grpSpPr>
        <p:grpSp>
          <p:nvGrpSpPr>
            <p:cNvPr id="5" name="Group 22"/>
            <p:cNvGrpSpPr>
              <a:grpSpLocks/>
            </p:cNvGrpSpPr>
            <p:nvPr/>
          </p:nvGrpSpPr>
          <p:grpSpPr bwMode="auto">
            <a:xfrm>
              <a:off x="816" y="1488"/>
              <a:ext cx="1056" cy="1056"/>
              <a:chOff x="816" y="1488"/>
              <a:chExt cx="1056" cy="1056"/>
            </a:xfrm>
          </p:grpSpPr>
          <p:sp>
            <p:nvSpPr>
              <p:cNvPr id="12306" name="Line 16"/>
              <p:cNvSpPr>
                <a:spLocks noChangeShapeType="1"/>
              </p:cNvSpPr>
              <p:nvPr/>
            </p:nvSpPr>
            <p:spPr bwMode="auto">
              <a:xfrm>
                <a:off x="864" y="1824"/>
                <a:ext cx="1008" cy="288"/>
              </a:xfrm>
              <a:prstGeom prst="line">
                <a:avLst/>
              </a:prstGeom>
              <a:noFill/>
              <a:ln w="76200">
                <a:solidFill>
                  <a:schemeClr val="tx1"/>
                </a:solidFill>
                <a:round/>
                <a:headEnd/>
                <a:tailEnd/>
              </a:ln>
            </p:spPr>
            <p:txBody>
              <a:bodyPr wrap="none"/>
              <a:lstStyle/>
              <a:p>
                <a:endParaRPr lang="en-US"/>
              </a:p>
            </p:txBody>
          </p:sp>
          <p:sp>
            <p:nvSpPr>
              <p:cNvPr id="12307" name="Line 17"/>
              <p:cNvSpPr>
                <a:spLocks noChangeShapeType="1"/>
              </p:cNvSpPr>
              <p:nvPr/>
            </p:nvSpPr>
            <p:spPr bwMode="auto">
              <a:xfrm>
                <a:off x="816" y="1872"/>
                <a:ext cx="0" cy="672"/>
              </a:xfrm>
              <a:prstGeom prst="line">
                <a:avLst/>
              </a:prstGeom>
              <a:noFill/>
              <a:ln w="76200">
                <a:solidFill>
                  <a:schemeClr val="tx1"/>
                </a:solidFill>
                <a:round/>
                <a:headEnd/>
                <a:tailEnd/>
              </a:ln>
            </p:spPr>
            <p:txBody>
              <a:bodyPr wrap="none"/>
              <a:lstStyle/>
              <a:p>
                <a:endParaRPr lang="en-US"/>
              </a:p>
            </p:txBody>
          </p:sp>
          <p:sp>
            <p:nvSpPr>
              <p:cNvPr id="12308" name="Line 18"/>
              <p:cNvSpPr>
                <a:spLocks noChangeShapeType="1"/>
              </p:cNvSpPr>
              <p:nvPr/>
            </p:nvSpPr>
            <p:spPr bwMode="auto">
              <a:xfrm flipV="1">
                <a:off x="816" y="1488"/>
                <a:ext cx="96" cy="288"/>
              </a:xfrm>
              <a:prstGeom prst="line">
                <a:avLst/>
              </a:prstGeom>
              <a:noFill/>
              <a:ln w="76200">
                <a:solidFill>
                  <a:schemeClr val="tx1"/>
                </a:solidFill>
                <a:round/>
                <a:headEnd/>
                <a:tailEnd/>
              </a:ln>
            </p:spPr>
            <p:txBody>
              <a:bodyPr wrap="none"/>
              <a:lstStyle/>
              <a:p>
                <a:endParaRPr lang="en-US"/>
              </a:p>
            </p:txBody>
          </p:sp>
        </p:grpSp>
        <p:sp>
          <p:nvSpPr>
            <p:cNvPr id="12305" name="Text Box 23"/>
            <p:cNvSpPr txBox="1">
              <a:spLocks noChangeArrowheads="1"/>
            </p:cNvSpPr>
            <p:nvPr/>
          </p:nvSpPr>
          <p:spPr bwMode="auto">
            <a:xfrm>
              <a:off x="1344" y="1440"/>
              <a:ext cx="827" cy="288"/>
            </a:xfrm>
            <a:prstGeom prst="rect">
              <a:avLst/>
            </a:prstGeom>
            <a:noFill/>
            <a:ln w="9525">
              <a:noFill/>
              <a:miter lim="800000"/>
              <a:headEnd/>
              <a:tailEnd/>
            </a:ln>
          </p:spPr>
          <p:txBody>
            <a:bodyPr wrap="none">
              <a:spAutoFit/>
            </a:bodyPr>
            <a:lstStyle/>
            <a:p>
              <a:r>
                <a:rPr lang="en-US" b="1"/>
                <a:t>Actions</a:t>
              </a:r>
            </a:p>
          </p:txBody>
        </p:sp>
      </p:grpSp>
      <p:grpSp>
        <p:nvGrpSpPr>
          <p:cNvPr id="6" name="Group 25"/>
          <p:cNvGrpSpPr>
            <a:grpSpLocks/>
          </p:cNvGrpSpPr>
          <p:nvPr/>
        </p:nvGrpSpPr>
        <p:grpSpPr bwMode="auto">
          <a:xfrm>
            <a:off x="609600" y="1219201"/>
            <a:ext cx="8077200" cy="4833938"/>
            <a:chOff x="256340" y="1219200"/>
            <a:chExt cx="8506660" cy="5127626"/>
          </a:xfrm>
        </p:grpSpPr>
        <p:pic>
          <p:nvPicPr>
            <p:cNvPr id="12295" name="Picture 4" descr="romania"/>
            <p:cNvPicPr>
              <a:picLocks noChangeAspect="1" noChangeArrowheads="1"/>
            </p:cNvPicPr>
            <p:nvPr/>
          </p:nvPicPr>
          <p:blipFill>
            <a:blip r:embed="rId2"/>
            <a:srcRect/>
            <a:stretch>
              <a:fillRect/>
            </a:stretch>
          </p:blipFill>
          <p:spPr bwMode="auto">
            <a:xfrm>
              <a:off x="256340" y="1219200"/>
              <a:ext cx="8506660" cy="5127626"/>
            </a:xfrm>
            <a:prstGeom prst="rect">
              <a:avLst/>
            </a:prstGeom>
            <a:noFill/>
            <a:ln w="9525">
              <a:noFill/>
              <a:miter lim="800000"/>
              <a:headEnd/>
              <a:tailEnd/>
            </a:ln>
          </p:spPr>
        </p:pic>
        <p:grpSp>
          <p:nvGrpSpPr>
            <p:cNvPr id="7" name="Group 9"/>
            <p:cNvGrpSpPr>
              <a:grpSpLocks/>
            </p:cNvGrpSpPr>
            <p:nvPr/>
          </p:nvGrpSpPr>
          <p:grpSpPr bwMode="auto">
            <a:xfrm>
              <a:off x="914400" y="2590802"/>
              <a:ext cx="1171575" cy="1133476"/>
              <a:chOff x="3552" y="3168"/>
              <a:chExt cx="738" cy="714"/>
            </a:xfrm>
          </p:grpSpPr>
          <p:sp>
            <p:nvSpPr>
              <p:cNvPr id="12302" name="Oval 10"/>
              <p:cNvSpPr>
                <a:spLocks noChangeArrowheads="1"/>
              </p:cNvSpPr>
              <p:nvPr/>
            </p:nvSpPr>
            <p:spPr bwMode="auto">
              <a:xfrm>
                <a:off x="3552" y="3168"/>
                <a:ext cx="432" cy="384"/>
              </a:xfrm>
              <a:prstGeom prst="ellipse">
                <a:avLst/>
              </a:prstGeom>
              <a:noFill/>
              <a:ln w="76200">
                <a:solidFill>
                  <a:srgbClr val="66FF66"/>
                </a:solidFill>
                <a:round/>
                <a:headEnd/>
                <a:tailEnd/>
              </a:ln>
            </p:spPr>
            <p:txBody>
              <a:bodyPr wrap="none" anchor="ctr"/>
              <a:lstStyle/>
              <a:p>
                <a:pPr algn="ctr"/>
                <a:endParaRPr lang="en-US">
                  <a:solidFill>
                    <a:srgbClr val="CC0066"/>
                  </a:solidFill>
                </a:endParaRPr>
              </a:p>
            </p:txBody>
          </p:sp>
          <p:sp>
            <p:nvSpPr>
              <p:cNvPr id="12303" name="Text Box 11"/>
              <p:cNvSpPr txBox="1">
                <a:spLocks noChangeArrowheads="1"/>
              </p:cNvSpPr>
              <p:nvPr/>
            </p:nvSpPr>
            <p:spPr bwMode="auto">
              <a:xfrm>
                <a:off x="3694" y="3594"/>
                <a:ext cx="596" cy="288"/>
              </a:xfrm>
              <a:prstGeom prst="rect">
                <a:avLst/>
              </a:prstGeom>
              <a:noFill/>
              <a:ln w="9525">
                <a:noFill/>
                <a:miter lim="800000"/>
                <a:headEnd/>
                <a:tailEnd/>
              </a:ln>
            </p:spPr>
            <p:txBody>
              <a:bodyPr wrap="none">
                <a:spAutoFit/>
              </a:bodyPr>
              <a:lstStyle/>
              <a:p>
                <a:r>
                  <a:rPr lang="en-US" b="1" dirty="0">
                    <a:solidFill>
                      <a:srgbClr val="66FF66"/>
                    </a:solidFill>
                  </a:rPr>
                  <a:t>Start</a:t>
                </a:r>
              </a:p>
            </p:txBody>
          </p:sp>
        </p:grpSp>
        <p:grpSp>
          <p:nvGrpSpPr>
            <p:cNvPr id="8" name="Group 30"/>
            <p:cNvGrpSpPr>
              <a:grpSpLocks/>
            </p:cNvGrpSpPr>
            <p:nvPr/>
          </p:nvGrpSpPr>
          <p:grpSpPr bwMode="auto">
            <a:xfrm>
              <a:off x="1371600" y="2895600"/>
              <a:ext cx="5099050" cy="2365375"/>
              <a:chOff x="864" y="1824"/>
              <a:chExt cx="3212" cy="1490"/>
            </a:xfrm>
          </p:grpSpPr>
          <p:sp>
            <p:nvSpPr>
              <p:cNvPr id="12298" name="Line 26"/>
              <p:cNvSpPr>
                <a:spLocks noChangeShapeType="1"/>
              </p:cNvSpPr>
              <p:nvPr/>
            </p:nvSpPr>
            <p:spPr bwMode="auto">
              <a:xfrm>
                <a:off x="864" y="1824"/>
                <a:ext cx="1008" cy="288"/>
              </a:xfrm>
              <a:prstGeom prst="line">
                <a:avLst/>
              </a:prstGeom>
              <a:noFill/>
              <a:ln w="76200">
                <a:solidFill>
                  <a:srgbClr val="FF0066"/>
                </a:solidFill>
                <a:round/>
                <a:headEnd/>
                <a:tailEnd/>
              </a:ln>
            </p:spPr>
            <p:txBody>
              <a:bodyPr wrap="none"/>
              <a:lstStyle/>
              <a:p>
                <a:endParaRPr lang="en-US"/>
              </a:p>
            </p:txBody>
          </p:sp>
          <p:sp>
            <p:nvSpPr>
              <p:cNvPr id="12299" name="Line 27"/>
              <p:cNvSpPr>
                <a:spLocks noChangeShapeType="1"/>
              </p:cNvSpPr>
              <p:nvPr/>
            </p:nvSpPr>
            <p:spPr bwMode="auto">
              <a:xfrm>
                <a:off x="1968" y="2160"/>
                <a:ext cx="816" cy="48"/>
              </a:xfrm>
              <a:prstGeom prst="line">
                <a:avLst/>
              </a:prstGeom>
              <a:noFill/>
              <a:ln w="76200">
                <a:solidFill>
                  <a:srgbClr val="FF0066"/>
                </a:solidFill>
                <a:round/>
                <a:headEnd/>
                <a:tailEnd/>
              </a:ln>
            </p:spPr>
            <p:txBody>
              <a:bodyPr wrap="none"/>
              <a:lstStyle/>
              <a:p>
                <a:endParaRPr lang="en-US"/>
              </a:p>
            </p:txBody>
          </p:sp>
          <p:sp>
            <p:nvSpPr>
              <p:cNvPr id="12300" name="Line 28"/>
              <p:cNvSpPr>
                <a:spLocks noChangeShapeType="1"/>
              </p:cNvSpPr>
              <p:nvPr/>
            </p:nvSpPr>
            <p:spPr bwMode="auto">
              <a:xfrm>
                <a:off x="2741" y="2258"/>
                <a:ext cx="864" cy="1056"/>
              </a:xfrm>
              <a:prstGeom prst="line">
                <a:avLst/>
              </a:prstGeom>
              <a:noFill/>
              <a:ln w="76200">
                <a:solidFill>
                  <a:srgbClr val="FF0066"/>
                </a:solidFill>
                <a:round/>
                <a:headEnd/>
                <a:tailEnd/>
              </a:ln>
            </p:spPr>
            <p:txBody>
              <a:bodyPr wrap="none"/>
              <a:lstStyle/>
              <a:p>
                <a:endParaRPr lang="en-US"/>
              </a:p>
            </p:txBody>
          </p:sp>
          <p:sp>
            <p:nvSpPr>
              <p:cNvPr id="12301" name="Text Box 29"/>
              <p:cNvSpPr txBox="1">
                <a:spLocks noChangeArrowheads="1"/>
              </p:cNvSpPr>
              <p:nvPr/>
            </p:nvSpPr>
            <p:spPr bwMode="auto">
              <a:xfrm>
                <a:off x="3158" y="2037"/>
                <a:ext cx="918" cy="288"/>
              </a:xfrm>
              <a:prstGeom prst="rect">
                <a:avLst/>
              </a:prstGeom>
              <a:noFill/>
              <a:ln w="9525">
                <a:noFill/>
                <a:miter lim="800000"/>
                <a:headEnd/>
                <a:tailEnd/>
              </a:ln>
            </p:spPr>
            <p:txBody>
              <a:bodyPr wrap="none">
                <a:spAutoFit/>
              </a:bodyPr>
              <a:lstStyle/>
              <a:p>
                <a:r>
                  <a:rPr lang="en-US" b="1">
                    <a:solidFill>
                      <a:srgbClr val="FF0066"/>
                    </a:solidFill>
                  </a:rPr>
                  <a:t>Solution</a:t>
                </a:r>
              </a:p>
            </p:txBody>
          </p:sp>
        </p:grpSp>
      </p:grpSp>
      <p:sp>
        <p:nvSpPr>
          <p:cNvPr id="28" name="Rectangle 2"/>
          <p:cNvSpPr>
            <a:spLocks noGrp="1" noChangeArrowheads="1"/>
          </p:cNvSpPr>
          <p:nvPr>
            <p:ph type="title"/>
          </p:nvPr>
        </p:nvSpPr>
        <p:spPr>
          <a:xfrm>
            <a:off x="609600" y="0"/>
            <a:ext cx="8229600" cy="579438"/>
          </a:xfrm>
        </p:spPr>
        <p:txBody>
          <a:bodyPr/>
          <a:lstStyle/>
          <a:p>
            <a:r>
              <a:rPr lang="en-US" sz="3200" b="1" dirty="0">
                <a:latin typeface="Bell MT" pitchFamily="18" charset="0"/>
              </a:rPr>
              <a:t>Problem…</a:t>
            </a:r>
            <a:r>
              <a:rPr lang="en-US" sz="3200" b="1" dirty="0" err="1">
                <a:latin typeface="Bell MT" pitchFamily="18" charset="0"/>
              </a:rPr>
              <a:t>contd</a:t>
            </a:r>
            <a:endParaRPr lang="en-US" sz="3200" b="1" dirty="0">
              <a:latin typeface="Bell MT" pitchFamily="18" charset="0"/>
            </a:endParaRPr>
          </a:p>
        </p:txBody>
      </p:sp>
      <p:sp>
        <p:nvSpPr>
          <p:cNvPr id="27" name="Date Placeholder 26"/>
          <p:cNvSpPr>
            <a:spLocks noGrp="1"/>
          </p:cNvSpPr>
          <p:nvPr>
            <p:ph type="dt" sz="half" idx="10"/>
          </p:nvPr>
        </p:nvSpPr>
        <p:spPr/>
        <p:txBody>
          <a:bodyPr/>
          <a:lstStyle/>
          <a:p>
            <a:fld id="{6896E610-087A-425C-B2F2-C0A93E522971}" type="datetime1">
              <a:rPr lang="en-US" smtClean="0"/>
              <a:pPr/>
              <a:t>2/1/2024</a:t>
            </a:fld>
            <a:endParaRPr lang="en-US"/>
          </a:p>
        </p:txBody>
      </p:sp>
      <p:sp>
        <p:nvSpPr>
          <p:cNvPr id="30" name="Footer Placeholder 29"/>
          <p:cNvSpPr>
            <a:spLocks noGrp="1"/>
          </p:cNvSpPr>
          <p:nvPr>
            <p:ph type="ftr" sz="quarter" idx="11"/>
          </p:nvPr>
        </p:nvSpPr>
        <p:spPr/>
        <p:txBody>
          <a:bodyPr/>
          <a:lstStyle/>
          <a:p>
            <a:r>
              <a:rPr lang="en-US" dirty="0"/>
              <a:t>AI/COSC</a:t>
            </a:r>
          </a:p>
        </p:txBody>
      </p:sp>
      <p:sp>
        <p:nvSpPr>
          <p:cNvPr id="31" name="Slide Number Placeholder 30"/>
          <p:cNvSpPr>
            <a:spLocks noGrp="1"/>
          </p:cNvSpPr>
          <p:nvPr>
            <p:ph type="sldNum" sz="quarter" idx="12"/>
          </p:nvPr>
        </p:nvSpPr>
        <p:spPr/>
        <p:txBody>
          <a:bodyPr/>
          <a:lstStyle/>
          <a:p>
            <a:fld id="{65584F51-559D-448B-9383-0D3801F2B0CC}" type="slidenum">
              <a:rPr lang="en-US" smtClean="0"/>
              <a:pPr/>
              <a:t>11</a:t>
            </a:fld>
            <a:endParaRPr lang="en-US"/>
          </a:p>
        </p:txBody>
      </p:sp>
      <p:pic>
        <p:nvPicPr>
          <p:cNvPr id="2160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9712" y="0"/>
            <a:ext cx="597217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762000" y="671513"/>
            <a:ext cx="7696200" cy="5424487"/>
          </a:xfrm>
        </p:spPr>
        <p:txBody>
          <a:bodyPr>
            <a:normAutofit fontScale="92500" lnSpcReduction="10000"/>
          </a:bodyPr>
          <a:lstStyle/>
          <a:p>
            <a:pPr algn="just">
              <a:spcBef>
                <a:spcPts val="1200"/>
              </a:spcBef>
              <a:buFontTx/>
              <a:buChar char="-"/>
            </a:pPr>
            <a:r>
              <a:rPr lang="en-US" sz="2400" dirty="0">
                <a:latin typeface="Bell MT" pitchFamily="18" charset="0"/>
              </a:rPr>
              <a:t>In the preceding section we proposed a formulation of the problem of getting to Bucharest in terms of </a:t>
            </a:r>
            <a:r>
              <a:rPr lang="en-US" sz="2400" b="1" dirty="0">
                <a:latin typeface="Bell MT" pitchFamily="18" charset="0"/>
              </a:rPr>
              <a:t>the initial state, successor function, goal test, and path cost.</a:t>
            </a:r>
          </a:p>
          <a:p>
            <a:pPr algn="just">
              <a:spcBef>
                <a:spcPts val="1200"/>
              </a:spcBef>
              <a:buFontTx/>
              <a:buChar char="-"/>
            </a:pPr>
            <a:r>
              <a:rPr lang="en-US" sz="2400" dirty="0">
                <a:latin typeface="Bell MT" pitchFamily="18" charset="0"/>
              </a:rPr>
              <a:t>This formulation seems reasonable, yet it omits a great many aspects of the real world. Real world is absurdly complex.</a:t>
            </a:r>
          </a:p>
          <a:p>
            <a:pPr algn="just">
              <a:spcBef>
                <a:spcPts val="1200"/>
              </a:spcBef>
              <a:buFontTx/>
              <a:buChar char="-"/>
            </a:pPr>
            <a:r>
              <a:rPr lang="en-US" sz="2400" dirty="0">
                <a:latin typeface="Bell MT" pitchFamily="18" charset="0"/>
              </a:rPr>
              <a:t>The  state of the world (state description) includes so many things for example , : </a:t>
            </a:r>
          </a:p>
          <a:p>
            <a:pPr lvl="2">
              <a:spcBef>
                <a:spcPts val="600"/>
              </a:spcBef>
              <a:buFont typeface="Wingdings" panose="05000000000000000000" pitchFamily="2" charset="2"/>
              <a:buChar char="Ø"/>
            </a:pPr>
            <a:r>
              <a:rPr lang="en-US" dirty="0">
                <a:latin typeface="Bell MT" pitchFamily="18" charset="0"/>
              </a:rPr>
              <a:t> The  traveling companions,</a:t>
            </a:r>
          </a:p>
          <a:p>
            <a:pPr lvl="2">
              <a:spcBef>
                <a:spcPts val="600"/>
              </a:spcBef>
              <a:buFont typeface="Wingdings" panose="05000000000000000000" pitchFamily="2" charset="2"/>
              <a:buChar char="Ø"/>
            </a:pPr>
            <a:r>
              <a:rPr lang="en-US" dirty="0">
                <a:latin typeface="Bell MT" pitchFamily="18" charset="0"/>
              </a:rPr>
              <a:t> What  is on the radio,</a:t>
            </a:r>
          </a:p>
          <a:p>
            <a:pPr lvl="2">
              <a:spcBef>
                <a:spcPts val="600"/>
              </a:spcBef>
              <a:buFont typeface="Wingdings" panose="05000000000000000000" pitchFamily="2" charset="2"/>
              <a:buChar char="Ø"/>
            </a:pPr>
            <a:r>
              <a:rPr lang="en-US" dirty="0"/>
              <a:t> </a:t>
            </a:r>
            <a:r>
              <a:rPr lang="en-US" dirty="0">
                <a:latin typeface="Bell MT" pitchFamily="18" charset="0"/>
              </a:rPr>
              <a:t>The   scenery out of the window, </a:t>
            </a:r>
            <a:endParaRPr lang="en-US" dirty="0"/>
          </a:p>
          <a:p>
            <a:pPr lvl="2">
              <a:spcBef>
                <a:spcPts val="600"/>
              </a:spcBef>
              <a:buFont typeface="Wingdings" panose="05000000000000000000" pitchFamily="2" charset="2"/>
              <a:buChar char="Ø"/>
            </a:pPr>
            <a:r>
              <a:rPr lang="en-US" dirty="0">
                <a:latin typeface="Bell MT" pitchFamily="18" charset="0"/>
              </a:rPr>
              <a:t> Whether  there are any law enforcement officers nearby,</a:t>
            </a:r>
          </a:p>
          <a:p>
            <a:pPr lvl="2">
              <a:spcBef>
                <a:spcPts val="600"/>
              </a:spcBef>
              <a:buFont typeface="Wingdings" panose="05000000000000000000" pitchFamily="2" charset="2"/>
              <a:buChar char="Ø"/>
            </a:pPr>
            <a:r>
              <a:rPr lang="en-US" dirty="0">
                <a:latin typeface="Bell MT" pitchFamily="18" charset="0"/>
              </a:rPr>
              <a:t> How  far lit is to the next rest stop,</a:t>
            </a:r>
          </a:p>
          <a:p>
            <a:pPr lvl="2">
              <a:spcBef>
                <a:spcPts val="600"/>
              </a:spcBef>
              <a:buFont typeface="Wingdings" panose="05000000000000000000" pitchFamily="2" charset="2"/>
              <a:buChar char="Ø"/>
            </a:pPr>
            <a:r>
              <a:rPr lang="en-US" dirty="0">
                <a:latin typeface="Bell MT" pitchFamily="18" charset="0"/>
              </a:rPr>
              <a:t> The  condition of the road, the weather, and so on</a:t>
            </a:r>
            <a:r>
              <a:rPr lang="en-US" sz="2000" dirty="0">
                <a:latin typeface="Bell MT" pitchFamily="18" charset="0"/>
              </a:rPr>
              <a:t>.</a:t>
            </a:r>
          </a:p>
          <a:p>
            <a:pPr marL="914400" lvl="2" indent="0">
              <a:spcBef>
                <a:spcPts val="600"/>
              </a:spcBef>
              <a:buNone/>
            </a:pPr>
            <a:r>
              <a:rPr lang="en-US" sz="2000" dirty="0">
                <a:latin typeface="Bell MT" pitchFamily="18" charset="0"/>
              </a:rPr>
              <a:t> </a:t>
            </a:r>
          </a:p>
        </p:txBody>
      </p:sp>
      <p:sp>
        <p:nvSpPr>
          <p:cNvPr id="5" name="Rectangle 2"/>
          <p:cNvSpPr>
            <a:spLocks noGrp="1" noChangeArrowheads="1"/>
          </p:cNvSpPr>
          <p:nvPr>
            <p:ph type="title"/>
          </p:nvPr>
        </p:nvSpPr>
        <p:spPr>
          <a:xfrm>
            <a:off x="762000" y="0"/>
            <a:ext cx="7696200" cy="411162"/>
          </a:xfrm>
        </p:spPr>
        <p:txBody>
          <a:bodyPr>
            <a:normAutofit fontScale="90000"/>
          </a:bodyPr>
          <a:lstStyle/>
          <a:p>
            <a:r>
              <a:rPr lang="en-US" b="1" dirty="0"/>
              <a:t>Problem Solving Agent cont’d</a:t>
            </a:r>
            <a:endParaRPr lang="en-US" sz="3200" b="1" dirty="0">
              <a:latin typeface="Bell MT" pitchFamily="18" charset="0"/>
            </a:endParaRPr>
          </a:p>
        </p:txBody>
      </p:sp>
      <p:sp>
        <p:nvSpPr>
          <p:cNvPr id="6" name="Date Placeholder 5"/>
          <p:cNvSpPr>
            <a:spLocks noGrp="1"/>
          </p:cNvSpPr>
          <p:nvPr>
            <p:ph type="dt" sz="half" idx="10"/>
          </p:nvPr>
        </p:nvSpPr>
        <p:spPr/>
        <p:txBody>
          <a:bodyPr/>
          <a:lstStyle/>
          <a:p>
            <a:fld id="{FE1B38CD-70C8-4F42-A42B-1859C2EA5C5C}" type="datetime1">
              <a:rPr lang="en-US" smtClean="0"/>
              <a:pPr/>
              <a:t>2/1/2024</a:t>
            </a:fld>
            <a:endParaRPr lang="en-US"/>
          </a:p>
        </p:txBody>
      </p:sp>
      <p:sp>
        <p:nvSpPr>
          <p:cNvPr id="7" name="Footer Placeholder 6"/>
          <p:cNvSpPr>
            <a:spLocks noGrp="1"/>
          </p:cNvSpPr>
          <p:nvPr>
            <p:ph type="ftr" sz="quarter" idx="11"/>
          </p:nvPr>
        </p:nvSpPr>
        <p:spPr/>
        <p:txBody>
          <a:bodyPr/>
          <a:lstStyle/>
          <a:p>
            <a:r>
              <a:rPr lang="en-US" dirty="0"/>
              <a:t>AI/COSC</a:t>
            </a:r>
          </a:p>
        </p:txBody>
      </p:sp>
      <p:sp>
        <p:nvSpPr>
          <p:cNvPr id="8" name="Slide Number Placeholder 7"/>
          <p:cNvSpPr>
            <a:spLocks noGrp="1"/>
          </p:cNvSpPr>
          <p:nvPr>
            <p:ph type="sldNum" sz="quarter" idx="12"/>
          </p:nvPr>
        </p:nvSpPr>
        <p:spPr/>
        <p:txBody>
          <a:bodyPr/>
          <a:lstStyle/>
          <a:p>
            <a:fld id="{65584F51-559D-448B-9383-0D3801F2B0CC}"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762000" y="990600"/>
            <a:ext cx="7696200" cy="5638800"/>
          </a:xfrm>
        </p:spPr>
        <p:txBody>
          <a:bodyPr>
            <a:normAutofit/>
          </a:bodyPr>
          <a:lstStyle/>
          <a:p>
            <a:pPr algn="just">
              <a:spcBef>
                <a:spcPts val="1200"/>
              </a:spcBef>
              <a:buFont typeface="Bell MT" panose="02020503060305020303" pitchFamily="18" charset="0"/>
              <a:buChar char="–"/>
            </a:pPr>
            <a:r>
              <a:rPr lang="en-US" sz="2400" dirty="0">
                <a:latin typeface="Bell MT" pitchFamily="18" charset="0"/>
              </a:rPr>
              <a:t>All these considerations are left out of our state descriptions because they are irrelevant to the problem of finding a route</a:t>
            </a:r>
            <a:r>
              <a:rPr lang="en-US" sz="2400" b="1" dirty="0">
                <a:latin typeface="Bell MT" pitchFamily="18" charset="0"/>
              </a:rPr>
              <a:t> to Bucharest. </a:t>
            </a:r>
          </a:p>
          <a:p>
            <a:pPr algn="just">
              <a:spcBef>
                <a:spcPts val="1200"/>
              </a:spcBef>
              <a:buFont typeface="Bell MT" panose="02020503060305020303" pitchFamily="18" charset="0"/>
              <a:buChar char="–"/>
            </a:pPr>
            <a:r>
              <a:rPr lang="en-US" sz="2400" b="1" dirty="0">
                <a:latin typeface="Bell MT" pitchFamily="18" charset="0"/>
              </a:rPr>
              <a:t>The process of removing detail from a representation is called abstraction.</a:t>
            </a:r>
            <a:r>
              <a:rPr lang="en-US" sz="2400" dirty="0">
                <a:latin typeface="Bell MT" pitchFamily="18" charset="0"/>
              </a:rPr>
              <a:t> </a:t>
            </a:r>
          </a:p>
          <a:p>
            <a:pPr algn="just">
              <a:spcBef>
                <a:spcPts val="1200"/>
              </a:spcBef>
              <a:buFont typeface="Bell MT" panose="02020503060305020303" pitchFamily="18" charset="0"/>
              <a:buChar char="–"/>
            </a:pPr>
            <a:r>
              <a:rPr lang="en-US" sz="2400" dirty="0">
                <a:latin typeface="Bell MT" pitchFamily="18" charset="0"/>
              </a:rPr>
              <a:t>In addition to abstracting the state description, we must abstract the actions themselves.</a:t>
            </a:r>
          </a:p>
          <a:p>
            <a:pPr lvl="1" algn="just">
              <a:spcBef>
                <a:spcPts val="1200"/>
              </a:spcBef>
              <a:buFont typeface="Wingdings" panose="05000000000000000000" pitchFamily="2" charset="2"/>
              <a:buChar char="Ø"/>
            </a:pPr>
            <a:r>
              <a:rPr lang="en-US" sz="2400" dirty="0">
                <a:latin typeface="Bell MT" pitchFamily="18" charset="0"/>
              </a:rPr>
              <a:t> A driving action has many effects. </a:t>
            </a:r>
          </a:p>
          <a:p>
            <a:pPr lvl="2" algn="just">
              <a:spcBef>
                <a:spcPts val="1200"/>
              </a:spcBef>
            </a:pPr>
            <a:r>
              <a:rPr lang="en-US" sz="1900" dirty="0">
                <a:latin typeface="Bell MT" pitchFamily="18" charset="0"/>
              </a:rPr>
              <a:t>Besides changing the location of the vehicle and its occupants,  it takes up time, consumes fuel, generates pollution, and changes the agent (as they say, travel is broadening). </a:t>
            </a:r>
          </a:p>
          <a:p>
            <a:pPr lvl="2" algn="just">
              <a:spcBef>
                <a:spcPts val="1200"/>
              </a:spcBef>
            </a:pPr>
            <a:r>
              <a:rPr lang="en-US" sz="1900" dirty="0">
                <a:latin typeface="Bell MT" pitchFamily="18" charset="0"/>
              </a:rPr>
              <a:t>In  formulation, in our example,  we take into account only the change in location.     </a:t>
            </a:r>
          </a:p>
          <a:p>
            <a:endParaRPr lang="en-US" dirty="0"/>
          </a:p>
        </p:txBody>
      </p:sp>
      <p:sp>
        <p:nvSpPr>
          <p:cNvPr id="7" name="Rectangle 2"/>
          <p:cNvSpPr>
            <a:spLocks noGrp="1" noChangeArrowheads="1"/>
          </p:cNvSpPr>
          <p:nvPr>
            <p:ph type="title"/>
          </p:nvPr>
        </p:nvSpPr>
        <p:spPr>
          <a:xfrm>
            <a:off x="762000" y="0"/>
            <a:ext cx="7696200" cy="639763"/>
          </a:xfrm>
        </p:spPr>
        <p:txBody>
          <a:bodyPr/>
          <a:lstStyle/>
          <a:p>
            <a:r>
              <a:rPr lang="en-US" b="1" dirty="0"/>
              <a:t>Problem Solving Agent cont’d </a:t>
            </a:r>
            <a:endParaRPr lang="en-US" sz="3200" b="1" dirty="0">
              <a:latin typeface="Bell MT" pitchFamily="18" charset="0"/>
            </a:endParaRPr>
          </a:p>
        </p:txBody>
      </p:sp>
      <p:sp>
        <p:nvSpPr>
          <p:cNvPr id="5" name="Date Placeholder 4"/>
          <p:cNvSpPr>
            <a:spLocks noGrp="1"/>
          </p:cNvSpPr>
          <p:nvPr>
            <p:ph type="dt" sz="half" idx="10"/>
          </p:nvPr>
        </p:nvSpPr>
        <p:spPr/>
        <p:txBody>
          <a:bodyPr/>
          <a:lstStyle/>
          <a:p>
            <a:fld id="{B43F72F3-9202-403E-ADB8-2E88097342F4}" type="datetime1">
              <a:rPr lang="en-US" smtClean="0"/>
              <a:pPr/>
              <a:t>2/1/2024</a:t>
            </a:fld>
            <a:endParaRPr lang="en-US"/>
          </a:p>
        </p:txBody>
      </p:sp>
      <p:sp>
        <p:nvSpPr>
          <p:cNvPr id="6" name="Footer Placeholder 5"/>
          <p:cNvSpPr>
            <a:spLocks noGrp="1"/>
          </p:cNvSpPr>
          <p:nvPr>
            <p:ph type="ftr" sz="quarter" idx="11"/>
          </p:nvPr>
        </p:nvSpPr>
        <p:spPr/>
        <p:txBody>
          <a:bodyPr/>
          <a:lstStyle/>
          <a:p>
            <a:r>
              <a:rPr lang="en-US" dirty="0"/>
              <a:t>AI/COSC</a:t>
            </a:r>
          </a:p>
        </p:txBody>
      </p:sp>
      <p:sp>
        <p:nvSpPr>
          <p:cNvPr id="8" name="Slide Number Placeholder 7"/>
          <p:cNvSpPr>
            <a:spLocks noGrp="1"/>
          </p:cNvSpPr>
          <p:nvPr>
            <p:ph type="sldNum" sz="quarter" idx="12"/>
          </p:nvPr>
        </p:nvSpPr>
        <p:spPr/>
        <p:txBody>
          <a:bodyPr/>
          <a:lstStyle/>
          <a:p>
            <a:fld id="{65584F51-559D-448B-9383-0D3801F2B0CC}"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762000" y="914400"/>
            <a:ext cx="7696200" cy="5638800"/>
          </a:xfrm>
        </p:spPr>
        <p:txBody>
          <a:bodyPr>
            <a:normAutofit fontScale="92500" lnSpcReduction="20000"/>
          </a:bodyPr>
          <a:lstStyle/>
          <a:p>
            <a:pPr algn="just">
              <a:spcBef>
                <a:spcPts val="1200"/>
              </a:spcBef>
              <a:buFont typeface="Bell MT" panose="02020503060305020303" pitchFamily="18" charset="0"/>
              <a:buChar char="–"/>
            </a:pPr>
            <a:r>
              <a:rPr lang="en-US" dirty="0">
                <a:latin typeface="Bell MT" pitchFamily="18" charset="0"/>
              </a:rPr>
              <a:t>For vacuum world problem, the problem formulation involve:</a:t>
            </a:r>
          </a:p>
          <a:p>
            <a:pPr lvl="1" algn="just">
              <a:spcBef>
                <a:spcPts val="1200"/>
              </a:spcBef>
              <a:buFont typeface="Wingdings" panose="05000000000000000000" pitchFamily="2" charset="2"/>
              <a:buChar char="Ø"/>
            </a:pPr>
            <a:r>
              <a:rPr lang="en-US" b="1" dirty="0">
                <a:latin typeface="Bell MT" pitchFamily="18" charset="0"/>
              </a:rPr>
              <a:t> States: </a:t>
            </a:r>
            <a:r>
              <a:rPr lang="en-US" dirty="0">
                <a:latin typeface="Bell MT" pitchFamily="18" charset="0"/>
              </a:rPr>
              <a:t>The agent is in one of two locations, each of which might or might not contain dirt. Thus there are 2 x 2^2 = 8 possible world states.</a:t>
            </a:r>
          </a:p>
          <a:p>
            <a:pPr lvl="1" algn="just">
              <a:spcBef>
                <a:spcPts val="1200"/>
              </a:spcBef>
              <a:buFont typeface="Wingdings" panose="05000000000000000000" pitchFamily="2" charset="2"/>
              <a:buChar char="Ø"/>
            </a:pPr>
            <a:r>
              <a:rPr lang="en-US" b="1" dirty="0">
                <a:latin typeface="Bell MT" pitchFamily="18" charset="0"/>
              </a:rPr>
              <a:t> Initial state</a:t>
            </a:r>
            <a:r>
              <a:rPr lang="en-US" dirty="0">
                <a:latin typeface="Bell MT" pitchFamily="18" charset="0"/>
              </a:rPr>
              <a:t>: Any state can be designated as the initial state.</a:t>
            </a:r>
          </a:p>
          <a:p>
            <a:pPr lvl="1" algn="just">
              <a:spcBef>
                <a:spcPts val="1200"/>
              </a:spcBef>
              <a:buFont typeface="Wingdings" panose="05000000000000000000" pitchFamily="2" charset="2"/>
              <a:buChar char="Ø"/>
            </a:pPr>
            <a:r>
              <a:rPr lang="en-US" dirty="0"/>
              <a:t>  </a:t>
            </a:r>
            <a:r>
              <a:rPr lang="en-US" b="1" dirty="0">
                <a:latin typeface="Bell MT" pitchFamily="18" charset="0"/>
              </a:rPr>
              <a:t>Successor function: </a:t>
            </a:r>
            <a:r>
              <a:rPr lang="en-US" dirty="0">
                <a:latin typeface="Bell MT" pitchFamily="18" charset="0"/>
              </a:rPr>
              <a:t>This generates the legal states that result from trying the three actions (Left, Right, and Suck). </a:t>
            </a:r>
          </a:p>
          <a:p>
            <a:pPr lvl="1" algn="just">
              <a:spcBef>
                <a:spcPts val="1200"/>
              </a:spcBef>
              <a:buFont typeface="Wingdings" panose="05000000000000000000" pitchFamily="2" charset="2"/>
              <a:buChar char="Ø"/>
            </a:pPr>
            <a:r>
              <a:rPr lang="en-US" b="1" dirty="0">
                <a:latin typeface="Bell MT" pitchFamily="18" charset="0"/>
              </a:rPr>
              <a:t> Goal test: </a:t>
            </a:r>
            <a:r>
              <a:rPr lang="en-US" dirty="0">
                <a:latin typeface="Bell MT" pitchFamily="18" charset="0"/>
              </a:rPr>
              <a:t>This checks whether all the squares are clean.</a:t>
            </a:r>
          </a:p>
          <a:p>
            <a:pPr lvl="1" algn="just">
              <a:spcBef>
                <a:spcPts val="1200"/>
              </a:spcBef>
              <a:buFont typeface="Wingdings" panose="05000000000000000000" pitchFamily="2" charset="2"/>
              <a:buChar char="Ø"/>
            </a:pPr>
            <a:r>
              <a:rPr lang="en-US" dirty="0">
                <a:latin typeface="Bell MT" pitchFamily="18" charset="0"/>
              </a:rPr>
              <a:t> </a:t>
            </a:r>
            <a:r>
              <a:rPr lang="en-US" b="1" dirty="0">
                <a:latin typeface="Bell MT" pitchFamily="18" charset="0"/>
              </a:rPr>
              <a:t>Path cost</a:t>
            </a:r>
            <a:r>
              <a:rPr lang="en-US" dirty="0">
                <a:latin typeface="Bell MT" pitchFamily="18" charset="0"/>
              </a:rPr>
              <a:t>: Each step costs 1, so the path cost is the number of steps in the path.</a:t>
            </a:r>
          </a:p>
          <a:p>
            <a:pPr marL="457200" lvl="1" indent="0" algn="just">
              <a:spcBef>
                <a:spcPts val="1200"/>
              </a:spcBef>
              <a:buNone/>
            </a:pPr>
            <a:endParaRPr lang="en-US" dirty="0">
              <a:latin typeface="Bell MT" pitchFamily="18" charset="0"/>
            </a:endParaRPr>
          </a:p>
        </p:txBody>
      </p:sp>
      <p:sp>
        <p:nvSpPr>
          <p:cNvPr id="5" name="Rectangle 2"/>
          <p:cNvSpPr>
            <a:spLocks noGrp="1" noChangeArrowheads="1"/>
          </p:cNvSpPr>
          <p:nvPr>
            <p:ph type="title"/>
          </p:nvPr>
        </p:nvSpPr>
        <p:spPr>
          <a:xfrm>
            <a:off x="762000" y="0"/>
            <a:ext cx="7696200" cy="563562"/>
          </a:xfrm>
        </p:spPr>
        <p:txBody>
          <a:bodyPr>
            <a:noAutofit/>
          </a:bodyPr>
          <a:lstStyle/>
          <a:p>
            <a:r>
              <a:rPr lang="en-US" b="1" dirty="0">
                <a:solidFill>
                  <a:srgbClr val="FF0000"/>
                </a:solidFill>
              </a:rPr>
              <a:t>Problem formulation</a:t>
            </a:r>
            <a:endParaRPr lang="en-US" b="1" dirty="0">
              <a:latin typeface="Bell MT" pitchFamily="18" charset="0"/>
            </a:endParaRPr>
          </a:p>
        </p:txBody>
      </p:sp>
      <p:sp>
        <p:nvSpPr>
          <p:cNvPr id="6" name="Date Placeholder 5"/>
          <p:cNvSpPr>
            <a:spLocks noGrp="1"/>
          </p:cNvSpPr>
          <p:nvPr>
            <p:ph type="dt" sz="half" idx="10"/>
          </p:nvPr>
        </p:nvSpPr>
        <p:spPr/>
        <p:txBody>
          <a:bodyPr/>
          <a:lstStyle/>
          <a:p>
            <a:fld id="{283C417B-865E-43AC-AED8-59AB9F86CCF3}" type="datetime1">
              <a:rPr lang="en-US" smtClean="0"/>
              <a:pPr/>
              <a:t>2/1/2024</a:t>
            </a:fld>
            <a:endParaRPr lang="en-US"/>
          </a:p>
        </p:txBody>
      </p:sp>
      <p:sp>
        <p:nvSpPr>
          <p:cNvPr id="7" name="Footer Placeholder 6"/>
          <p:cNvSpPr>
            <a:spLocks noGrp="1"/>
          </p:cNvSpPr>
          <p:nvPr>
            <p:ph type="ftr" sz="quarter" idx="11"/>
          </p:nvPr>
        </p:nvSpPr>
        <p:spPr/>
        <p:txBody>
          <a:bodyPr/>
          <a:lstStyle/>
          <a:p>
            <a:r>
              <a:rPr lang="en-US" dirty="0"/>
              <a:t>AI/COSC</a:t>
            </a:r>
          </a:p>
        </p:txBody>
      </p:sp>
      <p:sp>
        <p:nvSpPr>
          <p:cNvPr id="8" name="Slide Number Placeholder 7"/>
          <p:cNvSpPr>
            <a:spLocks noGrp="1"/>
          </p:cNvSpPr>
          <p:nvPr>
            <p:ph type="sldNum" sz="quarter" idx="12"/>
          </p:nvPr>
        </p:nvSpPr>
        <p:spPr/>
        <p:txBody>
          <a:bodyPr/>
          <a:lstStyle/>
          <a:p>
            <a:fld id="{65584F51-559D-448B-9383-0D3801F2B0CC}"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a:xfrm>
            <a:off x="762000" y="1066800"/>
            <a:ext cx="7696200" cy="4495800"/>
          </a:xfrm>
        </p:spPr>
        <p:txBody>
          <a:bodyPr>
            <a:normAutofit/>
          </a:bodyPr>
          <a:lstStyle/>
          <a:p>
            <a:pPr algn="just" eaLnBrk="1" hangingPunct="1">
              <a:spcBef>
                <a:spcPts val="1200"/>
              </a:spcBef>
              <a:buFontTx/>
              <a:buChar char="-"/>
            </a:pPr>
            <a:r>
              <a:rPr lang="en-US" sz="2400" b="1" dirty="0">
                <a:solidFill>
                  <a:srgbClr val="FF0000"/>
                </a:solidFill>
                <a:latin typeface="Bell MT" pitchFamily="18" charset="0"/>
              </a:rPr>
              <a:t>Goal formulation:</a:t>
            </a:r>
            <a:r>
              <a:rPr lang="en-US" sz="2400" dirty="0">
                <a:latin typeface="Bell MT" pitchFamily="18" charset="0"/>
              </a:rPr>
              <a:t> refers to the understanding of the objective of the agent based on the state description of the final environment</a:t>
            </a:r>
          </a:p>
          <a:p>
            <a:pPr algn="just" eaLnBrk="1" hangingPunct="1">
              <a:spcBef>
                <a:spcPts val="1200"/>
              </a:spcBef>
              <a:buFontTx/>
              <a:buChar char="-"/>
            </a:pPr>
            <a:r>
              <a:rPr lang="en-US" sz="2400" dirty="0">
                <a:latin typeface="Bell MT" pitchFamily="18" charset="0"/>
              </a:rPr>
              <a:t>For example, for the vacuum world problem, the goal can be formulated as </a:t>
            </a:r>
            <a:br>
              <a:rPr lang="en-US" sz="2400" dirty="0">
                <a:latin typeface="Bell MT" pitchFamily="18" charset="0"/>
              </a:rPr>
            </a:br>
            <a:r>
              <a:rPr lang="en-US" sz="2400" b="1" dirty="0">
                <a:solidFill>
                  <a:srgbClr val="CC0099"/>
                </a:solidFill>
                <a:latin typeface="Bell MT" pitchFamily="18" charset="0"/>
              </a:rPr>
              <a:t>[clean, Clean, agent at any block]</a:t>
            </a:r>
          </a:p>
        </p:txBody>
      </p:sp>
      <p:sp>
        <p:nvSpPr>
          <p:cNvPr id="5" name="Rectangle 2"/>
          <p:cNvSpPr>
            <a:spLocks noGrp="1" noChangeArrowheads="1"/>
          </p:cNvSpPr>
          <p:nvPr>
            <p:ph type="title"/>
          </p:nvPr>
        </p:nvSpPr>
        <p:spPr>
          <a:xfrm>
            <a:off x="762000" y="0"/>
            <a:ext cx="7696200" cy="639763"/>
          </a:xfrm>
        </p:spPr>
        <p:txBody>
          <a:bodyPr/>
          <a:lstStyle/>
          <a:p>
            <a:r>
              <a:rPr lang="en-US" b="1" dirty="0"/>
              <a:t>Goal formation c</a:t>
            </a:r>
            <a:r>
              <a:rPr lang="en-US" sz="3200" b="1" dirty="0">
                <a:latin typeface="Bell MT" pitchFamily="18" charset="0"/>
              </a:rPr>
              <a:t>ont’d</a:t>
            </a:r>
          </a:p>
        </p:txBody>
      </p:sp>
      <p:sp>
        <p:nvSpPr>
          <p:cNvPr id="6" name="Date Placeholder 5"/>
          <p:cNvSpPr>
            <a:spLocks noGrp="1"/>
          </p:cNvSpPr>
          <p:nvPr>
            <p:ph type="dt" sz="half" idx="10"/>
          </p:nvPr>
        </p:nvSpPr>
        <p:spPr/>
        <p:txBody>
          <a:bodyPr/>
          <a:lstStyle/>
          <a:p>
            <a:fld id="{E54CAF47-BD35-4A5E-AA78-BF6D008104D2}" type="datetime1">
              <a:rPr lang="en-US" smtClean="0"/>
              <a:pPr/>
              <a:t>2/1/2024</a:t>
            </a:fld>
            <a:endParaRPr lang="en-US"/>
          </a:p>
        </p:txBody>
      </p:sp>
      <p:sp>
        <p:nvSpPr>
          <p:cNvPr id="7" name="Footer Placeholder 6"/>
          <p:cNvSpPr>
            <a:spLocks noGrp="1"/>
          </p:cNvSpPr>
          <p:nvPr>
            <p:ph type="ftr" sz="quarter" idx="11"/>
          </p:nvPr>
        </p:nvSpPr>
        <p:spPr/>
        <p:txBody>
          <a:bodyPr/>
          <a:lstStyle/>
          <a:p>
            <a:r>
              <a:rPr lang="en-US" dirty="0"/>
              <a:t>AI/COSC</a:t>
            </a:r>
          </a:p>
        </p:txBody>
      </p:sp>
      <p:sp>
        <p:nvSpPr>
          <p:cNvPr id="8" name="Slide Number Placeholder 7"/>
          <p:cNvSpPr>
            <a:spLocks noGrp="1"/>
          </p:cNvSpPr>
          <p:nvPr>
            <p:ph type="sldNum" sz="quarter" idx="12"/>
          </p:nvPr>
        </p:nvSpPr>
        <p:spPr/>
        <p:txBody>
          <a:bodyPr/>
          <a:lstStyle/>
          <a:p>
            <a:fld id="{65584F51-559D-448B-9383-0D3801F2B0CC}" type="slidenum">
              <a:rPr lang="en-US" smtClean="0"/>
              <a:pPr/>
              <a:t>15</a:t>
            </a:fld>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762000" y="762000"/>
            <a:ext cx="7696200" cy="4648200"/>
          </a:xfrm>
        </p:spPr>
        <p:txBody>
          <a:bodyPr/>
          <a:lstStyle/>
          <a:p>
            <a:pPr algn="just" eaLnBrk="1" hangingPunct="1">
              <a:spcBef>
                <a:spcPts val="1200"/>
              </a:spcBef>
              <a:buFont typeface="Bell MT" panose="02020503060305020303" pitchFamily="18" charset="0"/>
              <a:buChar char="–"/>
            </a:pPr>
            <a:r>
              <a:rPr lang="en-US" sz="2100" dirty="0"/>
              <a:t>In problem solving by searching, solution can be described into two ways. </a:t>
            </a:r>
          </a:p>
          <a:p>
            <a:pPr algn="just" eaLnBrk="1" hangingPunct="1">
              <a:spcBef>
                <a:spcPts val="1200"/>
              </a:spcBef>
              <a:buFont typeface="Bell MT" panose="02020503060305020303" pitchFamily="18" charset="0"/>
              <a:buChar char="–"/>
            </a:pPr>
            <a:r>
              <a:rPr lang="en-US" sz="2100" b="1" dirty="0"/>
              <a:t>Solution can be provided as </a:t>
            </a:r>
            <a:r>
              <a:rPr lang="en-US" sz="2100" b="1" dirty="0">
                <a:solidFill>
                  <a:srgbClr val="FF3399"/>
                </a:solidFill>
              </a:rPr>
              <a:t>state sequence</a:t>
            </a:r>
            <a:r>
              <a:rPr lang="en-US" sz="2100" b="1" dirty="0"/>
              <a:t> or </a:t>
            </a:r>
            <a:r>
              <a:rPr lang="en-US" sz="2100" b="1" dirty="0">
                <a:solidFill>
                  <a:srgbClr val="FF3399"/>
                </a:solidFill>
              </a:rPr>
              <a:t>action sequence</a:t>
            </a:r>
          </a:p>
          <a:p>
            <a:pPr algn="just" eaLnBrk="1" hangingPunct="1">
              <a:spcBef>
                <a:spcPts val="1200"/>
              </a:spcBef>
              <a:buFont typeface="Bell MT" panose="02020503060305020303" pitchFamily="18" charset="0"/>
              <a:buChar char="–"/>
            </a:pPr>
            <a:r>
              <a:rPr lang="en-US" sz="2100" b="1" dirty="0"/>
              <a:t>For   example consider the vacuum cleaner world with initial state as shown bellow</a:t>
            </a:r>
          </a:p>
          <a:p>
            <a:pPr algn="just" eaLnBrk="1" hangingPunct="1">
              <a:spcBef>
                <a:spcPts val="1200"/>
              </a:spcBef>
              <a:buFont typeface="Bell MT" panose="02020503060305020303" pitchFamily="18" charset="0"/>
              <a:buChar char="–"/>
            </a:pPr>
            <a:r>
              <a:rPr lang="en-US" sz="2100" b="1" dirty="0"/>
              <a:t>Solution as state sequence becomes:</a:t>
            </a:r>
            <a:r>
              <a:rPr lang="en-US" sz="1800" b="1" dirty="0">
                <a:latin typeface="Bell MT" pitchFamily="18" charset="0"/>
              </a:rPr>
              <a:t>		</a:t>
            </a:r>
          </a:p>
        </p:txBody>
      </p:sp>
      <p:grpSp>
        <p:nvGrpSpPr>
          <p:cNvPr id="2" name="Group 21"/>
          <p:cNvGrpSpPr>
            <a:grpSpLocks/>
          </p:cNvGrpSpPr>
          <p:nvPr/>
        </p:nvGrpSpPr>
        <p:grpSpPr bwMode="auto">
          <a:xfrm>
            <a:off x="1371600" y="3810000"/>
            <a:ext cx="5791200" cy="990600"/>
            <a:chOff x="762000" y="4419600"/>
            <a:chExt cx="5791200" cy="1143000"/>
          </a:xfrm>
        </p:grpSpPr>
        <p:grpSp>
          <p:nvGrpSpPr>
            <p:cNvPr id="3" name="Group 19"/>
            <p:cNvGrpSpPr>
              <a:grpSpLocks/>
            </p:cNvGrpSpPr>
            <p:nvPr/>
          </p:nvGrpSpPr>
          <p:grpSpPr bwMode="auto">
            <a:xfrm>
              <a:off x="762000" y="4419600"/>
              <a:ext cx="5486400" cy="428625"/>
              <a:chOff x="1447800" y="4038600"/>
              <a:chExt cx="5486400" cy="581025"/>
            </a:xfrm>
          </p:grpSpPr>
          <p:pic>
            <p:nvPicPr>
              <p:cNvPr id="17417" name="Picture 9"/>
              <p:cNvPicPr>
                <a:picLocks noChangeAspect="1" noChangeArrowheads="1"/>
              </p:cNvPicPr>
              <p:nvPr/>
            </p:nvPicPr>
            <p:blipFill>
              <a:blip r:embed="rId2"/>
              <a:srcRect/>
              <a:stretch>
                <a:fillRect/>
              </a:stretch>
            </p:blipFill>
            <p:spPr bwMode="auto">
              <a:xfrm>
                <a:off x="1447800" y="4038600"/>
                <a:ext cx="5486400" cy="581025"/>
              </a:xfrm>
              <a:prstGeom prst="rect">
                <a:avLst/>
              </a:prstGeom>
              <a:noFill/>
              <a:ln w="9525">
                <a:noFill/>
                <a:miter lim="800000"/>
                <a:headEnd/>
                <a:tailEnd/>
              </a:ln>
            </p:spPr>
          </p:pic>
          <p:grpSp>
            <p:nvGrpSpPr>
              <p:cNvPr id="4" name="Group 17"/>
              <p:cNvGrpSpPr>
                <a:grpSpLocks/>
              </p:cNvGrpSpPr>
              <p:nvPr/>
            </p:nvGrpSpPr>
            <p:grpSpPr bwMode="auto">
              <a:xfrm>
                <a:off x="2362200" y="4267200"/>
                <a:ext cx="3657600" cy="0"/>
                <a:chOff x="2362200" y="4267200"/>
                <a:chExt cx="3657600" cy="0"/>
              </a:xfrm>
            </p:grpSpPr>
            <p:sp>
              <p:nvSpPr>
                <p:cNvPr id="17419" name="Line 11"/>
                <p:cNvSpPr>
                  <a:spLocks noChangeShapeType="1"/>
                </p:cNvSpPr>
                <p:nvPr/>
              </p:nvSpPr>
              <p:spPr bwMode="auto">
                <a:xfrm>
                  <a:off x="2362200" y="4267200"/>
                  <a:ext cx="609600" cy="0"/>
                </a:xfrm>
                <a:prstGeom prst="line">
                  <a:avLst/>
                </a:prstGeom>
                <a:noFill/>
                <a:ln w="9525">
                  <a:solidFill>
                    <a:schemeClr val="tx1"/>
                  </a:solidFill>
                  <a:round/>
                  <a:headEnd/>
                  <a:tailEnd type="triangle" w="med" len="med"/>
                </a:ln>
              </p:spPr>
              <p:txBody>
                <a:bodyPr/>
                <a:lstStyle/>
                <a:p>
                  <a:endParaRPr lang="en-US"/>
                </a:p>
              </p:txBody>
            </p:sp>
            <p:sp>
              <p:nvSpPr>
                <p:cNvPr id="17420" name="Line 12"/>
                <p:cNvSpPr>
                  <a:spLocks noChangeShapeType="1"/>
                </p:cNvSpPr>
                <p:nvPr/>
              </p:nvSpPr>
              <p:spPr bwMode="auto">
                <a:xfrm>
                  <a:off x="3733800" y="4267200"/>
                  <a:ext cx="838200" cy="0"/>
                </a:xfrm>
                <a:prstGeom prst="line">
                  <a:avLst/>
                </a:prstGeom>
                <a:noFill/>
                <a:ln w="9525">
                  <a:solidFill>
                    <a:schemeClr val="tx1"/>
                  </a:solidFill>
                  <a:round/>
                  <a:headEnd/>
                  <a:tailEnd type="triangle" w="med" len="med"/>
                </a:ln>
              </p:spPr>
              <p:txBody>
                <a:bodyPr/>
                <a:lstStyle/>
                <a:p>
                  <a:endParaRPr lang="en-US"/>
                </a:p>
              </p:txBody>
            </p:sp>
            <p:sp>
              <p:nvSpPr>
                <p:cNvPr id="17421" name="Line 14"/>
                <p:cNvSpPr>
                  <a:spLocks noChangeShapeType="1"/>
                </p:cNvSpPr>
                <p:nvPr/>
              </p:nvSpPr>
              <p:spPr bwMode="auto">
                <a:xfrm>
                  <a:off x="5181600" y="4267200"/>
                  <a:ext cx="838200" cy="0"/>
                </a:xfrm>
                <a:prstGeom prst="line">
                  <a:avLst/>
                </a:prstGeom>
                <a:noFill/>
                <a:ln w="9525">
                  <a:solidFill>
                    <a:schemeClr val="tx1"/>
                  </a:solidFill>
                  <a:round/>
                  <a:headEnd/>
                  <a:tailEnd type="triangle" w="med" len="med"/>
                </a:ln>
              </p:spPr>
              <p:txBody>
                <a:bodyPr/>
                <a:lstStyle/>
                <a:p>
                  <a:endParaRPr lang="en-US"/>
                </a:p>
              </p:txBody>
            </p:sp>
          </p:grpSp>
        </p:grpSp>
        <p:sp>
          <p:nvSpPr>
            <p:cNvPr id="21" name="Rectangle 20"/>
            <p:cNvSpPr/>
            <p:nvPr/>
          </p:nvSpPr>
          <p:spPr>
            <a:xfrm>
              <a:off x="1219200" y="5028804"/>
              <a:ext cx="5334000" cy="5337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371600" lvl="2" indent="-571500" algn="just">
                <a:lnSpc>
                  <a:spcPct val="80000"/>
                </a:lnSpc>
                <a:defRPr/>
              </a:pPr>
              <a:r>
                <a:rPr lang="en-US" b="1" dirty="0">
                  <a:solidFill>
                    <a:schemeClr val="tx1"/>
                  </a:solidFill>
                  <a:latin typeface="Bell MT" pitchFamily="18" charset="0"/>
                </a:rPr>
                <a:t>Suck	                     Move     		Right</a:t>
              </a:r>
            </a:p>
          </p:txBody>
        </p:sp>
      </p:grpSp>
      <p:sp>
        <p:nvSpPr>
          <p:cNvPr id="17414" name="Rectangle 22"/>
          <p:cNvSpPr>
            <a:spLocks noChangeArrowheads="1"/>
          </p:cNvSpPr>
          <p:nvPr/>
        </p:nvSpPr>
        <p:spPr bwMode="auto">
          <a:xfrm>
            <a:off x="838200" y="4800600"/>
            <a:ext cx="7620000" cy="1323439"/>
          </a:xfrm>
          <a:prstGeom prst="rect">
            <a:avLst/>
          </a:prstGeom>
          <a:noFill/>
          <a:ln w="9525">
            <a:noFill/>
            <a:miter lim="800000"/>
            <a:headEnd/>
            <a:tailEnd/>
          </a:ln>
        </p:spPr>
        <p:txBody>
          <a:bodyPr wrap="square">
            <a:spAutoFit/>
          </a:bodyPr>
          <a:lstStyle/>
          <a:p>
            <a:pPr algn="just"/>
            <a:r>
              <a:rPr lang="en-US" sz="2000" dirty="0">
                <a:latin typeface="Bell MT" pitchFamily="18" charset="0"/>
              </a:rPr>
              <a:t>In general, an agent with several immediate options of unknown value can decide what to do by first examining different possible sequences of actions that lead to states of known value, and then choosing the best sequence.</a:t>
            </a:r>
          </a:p>
        </p:txBody>
      </p:sp>
      <p:sp>
        <p:nvSpPr>
          <p:cNvPr id="16" name="Rectangle 2"/>
          <p:cNvSpPr>
            <a:spLocks noGrp="1" noChangeArrowheads="1"/>
          </p:cNvSpPr>
          <p:nvPr>
            <p:ph type="title"/>
          </p:nvPr>
        </p:nvSpPr>
        <p:spPr>
          <a:xfrm>
            <a:off x="381000" y="0"/>
            <a:ext cx="8229600" cy="639763"/>
          </a:xfrm>
        </p:spPr>
        <p:txBody>
          <a:bodyPr/>
          <a:lstStyle/>
          <a:p>
            <a:r>
              <a:rPr lang="en-US" sz="3200" b="1" dirty="0">
                <a:latin typeface="Bell MT" pitchFamily="18" charset="0"/>
              </a:rPr>
              <a:t>Problem Solving Agent cont’d</a:t>
            </a:r>
          </a:p>
        </p:txBody>
      </p:sp>
      <p:sp>
        <p:nvSpPr>
          <p:cNvPr id="14" name="Date Placeholder 13"/>
          <p:cNvSpPr>
            <a:spLocks noGrp="1"/>
          </p:cNvSpPr>
          <p:nvPr>
            <p:ph type="dt" sz="half" idx="10"/>
          </p:nvPr>
        </p:nvSpPr>
        <p:spPr/>
        <p:txBody>
          <a:bodyPr/>
          <a:lstStyle/>
          <a:p>
            <a:fld id="{A896D659-3B89-4BE7-ABFE-6750D2FA9CF4}" type="datetime1">
              <a:rPr lang="en-US" smtClean="0"/>
              <a:pPr/>
              <a:t>2/1/2024</a:t>
            </a:fld>
            <a:endParaRPr lang="en-US"/>
          </a:p>
        </p:txBody>
      </p:sp>
      <p:sp>
        <p:nvSpPr>
          <p:cNvPr id="15" name="Footer Placeholder 14"/>
          <p:cNvSpPr>
            <a:spLocks noGrp="1"/>
          </p:cNvSpPr>
          <p:nvPr>
            <p:ph type="ftr" sz="quarter" idx="11"/>
          </p:nvPr>
        </p:nvSpPr>
        <p:spPr/>
        <p:txBody>
          <a:bodyPr/>
          <a:lstStyle/>
          <a:p>
            <a:r>
              <a:rPr lang="en-US" dirty="0"/>
              <a:t>AI/COSC</a:t>
            </a:r>
          </a:p>
        </p:txBody>
      </p:sp>
      <p:sp>
        <p:nvSpPr>
          <p:cNvPr id="17" name="Slide Number Placeholder 16"/>
          <p:cNvSpPr>
            <a:spLocks noGrp="1"/>
          </p:cNvSpPr>
          <p:nvPr>
            <p:ph type="sldNum" sz="quarter" idx="12"/>
          </p:nvPr>
        </p:nvSpPr>
        <p:spPr/>
        <p:txBody>
          <a:bodyPr/>
          <a:lstStyle/>
          <a:p>
            <a:fld id="{65584F51-559D-448B-9383-0D3801F2B0CC}"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a:xfrm>
            <a:off x="762000" y="1066800"/>
            <a:ext cx="7696200" cy="4525963"/>
          </a:xfrm>
        </p:spPr>
        <p:txBody>
          <a:bodyPr>
            <a:normAutofit fontScale="92500" lnSpcReduction="10000"/>
          </a:bodyPr>
          <a:lstStyle/>
          <a:p>
            <a:pPr algn="just">
              <a:spcBef>
                <a:spcPts val="1200"/>
              </a:spcBef>
              <a:buFont typeface="Bell MT" panose="02020503060305020303" pitchFamily="18" charset="0"/>
              <a:buChar char="–"/>
            </a:pPr>
            <a:r>
              <a:rPr lang="en-US" sz="3000" dirty="0">
                <a:latin typeface="Bell MT" pitchFamily="18" charset="0"/>
              </a:rPr>
              <a:t>This process of looking for such a </a:t>
            </a:r>
            <a:r>
              <a:rPr lang="en-US" sz="3000" b="1" dirty="0">
                <a:latin typeface="Bell MT" pitchFamily="18" charset="0"/>
              </a:rPr>
              <a:t>sequence</a:t>
            </a:r>
            <a:r>
              <a:rPr lang="en-US" sz="3000" dirty="0">
                <a:latin typeface="Bell MT" pitchFamily="18" charset="0"/>
              </a:rPr>
              <a:t> is called search. </a:t>
            </a:r>
          </a:p>
          <a:p>
            <a:pPr algn="just">
              <a:spcBef>
                <a:spcPts val="1200"/>
              </a:spcBef>
              <a:buFont typeface="Bell MT" panose="02020503060305020303" pitchFamily="18" charset="0"/>
              <a:buChar char="–"/>
            </a:pPr>
            <a:r>
              <a:rPr lang="en-US" sz="3000" dirty="0">
                <a:latin typeface="Bell MT" pitchFamily="18" charset="0"/>
              </a:rPr>
              <a:t>A search algorithm takes a problem as input and returns a solution in the form of an </a:t>
            </a:r>
            <a:r>
              <a:rPr lang="en-US" sz="3000" b="1" dirty="0">
                <a:latin typeface="Bell MT" pitchFamily="18" charset="0"/>
              </a:rPr>
              <a:t>action sequence</a:t>
            </a:r>
            <a:r>
              <a:rPr lang="en-US" sz="3000" dirty="0">
                <a:latin typeface="Bell MT" pitchFamily="18" charset="0"/>
              </a:rPr>
              <a:t>. </a:t>
            </a:r>
          </a:p>
          <a:p>
            <a:pPr algn="just">
              <a:spcBef>
                <a:spcPts val="1200"/>
              </a:spcBef>
              <a:buFont typeface="Bell MT" panose="02020503060305020303" pitchFamily="18" charset="0"/>
              <a:buChar char="–"/>
            </a:pPr>
            <a:r>
              <a:rPr lang="en-US" sz="3000" dirty="0">
                <a:latin typeface="Bell MT" pitchFamily="18" charset="0"/>
              </a:rPr>
              <a:t>Once a solution is  found, the </a:t>
            </a:r>
            <a:r>
              <a:rPr lang="en-US" sz="3000" b="1" dirty="0">
                <a:latin typeface="Bell MT" pitchFamily="18" charset="0"/>
              </a:rPr>
              <a:t>actions</a:t>
            </a:r>
            <a:r>
              <a:rPr lang="en-US" sz="3000" dirty="0">
                <a:latin typeface="Bell MT" pitchFamily="18" charset="0"/>
              </a:rPr>
              <a:t> it recommends can be carried out. This is called the </a:t>
            </a:r>
            <a:r>
              <a:rPr lang="en-US" sz="3000" b="1" dirty="0">
                <a:latin typeface="Bell MT" pitchFamily="18" charset="0"/>
              </a:rPr>
              <a:t>execution phase. </a:t>
            </a:r>
          </a:p>
          <a:p>
            <a:pPr algn="just">
              <a:spcBef>
                <a:spcPts val="1200"/>
              </a:spcBef>
              <a:buFont typeface="Bell MT" panose="02020503060305020303" pitchFamily="18" charset="0"/>
              <a:buChar char="–"/>
            </a:pPr>
            <a:r>
              <a:rPr lang="en-US" sz="3000" dirty="0">
                <a:latin typeface="Bell MT" pitchFamily="18" charset="0"/>
              </a:rPr>
              <a:t>Thus, we have a simple "</a:t>
            </a:r>
            <a:r>
              <a:rPr lang="en-US" sz="3000" b="1" dirty="0">
                <a:latin typeface="Bell MT" pitchFamily="18" charset="0"/>
              </a:rPr>
              <a:t>formulate, search, execute</a:t>
            </a:r>
            <a:r>
              <a:rPr lang="en-US" sz="3000" dirty="0">
                <a:latin typeface="Bell MT" pitchFamily="18" charset="0"/>
              </a:rPr>
              <a:t>" design for the agent</a:t>
            </a:r>
          </a:p>
        </p:txBody>
      </p:sp>
      <p:sp>
        <p:nvSpPr>
          <p:cNvPr id="6" name="Rectangle 2"/>
          <p:cNvSpPr>
            <a:spLocks noGrp="1" noChangeArrowheads="1"/>
          </p:cNvSpPr>
          <p:nvPr>
            <p:ph type="title"/>
          </p:nvPr>
        </p:nvSpPr>
        <p:spPr>
          <a:xfrm>
            <a:off x="762000" y="45243"/>
            <a:ext cx="7696200" cy="639763"/>
          </a:xfrm>
        </p:spPr>
        <p:txBody>
          <a:bodyPr/>
          <a:lstStyle/>
          <a:p>
            <a:r>
              <a:rPr lang="en-US" sz="3200" b="1" dirty="0">
                <a:latin typeface="Bell MT" pitchFamily="18" charset="0"/>
              </a:rPr>
              <a:t>Problem Solving Agent cont’d</a:t>
            </a:r>
          </a:p>
        </p:txBody>
      </p:sp>
      <p:sp>
        <p:nvSpPr>
          <p:cNvPr id="5" name="Date Placeholder 4"/>
          <p:cNvSpPr>
            <a:spLocks noGrp="1"/>
          </p:cNvSpPr>
          <p:nvPr>
            <p:ph type="dt" sz="half" idx="10"/>
          </p:nvPr>
        </p:nvSpPr>
        <p:spPr/>
        <p:txBody>
          <a:bodyPr/>
          <a:lstStyle/>
          <a:p>
            <a:fld id="{7C5AE481-5878-4950-B143-CBE1D6AC232A}" type="datetime1">
              <a:rPr lang="en-US" smtClean="0"/>
              <a:pPr/>
              <a:t>2/1/2024</a:t>
            </a:fld>
            <a:endParaRPr lang="en-US"/>
          </a:p>
        </p:txBody>
      </p:sp>
      <p:sp>
        <p:nvSpPr>
          <p:cNvPr id="7" name="Footer Placeholder 6"/>
          <p:cNvSpPr>
            <a:spLocks noGrp="1"/>
          </p:cNvSpPr>
          <p:nvPr>
            <p:ph type="ftr" sz="quarter" idx="11"/>
          </p:nvPr>
        </p:nvSpPr>
        <p:spPr/>
        <p:txBody>
          <a:bodyPr/>
          <a:lstStyle/>
          <a:p>
            <a:r>
              <a:rPr lang="en-US" dirty="0"/>
              <a:t>AI/COSC</a:t>
            </a:r>
          </a:p>
        </p:txBody>
      </p:sp>
      <p:sp>
        <p:nvSpPr>
          <p:cNvPr id="8" name="Slide Number Placeholder 7"/>
          <p:cNvSpPr>
            <a:spLocks noGrp="1"/>
          </p:cNvSpPr>
          <p:nvPr>
            <p:ph type="sldNum" sz="quarter" idx="12"/>
          </p:nvPr>
        </p:nvSpPr>
        <p:spPr/>
        <p:txBody>
          <a:bodyPr/>
          <a:lstStyle/>
          <a:p>
            <a:fld id="{65584F51-559D-448B-9383-0D3801F2B0CC}"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62000" y="685800"/>
            <a:ext cx="7696200" cy="731838"/>
          </a:xfrm>
        </p:spPr>
        <p:txBody>
          <a:bodyPr>
            <a:normAutofit/>
          </a:bodyPr>
          <a:lstStyle/>
          <a:p>
            <a:pPr eaLnBrk="1" hangingPunct="1"/>
            <a:r>
              <a:rPr lang="en-US" sz="2800" dirty="0">
                <a:latin typeface="Bell MT" pitchFamily="18" charset="0"/>
              </a:rPr>
              <a:t>Example: Road map of Ethiopia</a:t>
            </a:r>
          </a:p>
        </p:txBody>
      </p:sp>
      <p:grpSp>
        <p:nvGrpSpPr>
          <p:cNvPr id="2" name="Group 3"/>
          <p:cNvGrpSpPr>
            <a:grpSpLocks/>
          </p:cNvGrpSpPr>
          <p:nvPr/>
        </p:nvGrpSpPr>
        <p:grpSpPr bwMode="auto">
          <a:xfrm>
            <a:off x="990600" y="1371600"/>
            <a:ext cx="7162800" cy="4572000"/>
            <a:chOff x="540" y="720"/>
            <a:chExt cx="8100" cy="8640"/>
          </a:xfrm>
        </p:grpSpPr>
        <p:sp>
          <p:nvSpPr>
            <p:cNvPr id="20486" name="Rectangle 4"/>
            <p:cNvSpPr>
              <a:spLocks noChangeArrowheads="1"/>
            </p:cNvSpPr>
            <p:nvPr/>
          </p:nvSpPr>
          <p:spPr bwMode="auto">
            <a:xfrm>
              <a:off x="1980" y="7020"/>
              <a:ext cx="529" cy="360"/>
            </a:xfrm>
            <a:prstGeom prst="rect">
              <a:avLst/>
            </a:prstGeom>
            <a:solidFill>
              <a:srgbClr val="FFFFFF"/>
            </a:solidFill>
            <a:ln w="9525">
              <a:noFill/>
              <a:miter lim="800000"/>
              <a:headEnd/>
              <a:tailEnd/>
            </a:ln>
          </p:spPr>
          <p:txBody>
            <a:bodyPr lIns="0" tIns="0" rIns="0" bIns="0"/>
            <a:lstStyle/>
            <a:p>
              <a:pPr eaLnBrk="0" hangingPunct="0"/>
              <a:r>
                <a:rPr lang="en-US" sz="1200">
                  <a:latin typeface="Times New Roman" pitchFamily="18" charset="0"/>
                </a:rPr>
                <a:t>430</a:t>
              </a:r>
            </a:p>
          </p:txBody>
        </p:sp>
        <p:sp>
          <p:nvSpPr>
            <p:cNvPr id="20487" name="Rectangle 5"/>
            <p:cNvSpPr>
              <a:spLocks noChangeArrowheads="1"/>
            </p:cNvSpPr>
            <p:nvPr/>
          </p:nvSpPr>
          <p:spPr bwMode="auto">
            <a:xfrm rot="-27440">
              <a:off x="899" y="6254"/>
              <a:ext cx="721" cy="360"/>
            </a:xfrm>
            <a:prstGeom prst="rect">
              <a:avLst/>
            </a:prstGeom>
            <a:solidFill>
              <a:srgbClr val="FFFFFF"/>
            </a:solidFill>
            <a:ln w="9525">
              <a:noFill/>
              <a:miter lim="800000"/>
              <a:headEnd/>
              <a:tailEnd/>
            </a:ln>
          </p:spPr>
          <p:txBody>
            <a:bodyPr lIns="0" tIns="0" rIns="0" bIns="0"/>
            <a:lstStyle/>
            <a:p>
              <a:pPr eaLnBrk="0" hangingPunct="0"/>
              <a:r>
                <a:rPr lang="en-US" sz="1400" b="1">
                  <a:latin typeface="Times New Roman" pitchFamily="18" charset="0"/>
                </a:rPr>
                <a:t>Jima</a:t>
              </a:r>
            </a:p>
          </p:txBody>
        </p:sp>
        <p:sp>
          <p:nvSpPr>
            <p:cNvPr id="20488" name="Rectangle 6"/>
            <p:cNvSpPr>
              <a:spLocks noChangeArrowheads="1"/>
            </p:cNvSpPr>
            <p:nvPr/>
          </p:nvSpPr>
          <p:spPr bwMode="auto">
            <a:xfrm>
              <a:off x="2480" y="6120"/>
              <a:ext cx="530" cy="360"/>
            </a:xfrm>
            <a:prstGeom prst="rect">
              <a:avLst/>
            </a:prstGeom>
            <a:solidFill>
              <a:srgbClr val="FFFFFF"/>
            </a:solidFill>
            <a:ln w="9525">
              <a:noFill/>
              <a:miter lim="800000"/>
              <a:headEnd/>
              <a:tailEnd/>
            </a:ln>
          </p:spPr>
          <p:txBody>
            <a:bodyPr lIns="0" tIns="0" rIns="0" bIns="0"/>
            <a:lstStyle/>
            <a:p>
              <a:pPr eaLnBrk="0" hangingPunct="0"/>
              <a:r>
                <a:rPr lang="en-US" sz="1200">
                  <a:latin typeface="Times New Roman" pitchFamily="18" charset="0"/>
                </a:rPr>
                <a:t>330</a:t>
              </a:r>
            </a:p>
          </p:txBody>
        </p:sp>
        <p:sp>
          <p:nvSpPr>
            <p:cNvPr id="20489" name="Rectangle 7"/>
            <p:cNvSpPr>
              <a:spLocks noChangeArrowheads="1"/>
            </p:cNvSpPr>
            <p:nvPr/>
          </p:nvSpPr>
          <p:spPr bwMode="auto">
            <a:xfrm>
              <a:off x="3974" y="6744"/>
              <a:ext cx="529" cy="360"/>
            </a:xfrm>
            <a:prstGeom prst="rect">
              <a:avLst/>
            </a:prstGeom>
            <a:solidFill>
              <a:srgbClr val="FFFFFF"/>
            </a:solidFill>
            <a:ln w="9525">
              <a:noFill/>
              <a:miter lim="800000"/>
              <a:headEnd/>
              <a:tailEnd/>
            </a:ln>
          </p:spPr>
          <p:txBody>
            <a:bodyPr lIns="0" tIns="0" rIns="0" bIns="0"/>
            <a:lstStyle/>
            <a:p>
              <a:pPr eaLnBrk="0" hangingPunct="0"/>
              <a:r>
                <a:rPr lang="en-US" sz="1200">
                  <a:latin typeface="Times New Roman" pitchFamily="18" charset="0"/>
                </a:rPr>
                <a:t>100</a:t>
              </a:r>
            </a:p>
          </p:txBody>
        </p:sp>
        <p:sp>
          <p:nvSpPr>
            <p:cNvPr id="20490" name="Rectangle 8"/>
            <p:cNvSpPr>
              <a:spLocks noChangeArrowheads="1"/>
            </p:cNvSpPr>
            <p:nvPr/>
          </p:nvSpPr>
          <p:spPr bwMode="auto">
            <a:xfrm>
              <a:off x="4538" y="7740"/>
              <a:ext cx="530" cy="360"/>
            </a:xfrm>
            <a:prstGeom prst="rect">
              <a:avLst/>
            </a:prstGeom>
            <a:solidFill>
              <a:srgbClr val="FFFFFF"/>
            </a:solidFill>
            <a:ln w="9525">
              <a:noFill/>
              <a:miter lim="800000"/>
              <a:headEnd/>
              <a:tailEnd/>
            </a:ln>
          </p:spPr>
          <p:txBody>
            <a:bodyPr lIns="0" tIns="0" rIns="0" bIns="0"/>
            <a:lstStyle/>
            <a:p>
              <a:pPr eaLnBrk="0" hangingPunct="0"/>
              <a:r>
                <a:rPr lang="en-US" sz="1200">
                  <a:latin typeface="Times New Roman" pitchFamily="18" charset="0"/>
                </a:rPr>
                <a:t>320</a:t>
              </a:r>
            </a:p>
          </p:txBody>
        </p:sp>
        <p:sp>
          <p:nvSpPr>
            <p:cNvPr id="20491" name="Rectangle 9"/>
            <p:cNvSpPr>
              <a:spLocks noChangeArrowheads="1"/>
            </p:cNvSpPr>
            <p:nvPr/>
          </p:nvSpPr>
          <p:spPr bwMode="auto">
            <a:xfrm>
              <a:off x="5656" y="7020"/>
              <a:ext cx="529" cy="360"/>
            </a:xfrm>
            <a:prstGeom prst="rect">
              <a:avLst/>
            </a:prstGeom>
            <a:solidFill>
              <a:srgbClr val="FFFFFF"/>
            </a:solidFill>
            <a:ln w="9525">
              <a:noFill/>
              <a:miter lim="800000"/>
              <a:headEnd/>
              <a:tailEnd/>
            </a:ln>
          </p:spPr>
          <p:txBody>
            <a:bodyPr lIns="0" tIns="0" rIns="0" bIns="0"/>
            <a:lstStyle/>
            <a:p>
              <a:pPr eaLnBrk="0" hangingPunct="0"/>
              <a:r>
                <a:rPr lang="en-US" sz="1200">
                  <a:latin typeface="Times New Roman" pitchFamily="18" charset="0"/>
                </a:rPr>
                <a:t>370</a:t>
              </a:r>
            </a:p>
          </p:txBody>
        </p:sp>
        <p:sp>
          <p:nvSpPr>
            <p:cNvPr id="20492" name="Rectangle 10"/>
            <p:cNvSpPr>
              <a:spLocks noChangeArrowheads="1"/>
            </p:cNvSpPr>
            <p:nvPr/>
          </p:nvSpPr>
          <p:spPr bwMode="auto">
            <a:xfrm>
              <a:off x="2657" y="4140"/>
              <a:ext cx="529" cy="360"/>
            </a:xfrm>
            <a:prstGeom prst="rect">
              <a:avLst/>
            </a:prstGeom>
            <a:solidFill>
              <a:srgbClr val="FFFFFF"/>
            </a:solidFill>
            <a:ln w="9525">
              <a:noFill/>
              <a:miter lim="800000"/>
              <a:headEnd/>
              <a:tailEnd/>
            </a:ln>
          </p:spPr>
          <p:txBody>
            <a:bodyPr lIns="0" tIns="0" rIns="0" bIns="0"/>
            <a:lstStyle/>
            <a:p>
              <a:pPr eaLnBrk="0" hangingPunct="0"/>
              <a:r>
                <a:rPr lang="en-US" sz="1200">
                  <a:latin typeface="Times New Roman" pitchFamily="18" charset="0"/>
                </a:rPr>
                <a:t>170</a:t>
              </a:r>
            </a:p>
          </p:txBody>
        </p:sp>
        <p:sp>
          <p:nvSpPr>
            <p:cNvPr id="20493" name="Rectangle 11"/>
            <p:cNvSpPr>
              <a:spLocks noChangeArrowheads="1"/>
            </p:cNvSpPr>
            <p:nvPr/>
          </p:nvSpPr>
          <p:spPr bwMode="auto">
            <a:xfrm>
              <a:off x="4068" y="2832"/>
              <a:ext cx="529" cy="360"/>
            </a:xfrm>
            <a:prstGeom prst="rect">
              <a:avLst/>
            </a:prstGeom>
            <a:solidFill>
              <a:srgbClr val="FFFFFF"/>
            </a:solidFill>
            <a:ln w="9525">
              <a:noFill/>
              <a:miter lim="800000"/>
              <a:headEnd/>
              <a:tailEnd/>
            </a:ln>
          </p:spPr>
          <p:txBody>
            <a:bodyPr lIns="0" tIns="0" rIns="0" bIns="0"/>
            <a:lstStyle/>
            <a:p>
              <a:pPr eaLnBrk="0" hangingPunct="0"/>
              <a:r>
                <a:rPr lang="en-US" sz="1200">
                  <a:latin typeface="Times New Roman" pitchFamily="18" charset="0"/>
                </a:rPr>
                <a:t>250</a:t>
              </a:r>
            </a:p>
          </p:txBody>
        </p:sp>
        <p:sp>
          <p:nvSpPr>
            <p:cNvPr id="20494" name="Rectangle 12"/>
            <p:cNvSpPr>
              <a:spLocks noChangeArrowheads="1"/>
            </p:cNvSpPr>
            <p:nvPr/>
          </p:nvSpPr>
          <p:spPr bwMode="auto">
            <a:xfrm>
              <a:off x="5562" y="3060"/>
              <a:ext cx="529" cy="360"/>
            </a:xfrm>
            <a:prstGeom prst="rect">
              <a:avLst/>
            </a:prstGeom>
            <a:solidFill>
              <a:srgbClr val="FFFFFF"/>
            </a:solidFill>
            <a:ln w="9525">
              <a:noFill/>
              <a:miter lim="800000"/>
              <a:headEnd/>
              <a:tailEnd/>
            </a:ln>
          </p:spPr>
          <p:txBody>
            <a:bodyPr lIns="0" tIns="0" rIns="0" bIns="0"/>
            <a:lstStyle/>
            <a:p>
              <a:pPr eaLnBrk="0" hangingPunct="0"/>
              <a:r>
                <a:rPr lang="en-US" sz="1200">
                  <a:latin typeface="Times New Roman" pitchFamily="18" charset="0"/>
                </a:rPr>
                <a:t>150</a:t>
              </a:r>
            </a:p>
          </p:txBody>
        </p:sp>
        <p:sp>
          <p:nvSpPr>
            <p:cNvPr id="20495" name="Rectangle 13"/>
            <p:cNvSpPr>
              <a:spLocks noChangeArrowheads="1"/>
            </p:cNvSpPr>
            <p:nvPr/>
          </p:nvSpPr>
          <p:spPr bwMode="auto">
            <a:xfrm>
              <a:off x="4068" y="2124"/>
              <a:ext cx="529" cy="360"/>
            </a:xfrm>
            <a:prstGeom prst="rect">
              <a:avLst/>
            </a:prstGeom>
            <a:solidFill>
              <a:srgbClr val="FFFFFF"/>
            </a:solidFill>
            <a:ln w="9525">
              <a:noFill/>
              <a:miter lim="800000"/>
              <a:headEnd/>
              <a:tailEnd/>
            </a:ln>
          </p:spPr>
          <p:txBody>
            <a:bodyPr lIns="0" tIns="0" rIns="0" bIns="0"/>
            <a:lstStyle/>
            <a:p>
              <a:pPr eaLnBrk="0" hangingPunct="0"/>
              <a:r>
                <a:rPr lang="en-US" sz="1200">
                  <a:latin typeface="Times New Roman" pitchFamily="18" charset="0"/>
                </a:rPr>
                <a:t>180</a:t>
              </a:r>
            </a:p>
          </p:txBody>
        </p:sp>
        <p:sp>
          <p:nvSpPr>
            <p:cNvPr id="20496" name="Rectangle 14"/>
            <p:cNvSpPr>
              <a:spLocks noChangeArrowheads="1"/>
            </p:cNvSpPr>
            <p:nvPr/>
          </p:nvSpPr>
          <p:spPr bwMode="auto">
            <a:xfrm>
              <a:off x="3892" y="1620"/>
              <a:ext cx="529" cy="360"/>
            </a:xfrm>
            <a:prstGeom prst="rect">
              <a:avLst/>
            </a:prstGeom>
            <a:solidFill>
              <a:srgbClr val="FFFFFF"/>
            </a:solidFill>
            <a:ln w="9525">
              <a:noFill/>
              <a:miter lim="800000"/>
              <a:headEnd/>
              <a:tailEnd/>
            </a:ln>
          </p:spPr>
          <p:txBody>
            <a:bodyPr lIns="0" tIns="0" rIns="0" bIns="0"/>
            <a:lstStyle/>
            <a:p>
              <a:pPr eaLnBrk="0" hangingPunct="0"/>
              <a:r>
                <a:rPr lang="en-US" sz="1200">
                  <a:latin typeface="Times New Roman" pitchFamily="18" charset="0"/>
                </a:rPr>
                <a:t>200</a:t>
              </a:r>
            </a:p>
          </p:txBody>
        </p:sp>
        <p:sp>
          <p:nvSpPr>
            <p:cNvPr id="20497" name="Line 15"/>
            <p:cNvSpPr>
              <a:spLocks noChangeShapeType="1"/>
            </p:cNvSpPr>
            <p:nvPr/>
          </p:nvSpPr>
          <p:spPr bwMode="auto">
            <a:xfrm flipH="1">
              <a:off x="2022" y="2340"/>
              <a:ext cx="353" cy="1260"/>
            </a:xfrm>
            <a:prstGeom prst="line">
              <a:avLst/>
            </a:prstGeom>
            <a:noFill/>
            <a:ln w="28575">
              <a:solidFill>
                <a:srgbClr val="000000"/>
              </a:solidFill>
              <a:round/>
              <a:headEnd/>
              <a:tailEnd/>
            </a:ln>
          </p:spPr>
          <p:txBody>
            <a:bodyPr/>
            <a:lstStyle/>
            <a:p>
              <a:endParaRPr lang="en-US"/>
            </a:p>
          </p:txBody>
        </p:sp>
        <p:sp>
          <p:nvSpPr>
            <p:cNvPr id="20498" name="Line 16"/>
            <p:cNvSpPr>
              <a:spLocks noChangeShapeType="1"/>
            </p:cNvSpPr>
            <p:nvPr/>
          </p:nvSpPr>
          <p:spPr bwMode="auto">
            <a:xfrm flipH="1" flipV="1">
              <a:off x="2469" y="2304"/>
              <a:ext cx="3539" cy="1656"/>
            </a:xfrm>
            <a:prstGeom prst="line">
              <a:avLst/>
            </a:prstGeom>
            <a:noFill/>
            <a:ln w="28575">
              <a:solidFill>
                <a:srgbClr val="000000"/>
              </a:solidFill>
              <a:round/>
              <a:headEnd/>
              <a:tailEnd/>
            </a:ln>
          </p:spPr>
          <p:txBody>
            <a:bodyPr/>
            <a:lstStyle/>
            <a:p>
              <a:endParaRPr lang="en-US"/>
            </a:p>
          </p:txBody>
        </p:sp>
        <p:sp>
          <p:nvSpPr>
            <p:cNvPr id="20499" name="Line 17"/>
            <p:cNvSpPr>
              <a:spLocks noChangeShapeType="1"/>
            </p:cNvSpPr>
            <p:nvPr/>
          </p:nvSpPr>
          <p:spPr bwMode="auto">
            <a:xfrm>
              <a:off x="2480" y="2208"/>
              <a:ext cx="2470" cy="360"/>
            </a:xfrm>
            <a:prstGeom prst="line">
              <a:avLst/>
            </a:prstGeom>
            <a:noFill/>
            <a:ln w="28575">
              <a:solidFill>
                <a:srgbClr val="000000"/>
              </a:solidFill>
              <a:round/>
              <a:headEnd/>
              <a:tailEnd/>
            </a:ln>
          </p:spPr>
          <p:txBody>
            <a:bodyPr/>
            <a:lstStyle/>
            <a:p>
              <a:endParaRPr lang="en-US"/>
            </a:p>
          </p:txBody>
        </p:sp>
        <p:sp>
          <p:nvSpPr>
            <p:cNvPr id="20500" name="Line 18"/>
            <p:cNvSpPr>
              <a:spLocks noChangeShapeType="1"/>
            </p:cNvSpPr>
            <p:nvPr/>
          </p:nvSpPr>
          <p:spPr bwMode="auto">
            <a:xfrm flipV="1">
              <a:off x="2480" y="1680"/>
              <a:ext cx="2823" cy="540"/>
            </a:xfrm>
            <a:prstGeom prst="line">
              <a:avLst/>
            </a:prstGeom>
            <a:noFill/>
            <a:ln w="28575">
              <a:solidFill>
                <a:srgbClr val="000000"/>
              </a:solidFill>
              <a:round/>
              <a:headEnd/>
              <a:tailEnd/>
            </a:ln>
          </p:spPr>
          <p:txBody>
            <a:bodyPr/>
            <a:lstStyle/>
            <a:p>
              <a:endParaRPr lang="en-US"/>
            </a:p>
          </p:txBody>
        </p:sp>
        <p:sp>
          <p:nvSpPr>
            <p:cNvPr id="20501" name="Oval 19"/>
            <p:cNvSpPr>
              <a:spLocks noChangeArrowheads="1"/>
            </p:cNvSpPr>
            <p:nvPr/>
          </p:nvSpPr>
          <p:spPr bwMode="auto">
            <a:xfrm>
              <a:off x="3786" y="8928"/>
              <a:ext cx="353" cy="360"/>
            </a:xfrm>
            <a:prstGeom prst="ellipse">
              <a:avLst/>
            </a:prstGeom>
            <a:solidFill>
              <a:srgbClr val="FFFFFF"/>
            </a:solidFill>
            <a:ln w="9525">
              <a:solidFill>
                <a:srgbClr val="000000"/>
              </a:solidFill>
              <a:round/>
              <a:headEnd/>
              <a:tailEnd/>
            </a:ln>
          </p:spPr>
          <p:txBody>
            <a:bodyPr/>
            <a:lstStyle/>
            <a:p>
              <a:endParaRPr lang="en-US"/>
            </a:p>
          </p:txBody>
        </p:sp>
        <p:sp>
          <p:nvSpPr>
            <p:cNvPr id="20502" name="Rectangle 20"/>
            <p:cNvSpPr>
              <a:spLocks noChangeArrowheads="1"/>
            </p:cNvSpPr>
            <p:nvPr/>
          </p:nvSpPr>
          <p:spPr bwMode="auto">
            <a:xfrm>
              <a:off x="5220" y="6408"/>
              <a:ext cx="1940" cy="360"/>
            </a:xfrm>
            <a:prstGeom prst="rect">
              <a:avLst/>
            </a:prstGeom>
            <a:solidFill>
              <a:srgbClr val="FFFFFF"/>
            </a:solidFill>
            <a:ln w="9525">
              <a:noFill/>
              <a:miter lim="800000"/>
              <a:headEnd/>
              <a:tailEnd/>
            </a:ln>
          </p:spPr>
          <p:txBody>
            <a:bodyPr lIns="0" tIns="0" rIns="0" bIns="0"/>
            <a:lstStyle/>
            <a:p>
              <a:pPr eaLnBrk="0" hangingPunct="0"/>
              <a:r>
                <a:rPr lang="en-US" sz="1400" b="1">
                  <a:latin typeface="Times New Roman" pitchFamily="18" charset="0"/>
                </a:rPr>
                <a:t>Addis Ababa</a:t>
              </a:r>
            </a:p>
          </p:txBody>
        </p:sp>
        <p:sp>
          <p:nvSpPr>
            <p:cNvPr id="20503" name="Rectangle 21"/>
            <p:cNvSpPr>
              <a:spLocks noChangeArrowheads="1"/>
            </p:cNvSpPr>
            <p:nvPr/>
          </p:nvSpPr>
          <p:spPr bwMode="auto">
            <a:xfrm rot="303337">
              <a:off x="1260" y="1980"/>
              <a:ext cx="1224" cy="360"/>
            </a:xfrm>
            <a:prstGeom prst="rect">
              <a:avLst/>
            </a:prstGeom>
            <a:solidFill>
              <a:srgbClr val="FFFFFF"/>
            </a:solidFill>
            <a:ln w="9525">
              <a:noFill/>
              <a:miter lim="800000"/>
              <a:headEnd/>
              <a:tailEnd/>
            </a:ln>
          </p:spPr>
          <p:txBody>
            <a:bodyPr lIns="0" tIns="0" rIns="0" bIns="0"/>
            <a:lstStyle/>
            <a:p>
              <a:pPr eaLnBrk="0" hangingPunct="0"/>
              <a:r>
                <a:rPr lang="en-US" sz="1400" b="1">
                  <a:latin typeface="Times New Roman" pitchFamily="18" charset="0"/>
                </a:rPr>
                <a:t>Gondar</a:t>
              </a:r>
            </a:p>
          </p:txBody>
        </p:sp>
        <p:sp>
          <p:nvSpPr>
            <p:cNvPr id="20504" name="Oval 22"/>
            <p:cNvSpPr>
              <a:spLocks noChangeArrowheads="1"/>
            </p:cNvSpPr>
            <p:nvPr/>
          </p:nvSpPr>
          <p:spPr bwMode="auto">
            <a:xfrm>
              <a:off x="4068" y="900"/>
              <a:ext cx="176" cy="180"/>
            </a:xfrm>
            <a:prstGeom prst="ellipse">
              <a:avLst/>
            </a:prstGeom>
            <a:solidFill>
              <a:srgbClr val="000000"/>
            </a:solidFill>
            <a:ln w="9525">
              <a:solidFill>
                <a:srgbClr val="000000"/>
              </a:solidFill>
              <a:round/>
              <a:headEnd/>
              <a:tailEnd/>
            </a:ln>
          </p:spPr>
          <p:txBody>
            <a:bodyPr/>
            <a:lstStyle/>
            <a:p>
              <a:endParaRPr lang="en-US"/>
            </a:p>
          </p:txBody>
        </p:sp>
        <p:sp>
          <p:nvSpPr>
            <p:cNvPr id="20505" name="Rectangle 23"/>
            <p:cNvSpPr>
              <a:spLocks noChangeArrowheads="1"/>
            </p:cNvSpPr>
            <p:nvPr/>
          </p:nvSpPr>
          <p:spPr bwMode="auto">
            <a:xfrm>
              <a:off x="4244" y="720"/>
              <a:ext cx="1235" cy="360"/>
            </a:xfrm>
            <a:prstGeom prst="rect">
              <a:avLst/>
            </a:prstGeom>
            <a:solidFill>
              <a:srgbClr val="FFFFFF"/>
            </a:solidFill>
            <a:ln w="9525">
              <a:noFill/>
              <a:miter lim="800000"/>
              <a:headEnd/>
              <a:tailEnd/>
            </a:ln>
          </p:spPr>
          <p:txBody>
            <a:bodyPr lIns="0" tIns="0" rIns="0" bIns="0"/>
            <a:lstStyle/>
            <a:p>
              <a:pPr eaLnBrk="0" hangingPunct="0"/>
              <a:r>
                <a:rPr lang="en-US" sz="1400" b="1">
                  <a:latin typeface="Times New Roman" pitchFamily="18" charset="0"/>
                </a:rPr>
                <a:t>Aksum</a:t>
              </a:r>
            </a:p>
          </p:txBody>
        </p:sp>
        <p:sp>
          <p:nvSpPr>
            <p:cNvPr id="20506" name="Oval 24"/>
            <p:cNvSpPr>
              <a:spLocks noChangeArrowheads="1"/>
            </p:cNvSpPr>
            <p:nvPr/>
          </p:nvSpPr>
          <p:spPr bwMode="auto">
            <a:xfrm>
              <a:off x="5303" y="1620"/>
              <a:ext cx="176" cy="180"/>
            </a:xfrm>
            <a:prstGeom prst="ellipse">
              <a:avLst/>
            </a:prstGeom>
            <a:solidFill>
              <a:srgbClr val="000000"/>
            </a:solidFill>
            <a:ln w="9525">
              <a:solidFill>
                <a:srgbClr val="000000"/>
              </a:solidFill>
              <a:round/>
              <a:headEnd/>
              <a:tailEnd/>
            </a:ln>
          </p:spPr>
          <p:txBody>
            <a:bodyPr/>
            <a:lstStyle/>
            <a:p>
              <a:endParaRPr lang="en-US"/>
            </a:p>
          </p:txBody>
        </p:sp>
        <p:sp>
          <p:nvSpPr>
            <p:cNvPr id="20507" name="Rectangle 25"/>
            <p:cNvSpPr>
              <a:spLocks noChangeArrowheads="1"/>
            </p:cNvSpPr>
            <p:nvPr/>
          </p:nvSpPr>
          <p:spPr bwMode="auto">
            <a:xfrm>
              <a:off x="5479" y="1440"/>
              <a:ext cx="1235" cy="360"/>
            </a:xfrm>
            <a:prstGeom prst="rect">
              <a:avLst/>
            </a:prstGeom>
            <a:solidFill>
              <a:srgbClr val="FFFFFF"/>
            </a:solidFill>
            <a:ln w="9525">
              <a:noFill/>
              <a:miter lim="800000"/>
              <a:headEnd/>
              <a:tailEnd/>
            </a:ln>
          </p:spPr>
          <p:txBody>
            <a:bodyPr lIns="0" tIns="0" rIns="0" bIns="0"/>
            <a:lstStyle/>
            <a:p>
              <a:pPr eaLnBrk="0" hangingPunct="0"/>
              <a:r>
                <a:rPr lang="en-US" sz="1400" b="1">
                  <a:latin typeface="Times New Roman" pitchFamily="18" charset="0"/>
                </a:rPr>
                <a:t>Mekele</a:t>
              </a:r>
            </a:p>
          </p:txBody>
        </p:sp>
        <p:sp>
          <p:nvSpPr>
            <p:cNvPr id="20508" name="Oval 26"/>
            <p:cNvSpPr>
              <a:spLocks noChangeArrowheads="1"/>
            </p:cNvSpPr>
            <p:nvPr/>
          </p:nvSpPr>
          <p:spPr bwMode="auto">
            <a:xfrm>
              <a:off x="4950" y="2520"/>
              <a:ext cx="176" cy="180"/>
            </a:xfrm>
            <a:prstGeom prst="ellipse">
              <a:avLst/>
            </a:prstGeom>
            <a:solidFill>
              <a:srgbClr val="000000"/>
            </a:solidFill>
            <a:ln w="9525">
              <a:solidFill>
                <a:srgbClr val="000000"/>
              </a:solidFill>
              <a:round/>
              <a:headEnd/>
              <a:tailEnd/>
            </a:ln>
          </p:spPr>
          <p:txBody>
            <a:bodyPr/>
            <a:lstStyle/>
            <a:p>
              <a:endParaRPr lang="en-US"/>
            </a:p>
          </p:txBody>
        </p:sp>
        <p:sp>
          <p:nvSpPr>
            <p:cNvPr id="20509" name="Rectangle 27"/>
            <p:cNvSpPr>
              <a:spLocks noChangeArrowheads="1"/>
            </p:cNvSpPr>
            <p:nvPr/>
          </p:nvSpPr>
          <p:spPr bwMode="auto">
            <a:xfrm>
              <a:off x="5222" y="2340"/>
              <a:ext cx="1235" cy="360"/>
            </a:xfrm>
            <a:prstGeom prst="rect">
              <a:avLst/>
            </a:prstGeom>
            <a:solidFill>
              <a:srgbClr val="FFFFFF"/>
            </a:solidFill>
            <a:ln w="9525">
              <a:noFill/>
              <a:miter lim="800000"/>
              <a:headEnd/>
              <a:tailEnd/>
            </a:ln>
          </p:spPr>
          <p:txBody>
            <a:bodyPr lIns="0" tIns="0" rIns="0" bIns="0"/>
            <a:lstStyle/>
            <a:p>
              <a:pPr eaLnBrk="0" hangingPunct="0"/>
              <a:r>
                <a:rPr lang="en-US" sz="1400" b="1">
                  <a:latin typeface="Times New Roman" pitchFamily="18" charset="0"/>
                </a:rPr>
                <a:t>Lalibela</a:t>
              </a:r>
            </a:p>
          </p:txBody>
        </p:sp>
        <p:sp>
          <p:nvSpPr>
            <p:cNvPr id="20510" name="Oval 28"/>
            <p:cNvSpPr>
              <a:spLocks noChangeArrowheads="1"/>
            </p:cNvSpPr>
            <p:nvPr/>
          </p:nvSpPr>
          <p:spPr bwMode="auto">
            <a:xfrm>
              <a:off x="1951" y="3600"/>
              <a:ext cx="176" cy="180"/>
            </a:xfrm>
            <a:prstGeom prst="ellipse">
              <a:avLst/>
            </a:prstGeom>
            <a:solidFill>
              <a:srgbClr val="000000"/>
            </a:solidFill>
            <a:ln w="9525">
              <a:solidFill>
                <a:srgbClr val="000000"/>
              </a:solidFill>
              <a:round/>
              <a:headEnd/>
              <a:tailEnd/>
            </a:ln>
          </p:spPr>
          <p:txBody>
            <a:bodyPr/>
            <a:lstStyle/>
            <a:p>
              <a:endParaRPr lang="en-US"/>
            </a:p>
          </p:txBody>
        </p:sp>
        <p:sp>
          <p:nvSpPr>
            <p:cNvPr id="20511" name="Rectangle 29"/>
            <p:cNvSpPr>
              <a:spLocks noChangeArrowheads="1"/>
            </p:cNvSpPr>
            <p:nvPr/>
          </p:nvSpPr>
          <p:spPr bwMode="auto">
            <a:xfrm>
              <a:off x="720" y="3420"/>
              <a:ext cx="1235" cy="360"/>
            </a:xfrm>
            <a:prstGeom prst="rect">
              <a:avLst/>
            </a:prstGeom>
            <a:solidFill>
              <a:srgbClr val="FFFFFF"/>
            </a:solidFill>
            <a:ln w="9525">
              <a:noFill/>
              <a:miter lim="800000"/>
              <a:headEnd/>
              <a:tailEnd/>
            </a:ln>
          </p:spPr>
          <p:txBody>
            <a:bodyPr lIns="0" tIns="0" rIns="0" bIns="0"/>
            <a:lstStyle/>
            <a:p>
              <a:pPr eaLnBrk="0" hangingPunct="0"/>
              <a:r>
                <a:rPr lang="en-US" sz="1400" b="1">
                  <a:latin typeface="Times New Roman" pitchFamily="18" charset="0"/>
                </a:rPr>
                <a:t>Bahr dar</a:t>
              </a:r>
            </a:p>
          </p:txBody>
        </p:sp>
        <p:sp>
          <p:nvSpPr>
            <p:cNvPr id="20512" name="Oval 30"/>
            <p:cNvSpPr>
              <a:spLocks noChangeArrowheads="1"/>
            </p:cNvSpPr>
            <p:nvPr/>
          </p:nvSpPr>
          <p:spPr bwMode="auto">
            <a:xfrm>
              <a:off x="4597" y="6300"/>
              <a:ext cx="278" cy="360"/>
            </a:xfrm>
            <a:prstGeom prst="ellipse">
              <a:avLst/>
            </a:prstGeom>
            <a:solidFill>
              <a:srgbClr val="000000"/>
            </a:solidFill>
            <a:ln w="9525">
              <a:solidFill>
                <a:srgbClr val="000000"/>
              </a:solidFill>
              <a:round/>
              <a:headEnd/>
              <a:tailEnd/>
            </a:ln>
          </p:spPr>
          <p:txBody>
            <a:bodyPr/>
            <a:lstStyle/>
            <a:p>
              <a:endParaRPr lang="en-US"/>
            </a:p>
          </p:txBody>
        </p:sp>
        <p:sp>
          <p:nvSpPr>
            <p:cNvPr id="20513" name="Oval 31"/>
            <p:cNvSpPr>
              <a:spLocks noChangeArrowheads="1"/>
            </p:cNvSpPr>
            <p:nvPr/>
          </p:nvSpPr>
          <p:spPr bwMode="auto">
            <a:xfrm>
              <a:off x="540" y="7740"/>
              <a:ext cx="176" cy="180"/>
            </a:xfrm>
            <a:prstGeom prst="ellipse">
              <a:avLst/>
            </a:prstGeom>
            <a:solidFill>
              <a:srgbClr val="000000"/>
            </a:solidFill>
            <a:ln w="9525">
              <a:solidFill>
                <a:srgbClr val="000000"/>
              </a:solidFill>
              <a:round/>
              <a:headEnd/>
              <a:tailEnd/>
            </a:ln>
          </p:spPr>
          <p:txBody>
            <a:bodyPr/>
            <a:lstStyle/>
            <a:p>
              <a:endParaRPr lang="en-US"/>
            </a:p>
          </p:txBody>
        </p:sp>
        <p:sp>
          <p:nvSpPr>
            <p:cNvPr id="20514" name="Rectangle 32"/>
            <p:cNvSpPr>
              <a:spLocks noChangeArrowheads="1"/>
            </p:cNvSpPr>
            <p:nvPr/>
          </p:nvSpPr>
          <p:spPr bwMode="auto">
            <a:xfrm>
              <a:off x="720" y="7740"/>
              <a:ext cx="1235" cy="360"/>
            </a:xfrm>
            <a:prstGeom prst="rect">
              <a:avLst/>
            </a:prstGeom>
            <a:solidFill>
              <a:srgbClr val="FFFFFF"/>
            </a:solidFill>
            <a:ln w="9525">
              <a:noFill/>
              <a:miter lim="800000"/>
              <a:headEnd/>
              <a:tailEnd/>
            </a:ln>
          </p:spPr>
          <p:txBody>
            <a:bodyPr lIns="0" tIns="0" rIns="0" bIns="0"/>
            <a:lstStyle/>
            <a:p>
              <a:pPr eaLnBrk="0" hangingPunct="0"/>
              <a:r>
                <a:rPr lang="en-US" sz="1400" b="1">
                  <a:latin typeface="Times New Roman" pitchFamily="18" charset="0"/>
                </a:rPr>
                <a:t>Gambela</a:t>
              </a:r>
            </a:p>
          </p:txBody>
        </p:sp>
        <p:sp>
          <p:nvSpPr>
            <p:cNvPr id="20515" name="Oval 33"/>
            <p:cNvSpPr>
              <a:spLocks noChangeArrowheads="1"/>
            </p:cNvSpPr>
            <p:nvPr/>
          </p:nvSpPr>
          <p:spPr bwMode="auto">
            <a:xfrm>
              <a:off x="7920" y="5220"/>
              <a:ext cx="176" cy="180"/>
            </a:xfrm>
            <a:prstGeom prst="ellipse">
              <a:avLst/>
            </a:prstGeom>
            <a:solidFill>
              <a:srgbClr val="000000"/>
            </a:solidFill>
            <a:ln w="9525">
              <a:solidFill>
                <a:srgbClr val="000000"/>
              </a:solidFill>
              <a:round/>
              <a:headEnd/>
              <a:tailEnd/>
            </a:ln>
          </p:spPr>
          <p:txBody>
            <a:bodyPr/>
            <a:lstStyle/>
            <a:p>
              <a:endParaRPr lang="en-US"/>
            </a:p>
          </p:txBody>
        </p:sp>
        <p:sp>
          <p:nvSpPr>
            <p:cNvPr id="20516" name="Rectangle 34"/>
            <p:cNvSpPr>
              <a:spLocks noChangeArrowheads="1"/>
            </p:cNvSpPr>
            <p:nvPr/>
          </p:nvSpPr>
          <p:spPr bwMode="auto">
            <a:xfrm>
              <a:off x="7200" y="4860"/>
              <a:ext cx="1440" cy="360"/>
            </a:xfrm>
            <a:prstGeom prst="rect">
              <a:avLst/>
            </a:prstGeom>
            <a:solidFill>
              <a:srgbClr val="FFFFFF"/>
            </a:solidFill>
            <a:ln w="9525">
              <a:noFill/>
              <a:miter lim="800000"/>
              <a:headEnd/>
              <a:tailEnd/>
            </a:ln>
          </p:spPr>
          <p:txBody>
            <a:bodyPr lIns="0" tIns="0" rIns="0" bIns="0"/>
            <a:lstStyle/>
            <a:p>
              <a:pPr eaLnBrk="0" hangingPunct="0"/>
              <a:r>
                <a:rPr lang="en-US" sz="1400" b="1">
                  <a:latin typeface="Times New Roman" pitchFamily="18" charset="0"/>
                </a:rPr>
                <a:t>Dire Dawa</a:t>
              </a:r>
            </a:p>
          </p:txBody>
        </p:sp>
        <p:sp>
          <p:nvSpPr>
            <p:cNvPr id="20517" name="Oval 35"/>
            <p:cNvSpPr>
              <a:spLocks noChangeArrowheads="1"/>
            </p:cNvSpPr>
            <p:nvPr/>
          </p:nvSpPr>
          <p:spPr bwMode="auto">
            <a:xfrm rot="-27440">
              <a:off x="1586" y="6388"/>
              <a:ext cx="177" cy="180"/>
            </a:xfrm>
            <a:prstGeom prst="ellipse">
              <a:avLst/>
            </a:prstGeom>
            <a:solidFill>
              <a:srgbClr val="000000"/>
            </a:solidFill>
            <a:ln w="9525">
              <a:solidFill>
                <a:srgbClr val="000000"/>
              </a:solidFill>
              <a:round/>
              <a:headEnd/>
              <a:tailEnd/>
            </a:ln>
          </p:spPr>
          <p:txBody>
            <a:bodyPr/>
            <a:lstStyle/>
            <a:p>
              <a:endParaRPr lang="en-US"/>
            </a:p>
          </p:txBody>
        </p:sp>
        <p:sp>
          <p:nvSpPr>
            <p:cNvPr id="20518" name="Oval 36"/>
            <p:cNvSpPr>
              <a:spLocks noChangeArrowheads="1"/>
            </p:cNvSpPr>
            <p:nvPr/>
          </p:nvSpPr>
          <p:spPr bwMode="auto">
            <a:xfrm>
              <a:off x="3010" y="6984"/>
              <a:ext cx="176" cy="180"/>
            </a:xfrm>
            <a:prstGeom prst="ellipse">
              <a:avLst/>
            </a:prstGeom>
            <a:solidFill>
              <a:srgbClr val="000000"/>
            </a:solidFill>
            <a:ln w="9525">
              <a:solidFill>
                <a:srgbClr val="000000"/>
              </a:solidFill>
              <a:round/>
              <a:headEnd/>
              <a:tailEnd/>
            </a:ln>
          </p:spPr>
          <p:txBody>
            <a:bodyPr/>
            <a:lstStyle/>
            <a:p>
              <a:endParaRPr lang="en-US"/>
            </a:p>
          </p:txBody>
        </p:sp>
        <p:sp>
          <p:nvSpPr>
            <p:cNvPr id="20519" name="Rectangle 37"/>
            <p:cNvSpPr>
              <a:spLocks noChangeArrowheads="1"/>
            </p:cNvSpPr>
            <p:nvPr/>
          </p:nvSpPr>
          <p:spPr bwMode="auto">
            <a:xfrm>
              <a:off x="3240" y="7020"/>
              <a:ext cx="1235" cy="360"/>
            </a:xfrm>
            <a:prstGeom prst="rect">
              <a:avLst/>
            </a:prstGeom>
            <a:solidFill>
              <a:srgbClr val="FFFFFF"/>
            </a:solidFill>
            <a:ln w="9525">
              <a:noFill/>
              <a:miter lim="800000"/>
              <a:headEnd/>
              <a:tailEnd/>
            </a:ln>
          </p:spPr>
          <p:txBody>
            <a:bodyPr lIns="0" tIns="0" rIns="0" bIns="0"/>
            <a:lstStyle/>
            <a:p>
              <a:pPr eaLnBrk="0" hangingPunct="0"/>
              <a:r>
                <a:rPr lang="en-US" sz="1400" b="1">
                  <a:latin typeface="Times New Roman" pitchFamily="18" charset="0"/>
                </a:rPr>
                <a:t>Adama</a:t>
              </a:r>
            </a:p>
          </p:txBody>
        </p:sp>
        <p:sp>
          <p:nvSpPr>
            <p:cNvPr id="20520" name="Oval 38"/>
            <p:cNvSpPr>
              <a:spLocks noChangeArrowheads="1"/>
            </p:cNvSpPr>
            <p:nvPr/>
          </p:nvSpPr>
          <p:spPr bwMode="auto">
            <a:xfrm>
              <a:off x="3892" y="9000"/>
              <a:ext cx="176" cy="180"/>
            </a:xfrm>
            <a:prstGeom prst="ellipse">
              <a:avLst/>
            </a:prstGeom>
            <a:solidFill>
              <a:srgbClr val="000000"/>
            </a:solidFill>
            <a:ln w="9525">
              <a:solidFill>
                <a:srgbClr val="000000"/>
              </a:solidFill>
              <a:round/>
              <a:headEnd/>
              <a:tailEnd/>
            </a:ln>
          </p:spPr>
          <p:txBody>
            <a:bodyPr/>
            <a:lstStyle/>
            <a:p>
              <a:endParaRPr lang="en-US"/>
            </a:p>
          </p:txBody>
        </p:sp>
        <p:sp>
          <p:nvSpPr>
            <p:cNvPr id="20521" name="Rectangle 39"/>
            <p:cNvSpPr>
              <a:spLocks noChangeArrowheads="1"/>
            </p:cNvSpPr>
            <p:nvPr/>
          </p:nvSpPr>
          <p:spPr bwMode="auto">
            <a:xfrm>
              <a:off x="4244" y="9000"/>
              <a:ext cx="1941" cy="360"/>
            </a:xfrm>
            <a:prstGeom prst="rect">
              <a:avLst/>
            </a:prstGeom>
            <a:solidFill>
              <a:srgbClr val="FFFFFF"/>
            </a:solidFill>
            <a:ln w="9525">
              <a:noFill/>
              <a:miter lim="800000"/>
              <a:headEnd/>
              <a:tailEnd/>
            </a:ln>
          </p:spPr>
          <p:txBody>
            <a:bodyPr lIns="0" tIns="0" rIns="0" bIns="0"/>
            <a:lstStyle/>
            <a:p>
              <a:pPr eaLnBrk="0" hangingPunct="0"/>
              <a:r>
                <a:rPr lang="en-US" sz="1400" b="1">
                  <a:latin typeface="Times New Roman" pitchFamily="18" charset="0"/>
                </a:rPr>
                <a:t>Awasa</a:t>
              </a:r>
              <a:endParaRPr lang="en-US" sz="1000" b="1">
                <a:latin typeface="Times New Roman" pitchFamily="18" charset="0"/>
              </a:endParaRPr>
            </a:p>
          </p:txBody>
        </p:sp>
        <p:sp>
          <p:nvSpPr>
            <p:cNvPr id="20522" name="Oval 40"/>
            <p:cNvSpPr>
              <a:spLocks noChangeArrowheads="1"/>
            </p:cNvSpPr>
            <p:nvPr/>
          </p:nvSpPr>
          <p:spPr bwMode="auto">
            <a:xfrm>
              <a:off x="6008" y="3960"/>
              <a:ext cx="177" cy="180"/>
            </a:xfrm>
            <a:prstGeom prst="ellipse">
              <a:avLst/>
            </a:prstGeom>
            <a:solidFill>
              <a:srgbClr val="000000"/>
            </a:solidFill>
            <a:ln w="9525">
              <a:solidFill>
                <a:srgbClr val="000000"/>
              </a:solidFill>
              <a:round/>
              <a:headEnd/>
              <a:tailEnd/>
            </a:ln>
          </p:spPr>
          <p:txBody>
            <a:bodyPr/>
            <a:lstStyle/>
            <a:p>
              <a:endParaRPr lang="en-US"/>
            </a:p>
          </p:txBody>
        </p:sp>
        <p:sp>
          <p:nvSpPr>
            <p:cNvPr id="20523" name="Rectangle 41"/>
            <p:cNvSpPr>
              <a:spLocks noChangeArrowheads="1"/>
            </p:cNvSpPr>
            <p:nvPr/>
          </p:nvSpPr>
          <p:spPr bwMode="auto">
            <a:xfrm>
              <a:off x="6185" y="3780"/>
              <a:ext cx="1235" cy="360"/>
            </a:xfrm>
            <a:prstGeom prst="rect">
              <a:avLst/>
            </a:prstGeom>
            <a:solidFill>
              <a:srgbClr val="FFFFFF"/>
            </a:solidFill>
            <a:ln w="9525">
              <a:noFill/>
              <a:miter lim="800000"/>
              <a:headEnd/>
              <a:tailEnd/>
            </a:ln>
          </p:spPr>
          <p:txBody>
            <a:bodyPr lIns="0" tIns="0" rIns="0" bIns="0"/>
            <a:lstStyle/>
            <a:p>
              <a:pPr eaLnBrk="0" hangingPunct="0"/>
              <a:r>
                <a:rPr lang="en-US" sz="1400" b="1">
                  <a:latin typeface="Times New Roman" pitchFamily="18" charset="0"/>
                </a:rPr>
                <a:t>Dessie</a:t>
              </a:r>
            </a:p>
          </p:txBody>
        </p:sp>
        <p:sp>
          <p:nvSpPr>
            <p:cNvPr id="20524" name="Oval 42"/>
            <p:cNvSpPr>
              <a:spLocks noChangeArrowheads="1"/>
            </p:cNvSpPr>
            <p:nvPr/>
          </p:nvSpPr>
          <p:spPr bwMode="auto">
            <a:xfrm>
              <a:off x="6361" y="7920"/>
              <a:ext cx="176" cy="180"/>
            </a:xfrm>
            <a:prstGeom prst="ellipse">
              <a:avLst/>
            </a:prstGeom>
            <a:solidFill>
              <a:srgbClr val="000000"/>
            </a:solidFill>
            <a:ln w="9525">
              <a:solidFill>
                <a:srgbClr val="000000"/>
              </a:solidFill>
              <a:round/>
              <a:headEnd/>
              <a:tailEnd/>
            </a:ln>
          </p:spPr>
          <p:txBody>
            <a:bodyPr/>
            <a:lstStyle/>
            <a:p>
              <a:endParaRPr lang="en-US"/>
            </a:p>
          </p:txBody>
        </p:sp>
        <p:sp>
          <p:nvSpPr>
            <p:cNvPr id="20525" name="Rectangle 43"/>
            <p:cNvSpPr>
              <a:spLocks noChangeArrowheads="1"/>
            </p:cNvSpPr>
            <p:nvPr/>
          </p:nvSpPr>
          <p:spPr bwMode="auto">
            <a:xfrm>
              <a:off x="6660" y="7740"/>
              <a:ext cx="1235" cy="360"/>
            </a:xfrm>
            <a:prstGeom prst="rect">
              <a:avLst/>
            </a:prstGeom>
            <a:solidFill>
              <a:srgbClr val="FFFFFF"/>
            </a:solidFill>
            <a:ln w="9525">
              <a:noFill/>
              <a:miter lim="800000"/>
              <a:headEnd/>
              <a:tailEnd/>
            </a:ln>
          </p:spPr>
          <p:txBody>
            <a:bodyPr lIns="0" tIns="0" rIns="0" bIns="0"/>
            <a:lstStyle/>
            <a:p>
              <a:pPr eaLnBrk="0" hangingPunct="0"/>
              <a:r>
                <a:rPr lang="en-US" sz="1400" b="1">
                  <a:latin typeface="Times New Roman" pitchFamily="18" charset="0"/>
                </a:rPr>
                <a:t>Nekemt</a:t>
              </a:r>
            </a:p>
          </p:txBody>
        </p:sp>
        <p:sp>
          <p:nvSpPr>
            <p:cNvPr id="20526" name="Line 44"/>
            <p:cNvSpPr>
              <a:spLocks noChangeShapeType="1"/>
            </p:cNvSpPr>
            <p:nvPr/>
          </p:nvSpPr>
          <p:spPr bwMode="auto">
            <a:xfrm flipV="1">
              <a:off x="4774" y="4140"/>
              <a:ext cx="1234" cy="2340"/>
            </a:xfrm>
            <a:prstGeom prst="line">
              <a:avLst/>
            </a:prstGeom>
            <a:noFill/>
            <a:ln w="28575">
              <a:solidFill>
                <a:srgbClr val="000000"/>
              </a:solidFill>
              <a:round/>
              <a:headEnd/>
              <a:tailEnd/>
            </a:ln>
          </p:spPr>
          <p:txBody>
            <a:bodyPr/>
            <a:lstStyle/>
            <a:p>
              <a:endParaRPr lang="en-US"/>
            </a:p>
          </p:txBody>
        </p:sp>
        <p:sp>
          <p:nvSpPr>
            <p:cNvPr id="20527" name="Line 45"/>
            <p:cNvSpPr>
              <a:spLocks noChangeShapeType="1"/>
            </p:cNvSpPr>
            <p:nvPr/>
          </p:nvSpPr>
          <p:spPr bwMode="auto">
            <a:xfrm>
              <a:off x="5126" y="2700"/>
              <a:ext cx="1059" cy="1440"/>
            </a:xfrm>
            <a:prstGeom prst="line">
              <a:avLst/>
            </a:prstGeom>
            <a:noFill/>
            <a:ln w="28575">
              <a:solidFill>
                <a:srgbClr val="000000"/>
              </a:solidFill>
              <a:round/>
              <a:headEnd/>
              <a:tailEnd/>
            </a:ln>
          </p:spPr>
          <p:txBody>
            <a:bodyPr/>
            <a:lstStyle/>
            <a:p>
              <a:endParaRPr lang="en-US"/>
            </a:p>
          </p:txBody>
        </p:sp>
        <p:sp>
          <p:nvSpPr>
            <p:cNvPr id="20528" name="Line 46"/>
            <p:cNvSpPr>
              <a:spLocks noChangeShapeType="1"/>
            </p:cNvSpPr>
            <p:nvPr/>
          </p:nvSpPr>
          <p:spPr bwMode="auto">
            <a:xfrm flipH="1">
              <a:off x="4774" y="5400"/>
              <a:ext cx="3175" cy="1080"/>
            </a:xfrm>
            <a:prstGeom prst="line">
              <a:avLst/>
            </a:prstGeom>
            <a:noFill/>
            <a:ln w="28575">
              <a:solidFill>
                <a:srgbClr val="000000"/>
              </a:solidFill>
              <a:round/>
              <a:headEnd/>
              <a:tailEnd/>
            </a:ln>
          </p:spPr>
          <p:txBody>
            <a:bodyPr/>
            <a:lstStyle/>
            <a:p>
              <a:endParaRPr lang="en-US"/>
            </a:p>
          </p:txBody>
        </p:sp>
        <p:sp>
          <p:nvSpPr>
            <p:cNvPr id="20529" name="Line 47"/>
            <p:cNvSpPr>
              <a:spLocks noChangeShapeType="1"/>
            </p:cNvSpPr>
            <p:nvPr/>
          </p:nvSpPr>
          <p:spPr bwMode="auto">
            <a:xfrm flipH="1" flipV="1">
              <a:off x="3362" y="5040"/>
              <a:ext cx="1412" cy="1440"/>
            </a:xfrm>
            <a:prstGeom prst="line">
              <a:avLst/>
            </a:prstGeom>
            <a:noFill/>
            <a:ln w="28575">
              <a:solidFill>
                <a:srgbClr val="000000"/>
              </a:solidFill>
              <a:round/>
              <a:headEnd/>
              <a:tailEnd/>
            </a:ln>
          </p:spPr>
          <p:txBody>
            <a:bodyPr/>
            <a:lstStyle/>
            <a:p>
              <a:endParaRPr lang="en-US"/>
            </a:p>
          </p:txBody>
        </p:sp>
        <p:sp>
          <p:nvSpPr>
            <p:cNvPr id="20530" name="Line 48"/>
            <p:cNvSpPr>
              <a:spLocks noChangeShapeType="1"/>
            </p:cNvSpPr>
            <p:nvPr/>
          </p:nvSpPr>
          <p:spPr bwMode="auto">
            <a:xfrm flipH="1">
              <a:off x="3186" y="6480"/>
              <a:ext cx="1588" cy="540"/>
            </a:xfrm>
            <a:prstGeom prst="line">
              <a:avLst/>
            </a:prstGeom>
            <a:noFill/>
            <a:ln w="28575">
              <a:solidFill>
                <a:srgbClr val="000000"/>
              </a:solidFill>
              <a:round/>
              <a:headEnd/>
              <a:tailEnd/>
            </a:ln>
          </p:spPr>
          <p:txBody>
            <a:bodyPr/>
            <a:lstStyle/>
            <a:p>
              <a:endParaRPr lang="en-US"/>
            </a:p>
          </p:txBody>
        </p:sp>
        <p:sp>
          <p:nvSpPr>
            <p:cNvPr id="20531" name="Line 49"/>
            <p:cNvSpPr>
              <a:spLocks noChangeShapeType="1"/>
            </p:cNvSpPr>
            <p:nvPr/>
          </p:nvSpPr>
          <p:spPr bwMode="auto">
            <a:xfrm>
              <a:off x="4597" y="6480"/>
              <a:ext cx="1764" cy="1440"/>
            </a:xfrm>
            <a:prstGeom prst="line">
              <a:avLst/>
            </a:prstGeom>
            <a:noFill/>
            <a:ln w="28575">
              <a:solidFill>
                <a:srgbClr val="000000"/>
              </a:solidFill>
              <a:round/>
              <a:headEnd/>
              <a:tailEnd/>
            </a:ln>
          </p:spPr>
          <p:txBody>
            <a:bodyPr/>
            <a:lstStyle/>
            <a:p>
              <a:endParaRPr lang="en-US"/>
            </a:p>
          </p:txBody>
        </p:sp>
        <p:sp>
          <p:nvSpPr>
            <p:cNvPr id="20532" name="Line 50"/>
            <p:cNvSpPr>
              <a:spLocks noChangeShapeType="1"/>
            </p:cNvSpPr>
            <p:nvPr/>
          </p:nvSpPr>
          <p:spPr bwMode="auto">
            <a:xfrm>
              <a:off x="3045" y="7020"/>
              <a:ext cx="882" cy="1980"/>
            </a:xfrm>
            <a:prstGeom prst="line">
              <a:avLst/>
            </a:prstGeom>
            <a:noFill/>
            <a:ln w="28575">
              <a:solidFill>
                <a:srgbClr val="000000"/>
              </a:solidFill>
              <a:round/>
              <a:headEnd/>
              <a:tailEnd/>
            </a:ln>
          </p:spPr>
          <p:txBody>
            <a:bodyPr/>
            <a:lstStyle/>
            <a:p>
              <a:endParaRPr lang="en-US"/>
            </a:p>
          </p:txBody>
        </p:sp>
        <p:sp>
          <p:nvSpPr>
            <p:cNvPr id="20533" name="Line 51"/>
            <p:cNvSpPr>
              <a:spLocks noChangeShapeType="1"/>
            </p:cNvSpPr>
            <p:nvPr/>
          </p:nvSpPr>
          <p:spPr bwMode="auto">
            <a:xfrm flipH="1">
              <a:off x="1775" y="6480"/>
              <a:ext cx="2822" cy="0"/>
            </a:xfrm>
            <a:prstGeom prst="line">
              <a:avLst/>
            </a:prstGeom>
            <a:noFill/>
            <a:ln w="28575">
              <a:solidFill>
                <a:srgbClr val="000000"/>
              </a:solidFill>
              <a:round/>
              <a:headEnd/>
              <a:tailEnd/>
            </a:ln>
          </p:spPr>
          <p:txBody>
            <a:bodyPr/>
            <a:lstStyle/>
            <a:p>
              <a:endParaRPr lang="en-US"/>
            </a:p>
          </p:txBody>
        </p:sp>
        <p:sp>
          <p:nvSpPr>
            <p:cNvPr id="20534" name="Line 52"/>
            <p:cNvSpPr>
              <a:spLocks noChangeShapeType="1"/>
            </p:cNvSpPr>
            <p:nvPr/>
          </p:nvSpPr>
          <p:spPr bwMode="auto">
            <a:xfrm>
              <a:off x="1980" y="3600"/>
              <a:ext cx="1206" cy="1260"/>
            </a:xfrm>
            <a:prstGeom prst="line">
              <a:avLst/>
            </a:prstGeom>
            <a:noFill/>
            <a:ln w="28575">
              <a:solidFill>
                <a:srgbClr val="000000"/>
              </a:solidFill>
              <a:round/>
              <a:headEnd/>
              <a:tailEnd/>
            </a:ln>
          </p:spPr>
          <p:txBody>
            <a:bodyPr/>
            <a:lstStyle/>
            <a:p>
              <a:endParaRPr lang="en-US"/>
            </a:p>
          </p:txBody>
        </p:sp>
        <p:sp>
          <p:nvSpPr>
            <p:cNvPr id="20535" name="Line 53"/>
            <p:cNvSpPr>
              <a:spLocks noChangeShapeType="1"/>
            </p:cNvSpPr>
            <p:nvPr/>
          </p:nvSpPr>
          <p:spPr bwMode="auto">
            <a:xfrm flipH="1">
              <a:off x="5021" y="1668"/>
              <a:ext cx="352" cy="900"/>
            </a:xfrm>
            <a:prstGeom prst="line">
              <a:avLst/>
            </a:prstGeom>
            <a:noFill/>
            <a:ln w="28575">
              <a:solidFill>
                <a:srgbClr val="000000"/>
              </a:solidFill>
              <a:round/>
              <a:headEnd/>
              <a:tailEnd/>
            </a:ln>
          </p:spPr>
          <p:txBody>
            <a:bodyPr/>
            <a:lstStyle/>
            <a:p>
              <a:endParaRPr lang="en-US"/>
            </a:p>
          </p:txBody>
        </p:sp>
        <p:sp>
          <p:nvSpPr>
            <p:cNvPr id="20536" name="Line 54"/>
            <p:cNvSpPr>
              <a:spLocks noChangeShapeType="1"/>
            </p:cNvSpPr>
            <p:nvPr/>
          </p:nvSpPr>
          <p:spPr bwMode="auto">
            <a:xfrm>
              <a:off x="4244" y="1080"/>
              <a:ext cx="1235" cy="720"/>
            </a:xfrm>
            <a:prstGeom prst="line">
              <a:avLst/>
            </a:prstGeom>
            <a:noFill/>
            <a:ln w="28575">
              <a:solidFill>
                <a:srgbClr val="000000"/>
              </a:solidFill>
              <a:round/>
              <a:headEnd/>
              <a:tailEnd/>
            </a:ln>
          </p:spPr>
          <p:txBody>
            <a:bodyPr/>
            <a:lstStyle/>
            <a:p>
              <a:endParaRPr lang="en-US"/>
            </a:p>
          </p:txBody>
        </p:sp>
        <p:sp>
          <p:nvSpPr>
            <p:cNvPr id="20537" name="Line 55"/>
            <p:cNvSpPr>
              <a:spLocks noChangeShapeType="1"/>
            </p:cNvSpPr>
            <p:nvPr/>
          </p:nvSpPr>
          <p:spPr bwMode="auto">
            <a:xfrm flipH="1">
              <a:off x="716" y="7020"/>
              <a:ext cx="2470" cy="720"/>
            </a:xfrm>
            <a:prstGeom prst="line">
              <a:avLst/>
            </a:prstGeom>
            <a:noFill/>
            <a:ln w="28575">
              <a:solidFill>
                <a:srgbClr val="000000"/>
              </a:solidFill>
              <a:round/>
              <a:headEnd/>
              <a:tailEnd/>
            </a:ln>
          </p:spPr>
          <p:txBody>
            <a:bodyPr/>
            <a:lstStyle/>
            <a:p>
              <a:endParaRPr lang="en-US"/>
            </a:p>
          </p:txBody>
        </p:sp>
        <p:sp>
          <p:nvSpPr>
            <p:cNvPr id="20538" name="Line 56"/>
            <p:cNvSpPr>
              <a:spLocks noChangeShapeType="1"/>
            </p:cNvSpPr>
            <p:nvPr/>
          </p:nvSpPr>
          <p:spPr bwMode="auto">
            <a:xfrm flipH="1">
              <a:off x="4068" y="6660"/>
              <a:ext cx="706" cy="2340"/>
            </a:xfrm>
            <a:prstGeom prst="line">
              <a:avLst/>
            </a:prstGeom>
            <a:noFill/>
            <a:ln w="28575">
              <a:solidFill>
                <a:srgbClr val="000000"/>
              </a:solidFill>
              <a:round/>
              <a:headEnd/>
              <a:tailEnd/>
            </a:ln>
          </p:spPr>
          <p:txBody>
            <a:bodyPr/>
            <a:lstStyle/>
            <a:p>
              <a:endParaRPr lang="en-US"/>
            </a:p>
          </p:txBody>
        </p:sp>
        <p:sp>
          <p:nvSpPr>
            <p:cNvPr id="20539" name="Oval 57"/>
            <p:cNvSpPr>
              <a:spLocks noChangeArrowheads="1"/>
            </p:cNvSpPr>
            <p:nvPr/>
          </p:nvSpPr>
          <p:spPr bwMode="auto">
            <a:xfrm>
              <a:off x="2233" y="2052"/>
              <a:ext cx="353" cy="360"/>
            </a:xfrm>
            <a:prstGeom prst="ellipse">
              <a:avLst/>
            </a:prstGeom>
            <a:solidFill>
              <a:srgbClr val="FFFFFF"/>
            </a:solidFill>
            <a:ln w="9525">
              <a:solidFill>
                <a:srgbClr val="000000"/>
              </a:solidFill>
              <a:round/>
              <a:headEnd/>
              <a:tailEnd/>
            </a:ln>
          </p:spPr>
          <p:txBody>
            <a:bodyPr/>
            <a:lstStyle/>
            <a:p>
              <a:endParaRPr lang="en-US"/>
            </a:p>
          </p:txBody>
        </p:sp>
        <p:sp>
          <p:nvSpPr>
            <p:cNvPr id="20540" name="Oval 58"/>
            <p:cNvSpPr>
              <a:spLocks noChangeArrowheads="1"/>
            </p:cNvSpPr>
            <p:nvPr/>
          </p:nvSpPr>
          <p:spPr bwMode="auto">
            <a:xfrm rot="1024217">
              <a:off x="2281" y="2116"/>
              <a:ext cx="266" cy="223"/>
            </a:xfrm>
            <a:prstGeom prst="ellipse">
              <a:avLst/>
            </a:prstGeom>
            <a:solidFill>
              <a:srgbClr val="000000"/>
            </a:solidFill>
            <a:ln w="9525">
              <a:solidFill>
                <a:srgbClr val="000000"/>
              </a:solidFill>
              <a:round/>
              <a:headEnd/>
              <a:tailEnd/>
            </a:ln>
          </p:spPr>
          <p:txBody>
            <a:bodyPr/>
            <a:lstStyle/>
            <a:p>
              <a:endParaRPr lang="en-US"/>
            </a:p>
          </p:txBody>
        </p:sp>
        <p:sp>
          <p:nvSpPr>
            <p:cNvPr id="20541" name="Rectangle 59"/>
            <p:cNvSpPr>
              <a:spLocks noChangeArrowheads="1"/>
            </p:cNvSpPr>
            <p:nvPr/>
          </p:nvSpPr>
          <p:spPr bwMode="auto">
            <a:xfrm>
              <a:off x="4950" y="1080"/>
              <a:ext cx="529" cy="360"/>
            </a:xfrm>
            <a:prstGeom prst="rect">
              <a:avLst/>
            </a:prstGeom>
            <a:solidFill>
              <a:srgbClr val="FFFFFF"/>
            </a:solidFill>
            <a:ln w="9525">
              <a:noFill/>
              <a:miter lim="800000"/>
              <a:headEnd/>
              <a:tailEnd/>
            </a:ln>
          </p:spPr>
          <p:txBody>
            <a:bodyPr lIns="0" tIns="0" rIns="0" bIns="0"/>
            <a:lstStyle/>
            <a:p>
              <a:pPr eaLnBrk="0" hangingPunct="0"/>
              <a:r>
                <a:rPr lang="en-US" sz="1200">
                  <a:latin typeface="Times New Roman" pitchFamily="18" charset="0"/>
                </a:rPr>
                <a:t>100</a:t>
              </a:r>
            </a:p>
          </p:txBody>
        </p:sp>
        <p:sp>
          <p:nvSpPr>
            <p:cNvPr id="20542" name="Rectangle 60"/>
            <p:cNvSpPr>
              <a:spLocks noChangeArrowheads="1"/>
            </p:cNvSpPr>
            <p:nvPr/>
          </p:nvSpPr>
          <p:spPr bwMode="auto">
            <a:xfrm>
              <a:off x="5303" y="1980"/>
              <a:ext cx="529" cy="360"/>
            </a:xfrm>
            <a:prstGeom prst="rect">
              <a:avLst/>
            </a:prstGeom>
            <a:solidFill>
              <a:srgbClr val="FFFFFF"/>
            </a:solidFill>
            <a:ln w="9525">
              <a:noFill/>
              <a:miter lim="800000"/>
              <a:headEnd/>
              <a:tailEnd/>
            </a:ln>
          </p:spPr>
          <p:txBody>
            <a:bodyPr lIns="0" tIns="0" rIns="0" bIns="0"/>
            <a:lstStyle/>
            <a:p>
              <a:pPr eaLnBrk="0" hangingPunct="0"/>
              <a:r>
                <a:rPr lang="en-US" sz="1200">
                  <a:latin typeface="Times New Roman" pitchFamily="18" charset="0"/>
                </a:rPr>
                <a:t>80</a:t>
              </a:r>
            </a:p>
          </p:txBody>
        </p:sp>
        <p:sp>
          <p:nvSpPr>
            <p:cNvPr id="20543" name="Rectangle 61"/>
            <p:cNvSpPr>
              <a:spLocks noChangeArrowheads="1"/>
            </p:cNvSpPr>
            <p:nvPr/>
          </p:nvSpPr>
          <p:spPr bwMode="auto">
            <a:xfrm>
              <a:off x="2304" y="2880"/>
              <a:ext cx="529" cy="360"/>
            </a:xfrm>
            <a:prstGeom prst="rect">
              <a:avLst/>
            </a:prstGeom>
            <a:solidFill>
              <a:srgbClr val="FFFFFF"/>
            </a:solidFill>
            <a:ln w="9525">
              <a:noFill/>
              <a:miter lim="800000"/>
              <a:headEnd/>
              <a:tailEnd/>
            </a:ln>
          </p:spPr>
          <p:txBody>
            <a:bodyPr lIns="0" tIns="0" rIns="0" bIns="0"/>
            <a:lstStyle/>
            <a:p>
              <a:pPr eaLnBrk="0" hangingPunct="0"/>
              <a:r>
                <a:rPr lang="en-US" sz="1200">
                  <a:latin typeface="Times New Roman" pitchFamily="18" charset="0"/>
                </a:rPr>
                <a:t>110</a:t>
              </a:r>
            </a:p>
          </p:txBody>
        </p:sp>
        <p:sp>
          <p:nvSpPr>
            <p:cNvPr id="20544" name="Rectangle 62"/>
            <p:cNvSpPr>
              <a:spLocks noChangeArrowheads="1"/>
            </p:cNvSpPr>
            <p:nvPr/>
          </p:nvSpPr>
          <p:spPr bwMode="auto">
            <a:xfrm>
              <a:off x="4068" y="5400"/>
              <a:ext cx="529" cy="360"/>
            </a:xfrm>
            <a:prstGeom prst="rect">
              <a:avLst/>
            </a:prstGeom>
            <a:solidFill>
              <a:srgbClr val="FFFFFF"/>
            </a:solidFill>
            <a:ln w="9525">
              <a:noFill/>
              <a:miter lim="800000"/>
              <a:headEnd/>
              <a:tailEnd/>
            </a:ln>
          </p:spPr>
          <p:txBody>
            <a:bodyPr lIns="0" tIns="0" rIns="0" bIns="0"/>
            <a:lstStyle/>
            <a:p>
              <a:pPr eaLnBrk="0" hangingPunct="0"/>
              <a:r>
                <a:rPr lang="en-US" sz="1200">
                  <a:latin typeface="Times New Roman" pitchFamily="18" charset="0"/>
                </a:rPr>
                <a:t>230</a:t>
              </a:r>
            </a:p>
          </p:txBody>
        </p:sp>
        <p:sp>
          <p:nvSpPr>
            <p:cNvPr id="20545" name="Rectangle 63"/>
            <p:cNvSpPr>
              <a:spLocks noChangeArrowheads="1"/>
            </p:cNvSpPr>
            <p:nvPr/>
          </p:nvSpPr>
          <p:spPr bwMode="auto">
            <a:xfrm>
              <a:off x="5656" y="5040"/>
              <a:ext cx="529" cy="360"/>
            </a:xfrm>
            <a:prstGeom prst="rect">
              <a:avLst/>
            </a:prstGeom>
            <a:solidFill>
              <a:srgbClr val="FFFFFF"/>
            </a:solidFill>
            <a:ln w="9525">
              <a:noFill/>
              <a:miter lim="800000"/>
              <a:headEnd/>
              <a:tailEnd/>
            </a:ln>
          </p:spPr>
          <p:txBody>
            <a:bodyPr lIns="0" tIns="0" rIns="0" bIns="0"/>
            <a:lstStyle/>
            <a:p>
              <a:pPr eaLnBrk="0" hangingPunct="0"/>
              <a:r>
                <a:rPr lang="en-US" sz="1200">
                  <a:latin typeface="Times New Roman" pitchFamily="18" charset="0"/>
                </a:rPr>
                <a:t>330</a:t>
              </a:r>
            </a:p>
          </p:txBody>
        </p:sp>
        <p:sp>
          <p:nvSpPr>
            <p:cNvPr id="20546" name="Rectangle 64"/>
            <p:cNvSpPr>
              <a:spLocks noChangeArrowheads="1"/>
            </p:cNvSpPr>
            <p:nvPr/>
          </p:nvSpPr>
          <p:spPr bwMode="auto">
            <a:xfrm>
              <a:off x="6538" y="5940"/>
              <a:ext cx="529" cy="360"/>
            </a:xfrm>
            <a:prstGeom prst="rect">
              <a:avLst/>
            </a:prstGeom>
            <a:solidFill>
              <a:srgbClr val="FFFFFF"/>
            </a:solidFill>
            <a:ln w="9525">
              <a:noFill/>
              <a:miter lim="800000"/>
              <a:headEnd/>
              <a:tailEnd/>
            </a:ln>
          </p:spPr>
          <p:txBody>
            <a:bodyPr lIns="0" tIns="0" rIns="0" bIns="0"/>
            <a:lstStyle/>
            <a:p>
              <a:pPr eaLnBrk="0" hangingPunct="0"/>
              <a:r>
                <a:rPr lang="en-US" sz="1200">
                  <a:latin typeface="Times New Roman" pitchFamily="18" charset="0"/>
                </a:rPr>
                <a:t>400</a:t>
              </a:r>
            </a:p>
          </p:txBody>
        </p:sp>
        <p:sp>
          <p:nvSpPr>
            <p:cNvPr id="20547" name="Rectangle 65"/>
            <p:cNvSpPr>
              <a:spLocks noChangeArrowheads="1"/>
            </p:cNvSpPr>
            <p:nvPr/>
          </p:nvSpPr>
          <p:spPr bwMode="auto">
            <a:xfrm>
              <a:off x="3539" y="7740"/>
              <a:ext cx="529" cy="360"/>
            </a:xfrm>
            <a:prstGeom prst="rect">
              <a:avLst/>
            </a:prstGeom>
            <a:solidFill>
              <a:srgbClr val="FFFFFF"/>
            </a:solidFill>
            <a:ln w="9525">
              <a:noFill/>
              <a:miter lim="800000"/>
              <a:headEnd/>
              <a:tailEnd/>
            </a:ln>
          </p:spPr>
          <p:txBody>
            <a:bodyPr lIns="0" tIns="0" rIns="0" bIns="0"/>
            <a:lstStyle/>
            <a:p>
              <a:pPr eaLnBrk="0" hangingPunct="0"/>
              <a:r>
                <a:rPr lang="en-US" sz="1200">
                  <a:latin typeface="Times New Roman" pitchFamily="18" charset="0"/>
                </a:rPr>
                <a:t>230</a:t>
              </a:r>
            </a:p>
          </p:txBody>
        </p:sp>
        <p:sp>
          <p:nvSpPr>
            <p:cNvPr id="20548" name="Rectangle 66"/>
            <p:cNvSpPr>
              <a:spLocks noChangeArrowheads="1"/>
            </p:cNvSpPr>
            <p:nvPr/>
          </p:nvSpPr>
          <p:spPr bwMode="auto">
            <a:xfrm>
              <a:off x="1440" y="4860"/>
              <a:ext cx="1800" cy="360"/>
            </a:xfrm>
            <a:prstGeom prst="rect">
              <a:avLst/>
            </a:prstGeom>
            <a:solidFill>
              <a:srgbClr val="FFFFFF"/>
            </a:solidFill>
            <a:ln w="9525">
              <a:noFill/>
              <a:miter lim="800000"/>
              <a:headEnd/>
              <a:tailEnd/>
            </a:ln>
          </p:spPr>
          <p:txBody>
            <a:bodyPr lIns="0" tIns="0" rIns="0" bIns="0"/>
            <a:lstStyle/>
            <a:p>
              <a:pPr eaLnBrk="0" hangingPunct="0"/>
              <a:r>
                <a:rPr lang="en-US" sz="1400" b="1">
                  <a:latin typeface="Times New Roman" pitchFamily="18" charset="0"/>
                </a:rPr>
                <a:t>Debre markos</a:t>
              </a:r>
            </a:p>
          </p:txBody>
        </p:sp>
        <p:sp>
          <p:nvSpPr>
            <p:cNvPr id="20549" name="Oval 67"/>
            <p:cNvSpPr>
              <a:spLocks noChangeArrowheads="1"/>
            </p:cNvSpPr>
            <p:nvPr/>
          </p:nvSpPr>
          <p:spPr bwMode="auto">
            <a:xfrm>
              <a:off x="3186" y="4860"/>
              <a:ext cx="176" cy="180"/>
            </a:xfrm>
            <a:prstGeom prst="ellipse">
              <a:avLst/>
            </a:prstGeom>
            <a:solidFill>
              <a:srgbClr val="000000"/>
            </a:solidFill>
            <a:ln w="9525">
              <a:solidFill>
                <a:srgbClr val="000000"/>
              </a:solidFill>
              <a:round/>
              <a:headEnd/>
              <a:tailEnd/>
            </a:ln>
          </p:spPr>
          <p:txBody>
            <a:bodyPr/>
            <a:lstStyle/>
            <a:p>
              <a:endParaRPr lang="en-US"/>
            </a:p>
          </p:txBody>
        </p:sp>
      </p:grpSp>
      <p:sp>
        <p:nvSpPr>
          <p:cNvPr id="70" name="Rectangle 2"/>
          <p:cNvSpPr txBox="1">
            <a:spLocks noChangeArrowheads="1"/>
          </p:cNvSpPr>
          <p:nvPr/>
        </p:nvSpPr>
        <p:spPr bwMode="auto">
          <a:xfrm>
            <a:off x="762000" y="0"/>
            <a:ext cx="76962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chemeClr val="tx1"/>
                </a:solidFill>
                <a:effectLst/>
                <a:uLnTx/>
                <a:uFillTx/>
                <a:latin typeface="Bell MT" pitchFamily="18" charset="0"/>
                <a:ea typeface="+mj-ea"/>
                <a:cs typeface="+mj-cs"/>
              </a:rPr>
              <a:t>Problem solving agent cont’d</a:t>
            </a:r>
          </a:p>
        </p:txBody>
      </p:sp>
      <p:sp>
        <p:nvSpPr>
          <p:cNvPr id="71" name="Date Placeholder 70"/>
          <p:cNvSpPr>
            <a:spLocks noGrp="1"/>
          </p:cNvSpPr>
          <p:nvPr>
            <p:ph type="dt" sz="half" idx="10"/>
          </p:nvPr>
        </p:nvSpPr>
        <p:spPr/>
        <p:txBody>
          <a:bodyPr/>
          <a:lstStyle/>
          <a:p>
            <a:fld id="{E40031B5-74B0-4C80-9FDA-E643EDEC3EE3}" type="datetime1">
              <a:rPr lang="en-US" smtClean="0"/>
              <a:pPr/>
              <a:t>2/1/2024</a:t>
            </a:fld>
            <a:endParaRPr lang="en-US"/>
          </a:p>
        </p:txBody>
      </p:sp>
      <p:sp>
        <p:nvSpPr>
          <p:cNvPr id="72" name="Footer Placeholder 71"/>
          <p:cNvSpPr>
            <a:spLocks noGrp="1"/>
          </p:cNvSpPr>
          <p:nvPr>
            <p:ph type="ftr" sz="quarter" idx="11"/>
          </p:nvPr>
        </p:nvSpPr>
        <p:spPr/>
        <p:txBody>
          <a:bodyPr/>
          <a:lstStyle/>
          <a:p>
            <a:r>
              <a:rPr lang="en-US" dirty="0"/>
              <a:t>AI/COSC</a:t>
            </a:r>
          </a:p>
        </p:txBody>
      </p:sp>
      <p:sp>
        <p:nvSpPr>
          <p:cNvPr id="73" name="Slide Number Placeholder 72"/>
          <p:cNvSpPr>
            <a:spLocks noGrp="1"/>
          </p:cNvSpPr>
          <p:nvPr>
            <p:ph type="sldNum" sz="quarter" idx="12"/>
          </p:nvPr>
        </p:nvSpPr>
        <p:spPr/>
        <p:txBody>
          <a:bodyPr/>
          <a:lstStyle/>
          <a:p>
            <a:fld id="{65584F51-559D-448B-9383-0D3801F2B0CC}" type="slidenum">
              <a:rPr lang="en-US" smtClean="0"/>
              <a:pPr/>
              <a:t>18</a:t>
            </a:fld>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62000" y="671514"/>
            <a:ext cx="7696200" cy="706068"/>
          </a:xfrm>
        </p:spPr>
        <p:txBody>
          <a:bodyPr>
            <a:normAutofit/>
          </a:bodyPr>
          <a:lstStyle/>
          <a:p>
            <a:pPr eaLnBrk="1" hangingPunct="1"/>
            <a:r>
              <a:rPr lang="en-US" sz="2800" dirty="0">
                <a:latin typeface="Bell MT" pitchFamily="18" charset="0"/>
              </a:rPr>
              <a:t>Example: Road map of Ethiopia</a:t>
            </a:r>
          </a:p>
        </p:txBody>
      </p:sp>
      <p:sp>
        <p:nvSpPr>
          <p:cNvPr id="21507" name="Rectangle 3"/>
          <p:cNvSpPr>
            <a:spLocks noGrp="1" noChangeArrowheads="1"/>
          </p:cNvSpPr>
          <p:nvPr>
            <p:ph idx="1"/>
          </p:nvPr>
        </p:nvSpPr>
        <p:spPr>
          <a:xfrm>
            <a:off x="762000" y="1436629"/>
            <a:ext cx="7696200" cy="4495800"/>
          </a:xfrm>
        </p:spPr>
        <p:txBody>
          <a:bodyPr>
            <a:normAutofit lnSpcReduction="10000"/>
          </a:bodyPr>
          <a:lstStyle/>
          <a:p>
            <a:pPr algn="just" eaLnBrk="1" hangingPunct="1">
              <a:spcBef>
                <a:spcPts val="1200"/>
              </a:spcBef>
              <a:buFontTx/>
              <a:buChar char="-"/>
            </a:pPr>
            <a:r>
              <a:rPr lang="en-US" sz="2500" dirty="0">
                <a:latin typeface="Bell MT" pitchFamily="18" charset="0"/>
              </a:rPr>
              <a:t>Current position of the agent (Initial State):  </a:t>
            </a:r>
            <a:r>
              <a:rPr lang="en-US" sz="2500" b="1" dirty="0" err="1">
                <a:latin typeface="Bell MT" pitchFamily="18" charset="0"/>
              </a:rPr>
              <a:t>Awasa</a:t>
            </a:r>
            <a:r>
              <a:rPr lang="en-US" sz="2500" b="1" dirty="0">
                <a:latin typeface="Bell MT" pitchFamily="18" charset="0"/>
              </a:rPr>
              <a:t>.</a:t>
            </a:r>
          </a:p>
          <a:p>
            <a:pPr algn="just" eaLnBrk="1" hangingPunct="1">
              <a:spcBef>
                <a:spcPts val="1200"/>
              </a:spcBef>
              <a:buFontTx/>
              <a:buChar char="-"/>
            </a:pPr>
            <a:r>
              <a:rPr lang="en-US" sz="2500" dirty="0">
                <a:latin typeface="Bell MT" pitchFamily="18" charset="0"/>
              </a:rPr>
              <a:t>Needs to arrive to:  </a:t>
            </a:r>
            <a:r>
              <a:rPr lang="en-US" sz="2500" b="1" dirty="0">
                <a:latin typeface="Bell MT" pitchFamily="18" charset="0"/>
              </a:rPr>
              <a:t>Gondar</a:t>
            </a:r>
          </a:p>
          <a:p>
            <a:pPr algn="just" eaLnBrk="1" hangingPunct="1">
              <a:spcBef>
                <a:spcPts val="1200"/>
              </a:spcBef>
              <a:buFontTx/>
              <a:buChar char="-"/>
            </a:pPr>
            <a:r>
              <a:rPr lang="en-US" sz="2500" dirty="0">
                <a:solidFill>
                  <a:schemeClr val="accent2"/>
                </a:solidFill>
                <a:latin typeface="Bell MT" pitchFamily="18" charset="0"/>
              </a:rPr>
              <a:t>Formulate goal</a:t>
            </a:r>
            <a:r>
              <a:rPr lang="en-US" sz="2500" dirty="0">
                <a:latin typeface="Bell MT" pitchFamily="18" charset="0"/>
              </a:rPr>
              <a:t>: be in </a:t>
            </a:r>
            <a:r>
              <a:rPr lang="en-US" sz="2500" b="1" dirty="0">
                <a:latin typeface="Bell MT" pitchFamily="18" charset="0"/>
              </a:rPr>
              <a:t>Gondar</a:t>
            </a:r>
          </a:p>
          <a:p>
            <a:pPr algn="just" eaLnBrk="1" hangingPunct="1">
              <a:spcBef>
                <a:spcPts val="1200"/>
              </a:spcBef>
              <a:buFontTx/>
              <a:buChar char="-"/>
            </a:pPr>
            <a:r>
              <a:rPr lang="en-US" sz="2500" dirty="0">
                <a:solidFill>
                  <a:schemeClr val="accent2"/>
                </a:solidFill>
                <a:latin typeface="Bell MT" pitchFamily="18" charset="0"/>
              </a:rPr>
              <a:t>Formulate problem</a:t>
            </a:r>
            <a:r>
              <a:rPr lang="en-US" sz="2500" dirty="0">
                <a:latin typeface="Bell MT" pitchFamily="18" charset="0"/>
              </a:rPr>
              <a:t>:</a:t>
            </a:r>
          </a:p>
          <a:p>
            <a:pPr lvl="1" algn="just" eaLnBrk="1" hangingPunct="1">
              <a:spcBef>
                <a:spcPts val="1200"/>
              </a:spcBef>
              <a:buFont typeface="Wingdings" panose="05000000000000000000" pitchFamily="2" charset="2"/>
              <a:buChar char="Ø"/>
            </a:pPr>
            <a:r>
              <a:rPr lang="en-US" sz="2500" dirty="0">
                <a:solidFill>
                  <a:srgbClr val="FF0000"/>
                </a:solidFill>
                <a:latin typeface="Bell MT" pitchFamily="18" charset="0"/>
              </a:rPr>
              <a:t> states</a:t>
            </a:r>
            <a:r>
              <a:rPr lang="en-US" sz="2500" dirty="0">
                <a:latin typeface="Bell MT" pitchFamily="18" charset="0"/>
              </a:rPr>
              <a:t>: </a:t>
            </a:r>
            <a:r>
              <a:rPr lang="en-US" sz="2500" b="1" dirty="0">
                <a:latin typeface="Bell MT" pitchFamily="18" charset="0"/>
              </a:rPr>
              <a:t>various cities</a:t>
            </a:r>
          </a:p>
          <a:p>
            <a:pPr lvl="1" algn="just" eaLnBrk="1" hangingPunct="1">
              <a:spcBef>
                <a:spcPts val="1200"/>
              </a:spcBef>
              <a:buFont typeface="Wingdings" panose="05000000000000000000" pitchFamily="2" charset="2"/>
              <a:buChar char="Ø"/>
            </a:pPr>
            <a:r>
              <a:rPr lang="en-US" sz="2500" dirty="0">
                <a:solidFill>
                  <a:srgbClr val="FF0000"/>
                </a:solidFill>
                <a:latin typeface="Bell MT" pitchFamily="18" charset="0"/>
              </a:rPr>
              <a:t> actions</a:t>
            </a:r>
            <a:r>
              <a:rPr lang="en-US" sz="2500" dirty="0">
                <a:latin typeface="Bell MT" pitchFamily="18" charset="0"/>
              </a:rPr>
              <a:t>: </a:t>
            </a:r>
            <a:r>
              <a:rPr lang="en-US" sz="2500" b="1" dirty="0">
                <a:latin typeface="Bell MT" pitchFamily="18" charset="0"/>
              </a:rPr>
              <a:t>drive between cities</a:t>
            </a:r>
          </a:p>
          <a:p>
            <a:pPr algn="just" eaLnBrk="1" hangingPunct="1">
              <a:spcBef>
                <a:spcPts val="1200"/>
              </a:spcBef>
              <a:buFontTx/>
              <a:buChar char="-"/>
            </a:pPr>
            <a:r>
              <a:rPr lang="en-US" sz="2500" dirty="0">
                <a:solidFill>
                  <a:schemeClr val="accent2"/>
                </a:solidFill>
                <a:latin typeface="Bell MT" pitchFamily="18" charset="0"/>
              </a:rPr>
              <a:t>Find solution</a:t>
            </a:r>
            <a:r>
              <a:rPr lang="en-US" sz="2500" dirty="0">
                <a:latin typeface="Bell MT" pitchFamily="18" charset="0"/>
              </a:rPr>
              <a:t>:</a:t>
            </a:r>
          </a:p>
          <a:p>
            <a:pPr lvl="1" algn="just" eaLnBrk="1" hangingPunct="1">
              <a:spcBef>
                <a:spcPts val="1200"/>
              </a:spcBef>
              <a:buFont typeface="Wingdings" panose="05000000000000000000" pitchFamily="2" charset="2"/>
              <a:buChar char="Ø"/>
            </a:pPr>
            <a:r>
              <a:rPr lang="en-US" sz="2500" dirty="0">
                <a:latin typeface="Bell MT" pitchFamily="18" charset="0"/>
              </a:rPr>
              <a:t> sequence of cities, e.g., </a:t>
            </a:r>
            <a:r>
              <a:rPr lang="en-US" sz="2500" dirty="0" err="1">
                <a:latin typeface="Bell MT" pitchFamily="18" charset="0"/>
              </a:rPr>
              <a:t>Awasa</a:t>
            </a:r>
            <a:r>
              <a:rPr lang="en-US" sz="2500" dirty="0">
                <a:latin typeface="Bell MT" pitchFamily="18" charset="0"/>
              </a:rPr>
              <a:t>, Adama, Addis Ababa, </a:t>
            </a:r>
            <a:r>
              <a:rPr lang="en-US" sz="2500" dirty="0" err="1">
                <a:latin typeface="Bell MT" pitchFamily="18" charset="0"/>
              </a:rPr>
              <a:t>Dessie</a:t>
            </a:r>
            <a:r>
              <a:rPr lang="en-US" sz="2500" dirty="0">
                <a:latin typeface="Bell MT" pitchFamily="18" charset="0"/>
              </a:rPr>
              <a:t>, </a:t>
            </a:r>
            <a:r>
              <a:rPr lang="en-US" sz="2500" dirty="0" err="1">
                <a:latin typeface="Bell MT" pitchFamily="18" charset="0"/>
              </a:rPr>
              <a:t>Godar</a:t>
            </a:r>
            <a:endParaRPr lang="en-US" sz="2500" dirty="0">
              <a:latin typeface="Bell MT" pitchFamily="18" charset="0"/>
            </a:endParaRPr>
          </a:p>
          <a:p>
            <a:pPr marL="457200" lvl="1" indent="0" algn="just" eaLnBrk="1" hangingPunct="1">
              <a:spcBef>
                <a:spcPts val="1200"/>
              </a:spcBef>
              <a:buNone/>
            </a:pPr>
            <a:endParaRPr lang="en-US" sz="2500" dirty="0">
              <a:latin typeface="Bell MT" pitchFamily="18" charset="0"/>
            </a:endParaRPr>
          </a:p>
        </p:txBody>
      </p:sp>
      <p:sp>
        <p:nvSpPr>
          <p:cNvPr id="7" name="Rectangle 2"/>
          <p:cNvSpPr txBox="1">
            <a:spLocks noChangeArrowheads="1"/>
          </p:cNvSpPr>
          <p:nvPr/>
        </p:nvSpPr>
        <p:spPr bwMode="auto">
          <a:xfrm>
            <a:off x="762000" y="0"/>
            <a:ext cx="76962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defRPr/>
            </a:pPr>
            <a:r>
              <a:rPr kumimoji="0" lang="en-US" sz="3200" b="1" i="0" u="none" strike="noStrike" kern="1200" cap="none" spc="0" normalizeH="0" baseline="0" noProof="0" dirty="0">
                <a:ln>
                  <a:noFill/>
                </a:ln>
                <a:solidFill>
                  <a:schemeClr val="tx1"/>
                </a:solidFill>
                <a:effectLst/>
                <a:uLnTx/>
                <a:uFillTx/>
                <a:latin typeface="Bell MT" pitchFamily="18" charset="0"/>
                <a:ea typeface="+mj-ea"/>
                <a:cs typeface="+mj-cs"/>
              </a:rPr>
              <a:t>Problem</a:t>
            </a:r>
            <a:r>
              <a:rPr kumimoji="0" lang="en-US" sz="3200" b="1" i="0" u="none" strike="noStrike" kern="1200" cap="none" spc="0" normalizeH="0" noProof="0" dirty="0">
                <a:ln>
                  <a:noFill/>
                </a:ln>
                <a:solidFill>
                  <a:schemeClr val="tx1"/>
                </a:solidFill>
                <a:effectLst/>
                <a:uLnTx/>
                <a:uFillTx/>
                <a:latin typeface="Bell MT" pitchFamily="18" charset="0"/>
                <a:ea typeface="+mj-ea"/>
                <a:cs typeface="+mj-cs"/>
              </a:rPr>
              <a:t> Solving agent c</a:t>
            </a:r>
            <a:r>
              <a:rPr kumimoji="0" lang="en-US" sz="3200" b="1" i="0" u="none" strike="noStrike" kern="1200" cap="none" spc="0" normalizeH="0" baseline="0" noProof="0" dirty="0">
                <a:ln>
                  <a:noFill/>
                </a:ln>
                <a:solidFill>
                  <a:schemeClr val="tx1"/>
                </a:solidFill>
                <a:effectLst/>
                <a:uLnTx/>
                <a:uFillTx/>
                <a:latin typeface="Bell MT" pitchFamily="18" charset="0"/>
                <a:ea typeface="+mj-ea"/>
                <a:cs typeface="+mj-cs"/>
              </a:rPr>
              <a:t>ont’d</a:t>
            </a:r>
          </a:p>
        </p:txBody>
      </p:sp>
      <p:sp>
        <p:nvSpPr>
          <p:cNvPr id="6" name="Date Placeholder 5"/>
          <p:cNvSpPr>
            <a:spLocks noGrp="1"/>
          </p:cNvSpPr>
          <p:nvPr>
            <p:ph type="dt" sz="half" idx="10"/>
          </p:nvPr>
        </p:nvSpPr>
        <p:spPr/>
        <p:txBody>
          <a:bodyPr/>
          <a:lstStyle/>
          <a:p>
            <a:fld id="{C5F764F2-FD70-4BB5-AA71-E88C88CE53FE}" type="datetime1">
              <a:rPr lang="en-US" smtClean="0"/>
              <a:pPr/>
              <a:t>2/1/2024</a:t>
            </a:fld>
            <a:endParaRPr lang="en-US"/>
          </a:p>
        </p:txBody>
      </p:sp>
      <p:sp>
        <p:nvSpPr>
          <p:cNvPr id="8" name="Footer Placeholder 7"/>
          <p:cNvSpPr>
            <a:spLocks noGrp="1"/>
          </p:cNvSpPr>
          <p:nvPr>
            <p:ph type="ftr" sz="quarter" idx="11"/>
          </p:nvPr>
        </p:nvSpPr>
        <p:spPr/>
        <p:txBody>
          <a:bodyPr/>
          <a:lstStyle/>
          <a:p>
            <a:r>
              <a:rPr lang="en-US" dirty="0"/>
              <a:t>AI/COSC</a:t>
            </a:r>
          </a:p>
        </p:txBody>
      </p:sp>
      <p:sp>
        <p:nvSpPr>
          <p:cNvPr id="9" name="Slide Number Placeholder 8"/>
          <p:cNvSpPr>
            <a:spLocks noGrp="1"/>
          </p:cNvSpPr>
          <p:nvPr>
            <p:ph type="sldNum" sz="quarter" idx="12"/>
          </p:nvPr>
        </p:nvSpPr>
        <p:spPr/>
        <p:txBody>
          <a:bodyPr/>
          <a:lstStyle/>
          <a:p>
            <a:fld id="{65584F51-559D-448B-9383-0D3801F2B0CC}" type="slidenum">
              <a:rPr lang="en-US" smtClean="0"/>
              <a:pPr/>
              <a:t>19</a:t>
            </a:fld>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762000" y="0"/>
            <a:ext cx="7696200" cy="609600"/>
          </a:xfrm>
        </p:spPr>
        <p:txBody>
          <a:bodyPr rtlCol="0">
            <a:normAutofit fontScale="25000" lnSpcReduction="20000"/>
          </a:bodyPr>
          <a:lstStyle/>
          <a:p>
            <a:pPr>
              <a:lnSpc>
                <a:spcPct val="70000"/>
              </a:lnSpc>
              <a:defRPr/>
            </a:pPr>
            <a:endParaRPr lang="en-US" sz="3600" b="1" dirty="0">
              <a:solidFill>
                <a:schemeClr val="accent2"/>
              </a:solidFill>
              <a:effectLst>
                <a:outerShdw blurRad="38100" dist="38100" dir="2700000" algn="tl">
                  <a:srgbClr val="C0C0C0"/>
                </a:outerShdw>
              </a:effectLst>
              <a:latin typeface="Times New Roman" pitchFamily="18" charset="0"/>
            </a:endParaRPr>
          </a:p>
          <a:p>
            <a:pPr>
              <a:lnSpc>
                <a:spcPct val="70000"/>
              </a:lnSpc>
              <a:defRPr/>
            </a:pPr>
            <a:r>
              <a:rPr lang="en-US" sz="12800" b="1" dirty="0">
                <a:solidFill>
                  <a:schemeClr val="accent2"/>
                </a:solidFill>
                <a:effectLst>
                  <a:outerShdw blurRad="38100" dist="38100" dir="2700000" algn="tl">
                    <a:srgbClr val="C0C0C0"/>
                  </a:outerShdw>
                </a:effectLst>
                <a:latin typeface="Bell MT" panose="02020503060305020303" pitchFamily="18" charset="0"/>
              </a:rPr>
              <a:t>Objectives</a:t>
            </a:r>
          </a:p>
          <a:p>
            <a:pPr eaLnBrk="1" fontAlgn="auto" hangingPunct="1">
              <a:lnSpc>
                <a:spcPct val="70000"/>
              </a:lnSpc>
              <a:spcAft>
                <a:spcPts val="0"/>
              </a:spcAft>
              <a:buFont typeface="Wingdings 2" pitchFamily="18" charset="2"/>
              <a:buNone/>
              <a:defRPr/>
            </a:pPr>
            <a:r>
              <a:rPr lang="en-US" sz="3400" b="1" dirty="0">
                <a:effectLst>
                  <a:outerShdw blurRad="38100" dist="38100" dir="2700000" algn="tl">
                    <a:srgbClr val="C0C0C0"/>
                  </a:outerShdw>
                </a:effectLst>
                <a:latin typeface="Times New Roman" pitchFamily="18" charset="0"/>
              </a:rPr>
              <a:t>            </a:t>
            </a:r>
          </a:p>
        </p:txBody>
      </p:sp>
      <p:sp>
        <p:nvSpPr>
          <p:cNvPr id="3076" name="Text Box 4"/>
          <p:cNvSpPr txBox="1">
            <a:spLocks noChangeArrowheads="1"/>
          </p:cNvSpPr>
          <p:nvPr/>
        </p:nvSpPr>
        <p:spPr bwMode="auto">
          <a:xfrm>
            <a:off x="685800" y="762000"/>
            <a:ext cx="7772400" cy="5844677"/>
          </a:xfrm>
          <a:prstGeom prst="rect">
            <a:avLst/>
          </a:prstGeom>
          <a:noFill/>
          <a:ln w="9525">
            <a:noFill/>
            <a:miter lim="800000"/>
            <a:headEnd/>
            <a:tailEnd/>
          </a:ln>
          <a:effectLst/>
        </p:spPr>
        <p:txBody>
          <a:bodyPr wrap="square">
            <a:spAutoFit/>
          </a:bodyPr>
          <a:lstStyle/>
          <a:p>
            <a:pPr marR="0" algn="just">
              <a:lnSpc>
                <a:spcPct val="140000"/>
              </a:lnSpc>
              <a:spcBef>
                <a:spcPct val="0"/>
              </a:spcBef>
              <a:spcAft>
                <a:spcPts val="0"/>
              </a:spcAft>
            </a:pPr>
            <a:r>
              <a:rPr lang="en-US" sz="2000" b="1" dirty="0">
                <a:solidFill>
                  <a:prstClr val="black"/>
                </a:solidFill>
                <a:latin typeface="Perpetua" pitchFamily="18" charset="0"/>
              </a:rPr>
              <a:t>After successfully completing this unit, you should be able to:</a:t>
            </a:r>
          </a:p>
          <a:p>
            <a:pPr marL="342900" marR="0" lvl="0" indent="-342900" algn="just">
              <a:lnSpc>
                <a:spcPct val="140000"/>
              </a:lnSpc>
              <a:spcBef>
                <a:spcPct val="0"/>
              </a:spcBef>
              <a:spcAft>
                <a:spcPts val="0"/>
              </a:spcAft>
              <a:buSzPts val="1200"/>
              <a:buFont typeface="Wingdings" panose="05000000000000000000" pitchFamily="2" charset="2"/>
              <a:buChar char="§"/>
            </a:pPr>
            <a:r>
              <a:rPr lang="en-US" dirty="0">
                <a:solidFill>
                  <a:prstClr val="black"/>
                </a:solidFill>
                <a:latin typeface="Perpetua" pitchFamily="18" charset="0"/>
              </a:rPr>
              <a:t>understand the concept of problem-solving through searching and planning;</a:t>
            </a:r>
          </a:p>
          <a:p>
            <a:pPr marL="342900" marR="0" lvl="0" indent="-342900" algn="just">
              <a:lnSpc>
                <a:spcPct val="140000"/>
              </a:lnSpc>
              <a:spcBef>
                <a:spcPct val="0"/>
              </a:spcBef>
              <a:spcAft>
                <a:spcPts val="0"/>
              </a:spcAft>
              <a:buSzPts val="1200"/>
              <a:buFont typeface="Wingdings" panose="05000000000000000000" pitchFamily="2" charset="2"/>
              <a:buChar char="§"/>
            </a:pPr>
            <a:r>
              <a:rPr lang="en-US" dirty="0">
                <a:solidFill>
                  <a:prstClr val="black"/>
                </a:solidFill>
                <a:latin typeface="Perpetua" pitchFamily="18" charset="0"/>
              </a:rPr>
              <a:t>explore the basics of Constraint Satisfaction Problems and their relevance in problem-solving;</a:t>
            </a:r>
          </a:p>
          <a:p>
            <a:pPr marL="342900" marR="0" lvl="0" indent="-342900" algn="just">
              <a:lnSpc>
                <a:spcPct val="140000"/>
              </a:lnSpc>
              <a:spcBef>
                <a:spcPct val="0"/>
              </a:spcBef>
              <a:spcAft>
                <a:spcPts val="0"/>
              </a:spcAft>
              <a:buSzPts val="1200"/>
              <a:buFont typeface="Wingdings" panose="05000000000000000000" pitchFamily="2" charset="2"/>
              <a:buChar char="§"/>
            </a:pPr>
            <a:r>
              <a:rPr lang="en-US" dirty="0">
                <a:solidFill>
                  <a:prstClr val="black"/>
                </a:solidFill>
                <a:latin typeface="Perpetua" pitchFamily="18" charset="0"/>
              </a:rPr>
              <a:t>learn about Problem Solving Agents and their characteristics;</a:t>
            </a:r>
          </a:p>
          <a:p>
            <a:pPr marL="342900" marR="0" lvl="0" indent="-342900" algn="just">
              <a:lnSpc>
                <a:spcPct val="140000"/>
              </a:lnSpc>
              <a:spcBef>
                <a:spcPct val="0"/>
              </a:spcBef>
              <a:spcAft>
                <a:spcPts val="0"/>
              </a:spcAft>
              <a:buSzPts val="1200"/>
              <a:buFont typeface="Wingdings" panose="05000000000000000000" pitchFamily="2" charset="2"/>
              <a:buChar char="§"/>
            </a:pPr>
            <a:r>
              <a:rPr lang="en-US" dirty="0">
                <a:solidFill>
                  <a:prstClr val="black"/>
                </a:solidFill>
                <a:latin typeface="Perpetua" pitchFamily="18" charset="0"/>
              </a:rPr>
              <a:t>understand the concept of problem spaces and how search algorithms can be used to navigate them;</a:t>
            </a:r>
          </a:p>
          <a:p>
            <a:pPr marL="342900" marR="0" lvl="0" indent="-342900" algn="just">
              <a:lnSpc>
                <a:spcPct val="140000"/>
              </a:lnSpc>
              <a:spcBef>
                <a:spcPct val="0"/>
              </a:spcBef>
              <a:spcAft>
                <a:spcPts val="0"/>
              </a:spcAft>
              <a:buSzPts val="1200"/>
              <a:buFont typeface="Wingdings" panose="05000000000000000000" pitchFamily="2" charset="2"/>
              <a:buChar char="§"/>
            </a:pPr>
            <a:r>
              <a:rPr lang="en-US" dirty="0">
                <a:solidFill>
                  <a:prstClr val="black"/>
                </a:solidFill>
                <a:latin typeface="Perpetua" pitchFamily="18" charset="0"/>
              </a:rPr>
              <a:t>examine the relationship between knowledge and rationality in problem-solving agents;</a:t>
            </a:r>
          </a:p>
          <a:p>
            <a:pPr marL="342900" marR="0" lvl="0" indent="-342900" algn="just">
              <a:lnSpc>
                <a:spcPct val="140000"/>
              </a:lnSpc>
              <a:spcBef>
                <a:spcPct val="0"/>
              </a:spcBef>
              <a:spcAft>
                <a:spcPts val="0"/>
              </a:spcAft>
              <a:buSzPts val="1200"/>
              <a:buFont typeface="Wingdings" panose="05000000000000000000" pitchFamily="2" charset="2"/>
              <a:buChar char="§"/>
            </a:pPr>
            <a:r>
              <a:rPr lang="en-US" dirty="0">
                <a:solidFill>
                  <a:prstClr val="black"/>
                </a:solidFill>
                <a:latin typeface="Perpetua" pitchFamily="18" charset="0"/>
              </a:rPr>
              <a:t>explore different heuristic search strategies and their applications;</a:t>
            </a:r>
          </a:p>
          <a:p>
            <a:pPr marL="342900" marR="0" lvl="0" indent="-342900" algn="just">
              <a:lnSpc>
                <a:spcPct val="140000"/>
              </a:lnSpc>
              <a:spcBef>
                <a:spcPct val="0"/>
              </a:spcBef>
              <a:spcAft>
                <a:spcPts val="0"/>
              </a:spcAft>
              <a:buSzPts val="1200"/>
              <a:buFont typeface="Wingdings" panose="05000000000000000000" pitchFamily="2" charset="2"/>
              <a:buChar char="§"/>
            </a:pPr>
            <a:r>
              <a:rPr lang="en-US" dirty="0">
                <a:solidFill>
                  <a:prstClr val="black"/>
                </a:solidFill>
                <a:latin typeface="Perpetua" pitchFamily="18" charset="0"/>
              </a:rPr>
              <a:t>understand the concept of search and optimization, particularly gradient descent;</a:t>
            </a:r>
          </a:p>
          <a:p>
            <a:pPr marL="342900" marR="0" lvl="0" indent="-342900" algn="just">
              <a:lnSpc>
                <a:spcPct val="140000"/>
              </a:lnSpc>
              <a:spcBef>
                <a:spcPct val="0"/>
              </a:spcBef>
              <a:spcAft>
                <a:spcPts val="0"/>
              </a:spcAft>
              <a:buSzPts val="1200"/>
              <a:buFont typeface="Wingdings" panose="05000000000000000000" pitchFamily="2" charset="2"/>
              <a:buChar char="§"/>
            </a:pPr>
            <a:r>
              <a:rPr lang="en-US" dirty="0">
                <a:solidFill>
                  <a:prstClr val="black"/>
                </a:solidFill>
                <a:latin typeface="Perpetua" pitchFamily="18" charset="0"/>
              </a:rPr>
              <a:t>learn about adversarial search and its significance in competitive scenarios;</a:t>
            </a:r>
          </a:p>
          <a:p>
            <a:pPr marL="342900" marR="0" lvl="0" indent="-342900" algn="just">
              <a:lnSpc>
                <a:spcPct val="140000"/>
              </a:lnSpc>
              <a:spcBef>
                <a:spcPct val="0"/>
              </a:spcBef>
              <a:spcAft>
                <a:spcPts val="0"/>
              </a:spcAft>
              <a:buSzPts val="1200"/>
              <a:buFont typeface="Wingdings" panose="05000000000000000000" pitchFamily="2" charset="2"/>
              <a:buChar char="§"/>
            </a:pPr>
            <a:r>
              <a:rPr lang="en-US" dirty="0">
                <a:solidFill>
                  <a:prstClr val="black"/>
                </a:solidFill>
                <a:latin typeface="Perpetua" pitchFamily="18" charset="0"/>
              </a:rPr>
              <a:t>explore planning and scheduling techniques and their role in problem-solving;</a:t>
            </a:r>
          </a:p>
          <a:p>
            <a:pPr marL="342900" marR="0" lvl="0" indent="-342900" algn="just">
              <a:lnSpc>
                <a:spcPct val="140000"/>
              </a:lnSpc>
              <a:spcBef>
                <a:spcPct val="0"/>
              </a:spcBef>
              <a:spcAft>
                <a:spcPts val="0"/>
              </a:spcAft>
              <a:buSzPts val="1200"/>
              <a:buFont typeface="Wingdings" panose="05000000000000000000" pitchFamily="2" charset="2"/>
              <a:buChar char="§"/>
            </a:pPr>
            <a:r>
              <a:rPr lang="en-US" dirty="0">
                <a:solidFill>
                  <a:prstClr val="black"/>
                </a:solidFill>
                <a:latin typeface="Perpetua" pitchFamily="18" charset="0"/>
              </a:rPr>
              <a:t>understand the importance of avoiding repeated states in search algorithms</a:t>
            </a:r>
            <a:r>
              <a:rPr lang="en-US" sz="1900" dirty="0">
                <a:solidFill>
                  <a:prstClr val="black"/>
                </a:solidFill>
                <a:latin typeface="Perpetua" pitchFamily="18" charset="0"/>
              </a:rPr>
              <a:t>.</a:t>
            </a:r>
          </a:p>
          <a:p>
            <a:pPr marL="342900" indent="-342900" algn="just">
              <a:spcBef>
                <a:spcPct val="50000"/>
              </a:spcBef>
              <a:buFont typeface="Bell MT" panose="02020503060305020303" pitchFamily="18" charset="0"/>
              <a:buChar char="–"/>
              <a:defRPr/>
            </a:pPr>
            <a:endParaRPr lang="en-US" sz="2800" dirty="0">
              <a:latin typeface="Bell MT" panose="02020503060305020303" pitchFamily="18" charset="0"/>
            </a:endParaRPr>
          </a:p>
        </p:txBody>
      </p:sp>
      <p:sp>
        <p:nvSpPr>
          <p:cNvPr id="6" name="Date Placeholder 5"/>
          <p:cNvSpPr>
            <a:spLocks noGrp="1"/>
          </p:cNvSpPr>
          <p:nvPr>
            <p:ph type="dt" sz="half" idx="10"/>
          </p:nvPr>
        </p:nvSpPr>
        <p:spPr/>
        <p:txBody>
          <a:bodyPr/>
          <a:lstStyle/>
          <a:p>
            <a:fld id="{2AFD6CB0-942E-480E-A9A1-AD4AC1257967}" type="datetime1">
              <a:rPr lang="en-US" smtClean="0"/>
              <a:pPr/>
              <a:t>2/1/2024</a:t>
            </a:fld>
            <a:endParaRPr lang="en-US"/>
          </a:p>
        </p:txBody>
      </p:sp>
      <p:sp>
        <p:nvSpPr>
          <p:cNvPr id="7" name="Footer Placeholder 6"/>
          <p:cNvSpPr>
            <a:spLocks noGrp="1"/>
          </p:cNvSpPr>
          <p:nvPr>
            <p:ph type="ftr" sz="quarter" idx="11"/>
          </p:nvPr>
        </p:nvSpPr>
        <p:spPr>
          <a:xfrm>
            <a:off x="3124200" y="6481989"/>
            <a:ext cx="2895600" cy="365125"/>
          </a:xfrm>
        </p:spPr>
        <p:txBody>
          <a:bodyPr/>
          <a:lstStyle/>
          <a:p>
            <a:r>
              <a:rPr lang="en-US" dirty="0"/>
              <a:t>AI/COSC</a:t>
            </a:r>
          </a:p>
        </p:txBody>
      </p:sp>
      <p:sp>
        <p:nvSpPr>
          <p:cNvPr id="8" name="Slide Number Placeholder 7"/>
          <p:cNvSpPr>
            <a:spLocks noGrp="1"/>
          </p:cNvSpPr>
          <p:nvPr>
            <p:ph type="sldNum" sz="quarter" idx="12"/>
          </p:nvPr>
        </p:nvSpPr>
        <p:spPr/>
        <p:txBody>
          <a:bodyPr/>
          <a:lstStyle/>
          <a:p>
            <a:fld id="{65584F51-559D-448B-9383-0D3801F2B0CC}" type="slidenum">
              <a:rPr lang="en-US" smtClean="0"/>
              <a:pPr/>
              <a:t>2</a:t>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762000" y="762000"/>
            <a:ext cx="7696200" cy="5486400"/>
          </a:xfrm>
        </p:spPr>
        <p:txBody>
          <a:bodyPr>
            <a:normAutofit/>
          </a:bodyPr>
          <a:lstStyle/>
          <a:p>
            <a:pPr marL="0" indent="0" algn="just" eaLnBrk="1" hangingPunct="1">
              <a:buNone/>
            </a:pPr>
            <a:r>
              <a:rPr lang="en-US" sz="2800" dirty="0"/>
              <a:t>Four types of problems exist in the real situations:</a:t>
            </a:r>
          </a:p>
          <a:p>
            <a:pPr marL="457200" indent="-457200" algn="just">
              <a:buAutoNum type="arabicPeriod"/>
            </a:pPr>
            <a:r>
              <a:rPr lang="en-US" sz="2800" b="1" dirty="0">
                <a:solidFill>
                  <a:srgbClr val="FF0000"/>
                </a:solidFill>
              </a:rPr>
              <a:t>Single-state problem</a:t>
            </a:r>
            <a:r>
              <a:rPr lang="en-US" sz="2800" dirty="0">
                <a:solidFill>
                  <a:srgbClr val="FF0000"/>
                </a:solidFill>
              </a:rPr>
              <a:t> </a:t>
            </a:r>
          </a:p>
          <a:p>
            <a:pPr marL="652780" indent="-457200" algn="just">
              <a:buFont typeface="Bell MT" panose="02020503060305020303" pitchFamily="18" charset="0"/>
              <a:buChar char="–"/>
            </a:pPr>
            <a:r>
              <a:rPr lang="en-US" sz="2400" dirty="0"/>
              <a:t>The environment is </a:t>
            </a:r>
            <a:r>
              <a:rPr lang="en-US" sz="2400" dirty="0">
                <a:solidFill>
                  <a:schemeClr val="accent2"/>
                </a:solidFill>
              </a:rPr>
              <a:t>Deterministic</a:t>
            </a:r>
            <a:r>
              <a:rPr lang="en-US" sz="2400" dirty="0"/>
              <a:t> and  </a:t>
            </a:r>
            <a:r>
              <a:rPr lang="en-US" sz="2400" dirty="0">
                <a:solidFill>
                  <a:schemeClr val="accent2"/>
                </a:solidFill>
              </a:rPr>
              <a:t>fully observable</a:t>
            </a:r>
          </a:p>
          <a:p>
            <a:pPr marL="652780" indent="-457200" algn="just">
              <a:buFont typeface="Bell MT" panose="02020503060305020303" pitchFamily="18" charset="0"/>
              <a:buChar char="–"/>
            </a:pPr>
            <a:r>
              <a:rPr lang="en-US" sz="2400" dirty="0"/>
              <a:t>Out of the possible state space, agent knows exactly which state it will be in; solution is a sequence</a:t>
            </a:r>
            <a:endParaRPr lang="en-US" sz="2400" b="1" dirty="0">
              <a:solidFill>
                <a:srgbClr val="FF0000"/>
              </a:solidFill>
            </a:endParaRPr>
          </a:p>
          <a:p>
            <a:pPr marL="0" indent="0" algn="just">
              <a:buNone/>
            </a:pPr>
            <a:r>
              <a:rPr lang="en-US" sz="2800" b="1" dirty="0">
                <a:solidFill>
                  <a:srgbClr val="FF0000"/>
                </a:solidFill>
              </a:rPr>
              <a:t>2. </a:t>
            </a:r>
            <a:r>
              <a:rPr lang="en-US" sz="2800" b="1">
                <a:solidFill>
                  <a:srgbClr val="FF0000"/>
                </a:solidFill>
              </a:rPr>
              <a:t>Sensor </a:t>
            </a:r>
            <a:r>
              <a:rPr lang="en-US" sz="2800" b="1" dirty="0">
                <a:solidFill>
                  <a:srgbClr val="FF0000"/>
                </a:solidFill>
              </a:rPr>
              <a:t>less problem(conformant </a:t>
            </a:r>
            <a:r>
              <a:rPr lang="en-US" sz="2800" b="1">
                <a:solidFill>
                  <a:srgbClr val="FF0000"/>
                </a:solidFill>
              </a:rPr>
              <a:t>problem)</a:t>
            </a:r>
          </a:p>
          <a:p>
            <a:pPr marL="652780" indent="-457200" algn="just">
              <a:buFont typeface="Bell MT" panose="02020503060305020303" pitchFamily="18" charset="0"/>
              <a:buChar char="–"/>
            </a:pPr>
            <a:r>
              <a:rPr lang="en-US" sz="2400" dirty="0"/>
              <a:t>The environment is non-observable </a:t>
            </a:r>
          </a:p>
          <a:p>
            <a:pPr marL="652780" indent="-457200" algn="just">
              <a:buFont typeface="Bell MT" panose="02020503060305020303" pitchFamily="18" charset="0"/>
              <a:buChar char="–"/>
            </a:pPr>
            <a:r>
              <a:rPr lang="en-US" sz="2400" dirty="0">
                <a:sym typeface="Wingdings" pitchFamily="2" charset="2"/>
              </a:rPr>
              <a:t>It is also called </a:t>
            </a:r>
            <a:r>
              <a:rPr lang="en-US" sz="2400" dirty="0"/>
              <a:t>multi-state problem</a:t>
            </a:r>
          </a:p>
          <a:p>
            <a:pPr marL="652780" indent="-457200" algn="just">
              <a:buFont typeface="Bell MT" panose="02020503060305020303" pitchFamily="18" charset="0"/>
              <a:buChar char="–"/>
            </a:pPr>
            <a:r>
              <a:rPr lang="en-US" sz="2400" dirty="0"/>
              <a:t>Agent may have no idea where it is; solution is a sequence</a:t>
            </a:r>
          </a:p>
        </p:txBody>
      </p:sp>
      <p:sp>
        <p:nvSpPr>
          <p:cNvPr id="6" name="Rectangle 2"/>
          <p:cNvSpPr txBox="1">
            <a:spLocks noChangeArrowheads="1"/>
          </p:cNvSpPr>
          <p:nvPr/>
        </p:nvSpPr>
        <p:spPr bwMode="auto">
          <a:xfrm>
            <a:off x="762000" y="0"/>
            <a:ext cx="76962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defRPr/>
            </a:pPr>
            <a:r>
              <a:rPr lang="en-US" sz="3200" b="1" dirty="0">
                <a:latin typeface="Bell MT" panose="02020503060305020303" pitchFamily="18" charset="0"/>
              </a:rPr>
              <a:t>Types of Problems</a:t>
            </a:r>
            <a:endParaRPr kumimoji="0" lang="en-US" sz="3200" b="1" i="0" u="none" strike="noStrike" kern="1200" cap="none" spc="0" normalizeH="0" baseline="0" noProof="0" dirty="0">
              <a:ln>
                <a:noFill/>
              </a:ln>
              <a:solidFill>
                <a:schemeClr val="tx1"/>
              </a:solidFill>
              <a:effectLst/>
              <a:uLnTx/>
              <a:uFillTx/>
              <a:latin typeface="Bell MT" pitchFamily="18" charset="0"/>
              <a:ea typeface="+mj-ea"/>
              <a:cs typeface="+mj-cs"/>
            </a:endParaRPr>
          </a:p>
        </p:txBody>
      </p:sp>
      <p:sp>
        <p:nvSpPr>
          <p:cNvPr id="7" name="Date Placeholder 6"/>
          <p:cNvSpPr>
            <a:spLocks noGrp="1"/>
          </p:cNvSpPr>
          <p:nvPr>
            <p:ph type="dt" sz="half" idx="10"/>
          </p:nvPr>
        </p:nvSpPr>
        <p:spPr/>
        <p:txBody>
          <a:bodyPr/>
          <a:lstStyle/>
          <a:p>
            <a:fld id="{829C64B6-302A-4FDE-B50D-7D9D6840E373}" type="datetime1">
              <a:rPr lang="en-US" smtClean="0"/>
              <a:pPr/>
              <a:t>2/1/2024</a:t>
            </a:fld>
            <a:endParaRPr lang="en-US"/>
          </a:p>
        </p:txBody>
      </p:sp>
      <p:sp>
        <p:nvSpPr>
          <p:cNvPr id="8" name="Footer Placeholder 7"/>
          <p:cNvSpPr>
            <a:spLocks noGrp="1"/>
          </p:cNvSpPr>
          <p:nvPr>
            <p:ph type="ftr" sz="quarter" idx="11"/>
          </p:nvPr>
        </p:nvSpPr>
        <p:spPr/>
        <p:txBody>
          <a:bodyPr/>
          <a:lstStyle/>
          <a:p>
            <a:r>
              <a:rPr lang="en-US" dirty="0"/>
              <a:t>AI/COSC</a:t>
            </a:r>
          </a:p>
        </p:txBody>
      </p:sp>
      <p:sp>
        <p:nvSpPr>
          <p:cNvPr id="9" name="Slide Number Placeholder 8"/>
          <p:cNvSpPr>
            <a:spLocks noGrp="1"/>
          </p:cNvSpPr>
          <p:nvPr>
            <p:ph type="sldNum" sz="quarter" idx="12"/>
          </p:nvPr>
        </p:nvSpPr>
        <p:spPr/>
        <p:txBody>
          <a:bodyPr/>
          <a:lstStyle/>
          <a:p>
            <a:fld id="{65584F51-559D-448B-9383-0D3801F2B0CC}" type="slidenum">
              <a:rPr lang="en-US" smtClean="0"/>
              <a:pPr/>
              <a:t>20</a:t>
            </a:fld>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838200" y="914400"/>
            <a:ext cx="7696200" cy="5105400"/>
          </a:xfrm>
        </p:spPr>
        <p:txBody>
          <a:bodyPr>
            <a:normAutofit/>
          </a:bodyPr>
          <a:lstStyle/>
          <a:p>
            <a:pPr marL="0" indent="0" eaLnBrk="1" hangingPunct="1">
              <a:spcBef>
                <a:spcPts val="1200"/>
              </a:spcBef>
              <a:buNone/>
              <a:defRPr/>
            </a:pPr>
            <a:r>
              <a:rPr lang="en-US" sz="2600" dirty="0">
                <a:solidFill>
                  <a:srgbClr val="FF0000"/>
                </a:solidFill>
                <a:latin typeface="Times New Roman" pitchFamily="18" charset="0"/>
              </a:rPr>
              <a:t>3. </a:t>
            </a:r>
            <a:r>
              <a:rPr lang="en-US" sz="2600" b="1" dirty="0">
                <a:solidFill>
                  <a:srgbClr val="FF0000"/>
                </a:solidFill>
                <a:latin typeface="Bell MT" pitchFamily="18" charset="0"/>
              </a:rPr>
              <a:t>Contingency  problem </a:t>
            </a:r>
          </a:p>
          <a:p>
            <a:pPr marL="652780" lvl="1" indent="-457200" algn="just">
              <a:buFont typeface="Bell MT" panose="02020503060305020303" pitchFamily="18" charset="0"/>
              <a:buChar char="–"/>
              <a:defRPr/>
            </a:pPr>
            <a:r>
              <a:rPr lang="en-US" sz="2600" dirty="0"/>
              <a:t>The environment is nondeterministic and/or partially observable </a:t>
            </a:r>
          </a:p>
          <a:p>
            <a:pPr marL="652780" lvl="1" indent="-457200" algn="just">
              <a:buFont typeface="Bell MT" panose="02020503060305020303" pitchFamily="18" charset="0"/>
              <a:buChar char="–"/>
              <a:defRPr/>
            </a:pPr>
            <a:r>
              <a:rPr lang="en-US" sz="2600" dirty="0"/>
              <a:t>It is not possible to know the effect of the agent action</a:t>
            </a:r>
          </a:p>
          <a:p>
            <a:pPr marL="652780" lvl="1" indent="-457200" algn="just">
              <a:buFont typeface="Bell MT" panose="02020503060305020303" pitchFamily="18" charset="0"/>
              <a:buChar char="–"/>
              <a:defRPr/>
            </a:pPr>
            <a:r>
              <a:rPr lang="en-US" sz="2600" dirty="0"/>
              <a:t>percepts provide new information about current state</a:t>
            </a:r>
          </a:p>
          <a:p>
            <a:pPr marL="0" indent="0" algn="just" eaLnBrk="1" hangingPunct="1">
              <a:spcBef>
                <a:spcPts val="1200"/>
              </a:spcBef>
              <a:buNone/>
              <a:defRPr/>
            </a:pPr>
            <a:r>
              <a:rPr lang="en-US" sz="2600" b="1" dirty="0">
                <a:solidFill>
                  <a:srgbClr val="FF0000"/>
                </a:solidFill>
                <a:latin typeface="Bell MT" pitchFamily="18" charset="0"/>
              </a:rPr>
              <a:t>4. Exploration  problem</a:t>
            </a:r>
          </a:p>
          <a:p>
            <a:pPr marL="652780" lvl="1" indent="-457200" algn="just">
              <a:buFont typeface="Bell MT" panose="02020503060305020303" pitchFamily="18" charset="0"/>
              <a:buChar char="–"/>
              <a:defRPr/>
            </a:pPr>
            <a:r>
              <a:rPr lang="en-US" sz="2600" dirty="0"/>
              <a:t>The environment is partially observable </a:t>
            </a:r>
          </a:p>
          <a:p>
            <a:pPr marL="652780" lvl="1" indent="-457200" algn="just">
              <a:buFont typeface="Bell MT" panose="02020503060305020303" pitchFamily="18" charset="0"/>
              <a:buChar char="–"/>
              <a:defRPr/>
            </a:pPr>
            <a:r>
              <a:rPr lang="en-US" sz="2600" dirty="0"/>
              <a:t>It is also called unknown state space </a:t>
            </a:r>
            <a:endParaRPr lang="en-US" sz="2600" dirty="0">
              <a:sym typeface="Wingdings" pitchFamily="2" charset="2"/>
            </a:endParaRPr>
          </a:p>
        </p:txBody>
      </p:sp>
      <p:sp>
        <p:nvSpPr>
          <p:cNvPr id="6" name="Rectangle 2"/>
          <p:cNvSpPr>
            <a:spLocks noGrp="1" noChangeArrowheads="1"/>
          </p:cNvSpPr>
          <p:nvPr>
            <p:ph type="title"/>
          </p:nvPr>
        </p:nvSpPr>
        <p:spPr>
          <a:xfrm>
            <a:off x="762000" y="0"/>
            <a:ext cx="7772400" cy="639763"/>
          </a:xfrm>
        </p:spPr>
        <p:txBody>
          <a:bodyPr>
            <a:normAutofit/>
          </a:bodyPr>
          <a:lstStyle/>
          <a:p>
            <a:pPr lvl="0"/>
            <a:r>
              <a:rPr lang="en-US" b="1" dirty="0"/>
              <a:t>Types of Problems </a:t>
            </a:r>
            <a:r>
              <a:rPr lang="en-US" sz="3200" b="1" dirty="0">
                <a:latin typeface="Bell MT" pitchFamily="18" charset="0"/>
              </a:rPr>
              <a:t>cont’d</a:t>
            </a:r>
          </a:p>
        </p:txBody>
      </p:sp>
      <p:sp>
        <p:nvSpPr>
          <p:cNvPr id="5" name="Date Placeholder 4"/>
          <p:cNvSpPr>
            <a:spLocks noGrp="1"/>
          </p:cNvSpPr>
          <p:nvPr>
            <p:ph type="dt" sz="half" idx="10"/>
          </p:nvPr>
        </p:nvSpPr>
        <p:spPr/>
        <p:txBody>
          <a:bodyPr/>
          <a:lstStyle/>
          <a:p>
            <a:fld id="{1B11BDA0-71B0-4F8A-BB0A-3FC0B463F41F}" type="datetime1">
              <a:rPr lang="en-US" smtClean="0"/>
              <a:pPr/>
              <a:t>2/1/2024</a:t>
            </a:fld>
            <a:endParaRPr lang="en-US"/>
          </a:p>
        </p:txBody>
      </p:sp>
      <p:sp>
        <p:nvSpPr>
          <p:cNvPr id="7" name="Footer Placeholder 6"/>
          <p:cNvSpPr>
            <a:spLocks noGrp="1"/>
          </p:cNvSpPr>
          <p:nvPr>
            <p:ph type="ftr" sz="quarter" idx="11"/>
          </p:nvPr>
        </p:nvSpPr>
        <p:spPr/>
        <p:txBody>
          <a:bodyPr/>
          <a:lstStyle/>
          <a:p>
            <a:r>
              <a:rPr lang="en-US" dirty="0"/>
              <a:t>AI/COSC</a:t>
            </a:r>
          </a:p>
        </p:txBody>
      </p:sp>
      <p:sp>
        <p:nvSpPr>
          <p:cNvPr id="8" name="Slide Number Placeholder 7"/>
          <p:cNvSpPr>
            <a:spLocks noGrp="1"/>
          </p:cNvSpPr>
          <p:nvPr>
            <p:ph type="sldNum" sz="quarter" idx="12"/>
          </p:nvPr>
        </p:nvSpPr>
        <p:spPr/>
        <p:txBody>
          <a:bodyPr/>
          <a:lstStyle/>
          <a:p>
            <a:fld id="{65584F51-559D-448B-9383-0D3801F2B0CC}" type="slidenum">
              <a:rPr lang="en-US" smtClean="0"/>
              <a:pPr/>
              <a:t>21</a:t>
            </a:fld>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40769277"/>
              </p:ext>
            </p:extLst>
          </p:nvPr>
        </p:nvGraphicFramePr>
        <p:xfrm>
          <a:off x="768824" y="838200"/>
          <a:ext cx="7696200" cy="4022102"/>
        </p:xfrm>
        <a:graphic>
          <a:graphicData uri="http://schemas.openxmlformats.org/drawingml/2006/table">
            <a:tbl>
              <a:tblPr/>
              <a:tblGrid>
                <a:gridCol w="4361180">
                  <a:extLst>
                    <a:ext uri="{9D8B030D-6E8A-4147-A177-3AD203B41FA5}">
                      <a16:colId xmlns:a16="http://schemas.microsoft.com/office/drawing/2014/main" val="20000"/>
                    </a:ext>
                  </a:extLst>
                </a:gridCol>
                <a:gridCol w="3335020">
                  <a:extLst>
                    <a:ext uri="{9D8B030D-6E8A-4147-A177-3AD203B41FA5}">
                      <a16:colId xmlns:a16="http://schemas.microsoft.com/office/drawing/2014/main" val="20001"/>
                    </a:ext>
                  </a:extLst>
                </a:gridCol>
              </a:tblGrid>
              <a:tr h="528199">
                <a:tc>
                  <a:txBody>
                    <a:bodyPr/>
                    <a:lstStyle/>
                    <a:p>
                      <a:pPr marL="0" marR="0">
                        <a:lnSpc>
                          <a:spcPct val="150000"/>
                        </a:lnSpc>
                        <a:spcBef>
                          <a:spcPts val="0"/>
                        </a:spcBef>
                        <a:spcAft>
                          <a:spcPts val="0"/>
                        </a:spcAft>
                      </a:pPr>
                      <a:r>
                        <a:rPr lang="en-GB" sz="2400" b="1" dirty="0">
                          <a:latin typeface="Times New Roman"/>
                          <a:ea typeface="Times New Roman"/>
                        </a:rPr>
                        <a:t>Environment Type</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nSpc>
                          <a:spcPct val="150000"/>
                        </a:lnSpc>
                        <a:spcBef>
                          <a:spcPts val="0"/>
                        </a:spcBef>
                        <a:spcAft>
                          <a:spcPts val="0"/>
                        </a:spcAft>
                      </a:pPr>
                      <a:r>
                        <a:rPr lang="en-GB" sz="2400" b="1" dirty="0">
                          <a:latin typeface="Times New Roman"/>
                          <a:ea typeface="Times New Roman"/>
                        </a:rPr>
                        <a:t>Problem Type</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528199">
                <a:tc>
                  <a:txBody>
                    <a:bodyPr/>
                    <a:lstStyle/>
                    <a:p>
                      <a:pPr marL="0" marR="0">
                        <a:lnSpc>
                          <a:spcPct val="150000"/>
                        </a:lnSpc>
                        <a:spcBef>
                          <a:spcPts val="0"/>
                        </a:spcBef>
                        <a:spcAft>
                          <a:spcPts val="0"/>
                        </a:spcAft>
                      </a:pPr>
                      <a:r>
                        <a:rPr lang="en-GB" sz="2300" dirty="0">
                          <a:latin typeface="Times New Roman"/>
                          <a:ea typeface="Times New Roman"/>
                        </a:rPr>
                        <a:t>Deterministic, fully-observable</a:t>
                      </a:r>
                      <a:endParaRPr lang="en-US" sz="23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GB" sz="2300">
                          <a:latin typeface="Times New Roman"/>
                          <a:ea typeface="Times New Roman"/>
                        </a:rPr>
                        <a:t>Single-state problem</a:t>
                      </a:r>
                      <a:endParaRPr lang="en-US" sz="23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43267">
                <a:tc>
                  <a:txBody>
                    <a:bodyPr/>
                    <a:lstStyle/>
                    <a:p>
                      <a:pPr marL="0" marR="0">
                        <a:lnSpc>
                          <a:spcPct val="150000"/>
                        </a:lnSpc>
                        <a:spcBef>
                          <a:spcPts val="0"/>
                        </a:spcBef>
                        <a:spcAft>
                          <a:spcPts val="0"/>
                        </a:spcAft>
                      </a:pPr>
                      <a:r>
                        <a:rPr lang="en-GB" sz="2300" dirty="0">
                          <a:latin typeface="Times New Roman"/>
                          <a:ea typeface="Times New Roman"/>
                        </a:rPr>
                        <a:t>Non-observable, known state space</a:t>
                      </a:r>
                      <a:endParaRPr lang="en-US" sz="23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GB" sz="2300" dirty="0" err="1">
                          <a:latin typeface="Times New Roman"/>
                          <a:ea typeface="Times New Roman"/>
                        </a:rPr>
                        <a:t>Sensorless</a:t>
                      </a:r>
                      <a:r>
                        <a:rPr lang="en-GB" sz="2300" dirty="0">
                          <a:latin typeface="Times New Roman"/>
                          <a:ea typeface="Times New Roman"/>
                        </a:rPr>
                        <a:t>/conformant problem</a:t>
                      </a:r>
                      <a:endParaRPr lang="en-US" sz="23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43267">
                <a:tc>
                  <a:txBody>
                    <a:bodyPr/>
                    <a:lstStyle/>
                    <a:p>
                      <a:pPr marL="0" marR="0">
                        <a:lnSpc>
                          <a:spcPct val="150000"/>
                        </a:lnSpc>
                        <a:spcBef>
                          <a:spcPts val="0"/>
                        </a:spcBef>
                        <a:spcAft>
                          <a:spcPts val="0"/>
                        </a:spcAft>
                      </a:pPr>
                      <a:r>
                        <a:rPr lang="en-GB" sz="2300" dirty="0">
                          <a:latin typeface="Times New Roman"/>
                          <a:ea typeface="Times New Roman"/>
                        </a:rPr>
                        <a:t>Nondeterministic and/or partially-observable</a:t>
                      </a:r>
                      <a:endParaRPr lang="en-US" sz="23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GB" sz="2300">
                          <a:latin typeface="Times New Roman"/>
                          <a:ea typeface="Times New Roman"/>
                        </a:rPr>
                        <a:t>Contingency problem</a:t>
                      </a:r>
                      <a:endParaRPr lang="en-US" sz="23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43267">
                <a:tc>
                  <a:txBody>
                    <a:bodyPr/>
                    <a:lstStyle/>
                    <a:p>
                      <a:pPr marL="0" marR="0">
                        <a:lnSpc>
                          <a:spcPct val="150000"/>
                        </a:lnSpc>
                        <a:spcBef>
                          <a:spcPts val="0"/>
                        </a:spcBef>
                        <a:spcAft>
                          <a:spcPts val="0"/>
                        </a:spcAft>
                      </a:pPr>
                      <a:r>
                        <a:rPr lang="en-GB" sz="2300" dirty="0">
                          <a:latin typeface="Times New Roman"/>
                          <a:ea typeface="Times New Roman"/>
                        </a:rPr>
                        <a:t>Partially observable, unknown state space</a:t>
                      </a:r>
                      <a:endParaRPr lang="en-US" sz="23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GB" sz="2300" dirty="0">
                          <a:latin typeface="Times New Roman"/>
                          <a:ea typeface="Times New Roman"/>
                        </a:rPr>
                        <a:t>Exploration problem</a:t>
                      </a:r>
                      <a:endParaRPr lang="en-US" sz="23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Rectangle 2"/>
          <p:cNvSpPr>
            <a:spLocks noGrp="1" noChangeArrowheads="1"/>
          </p:cNvSpPr>
          <p:nvPr>
            <p:ph type="title"/>
          </p:nvPr>
        </p:nvSpPr>
        <p:spPr>
          <a:xfrm>
            <a:off x="762000" y="0"/>
            <a:ext cx="7696200" cy="639763"/>
          </a:xfrm>
        </p:spPr>
        <p:txBody>
          <a:bodyPr>
            <a:normAutofit/>
          </a:bodyPr>
          <a:lstStyle/>
          <a:p>
            <a:r>
              <a:rPr lang="en-US" b="1" dirty="0"/>
              <a:t>Problem type as a summery </a:t>
            </a:r>
            <a:r>
              <a:rPr lang="en-US" sz="3200" b="1" dirty="0"/>
              <a:t>cont’d</a:t>
            </a:r>
          </a:p>
        </p:txBody>
      </p:sp>
      <p:sp>
        <p:nvSpPr>
          <p:cNvPr id="6" name="Date Placeholder 5"/>
          <p:cNvSpPr>
            <a:spLocks noGrp="1"/>
          </p:cNvSpPr>
          <p:nvPr>
            <p:ph type="dt" sz="half" idx="10"/>
          </p:nvPr>
        </p:nvSpPr>
        <p:spPr/>
        <p:txBody>
          <a:bodyPr/>
          <a:lstStyle/>
          <a:p>
            <a:fld id="{95C6B482-1092-4995-B8EA-A16A813D98CF}" type="datetime1">
              <a:rPr lang="en-US" smtClean="0"/>
              <a:pPr/>
              <a:t>2/1/2024</a:t>
            </a:fld>
            <a:endParaRPr lang="en-US"/>
          </a:p>
        </p:txBody>
      </p:sp>
      <p:sp>
        <p:nvSpPr>
          <p:cNvPr id="8" name="Footer Placeholder 7"/>
          <p:cNvSpPr>
            <a:spLocks noGrp="1"/>
          </p:cNvSpPr>
          <p:nvPr>
            <p:ph type="ftr" sz="quarter" idx="11"/>
          </p:nvPr>
        </p:nvSpPr>
        <p:spPr/>
        <p:txBody>
          <a:bodyPr/>
          <a:lstStyle/>
          <a:p>
            <a:r>
              <a:rPr lang="en-US" dirty="0"/>
              <a:t>AI/COSC</a:t>
            </a:r>
          </a:p>
        </p:txBody>
      </p:sp>
      <p:sp>
        <p:nvSpPr>
          <p:cNvPr id="9" name="Slide Number Placeholder 8"/>
          <p:cNvSpPr>
            <a:spLocks noGrp="1"/>
          </p:cNvSpPr>
          <p:nvPr>
            <p:ph type="sldNum" sz="quarter" idx="12"/>
          </p:nvPr>
        </p:nvSpPr>
        <p:spPr/>
        <p:txBody>
          <a:bodyPr/>
          <a:lstStyle/>
          <a:p>
            <a:fld id="{65584F51-559D-448B-9383-0D3801F2B0CC}"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47214" y="740171"/>
            <a:ext cx="7710985" cy="468313"/>
          </a:xfrm>
        </p:spPr>
        <p:txBody>
          <a:bodyPr rtlCol="0">
            <a:noAutofit/>
          </a:bodyPr>
          <a:lstStyle/>
          <a:p>
            <a:pPr eaLnBrk="1" fontAlgn="auto" hangingPunct="1">
              <a:spcAft>
                <a:spcPts val="0"/>
              </a:spcAft>
              <a:defRPr/>
            </a:pPr>
            <a:r>
              <a:rPr lang="en-US" sz="2800" dirty="0">
                <a:latin typeface="Bell MT" pitchFamily="18" charset="0"/>
              </a:rPr>
              <a:t>Example: vacuum world</a:t>
            </a:r>
          </a:p>
        </p:txBody>
      </p:sp>
      <p:sp>
        <p:nvSpPr>
          <p:cNvPr id="25603" name="Rectangle 3"/>
          <p:cNvSpPr>
            <a:spLocks noGrp="1" noChangeArrowheads="1"/>
          </p:cNvSpPr>
          <p:nvPr>
            <p:ph type="body" sz="half" idx="1"/>
          </p:nvPr>
        </p:nvSpPr>
        <p:spPr>
          <a:xfrm>
            <a:off x="747214" y="1777206"/>
            <a:ext cx="3062786" cy="2794794"/>
          </a:xfrm>
        </p:spPr>
        <p:txBody>
          <a:bodyPr/>
          <a:lstStyle/>
          <a:p>
            <a:pPr marL="365125" indent="-255588" eaLnBrk="1" hangingPunct="1">
              <a:buFont typeface="Arial" charset="0"/>
              <a:buNone/>
            </a:pPr>
            <a:r>
              <a:rPr lang="en-US" sz="2400" dirty="0">
                <a:solidFill>
                  <a:schemeClr val="accent2"/>
                </a:solidFill>
                <a:latin typeface="Bell MT" pitchFamily="18" charset="0"/>
              </a:rPr>
              <a:t>Single-state</a:t>
            </a:r>
            <a:endParaRPr lang="en-US" sz="2400" dirty="0">
              <a:latin typeface="Bell MT" pitchFamily="18" charset="0"/>
            </a:endParaRPr>
          </a:p>
          <a:p>
            <a:pPr marL="620713" lvl="1" eaLnBrk="1" hangingPunct="1">
              <a:spcBef>
                <a:spcPts val="325"/>
              </a:spcBef>
            </a:pPr>
            <a:r>
              <a:rPr lang="en-US" sz="2400" dirty="0">
                <a:latin typeface="Bell MT" pitchFamily="18" charset="0"/>
              </a:rPr>
              <a:t>Starting state us known say  in #5. </a:t>
            </a:r>
          </a:p>
          <a:p>
            <a:pPr marL="620713" lvl="1" eaLnBrk="1" hangingPunct="1">
              <a:spcBef>
                <a:spcPts val="325"/>
              </a:spcBef>
            </a:pPr>
            <a:r>
              <a:rPr lang="en-US" sz="2400" dirty="0">
                <a:latin typeface="Bell MT" pitchFamily="18" charset="0"/>
              </a:rPr>
              <a:t>What is the </a:t>
            </a:r>
            <a:r>
              <a:rPr lang="en-US" sz="2400" u="sng" dirty="0">
                <a:solidFill>
                  <a:srgbClr val="CC0099"/>
                </a:solidFill>
                <a:latin typeface="Bell MT" pitchFamily="18" charset="0"/>
              </a:rPr>
              <a:t>Solution?</a:t>
            </a:r>
            <a:endParaRPr lang="en-US" sz="2400" dirty="0">
              <a:latin typeface="Bell MT" pitchFamily="18" charset="0"/>
            </a:endParaRPr>
          </a:p>
        </p:txBody>
      </p:sp>
      <p:pic>
        <p:nvPicPr>
          <p:cNvPr id="25604" name="Picture 4" descr="vacuum2-space"/>
          <p:cNvPicPr>
            <a:picLocks noGrp="1" noChangeAspect="1" noChangeArrowheads="1"/>
          </p:cNvPicPr>
          <p:nvPr>
            <p:ph sz="half" idx="2"/>
          </p:nvPr>
        </p:nvPicPr>
        <p:blipFill>
          <a:blip r:embed="rId3"/>
          <a:srcRect/>
          <a:stretch>
            <a:fillRect/>
          </a:stretch>
        </p:blipFill>
        <p:spPr>
          <a:xfrm>
            <a:off x="4114799" y="1746499"/>
            <a:ext cx="4037463" cy="3663701"/>
          </a:xfrm>
          <a:noFill/>
        </p:spPr>
      </p:pic>
      <p:sp>
        <p:nvSpPr>
          <p:cNvPr id="7" name="Rectangle 2"/>
          <p:cNvSpPr txBox="1">
            <a:spLocks noChangeArrowheads="1"/>
          </p:cNvSpPr>
          <p:nvPr/>
        </p:nvSpPr>
        <p:spPr bwMode="auto">
          <a:xfrm>
            <a:off x="762000" y="0"/>
            <a:ext cx="76962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defRPr/>
            </a:pPr>
            <a:r>
              <a:rPr lang="en-US" sz="3200" b="1" dirty="0">
                <a:latin typeface="Bell MT" panose="02020503060305020303" pitchFamily="18" charset="0"/>
              </a:rPr>
              <a:t>Vacuum Cleaner World Example </a:t>
            </a:r>
            <a:r>
              <a:rPr kumimoji="0" lang="en-US" sz="3200" b="1" i="0" u="none" strike="noStrike" kern="1200" cap="none" spc="0" normalizeH="0" baseline="0" noProof="0" dirty="0">
                <a:ln>
                  <a:noFill/>
                </a:ln>
                <a:solidFill>
                  <a:schemeClr val="tx1"/>
                </a:solidFill>
                <a:effectLst/>
                <a:uLnTx/>
                <a:uFillTx/>
                <a:latin typeface="Bell MT" pitchFamily="18" charset="0"/>
                <a:ea typeface="+mj-ea"/>
                <a:cs typeface="+mj-cs"/>
              </a:rPr>
              <a:t>cont’d</a:t>
            </a:r>
          </a:p>
        </p:txBody>
      </p:sp>
      <p:sp>
        <p:nvSpPr>
          <p:cNvPr id="8" name="Date Placeholder 7"/>
          <p:cNvSpPr>
            <a:spLocks noGrp="1"/>
          </p:cNvSpPr>
          <p:nvPr>
            <p:ph type="dt" sz="half" idx="10"/>
          </p:nvPr>
        </p:nvSpPr>
        <p:spPr/>
        <p:txBody>
          <a:bodyPr/>
          <a:lstStyle/>
          <a:p>
            <a:pPr>
              <a:defRPr/>
            </a:pPr>
            <a:fld id="{182C7CDA-9643-4347-BB94-1E0C080DF947}" type="datetime1">
              <a:rPr lang="en-US" altLang="en-US" smtClean="0"/>
              <a:pPr>
                <a:defRPr/>
              </a:pPr>
              <a:t>2/1/2024</a:t>
            </a:fld>
            <a:endParaRPr lang="en-US" altLang="en-US"/>
          </a:p>
        </p:txBody>
      </p:sp>
      <p:sp>
        <p:nvSpPr>
          <p:cNvPr id="9" name="Footer Placeholder 8"/>
          <p:cNvSpPr>
            <a:spLocks noGrp="1"/>
          </p:cNvSpPr>
          <p:nvPr>
            <p:ph type="ftr" sz="quarter" idx="11"/>
          </p:nvPr>
        </p:nvSpPr>
        <p:spPr/>
        <p:txBody>
          <a:bodyPr/>
          <a:lstStyle/>
          <a:p>
            <a:pPr>
              <a:defRPr/>
            </a:pPr>
            <a:r>
              <a:rPr lang="en-US" altLang="en-US" dirty="0"/>
              <a:t>AI/COSC</a:t>
            </a:r>
          </a:p>
        </p:txBody>
      </p:sp>
      <p:sp>
        <p:nvSpPr>
          <p:cNvPr id="10" name="Slide Number Placeholder 9"/>
          <p:cNvSpPr>
            <a:spLocks noGrp="1"/>
          </p:cNvSpPr>
          <p:nvPr>
            <p:ph type="sldNum" sz="quarter" idx="12"/>
          </p:nvPr>
        </p:nvSpPr>
        <p:spPr/>
        <p:txBody>
          <a:bodyPr/>
          <a:lstStyle/>
          <a:p>
            <a:pPr>
              <a:defRPr/>
            </a:pPr>
            <a:fld id="{44888840-B30F-4945-9745-94D4503859FB}" type="slidenum">
              <a:rPr lang="en-US" altLang="en-US" smtClean="0"/>
              <a:pPr>
                <a:defRPr/>
              </a:pPr>
              <a:t>23</a:t>
            </a:fld>
            <a:endParaRPr lang="en-US" alt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1999" y="836612"/>
            <a:ext cx="7696201" cy="638175"/>
          </a:xfrm>
        </p:spPr>
        <p:txBody>
          <a:bodyPr>
            <a:normAutofit/>
          </a:bodyPr>
          <a:lstStyle/>
          <a:p>
            <a:pPr eaLnBrk="1" hangingPunct="1"/>
            <a:r>
              <a:rPr lang="en-US" sz="2800" dirty="0">
                <a:latin typeface="Bell MT" pitchFamily="18" charset="0"/>
              </a:rPr>
              <a:t>Example: vacuum world</a:t>
            </a:r>
          </a:p>
        </p:txBody>
      </p:sp>
      <p:sp>
        <p:nvSpPr>
          <p:cNvPr id="26627" name="Rectangle 3"/>
          <p:cNvSpPr>
            <a:spLocks noGrp="1" noChangeArrowheads="1"/>
          </p:cNvSpPr>
          <p:nvPr>
            <p:ph idx="1"/>
          </p:nvPr>
        </p:nvSpPr>
        <p:spPr>
          <a:xfrm>
            <a:off x="761999" y="1679574"/>
            <a:ext cx="3733801" cy="758826"/>
          </a:xfrm>
        </p:spPr>
        <p:txBody>
          <a:bodyPr>
            <a:noAutofit/>
          </a:bodyPr>
          <a:lstStyle/>
          <a:p>
            <a:pPr eaLnBrk="1" hangingPunct="1">
              <a:buFontTx/>
              <a:buChar char="-"/>
            </a:pPr>
            <a:r>
              <a:rPr lang="en-US" sz="2400" dirty="0">
                <a:solidFill>
                  <a:schemeClr val="accent2"/>
                </a:solidFill>
              </a:rPr>
              <a:t>Single-state</a:t>
            </a:r>
            <a:r>
              <a:rPr lang="en-US" sz="2400" dirty="0"/>
              <a:t>, start in #5. </a:t>
            </a:r>
            <a:r>
              <a:rPr lang="en-US" sz="2400" u="sng" dirty="0">
                <a:solidFill>
                  <a:srgbClr val="CC0099"/>
                </a:solidFill>
              </a:rPr>
              <a:t>Solution?</a:t>
            </a:r>
            <a:r>
              <a:rPr lang="en-US" sz="2400" dirty="0">
                <a:solidFill>
                  <a:srgbClr val="CC0099"/>
                </a:solidFill>
              </a:rPr>
              <a:t> </a:t>
            </a:r>
            <a:r>
              <a:rPr lang="en-US" sz="2400" i="1" dirty="0"/>
              <a:t>[Right, Suck]</a:t>
            </a:r>
            <a:endParaRPr lang="en-US" sz="2400" dirty="0"/>
          </a:p>
        </p:txBody>
      </p:sp>
      <p:grpSp>
        <p:nvGrpSpPr>
          <p:cNvPr id="2" name="Group 9"/>
          <p:cNvGrpSpPr>
            <a:grpSpLocks/>
          </p:cNvGrpSpPr>
          <p:nvPr/>
        </p:nvGrpSpPr>
        <p:grpSpPr bwMode="auto">
          <a:xfrm>
            <a:off x="1981199" y="2966718"/>
            <a:ext cx="5257800" cy="2824482"/>
            <a:chOff x="685800" y="2286000"/>
            <a:chExt cx="4791075" cy="2562225"/>
          </a:xfrm>
        </p:grpSpPr>
        <p:pic>
          <p:nvPicPr>
            <p:cNvPr id="26631" name="Picture 4"/>
            <p:cNvPicPr>
              <a:picLocks noChangeAspect="1" noChangeArrowheads="1"/>
            </p:cNvPicPr>
            <p:nvPr/>
          </p:nvPicPr>
          <p:blipFill>
            <a:blip r:embed="rId3"/>
            <a:srcRect/>
            <a:stretch>
              <a:fillRect/>
            </a:stretch>
          </p:blipFill>
          <p:spPr bwMode="auto">
            <a:xfrm>
              <a:off x="685800" y="2286000"/>
              <a:ext cx="1076325" cy="514350"/>
            </a:xfrm>
            <a:prstGeom prst="rect">
              <a:avLst/>
            </a:prstGeom>
            <a:noFill/>
            <a:ln w="9525">
              <a:noFill/>
              <a:miter lim="800000"/>
              <a:headEnd/>
              <a:tailEnd/>
            </a:ln>
          </p:spPr>
        </p:pic>
        <p:pic>
          <p:nvPicPr>
            <p:cNvPr id="26632" name="Picture 5"/>
            <p:cNvPicPr>
              <a:picLocks noChangeAspect="1" noChangeArrowheads="1"/>
            </p:cNvPicPr>
            <p:nvPr/>
          </p:nvPicPr>
          <p:blipFill>
            <a:blip r:embed="rId4"/>
            <a:srcRect/>
            <a:stretch>
              <a:fillRect/>
            </a:stretch>
          </p:blipFill>
          <p:spPr bwMode="auto">
            <a:xfrm>
              <a:off x="2514600" y="3200400"/>
              <a:ext cx="1095375" cy="495300"/>
            </a:xfrm>
            <a:prstGeom prst="rect">
              <a:avLst/>
            </a:prstGeom>
            <a:noFill/>
            <a:ln w="9525">
              <a:noFill/>
              <a:miter lim="800000"/>
              <a:headEnd/>
              <a:tailEnd/>
            </a:ln>
          </p:spPr>
        </p:pic>
        <p:pic>
          <p:nvPicPr>
            <p:cNvPr id="26633" name="Picture 6"/>
            <p:cNvPicPr>
              <a:picLocks noChangeAspect="1" noChangeArrowheads="1"/>
            </p:cNvPicPr>
            <p:nvPr/>
          </p:nvPicPr>
          <p:blipFill>
            <a:blip r:embed="rId5"/>
            <a:srcRect/>
            <a:stretch>
              <a:fillRect/>
            </a:stretch>
          </p:blipFill>
          <p:spPr bwMode="auto">
            <a:xfrm>
              <a:off x="4343400" y="4267200"/>
              <a:ext cx="1133475" cy="581025"/>
            </a:xfrm>
            <a:prstGeom prst="rect">
              <a:avLst/>
            </a:prstGeom>
            <a:noFill/>
            <a:ln w="9525">
              <a:noFill/>
              <a:miter lim="800000"/>
              <a:headEnd/>
              <a:tailEnd/>
            </a:ln>
          </p:spPr>
        </p:pic>
        <p:sp>
          <p:nvSpPr>
            <p:cNvPr id="26634" name="Line 7"/>
            <p:cNvSpPr>
              <a:spLocks noChangeShapeType="1"/>
            </p:cNvSpPr>
            <p:nvPr/>
          </p:nvSpPr>
          <p:spPr bwMode="auto">
            <a:xfrm>
              <a:off x="1701800" y="2743200"/>
              <a:ext cx="1066800" cy="533400"/>
            </a:xfrm>
            <a:prstGeom prst="line">
              <a:avLst/>
            </a:prstGeom>
            <a:noFill/>
            <a:ln w="38100">
              <a:solidFill>
                <a:schemeClr val="tx1"/>
              </a:solidFill>
              <a:round/>
              <a:headEnd/>
              <a:tailEnd type="triangle" w="med" len="med"/>
            </a:ln>
          </p:spPr>
          <p:txBody>
            <a:bodyPr/>
            <a:lstStyle/>
            <a:p>
              <a:endParaRPr lang="en-US"/>
            </a:p>
          </p:txBody>
        </p:sp>
        <p:sp>
          <p:nvSpPr>
            <p:cNvPr id="26635" name="Line 8"/>
            <p:cNvSpPr>
              <a:spLocks noChangeShapeType="1"/>
            </p:cNvSpPr>
            <p:nvPr/>
          </p:nvSpPr>
          <p:spPr bwMode="auto">
            <a:xfrm>
              <a:off x="3581400" y="3657600"/>
              <a:ext cx="1066800" cy="609600"/>
            </a:xfrm>
            <a:prstGeom prst="line">
              <a:avLst/>
            </a:prstGeom>
            <a:noFill/>
            <a:ln w="38100">
              <a:solidFill>
                <a:schemeClr val="tx1"/>
              </a:solidFill>
              <a:round/>
              <a:headEnd/>
              <a:tailEnd type="triangle" w="med" len="med"/>
            </a:ln>
          </p:spPr>
          <p:txBody>
            <a:bodyPr/>
            <a:lstStyle/>
            <a:p>
              <a:endParaRPr lang="en-US"/>
            </a:p>
          </p:txBody>
        </p:sp>
      </p:grpSp>
      <p:sp>
        <p:nvSpPr>
          <p:cNvPr id="12" name="Rectangle 2"/>
          <p:cNvSpPr txBox="1">
            <a:spLocks noChangeArrowheads="1"/>
          </p:cNvSpPr>
          <p:nvPr/>
        </p:nvSpPr>
        <p:spPr bwMode="auto">
          <a:xfrm>
            <a:off x="762000" y="82181"/>
            <a:ext cx="76962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defRPr/>
            </a:pPr>
            <a:r>
              <a:rPr lang="en-US" sz="3200" b="1" dirty="0">
                <a:latin typeface="Bell MT" panose="02020503060305020303" pitchFamily="18" charset="0"/>
              </a:rPr>
              <a:t>Vacuum Cleaner World Example </a:t>
            </a:r>
            <a:r>
              <a:rPr kumimoji="0" lang="en-US" sz="3200" b="1" i="0" u="none" strike="noStrike" kern="1200" cap="none" spc="0" normalizeH="0" baseline="0" noProof="0" dirty="0">
                <a:ln>
                  <a:noFill/>
                </a:ln>
                <a:solidFill>
                  <a:schemeClr val="tx1"/>
                </a:solidFill>
                <a:effectLst/>
                <a:uLnTx/>
                <a:uFillTx/>
                <a:latin typeface="Bell MT" pitchFamily="18" charset="0"/>
                <a:ea typeface="+mj-ea"/>
                <a:cs typeface="+mj-cs"/>
              </a:rPr>
              <a:t>cont’d</a:t>
            </a:r>
          </a:p>
        </p:txBody>
      </p:sp>
      <p:sp>
        <p:nvSpPr>
          <p:cNvPr id="13" name="Date Placeholder 12"/>
          <p:cNvSpPr>
            <a:spLocks noGrp="1"/>
          </p:cNvSpPr>
          <p:nvPr>
            <p:ph type="dt" sz="half" idx="10"/>
          </p:nvPr>
        </p:nvSpPr>
        <p:spPr/>
        <p:txBody>
          <a:bodyPr/>
          <a:lstStyle/>
          <a:p>
            <a:fld id="{75736163-F0FD-4C37-9F9C-1ED86A5CC309}" type="datetime1">
              <a:rPr lang="en-US" smtClean="0"/>
              <a:pPr/>
              <a:t>2/1/2024</a:t>
            </a:fld>
            <a:endParaRPr lang="en-US"/>
          </a:p>
        </p:txBody>
      </p:sp>
      <p:sp>
        <p:nvSpPr>
          <p:cNvPr id="14" name="Footer Placeholder 13"/>
          <p:cNvSpPr>
            <a:spLocks noGrp="1"/>
          </p:cNvSpPr>
          <p:nvPr>
            <p:ph type="ftr" sz="quarter" idx="11"/>
          </p:nvPr>
        </p:nvSpPr>
        <p:spPr/>
        <p:txBody>
          <a:bodyPr/>
          <a:lstStyle/>
          <a:p>
            <a:r>
              <a:rPr lang="en-US" dirty="0"/>
              <a:t>AI/COSC</a:t>
            </a:r>
          </a:p>
        </p:txBody>
      </p:sp>
      <p:sp>
        <p:nvSpPr>
          <p:cNvPr id="15" name="Slide Number Placeholder 14"/>
          <p:cNvSpPr>
            <a:spLocks noGrp="1"/>
          </p:cNvSpPr>
          <p:nvPr>
            <p:ph type="sldNum" sz="quarter" idx="12"/>
          </p:nvPr>
        </p:nvSpPr>
        <p:spPr/>
        <p:txBody>
          <a:bodyPr/>
          <a:lstStyle/>
          <a:p>
            <a:fld id="{65584F51-559D-448B-9383-0D3801F2B0CC}" type="slidenum">
              <a:rPr lang="en-US" smtClean="0"/>
              <a:pPr/>
              <a:t>24</a:t>
            </a:fld>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62000" y="838994"/>
            <a:ext cx="7391400" cy="638175"/>
          </a:xfrm>
        </p:spPr>
        <p:txBody>
          <a:bodyPr>
            <a:normAutofit/>
          </a:bodyPr>
          <a:lstStyle/>
          <a:p>
            <a:pPr eaLnBrk="1" hangingPunct="1"/>
            <a:r>
              <a:rPr lang="en-US" sz="2800" b="1" dirty="0">
                <a:latin typeface="Bell MT" pitchFamily="18" charset="0"/>
              </a:rPr>
              <a:t>Example: vacuum world</a:t>
            </a:r>
          </a:p>
        </p:txBody>
      </p:sp>
      <p:sp>
        <p:nvSpPr>
          <p:cNvPr id="27651" name="Rectangle 3"/>
          <p:cNvSpPr>
            <a:spLocks noGrp="1" noChangeArrowheads="1"/>
          </p:cNvSpPr>
          <p:nvPr>
            <p:ph idx="1"/>
          </p:nvPr>
        </p:nvSpPr>
        <p:spPr>
          <a:xfrm>
            <a:off x="762000" y="1696872"/>
            <a:ext cx="4038600" cy="2971800"/>
          </a:xfrm>
        </p:spPr>
        <p:txBody>
          <a:bodyPr/>
          <a:lstStyle/>
          <a:p>
            <a:pPr eaLnBrk="1" hangingPunct="1">
              <a:buFont typeface="Arial" charset="0"/>
              <a:buNone/>
            </a:pPr>
            <a:r>
              <a:rPr lang="en-US" sz="2400" dirty="0" err="1">
                <a:solidFill>
                  <a:schemeClr val="accent2"/>
                </a:solidFill>
                <a:latin typeface="Bell MT" pitchFamily="18" charset="0"/>
              </a:rPr>
              <a:t>Sensorless</a:t>
            </a:r>
            <a:r>
              <a:rPr lang="en-US" sz="2400" dirty="0">
                <a:solidFill>
                  <a:schemeClr val="accent2"/>
                </a:solidFill>
                <a:latin typeface="Bell MT" pitchFamily="18" charset="0"/>
              </a:rPr>
              <a:t>, </a:t>
            </a:r>
          </a:p>
          <a:p>
            <a:pPr marL="458788" lvl="1" algn="just" eaLnBrk="1" hangingPunct="1"/>
            <a:r>
              <a:rPr lang="en-US" sz="2400" dirty="0">
                <a:latin typeface="Bell MT" pitchFamily="18" charset="0"/>
              </a:rPr>
              <a:t>It doesn’t know what the current state is</a:t>
            </a:r>
          </a:p>
          <a:p>
            <a:pPr marL="458788" lvl="1" algn="just" eaLnBrk="1" hangingPunct="1"/>
            <a:r>
              <a:rPr lang="en-US" sz="2400" dirty="0">
                <a:latin typeface="Bell MT" pitchFamily="18" charset="0"/>
              </a:rPr>
              <a:t>So the current start is either of the following: {</a:t>
            </a:r>
            <a:r>
              <a:rPr lang="en-US" sz="2400" i="1" dirty="0">
                <a:latin typeface="Bell MT" pitchFamily="18" charset="0"/>
              </a:rPr>
              <a:t>1,2,3,4,5,6,7,8</a:t>
            </a:r>
            <a:r>
              <a:rPr lang="en-US" sz="2400" dirty="0">
                <a:latin typeface="Bell MT" pitchFamily="18" charset="0"/>
              </a:rPr>
              <a:t>}</a:t>
            </a:r>
          </a:p>
          <a:p>
            <a:pPr marL="458788" lvl="1" algn="just" eaLnBrk="1" hangingPunct="1"/>
            <a:r>
              <a:rPr lang="en-US" sz="2400" i="1" dirty="0">
                <a:latin typeface="Bell MT" pitchFamily="18" charset="0"/>
              </a:rPr>
              <a:t>What is the </a:t>
            </a:r>
            <a:r>
              <a:rPr lang="en-US" sz="2400" u="sng" dirty="0">
                <a:solidFill>
                  <a:srgbClr val="CC0099"/>
                </a:solidFill>
                <a:latin typeface="Bell MT" pitchFamily="18" charset="0"/>
              </a:rPr>
              <a:t>Solution?</a:t>
            </a:r>
            <a:endParaRPr lang="en-US" sz="2400" dirty="0">
              <a:latin typeface="Bell MT" pitchFamily="18" charset="0"/>
            </a:endParaRPr>
          </a:p>
        </p:txBody>
      </p:sp>
      <p:pic>
        <p:nvPicPr>
          <p:cNvPr id="27652" name="Picture 4" descr="vacuum2-space"/>
          <p:cNvPicPr>
            <a:picLocks noChangeAspect="1" noChangeArrowheads="1"/>
          </p:cNvPicPr>
          <p:nvPr/>
        </p:nvPicPr>
        <p:blipFill>
          <a:blip r:embed="rId3"/>
          <a:srcRect/>
          <a:stretch>
            <a:fillRect/>
          </a:stretch>
        </p:blipFill>
        <p:spPr bwMode="auto">
          <a:xfrm>
            <a:off x="5257800" y="1877219"/>
            <a:ext cx="3200400" cy="3241675"/>
          </a:xfrm>
          <a:prstGeom prst="rect">
            <a:avLst/>
          </a:prstGeom>
          <a:noFill/>
          <a:ln w="9525">
            <a:noFill/>
            <a:miter lim="800000"/>
            <a:headEnd/>
            <a:tailEnd/>
          </a:ln>
        </p:spPr>
      </p:pic>
      <p:sp>
        <p:nvSpPr>
          <p:cNvPr id="7" name="Rectangle 2"/>
          <p:cNvSpPr txBox="1">
            <a:spLocks noChangeArrowheads="1"/>
          </p:cNvSpPr>
          <p:nvPr/>
        </p:nvSpPr>
        <p:spPr bwMode="auto">
          <a:xfrm>
            <a:off x="762000" y="0"/>
            <a:ext cx="76962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defRPr/>
            </a:pPr>
            <a:r>
              <a:rPr lang="en-US" sz="3200" b="1" dirty="0">
                <a:latin typeface="Bell MT" panose="02020503060305020303" pitchFamily="18" charset="0"/>
              </a:rPr>
              <a:t>Vacuum Cleaner World Example </a:t>
            </a:r>
            <a:r>
              <a:rPr kumimoji="0" lang="en-US" sz="3200" b="1" i="0" u="none" strike="noStrike" kern="1200" cap="none" spc="0" normalizeH="0" baseline="0" noProof="0" dirty="0">
                <a:ln>
                  <a:noFill/>
                </a:ln>
                <a:solidFill>
                  <a:schemeClr val="tx1"/>
                </a:solidFill>
                <a:effectLst/>
                <a:uLnTx/>
                <a:uFillTx/>
                <a:latin typeface="Bell MT" pitchFamily="18" charset="0"/>
                <a:ea typeface="+mj-ea"/>
                <a:cs typeface="+mj-cs"/>
              </a:rPr>
              <a:t>cont’d</a:t>
            </a:r>
          </a:p>
        </p:txBody>
      </p:sp>
      <p:sp>
        <p:nvSpPr>
          <p:cNvPr id="8" name="Date Placeholder 7"/>
          <p:cNvSpPr>
            <a:spLocks noGrp="1"/>
          </p:cNvSpPr>
          <p:nvPr>
            <p:ph type="dt" sz="half" idx="10"/>
          </p:nvPr>
        </p:nvSpPr>
        <p:spPr/>
        <p:txBody>
          <a:bodyPr/>
          <a:lstStyle/>
          <a:p>
            <a:fld id="{35C4DF2E-0357-46A4-8B7F-99D7488B1D3A}" type="datetime1">
              <a:rPr lang="en-US" smtClean="0"/>
              <a:pPr/>
              <a:t>2/1/2024</a:t>
            </a:fld>
            <a:endParaRPr lang="en-US"/>
          </a:p>
        </p:txBody>
      </p:sp>
      <p:sp>
        <p:nvSpPr>
          <p:cNvPr id="9" name="Footer Placeholder 8"/>
          <p:cNvSpPr>
            <a:spLocks noGrp="1"/>
          </p:cNvSpPr>
          <p:nvPr>
            <p:ph type="ftr" sz="quarter" idx="11"/>
          </p:nvPr>
        </p:nvSpPr>
        <p:spPr/>
        <p:txBody>
          <a:bodyPr/>
          <a:lstStyle/>
          <a:p>
            <a:r>
              <a:rPr lang="en-US" dirty="0"/>
              <a:t>AI/COSC</a:t>
            </a:r>
          </a:p>
        </p:txBody>
      </p:sp>
      <p:sp>
        <p:nvSpPr>
          <p:cNvPr id="10" name="Slide Number Placeholder 9"/>
          <p:cNvSpPr>
            <a:spLocks noGrp="1"/>
          </p:cNvSpPr>
          <p:nvPr>
            <p:ph type="sldNum" sz="quarter" idx="12"/>
          </p:nvPr>
        </p:nvSpPr>
        <p:spPr/>
        <p:txBody>
          <a:bodyPr/>
          <a:lstStyle/>
          <a:p>
            <a:fld id="{65584F51-559D-448B-9383-0D3801F2B0CC}" type="slidenum">
              <a:rPr lang="en-US" smtClean="0"/>
              <a:pPr/>
              <a:t>25</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85031" y="843755"/>
            <a:ext cx="4343400" cy="468313"/>
          </a:xfrm>
        </p:spPr>
        <p:txBody>
          <a:bodyPr rtlCol="0">
            <a:noAutofit/>
          </a:bodyPr>
          <a:lstStyle/>
          <a:p>
            <a:pPr eaLnBrk="1" fontAlgn="auto" hangingPunct="1">
              <a:spcAft>
                <a:spcPts val="0"/>
              </a:spcAft>
              <a:defRPr/>
            </a:pPr>
            <a:r>
              <a:rPr lang="en-US" sz="2800" dirty="0">
                <a:latin typeface="Bell MT" pitchFamily="18" charset="0"/>
              </a:rPr>
              <a:t>Example: vacuum world</a:t>
            </a:r>
          </a:p>
        </p:txBody>
      </p:sp>
      <p:sp>
        <p:nvSpPr>
          <p:cNvPr id="28675" name="Rectangle 3"/>
          <p:cNvSpPr>
            <a:spLocks noGrp="1" noChangeArrowheads="1"/>
          </p:cNvSpPr>
          <p:nvPr>
            <p:ph idx="1"/>
          </p:nvPr>
        </p:nvSpPr>
        <p:spPr>
          <a:xfrm>
            <a:off x="785031" y="1566991"/>
            <a:ext cx="4419600" cy="2114535"/>
          </a:xfrm>
        </p:spPr>
        <p:txBody>
          <a:bodyPr>
            <a:normAutofit lnSpcReduction="10000"/>
          </a:bodyPr>
          <a:lstStyle/>
          <a:p>
            <a:pPr eaLnBrk="1" hangingPunct="1">
              <a:lnSpc>
                <a:spcPct val="90000"/>
              </a:lnSpc>
              <a:buFont typeface="Arial" charset="0"/>
              <a:buNone/>
            </a:pPr>
            <a:r>
              <a:rPr lang="en-US" sz="2600" dirty="0" err="1">
                <a:solidFill>
                  <a:schemeClr val="accent2"/>
                </a:solidFill>
                <a:latin typeface="Bell MT" pitchFamily="18" charset="0"/>
              </a:rPr>
              <a:t>Sensorless</a:t>
            </a:r>
            <a:r>
              <a:rPr lang="en-US" sz="2600" dirty="0">
                <a:solidFill>
                  <a:schemeClr val="accent2"/>
                </a:solidFill>
                <a:latin typeface="Bell MT" pitchFamily="18" charset="0"/>
              </a:rPr>
              <a:t> </a:t>
            </a:r>
          </a:p>
          <a:p>
            <a:pPr eaLnBrk="1" hangingPunct="1">
              <a:lnSpc>
                <a:spcPct val="90000"/>
              </a:lnSpc>
            </a:pPr>
            <a:r>
              <a:rPr lang="en-US" sz="2600" u="sng" dirty="0">
                <a:solidFill>
                  <a:srgbClr val="CC0099"/>
                </a:solidFill>
                <a:latin typeface="Bell MT" pitchFamily="18" charset="0"/>
              </a:rPr>
              <a:t>Solution</a:t>
            </a:r>
          </a:p>
          <a:p>
            <a:pPr eaLnBrk="1" hangingPunct="1">
              <a:lnSpc>
                <a:spcPct val="90000"/>
              </a:lnSpc>
            </a:pPr>
            <a:r>
              <a:rPr lang="en-US" sz="2600" i="1" dirty="0">
                <a:latin typeface="Bell MT" pitchFamily="18" charset="0"/>
              </a:rPr>
              <a:t>Right </a:t>
            </a:r>
            <a:r>
              <a:rPr lang="en-US" sz="2600" dirty="0">
                <a:latin typeface="Bell MT" pitchFamily="18" charset="0"/>
              </a:rPr>
              <a:t>goes to {</a:t>
            </a:r>
            <a:r>
              <a:rPr lang="en-US" sz="2600" i="1" dirty="0">
                <a:latin typeface="Bell MT" pitchFamily="18" charset="0"/>
              </a:rPr>
              <a:t>2,4,6,8</a:t>
            </a:r>
            <a:r>
              <a:rPr lang="en-US" sz="2600" dirty="0">
                <a:latin typeface="Bell MT" pitchFamily="18" charset="0"/>
              </a:rPr>
              <a:t>} </a:t>
            </a:r>
            <a:br>
              <a:rPr lang="en-US" sz="2600" dirty="0">
                <a:latin typeface="Bell MT" pitchFamily="18" charset="0"/>
              </a:rPr>
            </a:br>
            <a:r>
              <a:rPr lang="en-US" sz="2600" u="sng" dirty="0">
                <a:solidFill>
                  <a:srgbClr val="CC0099"/>
                </a:solidFill>
                <a:latin typeface="Bell MT" pitchFamily="18" charset="0"/>
              </a:rPr>
              <a:t>Solution?</a:t>
            </a:r>
            <a:r>
              <a:rPr lang="en-US" sz="2600" dirty="0">
                <a:solidFill>
                  <a:srgbClr val="CC0099"/>
                </a:solidFill>
                <a:latin typeface="Bell MT" pitchFamily="18" charset="0"/>
              </a:rPr>
              <a:t> </a:t>
            </a:r>
          </a:p>
          <a:p>
            <a:pPr eaLnBrk="1" hangingPunct="1">
              <a:lnSpc>
                <a:spcPct val="90000"/>
              </a:lnSpc>
            </a:pPr>
            <a:r>
              <a:rPr lang="en-US" sz="2600" i="1" dirty="0">
                <a:latin typeface="Bell MT" pitchFamily="18" charset="0"/>
              </a:rPr>
              <a:t>[</a:t>
            </a:r>
            <a:r>
              <a:rPr lang="en-US" sz="2600" i="1" dirty="0" err="1">
                <a:latin typeface="Bell MT" pitchFamily="18" charset="0"/>
              </a:rPr>
              <a:t>Right,Suck,Left,Suck</a:t>
            </a:r>
            <a:r>
              <a:rPr lang="en-US" sz="2600" i="1" dirty="0">
                <a:latin typeface="Bell MT" pitchFamily="18" charset="0"/>
              </a:rPr>
              <a:t>]</a:t>
            </a:r>
            <a:endParaRPr lang="en-US" sz="2600" dirty="0">
              <a:latin typeface="Bell MT" pitchFamily="18" charset="0"/>
            </a:endParaRPr>
          </a:p>
        </p:txBody>
      </p:sp>
      <p:pic>
        <p:nvPicPr>
          <p:cNvPr id="28676" name="Picture 4" descr="vacuum2-space"/>
          <p:cNvPicPr>
            <a:picLocks noChangeAspect="1" noChangeArrowheads="1"/>
          </p:cNvPicPr>
          <p:nvPr/>
        </p:nvPicPr>
        <p:blipFill>
          <a:blip r:embed="rId3"/>
          <a:srcRect/>
          <a:stretch>
            <a:fillRect/>
          </a:stretch>
        </p:blipFill>
        <p:spPr bwMode="auto">
          <a:xfrm>
            <a:off x="5839224" y="1327853"/>
            <a:ext cx="2438400" cy="2447925"/>
          </a:xfrm>
          <a:prstGeom prst="rect">
            <a:avLst/>
          </a:prstGeom>
          <a:noFill/>
          <a:ln w="9525">
            <a:noFill/>
            <a:miter lim="800000"/>
            <a:headEnd/>
            <a:tailEnd/>
          </a:ln>
        </p:spPr>
      </p:pic>
      <p:sp>
        <p:nvSpPr>
          <p:cNvPr id="28677" name="Line 8"/>
          <p:cNvSpPr>
            <a:spLocks noChangeShapeType="1"/>
          </p:cNvSpPr>
          <p:nvPr/>
        </p:nvSpPr>
        <p:spPr bwMode="auto">
          <a:xfrm flipH="1">
            <a:off x="5562600" y="5029200"/>
            <a:ext cx="609600" cy="0"/>
          </a:xfrm>
          <a:prstGeom prst="line">
            <a:avLst/>
          </a:prstGeom>
          <a:noFill/>
          <a:ln w="28575">
            <a:solidFill>
              <a:schemeClr val="tx1"/>
            </a:solidFill>
            <a:round/>
            <a:headEnd/>
            <a:tailEnd type="triangle" w="med" len="med"/>
          </a:ln>
        </p:spPr>
        <p:txBody>
          <a:bodyPr/>
          <a:lstStyle/>
          <a:p>
            <a:endParaRPr lang="en-US"/>
          </a:p>
        </p:txBody>
      </p:sp>
      <p:grpSp>
        <p:nvGrpSpPr>
          <p:cNvPr id="2" name="Group 13"/>
          <p:cNvGrpSpPr>
            <a:grpSpLocks/>
          </p:cNvGrpSpPr>
          <p:nvPr/>
        </p:nvGrpSpPr>
        <p:grpSpPr bwMode="auto">
          <a:xfrm>
            <a:off x="1019175" y="3820584"/>
            <a:ext cx="6600825" cy="2066798"/>
            <a:chOff x="533400" y="3352800"/>
            <a:chExt cx="6829425" cy="2743200"/>
          </a:xfrm>
        </p:grpSpPr>
        <p:pic>
          <p:nvPicPr>
            <p:cNvPr id="28681" name="Picture 5"/>
            <p:cNvPicPr>
              <a:picLocks noChangeAspect="1" noChangeArrowheads="1"/>
            </p:cNvPicPr>
            <p:nvPr/>
          </p:nvPicPr>
          <p:blipFill>
            <a:blip r:embed="rId4"/>
            <a:srcRect/>
            <a:stretch>
              <a:fillRect/>
            </a:stretch>
          </p:blipFill>
          <p:spPr bwMode="auto">
            <a:xfrm>
              <a:off x="6248400" y="3962400"/>
              <a:ext cx="1114425" cy="2133600"/>
            </a:xfrm>
            <a:prstGeom prst="rect">
              <a:avLst/>
            </a:prstGeom>
            <a:noFill/>
            <a:ln w="9525">
              <a:noFill/>
              <a:miter lim="800000"/>
              <a:headEnd/>
              <a:tailEnd/>
            </a:ln>
          </p:spPr>
        </p:pic>
        <p:pic>
          <p:nvPicPr>
            <p:cNvPr id="28682" name="Picture 6"/>
            <p:cNvPicPr>
              <a:picLocks noChangeAspect="1" noChangeArrowheads="1"/>
            </p:cNvPicPr>
            <p:nvPr/>
          </p:nvPicPr>
          <p:blipFill>
            <a:blip r:embed="rId5"/>
            <a:srcRect/>
            <a:stretch>
              <a:fillRect/>
            </a:stretch>
          </p:blipFill>
          <p:spPr bwMode="auto">
            <a:xfrm>
              <a:off x="4191000" y="4495800"/>
              <a:ext cx="1247775" cy="1076325"/>
            </a:xfrm>
            <a:prstGeom prst="rect">
              <a:avLst/>
            </a:prstGeom>
            <a:noFill/>
            <a:ln w="9525">
              <a:noFill/>
              <a:miter lim="800000"/>
              <a:headEnd/>
              <a:tailEnd/>
            </a:ln>
          </p:spPr>
        </p:pic>
        <p:sp>
          <p:nvSpPr>
            <p:cNvPr id="28683" name="Line 7"/>
            <p:cNvSpPr>
              <a:spLocks noChangeShapeType="1"/>
            </p:cNvSpPr>
            <p:nvPr/>
          </p:nvSpPr>
          <p:spPr bwMode="auto">
            <a:xfrm>
              <a:off x="6781800" y="3352800"/>
              <a:ext cx="0" cy="533400"/>
            </a:xfrm>
            <a:prstGeom prst="line">
              <a:avLst/>
            </a:prstGeom>
            <a:noFill/>
            <a:ln w="28575">
              <a:solidFill>
                <a:schemeClr val="tx1"/>
              </a:solidFill>
              <a:round/>
              <a:headEnd/>
              <a:tailEnd type="triangle" w="med" len="med"/>
            </a:ln>
          </p:spPr>
          <p:txBody>
            <a:bodyPr/>
            <a:lstStyle/>
            <a:p>
              <a:endParaRPr lang="en-US"/>
            </a:p>
          </p:txBody>
        </p:sp>
        <p:pic>
          <p:nvPicPr>
            <p:cNvPr id="28684" name="Picture 9"/>
            <p:cNvPicPr>
              <a:picLocks noChangeAspect="1" noChangeArrowheads="1"/>
            </p:cNvPicPr>
            <p:nvPr/>
          </p:nvPicPr>
          <p:blipFill>
            <a:blip r:embed="rId6"/>
            <a:srcRect/>
            <a:stretch>
              <a:fillRect/>
            </a:stretch>
          </p:blipFill>
          <p:spPr bwMode="auto">
            <a:xfrm>
              <a:off x="2209800" y="4648200"/>
              <a:ext cx="1295400" cy="1114425"/>
            </a:xfrm>
            <a:prstGeom prst="rect">
              <a:avLst/>
            </a:prstGeom>
            <a:noFill/>
            <a:ln w="9525">
              <a:noFill/>
              <a:miter lim="800000"/>
              <a:headEnd/>
              <a:tailEnd/>
            </a:ln>
          </p:spPr>
        </p:pic>
        <p:sp>
          <p:nvSpPr>
            <p:cNvPr id="28685" name="Line 10"/>
            <p:cNvSpPr>
              <a:spLocks noChangeShapeType="1"/>
            </p:cNvSpPr>
            <p:nvPr/>
          </p:nvSpPr>
          <p:spPr bwMode="auto">
            <a:xfrm flipH="1">
              <a:off x="3505200" y="5105400"/>
              <a:ext cx="685800" cy="0"/>
            </a:xfrm>
            <a:prstGeom prst="line">
              <a:avLst/>
            </a:prstGeom>
            <a:noFill/>
            <a:ln w="28575">
              <a:solidFill>
                <a:schemeClr val="tx1"/>
              </a:solidFill>
              <a:round/>
              <a:headEnd/>
              <a:tailEnd type="triangle" w="med" len="med"/>
            </a:ln>
          </p:spPr>
          <p:txBody>
            <a:bodyPr/>
            <a:lstStyle/>
            <a:p>
              <a:endParaRPr lang="en-US"/>
            </a:p>
          </p:txBody>
        </p:sp>
        <p:pic>
          <p:nvPicPr>
            <p:cNvPr id="28686" name="Picture 11"/>
            <p:cNvPicPr>
              <a:picLocks noChangeAspect="1" noChangeArrowheads="1"/>
            </p:cNvPicPr>
            <p:nvPr/>
          </p:nvPicPr>
          <p:blipFill>
            <a:blip r:embed="rId7"/>
            <a:srcRect/>
            <a:stretch>
              <a:fillRect/>
            </a:stretch>
          </p:blipFill>
          <p:spPr bwMode="auto">
            <a:xfrm>
              <a:off x="533400" y="4876800"/>
              <a:ext cx="1200150" cy="533400"/>
            </a:xfrm>
            <a:prstGeom prst="rect">
              <a:avLst/>
            </a:prstGeom>
            <a:noFill/>
            <a:ln w="9525">
              <a:noFill/>
              <a:miter lim="800000"/>
              <a:headEnd/>
              <a:tailEnd/>
            </a:ln>
          </p:spPr>
        </p:pic>
        <p:sp>
          <p:nvSpPr>
            <p:cNvPr id="28687" name="Line 12"/>
            <p:cNvSpPr>
              <a:spLocks noChangeShapeType="1"/>
            </p:cNvSpPr>
            <p:nvPr/>
          </p:nvSpPr>
          <p:spPr bwMode="auto">
            <a:xfrm flipH="1">
              <a:off x="1752600" y="5105400"/>
              <a:ext cx="533400" cy="0"/>
            </a:xfrm>
            <a:prstGeom prst="line">
              <a:avLst/>
            </a:prstGeom>
            <a:noFill/>
            <a:ln w="28575">
              <a:solidFill>
                <a:schemeClr val="tx1"/>
              </a:solidFill>
              <a:round/>
              <a:headEnd/>
              <a:tailEnd type="triangle" w="med" len="med"/>
            </a:ln>
          </p:spPr>
          <p:txBody>
            <a:bodyPr/>
            <a:lstStyle/>
            <a:p>
              <a:endParaRPr lang="en-US"/>
            </a:p>
          </p:txBody>
        </p:sp>
      </p:grpSp>
      <p:sp>
        <p:nvSpPr>
          <p:cNvPr id="16" name="Rectangle 2"/>
          <p:cNvSpPr txBox="1">
            <a:spLocks noChangeArrowheads="1"/>
          </p:cNvSpPr>
          <p:nvPr/>
        </p:nvSpPr>
        <p:spPr bwMode="auto">
          <a:xfrm>
            <a:off x="762000" y="0"/>
            <a:ext cx="76962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defRPr/>
            </a:pPr>
            <a:r>
              <a:rPr lang="en-US" sz="3200" b="1" dirty="0">
                <a:latin typeface="Bell MT" panose="02020503060305020303" pitchFamily="18" charset="0"/>
              </a:rPr>
              <a:t>Vacuum Cleaner World Example </a:t>
            </a:r>
            <a:r>
              <a:rPr kumimoji="0" lang="en-US" sz="3200" b="1" i="0" u="none" strike="noStrike" kern="1200" cap="none" spc="0" normalizeH="0" baseline="0" noProof="0" dirty="0">
                <a:ln>
                  <a:noFill/>
                </a:ln>
                <a:solidFill>
                  <a:schemeClr val="tx1"/>
                </a:solidFill>
                <a:effectLst/>
                <a:uLnTx/>
                <a:uFillTx/>
                <a:latin typeface="Bell MT" pitchFamily="18" charset="0"/>
                <a:ea typeface="+mj-ea"/>
                <a:cs typeface="+mj-cs"/>
              </a:rPr>
              <a:t>cont’d</a:t>
            </a:r>
          </a:p>
        </p:txBody>
      </p:sp>
      <p:sp>
        <p:nvSpPr>
          <p:cNvPr id="17" name="Date Placeholder 16"/>
          <p:cNvSpPr>
            <a:spLocks noGrp="1"/>
          </p:cNvSpPr>
          <p:nvPr>
            <p:ph type="dt" sz="half" idx="10"/>
          </p:nvPr>
        </p:nvSpPr>
        <p:spPr/>
        <p:txBody>
          <a:bodyPr/>
          <a:lstStyle/>
          <a:p>
            <a:fld id="{F4A679F1-B2A7-4E86-A57E-9F49D0E69CB5}" type="datetime1">
              <a:rPr lang="en-US" smtClean="0"/>
              <a:pPr/>
              <a:t>2/1/2024</a:t>
            </a:fld>
            <a:endParaRPr lang="en-US"/>
          </a:p>
        </p:txBody>
      </p:sp>
      <p:sp>
        <p:nvSpPr>
          <p:cNvPr id="18" name="Footer Placeholder 17"/>
          <p:cNvSpPr>
            <a:spLocks noGrp="1"/>
          </p:cNvSpPr>
          <p:nvPr>
            <p:ph type="ftr" sz="quarter" idx="11"/>
          </p:nvPr>
        </p:nvSpPr>
        <p:spPr/>
        <p:txBody>
          <a:bodyPr/>
          <a:lstStyle/>
          <a:p>
            <a:r>
              <a:rPr lang="en-US" dirty="0"/>
              <a:t>AI/COSC</a:t>
            </a:r>
          </a:p>
        </p:txBody>
      </p:sp>
      <p:sp>
        <p:nvSpPr>
          <p:cNvPr id="19" name="Slide Number Placeholder 18"/>
          <p:cNvSpPr>
            <a:spLocks noGrp="1"/>
          </p:cNvSpPr>
          <p:nvPr>
            <p:ph type="sldNum" sz="quarter" idx="12"/>
          </p:nvPr>
        </p:nvSpPr>
        <p:spPr/>
        <p:txBody>
          <a:bodyPr/>
          <a:lstStyle/>
          <a:p>
            <a:fld id="{65584F51-559D-448B-9383-0D3801F2B0CC}" type="slidenum">
              <a:rPr lang="en-US" smtClean="0"/>
              <a:pPr/>
              <a:t>26</a:t>
            </a:fld>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1137443"/>
            <a:ext cx="4876800" cy="468313"/>
          </a:xfrm>
        </p:spPr>
        <p:txBody>
          <a:bodyPr rtlCol="0">
            <a:normAutofit fontScale="90000"/>
          </a:bodyPr>
          <a:lstStyle/>
          <a:p>
            <a:pPr eaLnBrk="1" fontAlgn="auto" hangingPunct="1">
              <a:spcAft>
                <a:spcPts val="0"/>
              </a:spcAft>
              <a:defRPr/>
            </a:pPr>
            <a:r>
              <a:rPr lang="en-US" sz="3500" dirty="0">
                <a:latin typeface="Bell MT" pitchFamily="18" charset="0"/>
              </a:rPr>
              <a:t>Example: vacuum world</a:t>
            </a:r>
          </a:p>
        </p:txBody>
      </p:sp>
      <p:sp>
        <p:nvSpPr>
          <p:cNvPr id="29699" name="Rectangle 3"/>
          <p:cNvSpPr>
            <a:spLocks noGrp="1" noChangeArrowheads="1"/>
          </p:cNvSpPr>
          <p:nvPr>
            <p:ph idx="1"/>
          </p:nvPr>
        </p:nvSpPr>
        <p:spPr>
          <a:xfrm>
            <a:off x="685800" y="1752600"/>
            <a:ext cx="5029200" cy="4038600"/>
          </a:xfrm>
        </p:spPr>
        <p:txBody>
          <a:bodyPr>
            <a:normAutofit fontScale="92500"/>
          </a:bodyPr>
          <a:lstStyle/>
          <a:p>
            <a:pPr marL="0" indent="0" eaLnBrk="1" hangingPunct="1">
              <a:buNone/>
            </a:pPr>
            <a:r>
              <a:rPr lang="en-US" sz="3000" dirty="0">
                <a:solidFill>
                  <a:srgbClr val="FF0000"/>
                </a:solidFill>
                <a:latin typeface="Bell MT" pitchFamily="18" charset="0"/>
              </a:rPr>
              <a:t>Contingency </a:t>
            </a:r>
          </a:p>
          <a:p>
            <a:pPr marL="223838" algn="just"/>
            <a:r>
              <a:rPr lang="en-US" sz="2600" dirty="0">
                <a:latin typeface="Bell MT" pitchFamily="18" charset="0"/>
              </a:rPr>
              <a:t>Nondeterministic: </a:t>
            </a:r>
          </a:p>
          <a:p>
            <a:pPr marL="0" lvl="1" indent="0">
              <a:buNone/>
            </a:pPr>
            <a:r>
              <a:rPr lang="en-US" sz="2600" dirty="0">
                <a:latin typeface="Bell MT" pitchFamily="18" charset="0"/>
              </a:rPr>
              <a:t>     - Suck may dirty a clean carpet</a:t>
            </a:r>
          </a:p>
          <a:p>
            <a:pPr marL="223838" algn="just"/>
            <a:r>
              <a:rPr lang="en-US" sz="2600" dirty="0">
                <a:latin typeface="Bell MT" pitchFamily="18" charset="0"/>
              </a:rPr>
              <a:t>Partially observable:</a:t>
            </a:r>
          </a:p>
          <a:p>
            <a:pPr marL="0" indent="0" algn="just">
              <a:buNone/>
            </a:pPr>
            <a:r>
              <a:rPr lang="en-US" sz="2600" dirty="0"/>
              <a:t>     - </a:t>
            </a:r>
            <a:r>
              <a:rPr lang="en-US" sz="2600" dirty="0">
                <a:latin typeface="Bell MT" pitchFamily="18" charset="0"/>
              </a:rPr>
              <a:t>Hence we have partial information</a:t>
            </a:r>
          </a:p>
          <a:p>
            <a:pPr marL="223838" algn="just"/>
            <a:r>
              <a:rPr lang="en-US" sz="2600" dirty="0">
                <a:latin typeface="Bell MT" pitchFamily="18" charset="0"/>
              </a:rPr>
              <a:t>Let’s assume the current percept is: </a:t>
            </a:r>
            <a:r>
              <a:rPr lang="en-US" sz="2600" i="1" dirty="0">
                <a:latin typeface="Bell MT" pitchFamily="18" charset="0"/>
              </a:rPr>
              <a:t>[L, Clean]</a:t>
            </a:r>
            <a:r>
              <a:rPr lang="en-US" sz="2600" dirty="0">
                <a:latin typeface="Bell MT" pitchFamily="18" charset="0"/>
              </a:rPr>
              <a:t>  i.e. start in #5 or #7</a:t>
            </a:r>
          </a:p>
          <a:p>
            <a:pPr marL="223838"/>
            <a:r>
              <a:rPr lang="en-US" sz="2600" dirty="0">
                <a:latin typeface="Bell MT" pitchFamily="18" charset="0"/>
              </a:rPr>
              <a:t>What is the </a:t>
            </a:r>
            <a:r>
              <a:rPr lang="en-US" sz="2600" u="sng" dirty="0">
                <a:solidFill>
                  <a:srgbClr val="CC0099"/>
                </a:solidFill>
                <a:latin typeface="Bell MT" pitchFamily="18" charset="0"/>
              </a:rPr>
              <a:t>Solution?</a:t>
            </a:r>
            <a:r>
              <a:rPr lang="en-US" sz="2600" dirty="0">
                <a:solidFill>
                  <a:srgbClr val="CC0099"/>
                </a:solidFill>
                <a:latin typeface="Bell MT" pitchFamily="18" charset="0"/>
              </a:rPr>
              <a:t> </a:t>
            </a:r>
            <a:br>
              <a:rPr lang="en-US" sz="2900" dirty="0">
                <a:solidFill>
                  <a:srgbClr val="CC0099"/>
                </a:solidFill>
                <a:latin typeface="Bell MT" pitchFamily="18" charset="0"/>
              </a:rPr>
            </a:br>
            <a:endParaRPr lang="en-US" sz="2900" dirty="0">
              <a:latin typeface="Bell MT" pitchFamily="18" charset="0"/>
            </a:endParaRPr>
          </a:p>
        </p:txBody>
      </p:sp>
      <p:pic>
        <p:nvPicPr>
          <p:cNvPr id="29700" name="Picture 4" descr="vacuum2-space"/>
          <p:cNvPicPr>
            <a:picLocks noChangeAspect="1" noChangeArrowheads="1"/>
          </p:cNvPicPr>
          <p:nvPr/>
        </p:nvPicPr>
        <p:blipFill>
          <a:blip r:embed="rId3"/>
          <a:srcRect/>
          <a:stretch>
            <a:fillRect/>
          </a:stretch>
        </p:blipFill>
        <p:spPr bwMode="auto">
          <a:xfrm>
            <a:off x="6172200" y="1371600"/>
            <a:ext cx="2286000" cy="3241675"/>
          </a:xfrm>
          <a:prstGeom prst="rect">
            <a:avLst/>
          </a:prstGeom>
          <a:noFill/>
          <a:ln w="9525">
            <a:noFill/>
            <a:miter lim="800000"/>
            <a:headEnd/>
            <a:tailEnd/>
          </a:ln>
        </p:spPr>
      </p:pic>
      <p:sp>
        <p:nvSpPr>
          <p:cNvPr id="7" name="Rectangle 2"/>
          <p:cNvSpPr txBox="1">
            <a:spLocks noChangeArrowheads="1"/>
          </p:cNvSpPr>
          <p:nvPr/>
        </p:nvSpPr>
        <p:spPr bwMode="auto">
          <a:xfrm>
            <a:off x="762000" y="0"/>
            <a:ext cx="76962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defRPr/>
            </a:pPr>
            <a:r>
              <a:rPr lang="en-US" sz="3200" b="1" dirty="0">
                <a:latin typeface="Bell MT" panose="02020503060305020303" pitchFamily="18" charset="0"/>
              </a:rPr>
              <a:t>Vacuum Cleaner World Example </a:t>
            </a:r>
            <a:r>
              <a:rPr kumimoji="0" lang="en-US" sz="3200" b="1" i="0" u="none" strike="noStrike" kern="1200" cap="none" spc="0" normalizeH="0" baseline="0" noProof="0" dirty="0">
                <a:ln>
                  <a:noFill/>
                </a:ln>
                <a:solidFill>
                  <a:schemeClr val="tx1"/>
                </a:solidFill>
                <a:effectLst/>
                <a:uLnTx/>
                <a:uFillTx/>
                <a:latin typeface="Bell MT" pitchFamily="18" charset="0"/>
                <a:ea typeface="+mj-ea"/>
                <a:cs typeface="+mj-cs"/>
              </a:rPr>
              <a:t>cont’d</a:t>
            </a:r>
          </a:p>
        </p:txBody>
      </p:sp>
      <p:sp>
        <p:nvSpPr>
          <p:cNvPr id="8" name="Date Placeholder 7"/>
          <p:cNvSpPr>
            <a:spLocks noGrp="1"/>
          </p:cNvSpPr>
          <p:nvPr>
            <p:ph type="dt" sz="half" idx="10"/>
          </p:nvPr>
        </p:nvSpPr>
        <p:spPr/>
        <p:txBody>
          <a:bodyPr/>
          <a:lstStyle/>
          <a:p>
            <a:fld id="{03CE7E30-4CE2-4C1F-B856-42DE52EE7374}" type="datetime1">
              <a:rPr lang="en-US" smtClean="0"/>
              <a:pPr/>
              <a:t>2/1/2024</a:t>
            </a:fld>
            <a:endParaRPr lang="en-US"/>
          </a:p>
        </p:txBody>
      </p:sp>
      <p:sp>
        <p:nvSpPr>
          <p:cNvPr id="9" name="Footer Placeholder 8"/>
          <p:cNvSpPr>
            <a:spLocks noGrp="1"/>
          </p:cNvSpPr>
          <p:nvPr>
            <p:ph type="ftr" sz="quarter" idx="11"/>
          </p:nvPr>
        </p:nvSpPr>
        <p:spPr/>
        <p:txBody>
          <a:bodyPr/>
          <a:lstStyle/>
          <a:p>
            <a:r>
              <a:rPr lang="en-US" dirty="0"/>
              <a:t>AI/COSC</a:t>
            </a:r>
          </a:p>
        </p:txBody>
      </p:sp>
      <p:sp>
        <p:nvSpPr>
          <p:cNvPr id="10" name="Slide Number Placeholder 9"/>
          <p:cNvSpPr>
            <a:spLocks noGrp="1"/>
          </p:cNvSpPr>
          <p:nvPr>
            <p:ph type="sldNum" sz="quarter" idx="12"/>
          </p:nvPr>
        </p:nvSpPr>
        <p:spPr/>
        <p:txBody>
          <a:bodyPr/>
          <a:lstStyle/>
          <a:p>
            <a:fld id="{65584F51-559D-448B-9383-0D3801F2B0CC}" type="slidenum">
              <a:rPr lang="en-US" smtClean="0"/>
              <a:pPr/>
              <a:t>27</a:t>
            </a:fld>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62000" y="848518"/>
            <a:ext cx="7620000" cy="468313"/>
          </a:xfrm>
        </p:spPr>
        <p:txBody>
          <a:bodyPr rtlCol="0">
            <a:normAutofit fontScale="90000"/>
          </a:bodyPr>
          <a:lstStyle/>
          <a:p>
            <a:pPr eaLnBrk="1" fontAlgn="auto" hangingPunct="1">
              <a:spcAft>
                <a:spcPts val="0"/>
              </a:spcAft>
              <a:defRPr/>
            </a:pPr>
            <a:r>
              <a:rPr lang="en-US" sz="3500" dirty="0">
                <a:latin typeface="Times New Roman" pitchFamily="18" charset="0"/>
              </a:rPr>
              <a:t>Example: vacuum world</a:t>
            </a:r>
          </a:p>
        </p:txBody>
      </p:sp>
      <p:sp>
        <p:nvSpPr>
          <p:cNvPr id="30723" name="Rectangle 3"/>
          <p:cNvSpPr>
            <a:spLocks noGrp="1" noChangeArrowheads="1"/>
          </p:cNvSpPr>
          <p:nvPr>
            <p:ph idx="1"/>
          </p:nvPr>
        </p:nvSpPr>
        <p:spPr>
          <a:xfrm>
            <a:off x="801806" y="1889848"/>
            <a:ext cx="4191000" cy="1371600"/>
          </a:xfrm>
        </p:spPr>
        <p:txBody>
          <a:bodyPr>
            <a:normAutofit lnSpcReduction="10000"/>
          </a:bodyPr>
          <a:lstStyle/>
          <a:p>
            <a:pPr marL="0" indent="0" eaLnBrk="1" hangingPunct="1">
              <a:buNone/>
            </a:pPr>
            <a:r>
              <a:rPr lang="en-US" sz="2600" dirty="0">
                <a:solidFill>
                  <a:schemeClr val="accent2"/>
                </a:solidFill>
                <a:latin typeface="Bell MT" pitchFamily="18" charset="0"/>
              </a:rPr>
              <a:t>Contingency</a:t>
            </a:r>
          </a:p>
          <a:p>
            <a:pPr marL="0" indent="0" eaLnBrk="1" hangingPunct="1">
              <a:buNone/>
            </a:pPr>
            <a:r>
              <a:rPr lang="en-US" sz="2600" dirty="0">
                <a:latin typeface="Bell MT" pitchFamily="18" charset="0"/>
              </a:rPr>
              <a:t> </a:t>
            </a:r>
            <a:r>
              <a:rPr lang="en-US" sz="2600" u="sng" dirty="0">
                <a:solidFill>
                  <a:srgbClr val="CC0099"/>
                </a:solidFill>
                <a:latin typeface="Bell MT" pitchFamily="18" charset="0"/>
              </a:rPr>
              <a:t>Solution </a:t>
            </a:r>
          </a:p>
          <a:p>
            <a:pPr eaLnBrk="1" hangingPunct="1">
              <a:buFont typeface="Wingdings" pitchFamily="2" charset="2"/>
              <a:buNone/>
            </a:pPr>
            <a:r>
              <a:rPr lang="en-US" sz="2600" i="1" dirty="0">
                <a:latin typeface="Bell MT" pitchFamily="18" charset="0"/>
              </a:rPr>
              <a:t>[Right, </a:t>
            </a:r>
            <a:r>
              <a:rPr lang="en-US" sz="2600" b="1" i="1" dirty="0">
                <a:latin typeface="Bell MT" pitchFamily="18" charset="0"/>
              </a:rPr>
              <a:t>if</a:t>
            </a:r>
            <a:r>
              <a:rPr lang="en-US" sz="2600" i="1" dirty="0">
                <a:latin typeface="Bell MT" pitchFamily="18" charset="0"/>
              </a:rPr>
              <a:t> dirt </a:t>
            </a:r>
            <a:r>
              <a:rPr lang="en-US" sz="2600" b="1" i="1" dirty="0">
                <a:latin typeface="Bell MT" pitchFamily="18" charset="0"/>
              </a:rPr>
              <a:t>then </a:t>
            </a:r>
            <a:r>
              <a:rPr lang="en-US" sz="2600" i="1" dirty="0">
                <a:latin typeface="Bell MT" pitchFamily="18" charset="0"/>
              </a:rPr>
              <a:t>Suck]</a:t>
            </a:r>
          </a:p>
        </p:txBody>
      </p:sp>
      <p:grpSp>
        <p:nvGrpSpPr>
          <p:cNvPr id="2" name="Group 18"/>
          <p:cNvGrpSpPr>
            <a:grpSpLocks/>
          </p:cNvGrpSpPr>
          <p:nvPr/>
        </p:nvGrpSpPr>
        <p:grpSpPr bwMode="auto">
          <a:xfrm>
            <a:off x="5514975" y="1482003"/>
            <a:ext cx="2867025" cy="3851997"/>
            <a:chOff x="5181600" y="914400"/>
            <a:chExt cx="2867025" cy="4505325"/>
          </a:xfrm>
        </p:grpSpPr>
        <p:sp>
          <p:nvSpPr>
            <p:cNvPr id="30727" name="Line 5"/>
            <p:cNvSpPr>
              <a:spLocks noChangeShapeType="1"/>
            </p:cNvSpPr>
            <p:nvPr/>
          </p:nvSpPr>
          <p:spPr bwMode="auto">
            <a:xfrm>
              <a:off x="6400800" y="1981200"/>
              <a:ext cx="0" cy="609600"/>
            </a:xfrm>
            <a:prstGeom prst="line">
              <a:avLst/>
            </a:prstGeom>
            <a:noFill/>
            <a:ln w="38100">
              <a:solidFill>
                <a:schemeClr val="tx1"/>
              </a:solidFill>
              <a:round/>
              <a:headEnd/>
              <a:tailEnd type="triangle" w="med" len="med"/>
            </a:ln>
          </p:spPr>
          <p:txBody>
            <a:bodyPr/>
            <a:lstStyle/>
            <a:p>
              <a:endParaRPr lang="en-US"/>
            </a:p>
          </p:txBody>
        </p:sp>
        <p:sp>
          <p:nvSpPr>
            <p:cNvPr id="30728" name="Text Box 9"/>
            <p:cNvSpPr txBox="1">
              <a:spLocks noChangeArrowheads="1"/>
            </p:cNvSpPr>
            <p:nvPr/>
          </p:nvSpPr>
          <p:spPr bwMode="auto">
            <a:xfrm>
              <a:off x="5943600" y="3733800"/>
              <a:ext cx="838200" cy="396875"/>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rPr>
                <a:t>suck</a:t>
              </a:r>
            </a:p>
          </p:txBody>
        </p:sp>
        <p:pic>
          <p:nvPicPr>
            <p:cNvPr id="30729" name="Picture 10"/>
            <p:cNvPicPr>
              <a:picLocks noChangeAspect="1" noChangeArrowheads="1"/>
            </p:cNvPicPr>
            <p:nvPr/>
          </p:nvPicPr>
          <p:blipFill>
            <a:blip r:embed="rId3"/>
            <a:srcRect/>
            <a:stretch>
              <a:fillRect/>
            </a:stretch>
          </p:blipFill>
          <p:spPr bwMode="auto">
            <a:xfrm>
              <a:off x="6858000" y="3048000"/>
              <a:ext cx="1190625" cy="590550"/>
            </a:xfrm>
            <a:prstGeom prst="rect">
              <a:avLst/>
            </a:prstGeom>
            <a:noFill/>
            <a:ln w="9525">
              <a:noFill/>
              <a:miter lim="800000"/>
              <a:headEnd/>
              <a:tailEnd/>
            </a:ln>
          </p:spPr>
        </p:pic>
        <p:grpSp>
          <p:nvGrpSpPr>
            <p:cNvPr id="3" name="Group 15"/>
            <p:cNvGrpSpPr>
              <a:grpSpLocks/>
            </p:cNvGrpSpPr>
            <p:nvPr/>
          </p:nvGrpSpPr>
          <p:grpSpPr bwMode="auto">
            <a:xfrm>
              <a:off x="5181600" y="914400"/>
              <a:ext cx="2667000" cy="4505325"/>
              <a:chOff x="5181600" y="914400"/>
              <a:chExt cx="2667000" cy="4505325"/>
            </a:xfrm>
          </p:grpSpPr>
          <p:pic>
            <p:nvPicPr>
              <p:cNvPr id="30731" name="Picture 4"/>
              <p:cNvPicPr>
                <a:picLocks noChangeAspect="1" noChangeArrowheads="1"/>
              </p:cNvPicPr>
              <p:nvPr/>
            </p:nvPicPr>
            <p:blipFill>
              <a:blip r:embed="rId4"/>
              <a:srcRect/>
              <a:stretch>
                <a:fillRect/>
              </a:stretch>
            </p:blipFill>
            <p:spPr bwMode="auto">
              <a:xfrm rot="5400000">
                <a:off x="5815013" y="966788"/>
                <a:ext cx="1171575" cy="1066800"/>
              </a:xfrm>
              <a:prstGeom prst="rect">
                <a:avLst/>
              </a:prstGeom>
              <a:noFill/>
              <a:ln w="9525">
                <a:noFill/>
                <a:miter lim="800000"/>
                <a:headEnd/>
                <a:tailEnd/>
              </a:ln>
            </p:spPr>
          </p:pic>
          <p:pic>
            <p:nvPicPr>
              <p:cNvPr id="30732" name="Picture 6"/>
              <p:cNvPicPr>
                <a:picLocks noChangeAspect="1" noChangeArrowheads="1"/>
              </p:cNvPicPr>
              <p:nvPr/>
            </p:nvPicPr>
            <p:blipFill>
              <a:blip r:embed="rId5"/>
              <a:srcRect/>
              <a:stretch>
                <a:fillRect/>
              </a:stretch>
            </p:blipFill>
            <p:spPr bwMode="auto">
              <a:xfrm>
                <a:off x="5638800" y="4800600"/>
                <a:ext cx="1266825" cy="619125"/>
              </a:xfrm>
              <a:prstGeom prst="rect">
                <a:avLst/>
              </a:prstGeom>
              <a:noFill/>
              <a:ln w="9525">
                <a:noFill/>
                <a:miter lim="800000"/>
                <a:headEnd/>
                <a:tailEnd/>
              </a:ln>
            </p:spPr>
          </p:pic>
          <p:sp>
            <p:nvSpPr>
              <p:cNvPr id="30733" name="Text Box 7"/>
              <p:cNvSpPr txBox="1">
                <a:spLocks noChangeArrowheads="1"/>
              </p:cNvSpPr>
              <p:nvPr/>
            </p:nvSpPr>
            <p:spPr bwMode="auto">
              <a:xfrm>
                <a:off x="6477000" y="2133600"/>
                <a:ext cx="1371600" cy="396875"/>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rPr>
                  <a:t>Move right</a:t>
                </a:r>
              </a:p>
            </p:txBody>
          </p:sp>
          <p:pic>
            <p:nvPicPr>
              <p:cNvPr id="30734" name="Picture 11"/>
              <p:cNvPicPr>
                <a:picLocks noChangeAspect="1" noChangeArrowheads="1"/>
              </p:cNvPicPr>
              <p:nvPr/>
            </p:nvPicPr>
            <p:blipFill>
              <a:blip r:embed="rId6"/>
              <a:srcRect/>
              <a:stretch>
                <a:fillRect/>
              </a:stretch>
            </p:blipFill>
            <p:spPr bwMode="auto">
              <a:xfrm>
                <a:off x="5181600" y="3124200"/>
                <a:ext cx="1228725" cy="504825"/>
              </a:xfrm>
              <a:prstGeom prst="rect">
                <a:avLst/>
              </a:prstGeom>
              <a:noFill/>
              <a:ln w="9525">
                <a:noFill/>
                <a:miter lim="800000"/>
                <a:headEnd/>
                <a:tailEnd/>
              </a:ln>
            </p:spPr>
          </p:pic>
          <p:sp>
            <p:nvSpPr>
              <p:cNvPr id="30735" name="Line 12"/>
              <p:cNvSpPr>
                <a:spLocks noChangeShapeType="1"/>
              </p:cNvSpPr>
              <p:nvPr/>
            </p:nvSpPr>
            <p:spPr bwMode="auto">
              <a:xfrm flipH="1">
                <a:off x="5791200" y="2590800"/>
                <a:ext cx="609600" cy="457200"/>
              </a:xfrm>
              <a:prstGeom prst="line">
                <a:avLst/>
              </a:prstGeom>
              <a:noFill/>
              <a:ln w="38100">
                <a:solidFill>
                  <a:schemeClr val="tx1"/>
                </a:solidFill>
                <a:round/>
                <a:headEnd/>
                <a:tailEnd type="triangle" w="med" len="med"/>
              </a:ln>
            </p:spPr>
            <p:txBody>
              <a:bodyPr/>
              <a:lstStyle/>
              <a:p>
                <a:endParaRPr lang="en-US"/>
              </a:p>
            </p:txBody>
          </p:sp>
          <p:sp>
            <p:nvSpPr>
              <p:cNvPr id="30736" name="Line 13"/>
              <p:cNvSpPr>
                <a:spLocks noChangeShapeType="1"/>
              </p:cNvSpPr>
              <p:nvPr/>
            </p:nvSpPr>
            <p:spPr bwMode="auto">
              <a:xfrm>
                <a:off x="6400800" y="2590800"/>
                <a:ext cx="838200" cy="457200"/>
              </a:xfrm>
              <a:prstGeom prst="line">
                <a:avLst/>
              </a:prstGeom>
              <a:noFill/>
              <a:ln w="38100">
                <a:solidFill>
                  <a:schemeClr val="tx1"/>
                </a:solidFill>
                <a:round/>
                <a:headEnd/>
                <a:tailEnd type="triangle" w="med" len="med"/>
              </a:ln>
            </p:spPr>
            <p:txBody>
              <a:bodyPr/>
              <a:lstStyle/>
              <a:p>
                <a:endParaRPr lang="en-US"/>
              </a:p>
            </p:txBody>
          </p:sp>
          <p:sp>
            <p:nvSpPr>
              <p:cNvPr id="30737" name="Line 15"/>
              <p:cNvSpPr>
                <a:spLocks noChangeShapeType="1"/>
              </p:cNvSpPr>
              <p:nvPr/>
            </p:nvSpPr>
            <p:spPr bwMode="auto">
              <a:xfrm>
                <a:off x="5715000" y="3505200"/>
                <a:ext cx="533400" cy="1447800"/>
              </a:xfrm>
              <a:prstGeom prst="line">
                <a:avLst/>
              </a:prstGeom>
              <a:noFill/>
              <a:ln w="38100">
                <a:solidFill>
                  <a:schemeClr val="tx1"/>
                </a:solidFill>
                <a:round/>
                <a:headEnd/>
                <a:tailEnd type="triangle" w="med" len="med"/>
              </a:ln>
            </p:spPr>
            <p:txBody>
              <a:bodyPr/>
              <a:lstStyle/>
              <a:p>
                <a:endParaRPr lang="en-US"/>
              </a:p>
            </p:txBody>
          </p:sp>
          <p:sp>
            <p:nvSpPr>
              <p:cNvPr id="30738" name="Line 8"/>
              <p:cNvSpPr>
                <a:spLocks noChangeShapeType="1"/>
              </p:cNvSpPr>
              <p:nvPr/>
            </p:nvSpPr>
            <p:spPr bwMode="auto">
              <a:xfrm flipH="1">
                <a:off x="6705600" y="3581400"/>
                <a:ext cx="914400" cy="1295400"/>
              </a:xfrm>
              <a:prstGeom prst="line">
                <a:avLst/>
              </a:prstGeom>
              <a:noFill/>
              <a:ln w="38100">
                <a:solidFill>
                  <a:schemeClr val="tx1"/>
                </a:solidFill>
                <a:round/>
                <a:headEnd/>
                <a:tailEnd type="triangle" w="med" len="med"/>
              </a:ln>
            </p:spPr>
            <p:txBody>
              <a:bodyPr/>
              <a:lstStyle/>
              <a:p>
                <a:endParaRPr lang="en-US"/>
              </a:p>
            </p:txBody>
          </p:sp>
        </p:grpSp>
      </p:grpSp>
      <p:sp>
        <p:nvSpPr>
          <p:cNvPr id="19" name="Rectangle 2"/>
          <p:cNvSpPr txBox="1">
            <a:spLocks noChangeArrowheads="1"/>
          </p:cNvSpPr>
          <p:nvPr/>
        </p:nvSpPr>
        <p:spPr bwMode="auto">
          <a:xfrm>
            <a:off x="457200" y="0"/>
            <a:ext cx="82296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defRPr/>
            </a:pPr>
            <a:r>
              <a:rPr lang="en-US" sz="3200" b="1" dirty="0">
                <a:latin typeface="Bell MT" panose="02020503060305020303" pitchFamily="18" charset="0"/>
              </a:rPr>
              <a:t>Vacuum Cleaner World Example cont’d</a:t>
            </a:r>
          </a:p>
        </p:txBody>
      </p:sp>
      <p:sp>
        <p:nvSpPr>
          <p:cNvPr id="20" name="Date Placeholder 19"/>
          <p:cNvSpPr>
            <a:spLocks noGrp="1"/>
          </p:cNvSpPr>
          <p:nvPr>
            <p:ph type="dt" sz="half" idx="10"/>
          </p:nvPr>
        </p:nvSpPr>
        <p:spPr/>
        <p:txBody>
          <a:bodyPr/>
          <a:lstStyle/>
          <a:p>
            <a:fld id="{B278A68E-3948-4C2C-BC35-6E20552D09AC}" type="datetime1">
              <a:rPr lang="en-US" smtClean="0"/>
              <a:pPr/>
              <a:t>2/1/2024</a:t>
            </a:fld>
            <a:endParaRPr lang="en-US"/>
          </a:p>
        </p:txBody>
      </p:sp>
      <p:sp>
        <p:nvSpPr>
          <p:cNvPr id="21" name="Footer Placeholder 20"/>
          <p:cNvSpPr>
            <a:spLocks noGrp="1"/>
          </p:cNvSpPr>
          <p:nvPr>
            <p:ph type="ftr" sz="quarter" idx="11"/>
          </p:nvPr>
        </p:nvSpPr>
        <p:spPr/>
        <p:txBody>
          <a:bodyPr/>
          <a:lstStyle/>
          <a:p>
            <a:r>
              <a:rPr lang="en-US" dirty="0"/>
              <a:t>AI/COSC</a:t>
            </a:r>
          </a:p>
        </p:txBody>
      </p:sp>
      <p:sp>
        <p:nvSpPr>
          <p:cNvPr id="22" name="Slide Number Placeholder 21"/>
          <p:cNvSpPr>
            <a:spLocks noGrp="1"/>
          </p:cNvSpPr>
          <p:nvPr>
            <p:ph type="sldNum" sz="quarter" idx="12"/>
          </p:nvPr>
        </p:nvSpPr>
        <p:spPr/>
        <p:txBody>
          <a:bodyPr/>
          <a:lstStyle/>
          <a:p>
            <a:fld id="{65584F51-559D-448B-9383-0D3801F2B0CC}" type="slidenum">
              <a:rPr lang="en-US" smtClean="0"/>
              <a:pPr/>
              <a:t>28</a:t>
            </a:fld>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descr="Rectangle: Click to edit Master text styles&#10;Second level&#10;Third level&#10;Fourth level&#10;Fifth level"/>
          <p:cNvSpPr>
            <a:spLocks noGrp="1" noChangeArrowheads="1"/>
          </p:cNvSpPr>
          <p:nvPr>
            <p:ph type="body" idx="1"/>
          </p:nvPr>
        </p:nvSpPr>
        <p:spPr>
          <a:xfrm>
            <a:off x="762000" y="990600"/>
            <a:ext cx="7696200" cy="5638800"/>
          </a:xfrm>
        </p:spPr>
        <p:txBody>
          <a:bodyPr>
            <a:normAutofit/>
          </a:bodyPr>
          <a:lstStyle/>
          <a:p>
            <a:pPr eaLnBrk="1" hangingPunct="1">
              <a:spcBef>
                <a:spcPts val="1200"/>
              </a:spcBef>
            </a:pPr>
            <a:r>
              <a:rPr lang="en-US" sz="2400" dirty="0">
                <a:latin typeface="Bell MT" pitchFamily="18" charset="0"/>
              </a:rPr>
              <a:t>Real-world Problems to be solved by searching algorithms</a:t>
            </a:r>
          </a:p>
          <a:p>
            <a:pPr lvl="1" eaLnBrk="1" hangingPunct="1">
              <a:spcBef>
                <a:spcPts val="1200"/>
              </a:spcBef>
            </a:pPr>
            <a:r>
              <a:rPr lang="en-US" sz="2400" dirty="0">
                <a:latin typeface="Bell MT" pitchFamily="18" charset="0"/>
              </a:rPr>
              <a:t>We have seen two such problems: </a:t>
            </a:r>
          </a:p>
          <a:p>
            <a:pPr lvl="2" eaLnBrk="1" hangingPunct="1">
              <a:spcBef>
                <a:spcPts val="1200"/>
              </a:spcBef>
            </a:pPr>
            <a:r>
              <a:rPr lang="en-US" dirty="0">
                <a:latin typeface="Bell MT" pitchFamily="18" charset="0"/>
              </a:rPr>
              <a:t>The road map problem and the vacuum cleaner world problem</a:t>
            </a:r>
          </a:p>
          <a:p>
            <a:pPr lvl="2"/>
            <a:r>
              <a:rPr lang="en-US" dirty="0">
                <a:latin typeface="Bell MT" pitchFamily="18" charset="0"/>
              </a:rPr>
              <a:t>Route finding</a:t>
            </a:r>
          </a:p>
          <a:p>
            <a:pPr lvl="2"/>
            <a:r>
              <a:rPr lang="en-US" dirty="0">
                <a:latin typeface="Bell MT" pitchFamily="18" charset="0"/>
              </a:rPr>
              <a:t>Touring problems</a:t>
            </a:r>
          </a:p>
          <a:p>
            <a:pPr lvl="2"/>
            <a:r>
              <a:rPr lang="en-US" dirty="0">
                <a:latin typeface="Bell MT" pitchFamily="18" charset="0"/>
              </a:rPr>
              <a:t>VLSI layout</a:t>
            </a:r>
          </a:p>
          <a:p>
            <a:pPr lvl="2"/>
            <a:r>
              <a:rPr lang="en-US" dirty="0">
                <a:latin typeface="Bell MT" pitchFamily="18" charset="0"/>
              </a:rPr>
              <a:t>Robot Navigation</a:t>
            </a:r>
          </a:p>
          <a:p>
            <a:pPr lvl="2"/>
            <a:r>
              <a:rPr lang="en-US" dirty="0">
                <a:latin typeface="Bell MT" pitchFamily="18" charset="0"/>
              </a:rPr>
              <a:t>Automatic assembly sequencing</a:t>
            </a:r>
          </a:p>
          <a:p>
            <a:pPr lvl="2"/>
            <a:r>
              <a:rPr lang="en-US" dirty="0">
                <a:latin typeface="Bell MT" pitchFamily="18" charset="0"/>
              </a:rPr>
              <a:t>Drug design</a:t>
            </a:r>
          </a:p>
          <a:p>
            <a:pPr lvl="2"/>
            <a:r>
              <a:rPr lang="en-US" dirty="0">
                <a:latin typeface="Bell MT" pitchFamily="18" charset="0"/>
              </a:rPr>
              <a:t>Internet searching</a:t>
            </a:r>
          </a:p>
        </p:txBody>
      </p:sp>
      <p:sp>
        <p:nvSpPr>
          <p:cNvPr id="5" name="Rectangle 2"/>
          <p:cNvSpPr>
            <a:spLocks noGrp="1" noChangeArrowheads="1"/>
          </p:cNvSpPr>
          <p:nvPr>
            <p:ph type="title"/>
          </p:nvPr>
        </p:nvSpPr>
        <p:spPr>
          <a:xfrm>
            <a:off x="762000" y="0"/>
            <a:ext cx="7696200" cy="639763"/>
          </a:xfrm>
        </p:spPr>
        <p:txBody>
          <a:bodyPr/>
          <a:lstStyle/>
          <a:p>
            <a:pPr lvl="0" eaLnBrk="0" fontAlgn="base" hangingPunct="0">
              <a:spcAft>
                <a:spcPct val="0"/>
              </a:spcAft>
              <a:defRPr/>
            </a:pPr>
            <a:r>
              <a:rPr lang="en-US" b="1" dirty="0"/>
              <a:t>Vacuum Cleaner World Example cont’d</a:t>
            </a:r>
          </a:p>
        </p:txBody>
      </p:sp>
      <p:sp>
        <p:nvSpPr>
          <p:cNvPr id="4" name="Date Placeholder 3"/>
          <p:cNvSpPr>
            <a:spLocks noGrp="1"/>
          </p:cNvSpPr>
          <p:nvPr>
            <p:ph type="dt" sz="half" idx="10"/>
          </p:nvPr>
        </p:nvSpPr>
        <p:spPr/>
        <p:txBody>
          <a:bodyPr/>
          <a:lstStyle/>
          <a:p>
            <a:fld id="{E0DD0EC7-5ABD-4329-BCCC-4EC2EC3B663C}" type="datetime1">
              <a:rPr lang="en-US" smtClean="0"/>
              <a:pPr/>
              <a:t>2/1/2024</a:t>
            </a:fld>
            <a:endParaRPr lang="en-US"/>
          </a:p>
        </p:txBody>
      </p:sp>
      <p:sp>
        <p:nvSpPr>
          <p:cNvPr id="7" name="Footer Placeholder 6"/>
          <p:cNvSpPr>
            <a:spLocks noGrp="1"/>
          </p:cNvSpPr>
          <p:nvPr>
            <p:ph type="ftr" sz="quarter" idx="11"/>
          </p:nvPr>
        </p:nvSpPr>
        <p:spPr/>
        <p:txBody>
          <a:bodyPr/>
          <a:lstStyle/>
          <a:p>
            <a:r>
              <a:rPr lang="en-US" dirty="0"/>
              <a:t>AI/COSC</a:t>
            </a:r>
          </a:p>
        </p:txBody>
      </p:sp>
      <p:sp>
        <p:nvSpPr>
          <p:cNvPr id="8" name="Slide Number Placeholder 7"/>
          <p:cNvSpPr>
            <a:spLocks noGrp="1"/>
          </p:cNvSpPr>
          <p:nvPr>
            <p:ph type="sldNum" sz="quarter" idx="12"/>
          </p:nvPr>
        </p:nvSpPr>
        <p:spPr/>
        <p:txBody>
          <a:bodyPr/>
          <a:lstStyle/>
          <a:p>
            <a:fld id="{65584F51-559D-448B-9383-0D3801F2B0CC}"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D54B7-438F-D9AC-62D8-5A2CFA54FFE5}"/>
              </a:ext>
            </a:extLst>
          </p:cNvPr>
          <p:cNvSpPr>
            <a:spLocks noGrp="1"/>
          </p:cNvSpPr>
          <p:nvPr>
            <p:ph type="title"/>
          </p:nvPr>
        </p:nvSpPr>
        <p:spPr/>
        <p:txBody>
          <a:bodyPr/>
          <a:lstStyle/>
          <a:p>
            <a:r>
              <a:rPr lang="en-US" b="1" dirty="0"/>
              <a:t>3.1 Solving Problems by searching and Planning</a:t>
            </a:r>
          </a:p>
        </p:txBody>
      </p:sp>
      <p:sp>
        <p:nvSpPr>
          <p:cNvPr id="3" name="Content Placeholder 2">
            <a:extLst>
              <a:ext uri="{FF2B5EF4-FFF2-40B4-BE49-F238E27FC236}">
                <a16:creationId xmlns:a16="http://schemas.microsoft.com/office/drawing/2014/main" id="{3E265428-088A-4A9D-1B5C-CBED6E3BF9CE}"/>
              </a:ext>
            </a:extLst>
          </p:cNvPr>
          <p:cNvSpPr>
            <a:spLocks noGrp="1"/>
          </p:cNvSpPr>
          <p:nvPr>
            <p:ph idx="1"/>
          </p:nvPr>
        </p:nvSpPr>
        <p:spPr>
          <a:xfrm>
            <a:off x="685800" y="761999"/>
            <a:ext cx="8001000" cy="5594351"/>
          </a:xfrm>
        </p:spPr>
        <p:txBody>
          <a:bodyPr>
            <a:normAutofit fontScale="25000" lnSpcReduction="20000"/>
          </a:bodyPr>
          <a:lstStyle/>
          <a:p>
            <a:pPr marL="0" indent="0" algn="just">
              <a:lnSpc>
                <a:spcPct val="160000"/>
              </a:lnSpc>
              <a:spcBef>
                <a:spcPct val="0"/>
              </a:spcBef>
              <a:buNone/>
            </a:pPr>
            <a:r>
              <a:rPr lang="en-US" sz="9200" dirty="0">
                <a:solidFill>
                  <a:srgbClr val="FF0000"/>
                </a:solidFill>
                <a:latin typeface="Perpetua" pitchFamily="18" charset="0"/>
              </a:rPr>
              <a:t>What is Problem ? </a:t>
            </a:r>
          </a:p>
          <a:p>
            <a:pPr algn="just">
              <a:lnSpc>
                <a:spcPct val="160000"/>
              </a:lnSpc>
              <a:spcBef>
                <a:spcPct val="0"/>
              </a:spcBef>
              <a:buFont typeface="Wingdings" panose="05000000000000000000" pitchFamily="2" charset="2"/>
              <a:buChar char="§"/>
            </a:pPr>
            <a:r>
              <a:rPr kumimoji="0" lang="en-US" sz="9200" b="0" i="0" u="none" strike="noStrike" kern="1200" cap="none" spc="0" normalizeH="0" baseline="0" noProof="0" dirty="0">
                <a:ln>
                  <a:noFill/>
                </a:ln>
                <a:solidFill>
                  <a:prstClr val="black"/>
                </a:solidFill>
                <a:effectLst/>
                <a:uLnTx/>
                <a:uFillTx/>
                <a:latin typeface="Perpetua" pitchFamily="18" charset="0"/>
                <a:ea typeface="+mn-ea"/>
                <a:cs typeface="+mn-cs"/>
              </a:rPr>
              <a:t>It is a gap between what actually is and what is desired.</a:t>
            </a:r>
          </a:p>
          <a:p>
            <a:pPr marR="0" lvl="0" algn="just" defTabSz="914400" rtl="0" eaLnBrk="1" fontAlgn="auto" latinLnBrk="0" hangingPunct="1">
              <a:lnSpc>
                <a:spcPct val="160000"/>
              </a:lnSpc>
              <a:spcBef>
                <a:spcPct val="0"/>
              </a:spcBef>
              <a:spcAft>
                <a:spcPts val="0"/>
              </a:spcAft>
              <a:buClr>
                <a:srgbClr val="0000CC"/>
              </a:buClr>
              <a:buSzPct val="60000"/>
              <a:buFont typeface="Wingdings" panose="05000000000000000000" pitchFamily="2" charset="2"/>
              <a:buChar char="§"/>
              <a:tabLst/>
              <a:defRPr/>
            </a:pPr>
            <a:r>
              <a:rPr kumimoji="0" lang="en-US" sz="9200" b="0" i="0" u="none" strike="noStrike" kern="1200" cap="none" spc="0" normalizeH="0" baseline="0" noProof="0" dirty="0">
                <a:ln>
                  <a:noFill/>
                </a:ln>
                <a:solidFill>
                  <a:prstClr val="black"/>
                </a:solidFill>
                <a:effectLst/>
                <a:uLnTx/>
                <a:uFillTx/>
                <a:latin typeface="Perpetua" pitchFamily="18" charset="0"/>
                <a:ea typeface="+mn-ea"/>
                <a:cs typeface="+mn-cs"/>
              </a:rPr>
              <a:t>A problem exists when an individual becomes aware of the existence of a significant difference between the expected and the actual situation, which is an obstacle and makes it difficult to achieve a desired goal or objective.</a:t>
            </a:r>
          </a:p>
          <a:p>
            <a:pPr marR="0" lvl="0" algn="just" defTabSz="914400" rtl="0" eaLnBrk="1" fontAlgn="auto" latinLnBrk="0" hangingPunct="1">
              <a:lnSpc>
                <a:spcPct val="160000"/>
              </a:lnSpc>
              <a:spcBef>
                <a:spcPts val="700"/>
              </a:spcBef>
              <a:spcAft>
                <a:spcPts val="0"/>
              </a:spcAft>
              <a:buClr>
                <a:srgbClr val="DD8047"/>
              </a:buClr>
              <a:buSzPct val="60000"/>
              <a:buFont typeface="Wingdings" panose="05000000000000000000" pitchFamily="2" charset="2"/>
              <a:buChar char="§"/>
              <a:tabLst/>
              <a:defRPr/>
            </a:pPr>
            <a:r>
              <a:rPr kumimoji="0" lang="en-US" sz="9200" b="0" i="0" u="none" strike="noStrike" kern="1200" cap="none" spc="0" normalizeH="0" baseline="0" noProof="0" dirty="0">
                <a:ln>
                  <a:noFill/>
                </a:ln>
                <a:solidFill>
                  <a:prstClr val="black"/>
                </a:solidFill>
                <a:effectLst/>
                <a:uLnTx/>
                <a:uFillTx/>
                <a:latin typeface="Perpetua" pitchFamily="18" charset="0"/>
                <a:ea typeface="+mn-ea"/>
                <a:cs typeface="+mn-cs"/>
              </a:rPr>
              <a:t>Solving problems through searching and planning is a fundamental concept in the field of artificial intelligence (AI). </a:t>
            </a:r>
          </a:p>
          <a:p>
            <a:pPr marR="0" lvl="0" algn="just" defTabSz="914400" rtl="0" eaLnBrk="1" fontAlgn="auto" latinLnBrk="0" hangingPunct="1">
              <a:lnSpc>
                <a:spcPct val="160000"/>
              </a:lnSpc>
              <a:spcBef>
                <a:spcPts val="700"/>
              </a:spcBef>
              <a:spcAft>
                <a:spcPts val="0"/>
              </a:spcAft>
              <a:buClr>
                <a:srgbClr val="DD8047"/>
              </a:buClr>
              <a:buSzPct val="60000"/>
              <a:buFont typeface="Wingdings" panose="05000000000000000000" pitchFamily="2" charset="2"/>
              <a:buChar char="§"/>
              <a:tabLst/>
              <a:defRPr/>
            </a:pPr>
            <a:r>
              <a:rPr kumimoji="0" lang="en-US" sz="9200" b="0" i="0" u="none" strike="noStrike" kern="1200" cap="none" spc="0" normalizeH="0" baseline="0" noProof="0" dirty="0">
                <a:ln>
                  <a:noFill/>
                </a:ln>
                <a:solidFill>
                  <a:prstClr val="black"/>
                </a:solidFill>
                <a:effectLst/>
                <a:uLnTx/>
                <a:uFillTx/>
                <a:latin typeface="Perpetua" pitchFamily="18" charset="0"/>
                <a:ea typeface="+mn-ea"/>
                <a:cs typeface="+mn-cs"/>
              </a:rPr>
              <a:t>It involves developing algorithms and techniques that enable AI systems to find optimal or near-optimal solutions to complex problems.</a:t>
            </a:r>
          </a:p>
          <a:p>
            <a:pPr algn="just">
              <a:lnSpc>
                <a:spcPct val="160000"/>
              </a:lnSpc>
              <a:spcBef>
                <a:spcPct val="0"/>
              </a:spcBef>
              <a:buClr>
                <a:srgbClr val="0000CC"/>
              </a:buClr>
              <a:buFont typeface="Wingdings" panose="05000000000000000000" pitchFamily="2" charset="2"/>
              <a:buChar char="§"/>
            </a:pPr>
            <a:endParaRPr lang="en-US" sz="9600" dirty="0">
              <a:latin typeface="Perpetua" pitchFamily="18" charset="0"/>
            </a:endParaRPr>
          </a:p>
          <a:p>
            <a:pPr marL="225425" indent="-225425">
              <a:lnSpc>
                <a:spcPct val="160000"/>
              </a:lnSpc>
              <a:spcBef>
                <a:spcPct val="0"/>
              </a:spcBef>
              <a:buClr>
                <a:srgbClr val="0000CC"/>
              </a:buClr>
              <a:buNone/>
            </a:pPr>
            <a:endParaRPr lang="en-US" sz="3200" dirty="0">
              <a:latin typeface="Perpetua" pitchFamily="18" charset="0"/>
            </a:endParaRPr>
          </a:p>
          <a:p>
            <a:endParaRPr lang="en-US" dirty="0"/>
          </a:p>
        </p:txBody>
      </p:sp>
      <p:sp>
        <p:nvSpPr>
          <p:cNvPr id="4" name="Date Placeholder 3">
            <a:extLst>
              <a:ext uri="{FF2B5EF4-FFF2-40B4-BE49-F238E27FC236}">
                <a16:creationId xmlns:a16="http://schemas.microsoft.com/office/drawing/2014/main" id="{D11E91E7-5C70-324B-106C-856B3B42E2A5}"/>
              </a:ext>
            </a:extLst>
          </p:cNvPr>
          <p:cNvSpPr>
            <a:spLocks noGrp="1"/>
          </p:cNvSpPr>
          <p:nvPr>
            <p:ph type="dt" sz="half" idx="10"/>
          </p:nvPr>
        </p:nvSpPr>
        <p:spPr/>
        <p:txBody>
          <a:bodyPr/>
          <a:lstStyle/>
          <a:p>
            <a:fld id="{1DE2AA5A-5D3E-4BCB-8090-3B3DBF11BE71}" type="datetime1">
              <a:rPr lang="en-US" smtClean="0"/>
              <a:pPr/>
              <a:t>2/1/2024</a:t>
            </a:fld>
            <a:endParaRPr lang="en-US"/>
          </a:p>
        </p:txBody>
      </p:sp>
      <p:sp>
        <p:nvSpPr>
          <p:cNvPr id="5" name="Footer Placeholder 4">
            <a:extLst>
              <a:ext uri="{FF2B5EF4-FFF2-40B4-BE49-F238E27FC236}">
                <a16:creationId xmlns:a16="http://schemas.microsoft.com/office/drawing/2014/main" id="{330DA854-D31F-E90D-9903-E0F75F540249}"/>
              </a:ext>
            </a:extLst>
          </p:cNvPr>
          <p:cNvSpPr>
            <a:spLocks noGrp="1"/>
          </p:cNvSpPr>
          <p:nvPr>
            <p:ph type="ftr" sz="quarter" idx="11"/>
          </p:nvPr>
        </p:nvSpPr>
        <p:spPr/>
        <p:txBody>
          <a:bodyPr/>
          <a:lstStyle/>
          <a:p>
            <a:r>
              <a:rPr lang="en-US"/>
              <a:t>AI/CSE 3206</a:t>
            </a:r>
            <a:endParaRPr lang="en-US" dirty="0"/>
          </a:p>
        </p:txBody>
      </p:sp>
      <p:sp>
        <p:nvSpPr>
          <p:cNvPr id="6" name="Slide Number Placeholder 5">
            <a:extLst>
              <a:ext uri="{FF2B5EF4-FFF2-40B4-BE49-F238E27FC236}">
                <a16:creationId xmlns:a16="http://schemas.microsoft.com/office/drawing/2014/main" id="{F2BE3F6E-5749-3AA8-F28A-814AD9F7F6A0}"/>
              </a:ext>
            </a:extLst>
          </p:cNvPr>
          <p:cNvSpPr>
            <a:spLocks noGrp="1"/>
          </p:cNvSpPr>
          <p:nvPr>
            <p:ph type="sldNum" sz="quarter" idx="12"/>
          </p:nvPr>
        </p:nvSpPr>
        <p:spPr/>
        <p:txBody>
          <a:bodyPr/>
          <a:lstStyle/>
          <a:p>
            <a:fld id="{65584F51-559D-448B-9383-0D3801F2B0CC}" type="slidenum">
              <a:rPr lang="en-US" smtClean="0"/>
              <a:pPr/>
              <a:t>3</a:t>
            </a:fld>
            <a:endParaRPr lang="en-US"/>
          </a:p>
        </p:txBody>
      </p:sp>
    </p:spTree>
    <p:extLst>
      <p:ext uri="{BB962C8B-B14F-4D97-AF65-F5344CB8AC3E}">
        <p14:creationId xmlns:p14="http://schemas.microsoft.com/office/powerpoint/2010/main" val="1674628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38200" y="868363"/>
            <a:ext cx="7615451" cy="349250"/>
          </a:xfrm>
        </p:spPr>
        <p:txBody>
          <a:bodyPr>
            <a:normAutofit fontScale="90000"/>
          </a:bodyPr>
          <a:lstStyle/>
          <a:p>
            <a:r>
              <a:rPr lang="en-US" sz="3200" b="1" dirty="0">
                <a:latin typeface="Bell MT" pitchFamily="18" charset="0"/>
              </a:rPr>
              <a:t>Example: vacuum world</a:t>
            </a:r>
          </a:p>
        </p:txBody>
      </p:sp>
      <p:sp>
        <p:nvSpPr>
          <p:cNvPr id="32771" name="Rectangle 3" descr="Rectangle: Click to edit Master text styles&#10;Second level&#10;Third level&#10;Fourth level&#10;Fifth level"/>
          <p:cNvSpPr>
            <a:spLocks noGrp="1" noChangeArrowheads="1"/>
          </p:cNvSpPr>
          <p:nvPr>
            <p:ph type="body" sz="half" idx="2"/>
          </p:nvPr>
        </p:nvSpPr>
        <p:spPr>
          <a:xfrm>
            <a:off x="838200" y="3918128"/>
            <a:ext cx="7543800" cy="2177872"/>
          </a:xfrm>
        </p:spPr>
        <p:txBody>
          <a:bodyPr>
            <a:noAutofit/>
          </a:bodyPr>
          <a:lstStyle/>
          <a:p>
            <a:pPr>
              <a:lnSpc>
                <a:spcPct val="90000"/>
              </a:lnSpc>
            </a:pPr>
            <a:r>
              <a:rPr lang="en-US" sz="2400" dirty="0">
                <a:latin typeface="Bell MT" panose="02020503060305020303" pitchFamily="18" charset="0"/>
              </a:rPr>
              <a:t>States??</a:t>
            </a:r>
          </a:p>
          <a:p>
            <a:pPr>
              <a:lnSpc>
                <a:spcPct val="90000"/>
              </a:lnSpc>
            </a:pPr>
            <a:r>
              <a:rPr lang="en-US" sz="2400" dirty="0">
                <a:latin typeface="Bell MT" panose="02020503060305020303" pitchFamily="18" charset="0"/>
              </a:rPr>
              <a:t>Initial state??</a:t>
            </a:r>
          </a:p>
          <a:p>
            <a:pPr>
              <a:lnSpc>
                <a:spcPct val="90000"/>
              </a:lnSpc>
            </a:pPr>
            <a:r>
              <a:rPr lang="en-US" sz="2400" dirty="0">
                <a:latin typeface="Bell MT" panose="02020503060305020303" pitchFamily="18" charset="0"/>
              </a:rPr>
              <a:t>Actions??</a:t>
            </a:r>
          </a:p>
          <a:p>
            <a:pPr>
              <a:lnSpc>
                <a:spcPct val="90000"/>
              </a:lnSpc>
            </a:pPr>
            <a:r>
              <a:rPr lang="en-US" sz="2400" dirty="0">
                <a:latin typeface="Bell MT" panose="02020503060305020303" pitchFamily="18" charset="0"/>
              </a:rPr>
              <a:t>Goal test??</a:t>
            </a:r>
          </a:p>
          <a:p>
            <a:pPr>
              <a:lnSpc>
                <a:spcPct val="90000"/>
              </a:lnSpc>
            </a:pPr>
            <a:r>
              <a:rPr lang="en-US" sz="2400" dirty="0">
                <a:latin typeface="Bell MT" panose="02020503060305020303" pitchFamily="18" charset="0"/>
              </a:rPr>
              <a:t>Path cost??</a:t>
            </a:r>
          </a:p>
        </p:txBody>
      </p:sp>
      <p:pic>
        <p:nvPicPr>
          <p:cNvPr id="32772" name="Picture 4"/>
          <p:cNvPicPr>
            <a:picLocks noGrp="1" noChangeAspect="1" noChangeArrowheads="1"/>
          </p:cNvPicPr>
          <p:nvPr>
            <p:ph sz="half" idx="1"/>
          </p:nvPr>
        </p:nvPicPr>
        <p:blipFill>
          <a:blip r:embed="rId2"/>
          <a:srcRect/>
          <a:stretch>
            <a:fillRect/>
          </a:stretch>
        </p:blipFill>
        <p:spPr>
          <a:xfrm>
            <a:off x="3276600" y="1458722"/>
            <a:ext cx="4876800" cy="2351277"/>
          </a:xfrm>
        </p:spPr>
      </p:pic>
      <p:sp>
        <p:nvSpPr>
          <p:cNvPr id="6" name="Rectangle 2"/>
          <p:cNvSpPr txBox="1">
            <a:spLocks noChangeArrowheads="1"/>
          </p:cNvSpPr>
          <p:nvPr/>
        </p:nvSpPr>
        <p:spPr bwMode="auto">
          <a:xfrm>
            <a:off x="762000" y="0"/>
            <a:ext cx="76200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defRPr/>
            </a:pPr>
            <a:r>
              <a:rPr lang="en-US" sz="3200" b="1" dirty="0">
                <a:latin typeface="Bell MT" panose="02020503060305020303" pitchFamily="18" charset="0"/>
              </a:rPr>
              <a:t>Vacuum Cleaner World Example cont’d</a:t>
            </a:r>
          </a:p>
        </p:txBody>
      </p:sp>
      <p:sp>
        <p:nvSpPr>
          <p:cNvPr id="7" name="Date Placeholder 6"/>
          <p:cNvSpPr>
            <a:spLocks noGrp="1"/>
          </p:cNvSpPr>
          <p:nvPr>
            <p:ph type="dt" sz="half" idx="10"/>
          </p:nvPr>
        </p:nvSpPr>
        <p:spPr/>
        <p:txBody>
          <a:bodyPr/>
          <a:lstStyle/>
          <a:p>
            <a:pPr>
              <a:defRPr/>
            </a:pPr>
            <a:fld id="{999F96DE-104C-44C7-A56B-7BC870A0C3A2}" type="datetime1">
              <a:rPr lang="en-US" smtClean="0"/>
              <a:pPr>
                <a:defRPr/>
              </a:pPr>
              <a:t>2/1/2024</a:t>
            </a:fld>
            <a:endParaRPr lang="en-US"/>
          </a:p>
        </p:txBody>
      </p:sp>
      <p:sp>
        <p:nvSpPr>
          <p:cNvPr id="9" name="Footer Placeholder 8"/>
          <p:cNvSpPr>
            <a:spLocks noGrp="1"/>
          </p:cNvSpPr>
          <p:nvPr>
            <p:ph type="ftr" sz="quarter" idx="11"/>
          </p:nvPr>
        </p:nvSpPr>
        <p:spPr/>
        <p:txBody>
          <a:bodyPr/>
          <a:lstStyle/>
          <a:p>
            <a:pPr>
              <a:defRPr/>
            </a:pPr>
            <a:r>
              <a:rPr lang="en-US" dirty="0"/>
              <a:t>AI/COSC</a:t>
            </a:r>
          </a:p>
        </p:txBody>
      </p:sp>
      <p:sp>
        <p:nvSpPr>
          <p:cNvPr id="10" name="Slide Number Placeholder 9"/>
          <p:cNvSpPr>
            <a:spLocks noGrp="1"/>
          </p:cNvSpPr>
          <p:nvPr>
            <p:ph type="sldNum" sz="quarter" idx="12"/>
          </p:nvPr>
        </p:nvSpPr>
        <p:spPr/>
        <p:txBody>
          <a:bodyPr/>
          <a:lstStyle/>
          <a:p>
            <a:pPr>
              <a:defRPr/>
            </a:pPr>
            <a:fld id="{6E3736F9-CA22-4482-BA20-2F781CE34D49}"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04081" y="907505"/>
            <a:ext cx="7620000" cy="457200"/>
          </a:xfrm>
        </p:spPr>
        <p:txBody>
          <a:bodyPr>
            <a:noAutofit/>
          </a:bodyPr>
          <a:lstStyle/>
          <a:p>
            <a:r>
              <a:rPr lang="en-US" sz="2800" dirty="0">
                <a:latin typeface="Bell MT" pitchFamily="18" charset="0"/>
              </a:rPr>
              <a:t>Example: vacuum world</a:t>
            </a:r>
          </a:p>
        </p:txBody>
      </p:sp>
      <p:sp>
        <p:nvSpPr>
          <p:cNvPr id="440323" name="Rectangle 3" descr="Rectangle: Click to edit Master text styles&#10;Second level&#10;Third level&#10;Fourth level&#10;Fifth level"/>
          <p:cNvSpPr>
            <a:spLocks noGrp="1" noChangeArrowheads="1"/>
          </p:cNvSpPr>
          <p:nvPr>
            <p:ph type="body" sz="half" idx="2"/>
          </p:nvPr>
        </p:nvSpPr>
        <p:spPr>
          <a:xfrm>
            <a:off x="990600" y="4049215"/>
            <a:ext cx="7467600" cy="1978025"/>
          </a:xfrm>
        </p:spPr>
        <p:txBody>
          <a:bodyPr>
            <a:normAutofit fontScale="92500" lnSpcReduction="10000"/>
          </a:bodyPr>
          <a:lstStyle/>
          <a:p>
            <a:r>
              <a:rPr lang="en-US" sz="2400" dirty="0">
                <a:latin typeface="Bell MT" pitchFamily="18" charset="0"/>
              </a:rPr>
              <a:t>States?? two locations with or without dirt: 2 x 2</a:t>
            </a:r>
            <a:r>
              <a:rPr lang="en-US" sz="2400" baseline="30000" dirty="0">
                <a:latin typeface="Bell MT" pitchFamily="18" charset="0"/>
              </a:rPr>
              <a:t>2</a:t>
            </a:r>
            <a:r>
              <a:rPr lang="en-US" sz="2400" dirty="0">
                <a:latin typeface="Bell MT" pitchFamily="18" charset="0"/>
              </a:rPr>
              <a:t>=8 states.</a:t>
            </a:r>
          </a:p>
          <a:p>
            <a:r>
              <a:rPr lang="en-US" sz="2400" dirty="0">
                <a:latin typeface="Bell MT" pitchFamily="18" charset="0"/>
              </a:rPr>
              <a:t>Initial state?? Any state can be initial</a:t>
            </a:r>
          </a:p>
          <a:p>
            <a:r>
              <a:rPr lang="en-US" sz="2400" dirty="0">
                <a:latin typeface="Bell MT" pitchFamily="18" charset="0"/>
              </a:rPr>
              <a:t>Actions?? {</a:t>
            </a:r>
            <a:r>
              <a:rPr lang="en-US" sz="2400" i="1" dirty="0">
                <a:latin typeface="Bell MT" pitchFamily="18" charset="0"/>
              </a:rPr>
              <a:t>Left</a:t>
            </a:r>
            <a:r>
              <a:rPr lang="en-US" sz="2400" dirty="0">
                <a:latin typeface="Bell MT" pitchFamily="18" charset="0"/>
              </a:rPr>
              <a:t>, </a:t>
            </a:r>
            <a:r>
              <a:rPr lang="en-US" sz="2400" i="1" dirty="0">
                <a:latin typeface="Bell MT" pitchFamily="18" charset="0"/>
              </a:rPr>
              <a:t>Right</a:t>
            </a:r>
            <a:r>
              <a:rPr lang="en-US" sz="2400" dirty="0">
                <a:latin typeface="Bell MT" pitchFamily="18" charset="0"/>
              </a:rPr>
              <a:t>, </a:t>
            </a:r>
            <a:r>
              <a:rPr lang="en-US" sz="2400" i="1" dirty="0">
                <a:latin typeface="Bell MT" pitchFamily="18" charset="0"/>
              </a:rPr>
              <a:t>Suck</a:t>
            </a:r>
            <a:r>
              <a:rPr lang="en-US" sz="2400" dirty="0">
                <a:latin typeface="Bell MT" pitchFamily="18" charset="0"/>
              </a:rPr>
              <a:t>}</a:t>
            </a:r>
          </a:p>
          <a:p>
            <a:r>
              <a:rPr lang="en-US" sz="2400" dirty="0">
                <a:latin typeface="Bell MT" pitchFamily="18" charset="0"/>
              </a:rPr>
              <a:t>Goal test?? Check whether squares are clean.</a:t>
            </a:r>
          </a:p>
          <a:p>
            <a:r>
              <a:rPr lang="en-US" sz="2400" dirty="0">
                <a:latin typeface="Bell MT" pitchFamily="18" charset="0"/>
              </a:rPr>
              <a:t>Path cost?? Number of actions to reach goal.</a:t>
            </a:r>
          </a:p>
        </p:txBody>
      </p:sp>
      <p:pic>
        <p:nvPicPr>
          <p:cNvPr id="33796" name="Picture 4"/>
          <p:cNvPicPr>
            <a:picLocks noGrp="1" noChangeAspect="1" noChangeArrowheads="1"/>
          </p:cNvPicPr>
          <p:nvPr>
            <p:ph sz="half" idx="1"/>
          </p:nvPr>
        </p:nvPicPr>
        <p:blipFill>
          <a:blip r:embed="rId2"/>
          <a:srcRect/>
          <a:stretch>
            <a:fillRect/>
          </a:stretch>
        </p:blipFill>
        <p:spPr>
          <a:xfrm>
            <a:off x="1905000" y="1626098"/>
            <a:ext cx="4648200" cy="2235200"/>
          </a:xfrm>
        </p:spPr>
      </p:pic>
      <p:sp>
        <p:nvSpPr>
          <p:cNvPr id="6" name="Rectangle 2"/>
          <p:cNvSpPr txBox="1">
            <a:spLocks noChangeArrowheads="1"/>
          </p:cNvSpPr>
          <p:nvPr/>
        </p:nvSpPr>
        <p:spPr bwMode="auto">
          <a:xfrm>
            <a:off x="762000" y="6349"/>
            <a:ext cx="77724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defRPr/>
            </a:pPr>
            <a:r>
              <a:rPr lang="en-US" sz="3200" b="1" dirty="0">
                <a:latin typeface="Bell MT" panose="02020503060305020303" pitchFamily="18" charset="0"/>
              </a:rPr>
              <a:t>Vacuum Cleaner World Example cont’d</a:t>
            </a:r>
          </a:p>
        </p:txBody>
      </p:sp>
      <p:sp>
        <p:nvSpPr>
          <p:cNvPr id="7" name="Date Placeholder 6"/>
          <p:cNvSpPr>
            <a:spLocks noGrp="1"/>
          </p:cNvSpPr>
          <p:nvPr>
            <p:ph type="dt" sz="half" idx="10"/>
          </p:nvPr>
        </p:nvSpPr>
        <p:spPr/>
        <p:txBody>
          <a:bodyPr/>
          <a:lstStyle/>
          <a:p>
            <a:pPr>
              <a:defRPr/>
            </a:pPr>
            <a:fld id="{85464101-70AC-4601-AAA3-E5FC4CAECDAA}" type="datetime1">
              <a:rPr lang="en-US" smtClean="0"/>
              <a:pPr>
                <a:defRPr/>
              </a:pPr>
              <a:t>2/1/2024</a:t>
            </a:fld>
            <a:endParaRPr lang="en-US"/>
          </a:p>
        </p:txBody>
      </p:sp>
      <p:sp>
        <p:nvSpPr>
          <p:cNvPr id="9" name="Footer Placeholder 8"/>
          <p:cNvSpPr>
            <a:spLocks noGrp="1"/>
          </p:cNvSpPr>
          <p:nvPr>
            <p:ph type="ftr" sz="quarter" idx="11"/>
          </p:nvPr>
        </p:nvSpPr>
        <p:spPr/>
        <p:txBody>
          <a:bodyPr/>
          <a:lstStyle/>
          <a:p>
            <a:pPr>
              <a:defRPr/>
            </a:pPr>
            <a:r>
              <a:rPr lang="en-US" dirty="0"/>
              <a:t>AI/COSC</a:t>
            </a:r>
          </a:p>
        </p:txBody>
      </p:sp>
      <p:sp>
        <p:nvSpPr>
          <p:cNvPr id="10" name="Slide Number Placeholder 9"/>
          <p:cNvSpPr>
            <a:spLocks noGrp="1"/>
          </p:cNvSpPr>
          <p:nvPr>
            <p:ph type="sldNum" sz="quarter" idx="12"/>
          </p:nvPr>
        </p:nvSpPr>
        <p:spPr/>
        <p:txBody>
          <a:bodyPr/>
          <a:lstStyle/>
          <a:p>
            <a:pPr>
              <a:defRPr/>
            </a:pPr>
            <a:fld id="{6E3736F9-CA22-4482-BA20-2F781CE34D49}" type="slidenum">
              <a:rPr lang="en-US" smtClean="0"/>
              <a:pPr>
                <a:defRPr/>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3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3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descr="Rectangle: Click to edit Master text styles&#10;Second level&#10;Third level&#10;Fourth level&#10;Fifth level"/>
          <p:cNvSpPr>
            <a:spLocks noGrp="1" noChangeArrowheads="1"/>
          </p:cNvSpPr>
          <p:nvPr>
            <p:ph type="body" sz="half" idx="2"/>
          </p:nvPr>
        </p:nvSpPr>
        <p:spPr>
          <a:xfrm>
            <a:off x="838200" y="3689801"/>
            <a:ext cx="7620000" cy="1978025"/>
          </a:xfrm>
        </p:spPr>
        <p:txBody>
          <a:bodyPr>
            <a:normAutofit lnSpcReduction="10000"/>
          </a:bodyPr>
          <a:lstStyle/>
          <a:p>
            <a:pPr>
              <a:lnSpc>
                <a:spcPct val="90000"/>
              </a:lnSpc>
            </a:pPr>
            <a:r>
              <a:rPr lang="en-US" sz="2400" dirty="0">
                <a:latin typeface="Bell MT" pitchFamily="18" charset="0"/>
              </a:rPr>
              <a:t>States??</a:t>
            </a:r>
          </a:p>
          <a:p>
            <a:pPr>
              <a:lnSpc>
                <a:spcPct val="90000"/>
              </a:lnSpc>
            </a:pPr>
            <a:r>
              <a:rPr lang="en-US" sz="2400" dirty="0">
                <a:latin typeface="Bell MT" pitchFamily="18" charset="0"/>
              </a:rPr>
              <a:t>Initial state??</a:t>
            </a:r>
          </a:p>
          <a:p>
            <a:pPr>
              <a:lnSpc>
                <a:spcPct val="90000"/>
              </a:lnSpc>
            </a:pPr>
            <a:r>
              <a:rPr lang="en-US" sz="2400" dirty="0">
                <a:latin typeface="Bell MT" pitchFamily="18" charset="0"/>
              </a:rPr>
              <a:t>Actions??</a:t>
            </a:r>
          </a:p>
          <a:p>
            <a:pPr>
              <a:lnSpc>
                <a:spcPct val="90000"/>
              </a:lnSpc>
            </a:pPr>
            <a:r>
              <a:rPr lang="en-US" sz="2400" dirty="0">
                <a:latin typeface="Bell MT" pitchFamily="18" charset="0"/>
              </a:rPr>
              <a:t>Goal test??</a:t>
            </a:r>
          </a:p>
          <a:p>
            <a:pPr>
              <a:lnSpc>
                <a:spcPct val="90000"/>
              </a:lnSpc>
            </a:pPr>
            <a:r>
              <a:rPr lang="en-US" sz="2400" dirty="0">
                <a:latin typeface="Bell MT" pitchFamily="18" charset="0"/>
              </a:rPr>
              <a:t>Path cost??</a:t>
            </a:r>
          </a:p>
        </p:txBody>
      </p:sp>
      <p:pic>
        <p:nvPicPr>
          <p:cNvPr id="34820" name="Picture 4"/>
          <p:cNvPicPr>
            <a:picLocks noGrp="1" noChangeAspect="1" noChangeArrowheads="1"/>
          </p:cNvPicPr>
          <p:nvPr>
            <p:ph sz="half" idx="1"/>
          </p:nvPr>
        </p:nvPicPr>
        <p:blipFill>
          <a:blip r:embed="rId2"/>
          <a:srcRect/>
          <a:stretch>
            <a:fillRect/>
          </a:stretch>
        </p:blipFill>
        <p:spPr>
          <a:xfrm>
            <a:off x="2987675" y="1219200"/>
            <a:ext cx="3473450" cy="1978025"/>
          </a:xfrm>
        </p:spPr>
      </p:pic>
      <p:sp>
        <p:nvSpPr>
          <p:cNvPr id="6" name="Rectangle 2"/>
          <p:cNvSpPr txBox="1">
            <a:spLocks noChangeArrowheads="1"/>
          </p:cNvSpPr>
          <p:nvPr/>
        </p:nvSpPr>
        <p:spPr bwMode="auto">
          <a:xfrm>
            <a:off x="838200" y="0"/>
            <a:ext cx="76200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defRPr/>
            </a:pPr>
            <a:r>
              <a:rPr lang="en-US" sz="3200" b="1" dirty="0">
                <a:latin typeface="Bell MT" pitchFamily="18" charset="0"/>
              </a:rPr>
              <a:t>Example: 8-puzzle</a:t>
            </a:r>
            <a:endParaRPr kumimoji="0" lang="en-US" sz="3200" b="1" i="0" u="none" strike="noStrike" kern="1200" cap="none" spc="0" normalizeH="0" baseline="0" noProof="0" dirty="0">
              <a:ln>
                <a:noFill/>
              </a:ln>
              <a:solidFill>
                <a:schemeClr val="tx1"/>
              </a:solidFill>
              <a:effectLst/>
              <a:uLnTx/>
              <a:uFillTx/>
              <a:latin typeface="Bell MT" pitchFamily="18" charset="0"/>
              <a:ea typeface="+mj-ea"/>
              <a:cs typeface="+mj-cs"/>
            </a:endParaRPr>
          </a:p>
        </p:txBody>
      </p:sp>
      <p:sp>
        <p:nvSpPr>
          <p:cNvPr id="7" name="Date Placeholder 6"/>
          <p:cNvSpPr>
            <a:spLocks noGrp="1"/>
          </p:cNvSpPr>
          <p:nvPr>
            <p:ph type="dt" sz="half" idx="10"/>
          </p:nvPr>
        </p:nvSpPr>
        <p:spPr/>
        <p:txBody>
          <a:bodyPr/>
          <a:lstStyle/>
          <a:p>
            <a:pPr>
              <a:defRPr/>
            </a:pPr>
            <a:fld id="{6E427B2C-4B04-4416-9B63-2E1EB9091B32}" type="datetime1">
              <a:rPr lang="en-US" smtClean="0"/>
              <a:pPr>
                <a:defRPr/>
              </a:pPr>
              <a:t>2/1/2024</a:t>
            </a:fld>
            <a:endParaRPr lang="en-US"/>
          </a:p>
        </p:txBody>
      </p:sp>
      <p:sp>
        <p:nvSpPr>
          <p:cNvPr id="9" name="Footer Placeholder 8"/>
          <p:cNvSpPr>
            <a:spLocks noGrp="1"/>
          </p:cNvSpPr>
          <p:nvPr>
            <p:ph type="ftr" sz="quarter" idx="11"/>
          </p:nvPr>
        </p:nvSpPr>
        <p:spPr/>
        <p:txBody>
          <a:bodyPr/>
          <a:lstStyle/>
          <a:p>
            <a:pPr>
              <a:defRPr/>
            </a:pPr>
            <a:r>
              <a:rPr lang="en-US" dirty="0"/>
              <a:t>AI/COSC</a:t>
            </a:r>
          </a:p>
        </p:txBody>
      </p:sp>
      <p:sp>
        <p:nvSpPr>
          <p:cNvPr id="10" name="Slide Number Placeholder 9"/>
          <p:cNvSpPr>
            <a:spLocks noGrp="1"/>
          </p:cNvSpPr>
          <p:nvPr>
            <p:ph type="sldNum" sz="quarter" idx="12"/>
          </p:nvPr>
        </p:nvSpPr>
        <p:spPr/>
        <p:txBody>
          <a:bodyPr/>
          <a:lstStyle/>
          <a:p>
            <a:pPr>
              <a:defRPr/>
            </a:pPr>
            <a:fld id="{6E3736F9-CA22-4482-BA20-2F781CE34D49}"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1" name="Rectangle 3" descr="Rectangle: Click to edit Master text styles&#10;Second level&#10;Third level&#10;Fourth level&#10;Fifth level"/>
          <p:cNvSpPr>
            <a:spLocks noGrp="1" noChangeArrowheads="1"/>
          </p:cNvSpPr>
          <p:nvPr>
            <p:ph type="body" sz="half" idx="2"/>
          </p:nvPr>
        </p:nvSpPr>
        <p:spPr>
          <a:xfrm>
            <a:off x="838200" y="3604419"/>
            <a:ext cx="7620000" cy="1978025"/>
          </a:xfrm>
        </p:spPr>
        <p:txBody>
          <a:bodyPr>
            <a:normAutofit fontScale="92500" lnSpcReduction="10000"/>
          </a:bodyPr>
          <a:lstStyle/>
          <a:p>
            <a:r>
              <a:rPr lang="en-US" sz="2400" dirty="0">
                <a:latin typeface="Bell MT" pitchFamily="18" charset="0"/>
              </a:rPr>
              <a:t>States?? Integer location of each tile </a:t>
            </a:r>
          </a:p>
          <a:p>
            <a:r>
              <a:rPr lang="en-US" sz="2400" dirty="0">
                <a:latin typeface="Bell MT" pitchFamily="18" charset="0"/>
              </a:rPr>
              <a:t>Initial state?? Any state can be initial</a:t>
            </a:r>
          </a:p>
          <a:p>
            <a:r>
              <a:rPr lang="en-US" sz="2400" dirty="0">
                <a:latin typeface="Bell MT" pitchFamily="18" charset="0"/>
              </a:rPr>
              <a:t>Actions?? {</a:t>
            </a:r>
            <a:r>
              <a:rPr lang="en-US" sz="2400" i="1" dirty="0">
                <a:latin typeface="Bell MT" pitchFamily="18" charset="0"/>
              </a:rPr>
              <a:t>Left</a:t>
            </a:r>
            <a:r>
              <a:rPr lang="en-US" sz="2400" dirty="0">
                <a:latin typeface="Bell MT" pitchFamily="18" charset="0"/>
              </a:rPr>
              <a:t>, </a:t>
            </a:r>
            <a:r>
              <a:rPr lang="en-US" sz="2400" i="1" dirty="0">
                <a:latin typeface="Bell MT" pitchFamily="18" charset="0"/>
              </a:rPr>
              <a:t>Right</a:t>
            </a:r>
            <a:r>
              <a:rPr lang="en-US" sz="2400" dirty="0">
                <a:latin typeface="Bell MT" pitchFamily="18" charset="0"/>
              </a:rPr>
              <a:t>, </a:t>
            </a:r>
            <a:r>
              <a:rPr lang="en-US" sz="2400" i="1" dirty="0">
                <a:latin typeface="Bell MT" pitchFamily="18" charset="0"/>
              </a:rPr>
              <a:t>Up</a:t>
            </a:r>
            <a:r>
              <a:rPr lang="en-US" sz="2400" dirty="0">
                <a:latin typeface="Bell MT" pitchFamily="18" charset="0"/>
              </a:rPr>
              <a:t>, </a:t>
            </a:r>
            <a:r>
              <a:rPr lang="en-US" sz="2400" i="1" dirty="0">
                <a:latin typeface="Bell MT" pitchFamily="18" charset="0"/>
              </a:rPr>
              <a:t>Down</a:t>
            </a:r>
            <a:r>
              <a:rPr lang="en-US" sz="2400" dirty="0">
                <a:latin typeface="Bell MT" pitchFamily="18" charset="0"/>
              </a:rPr>
              <a:t>}</a:t>
            </a:r>
          </a:p>
          <a:p>
            <a:r>
              <a:rPr lang="en-US" sz="2400" dirty="0">
                <a:latin typeface="Bell MT" pitchFamily="18" charset="0"/>
              </a:rPr>
              <a:t>Goal test?? Check whether goal configuration is reached</a:t>
            </a:r>
          </a:p>
          <a:p>
            <a:r>
              <a:rPr lang="en-US" sz="2400" dirty="0">
                <a:latin typeface="Bell MT" pitchFamily="18" charset="0"/>
              </a:rPr>
              <a:t>Path cost?? Number of actions to reach goal</a:t>
            </a:r>
          </a:p>
        </p:txBody>
      </p:sp>
      <p:pic>
        <p:nvPicPr>
          <p:cNvPr id="35844" name="Picture 4"/>
          <p:cNvPicPr>
            <a:picLocks noGrp="1" noChangeAspect="1" noChangeArrowheads="1"/>
          </p:cNvPicPr>
          <p:nvPr>
            <p:ph sz="half" idx="1"/>
          </p:nvPr>
        </p:nvPicPr>
        <p:blipFill>
          <a:blip r:embed="rId2"/>
          <a:srcRect/>
          <a:stretch>
            <a:fillRect/>
          </a:stretch>
        </p:blipFill>
        <p:spPr>
          <a:xfrm>
            <a:off x="2987675" y="960438"/>
            <a:ext cx="3473450" cy="1978025"/>
          </a:xfrm>
        </p:spPr>
      </p:pic>
      <p:sp>
        <p:nvSpPr>
          <p:cNvPr id="6" name="Rectangle 2"/>
          <p:cNvSpPr txBox="1">
            <a:spLocks noChangeArrowheads="1"/>
          </p:cNvSpPr>
          <p:nvPr/>
        </p:nvSpPr>
        <p:spPr bwMode="auto">
          <a:xfrm>
            <a:off x="685800" y="0"/>
            <a:ext cx="77724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defRPr/>
            </a:pPr>
            <a:r>
              <a:rPr lang="en-US" sz="3200" b="1" dirty="0">
                <a:latin typeface="Bell MT" pitchFamily="18" charset="0"/>
              </a:rPr>
              <a:t>Example: 8-puzzle </a:t>
            </a:r>
            <a:r>
              <a:rPr kumimoji="0" lang="en-US" sz="3200" b="1" i="0" u="none" strike="noStrike" kern="1200" cap="none" spc="0" normalizeH="0" baseline="0" noProof="0" dirty="0">
                <a:ln>
                  <a:noFill/>
                </a:ln>
                <a:solidFill>
                  <a:schemeClr val="tx1"/>
                </a:solidFill>
                <a:effectLst/>
                <a:uLnTx/>
                <a:uFillTx/>
                <a:latin typeface="Bell MT" pitchFamily="18" charset="0"/>
                <a:ea typeface="+mj-ea"/>
                <a:cs typeface="+mj-cs"/>
              </a:rPr>
              <a:t>cont’d</a:t>
            </a:r>
          </a:p>
        </p:txBody>
      </p:sp>
      <p:sp>
        <p:nvSpPr>
          <p:cNvPr id="7" name="Date Placeholder 6"/>
          <p:cNvSpPr>
            <a:spLocks noGrp="1"/>
          </p:cNvSpPr>
          <p:nvPr>
            <p:ph type="dt" sz="half" idx="10"/>
          </p:nvPr>
        </p:nvSpPr>
        <p:spPr/>
        <p:txBody>
          <a:bodyPr/>
          <a:lstStyle/>
          <a:p>
            <a:pPr>
              <a:defRPr/>
            </a:pPr>
            <a:fld id="{A73613EF-4BE2-4A74-B98D-AE327F2E4D35}" type="datetime1">
              <a:rPr lang="en-US" smtClean="0"/>
              <a:pPr>
                <a:defRPr/>
              </a:pPr>
              <a:t>2/1/2024</a:t>
            </a:fld>
            <a:endParaRPr lang="en-US"/>
          </a:p>
        </p:txBody>
      </p:sp>
      <p:sp>
        <p:nvSpPr>
          <p:cNvPr id="9" name="Footer Placeholder 8"/>
          <p:cNvSpPr>
            <a:spLocks noGrp="1"/>
          </p:cNvSpPr>
          <p:nvPr>
            <p:ph type="ftr" sz="quarter" idx="11"/>
          </p:nvPr>
        </p:nvSpPr>
        <p:spPr/>
        <p:txBody>
          <a:bodyPr/>
          <a:lstStyle/>
          <a:p>
            <a:pPr>
              <a:defRPr/>
            </a:pPr>
            <a:r>
              <a:rPr lang="en-US" dirty="0"/>
              <a:t>AI/COSC</a:t>
            </a:r>
          </a:p>
        </p:txBody>
      </p:sp>
      <p:sp>
        <p:nvSpPr>
          <p:cNvPr id="10" name="Slide Number Placeholder 9"/>
          <p:cNvSpPr>
            <a:spLocks noGrp="1"/>
          </p:cNvSpPr>
          <p:nvPr>
            <p:ph type="sldNum" sz="quarter" idx="12"/>
          </p:nvPr>
        </p:nvSpPr>
        <p:spPr/>
        <p:txBody>
          <a:bodyPr/>
          <a:lstStyle/>
          <a:p>
            <a:pPr>
              <a:defRPr/>
            </a:pPr>
            <a:fld id="{6E3736F9-CA22-4482-BA20-2F781CE34D49}" type="slidenum">
              <a:rPr lang="en-US" smtClean="0"/>
              <a:pPr>
                <a:defRPr/>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23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2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23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23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371600" y="1447800"/>
            <a:ext cx="6400800" cy="2565400"/>
            <a:chOff x="960" y="1152"/>
            <a:chExt cx="4032" cy="1616"/>
          </a:xfrm>
        </p:grpSpPr>
        <p:grpSp>
          <p:nvGrpSpPr>
            <p:cNvPr id="3" name="Group 4"/>
            <p:cNvGrpSpPr>
              <a:grpSpLocks/>
            </p:cNvGrpSpPr>
            <p:nvPr/>
          </p:nvGrpSpPr>
          <p:grpSpPr bwMode="auto">
            <a:xfrm>
              <a:off x="960" y="1152"/>
              <a:ext cx="1152" cy="1152"/>
              <a:chOff x="768" y="1152"/>
              <a:chExt cx="1152" cy="1152"/>
            </a:xfrm>
          </p:grpSpPr>
          <p:sp>
            <p:nvSpPr>
              <p:cNvPr id="36890" name="Rectangle 5"/>
              <p:cNvSpPr>
                <a:spLocks noChangeArrowheads="1"/>
              </p:cNvSpPr>
              <p:nvPr/>
            </p:nvSpPr>
            <p:spPr bwMode="auto">
              <a:xfrm>
                <a:off x="768" y="1152"/>
                <a:ext cx="1152" cy="1152"/>
              </a:xfrm>
              <a:prstGeom prst="rect">
                <a:avLst/>
              </a:prstGeom>
              <a:noFill/>
              <a:ln w="57150">
                <a:solidFill>
                  <a:schemeClr val="tx1"/>
                </a:solidFill>
                <a:miter lim="800000"/>
                <a:headEnd/>
                <a:tailEnd/>
              </a:ln>
            </p:spPr>
            <p:txBody>
              <a:bodyPr wrap="none" anchor="ctr"/>
              <a:lstStyle/>
              <a:p>
                <a:endParaRPr lang="en-US"/>
              </a:p>
            </p:txBody>
          </p:sp>
          <p:sp>
            <p:nvSpPr>
              <p:cNvPr id="36891" name="Rectangle 6"/>
              <p:cNvSpPr>
                <a:spLocks noChangeArrowheads="1"/>
              </p:cNvSpPr>
              <p:nvPr/>
            </p:nvSpPr>
            <p:spPr bwMode="auto">
              <a:xfrm>
                <a:off x="768" y="1152"/>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6892" name="Rectangle 7"/>
              <p:cNvSpPr>
                <a:spLocks noChangeArrowheads="1"/>
              </p:cNvSpPr>
              <p:nvPr/>
            </p:nvSpPr>
            <p:spPr bwMode="auto">
              <a:xfrm>
                <a:off x="768" y="1536"/>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6893" name="Rectangle 8"/>
              <p:cNvSpPr>
                <a:spLocks noChangeArrowheads="1"/>
              </p:cNvSpPr>
              <p:nvPr/>
            </p:nvSpPr>
            <p:spPr bwMode="auto">
              <a:xfrm>
                <a:off x="768" y="1920"/>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6894" name="Rectangle 9"/>
              <p:cNvSpPr>
                <a:spLocks noChangeArrowheads="1"/>
              </p:cNvSpPr>
              <p:nvPr/>
            </p:nvSpPr>
            <p:spPr bwMode="auto">
              <a:xfrm>
                <a:off x="1152" y="1152"/>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6895" name="Rectangle 10"/>
              <p:cNvSpPr>
                <a:spLocks noChangeArrowheads="1"/>
              </p:cNvSpPr>
              <p:nvPr/>
            </p:nvSpPr>
            <p:spPr bwMode="auto">
              <a:xfrm>
                <a:off x="1152" y="1536"/>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6896" name="Rectangle 11"/>
              <p:cNvSpPr>
                <a:spLocks noChangeArrowheads="1"/>
              </p:cNvSpPr>
              <p:nvPr/>
            </p:nvSpPr>
            <p:spPr bwMode="auto">
              <a:xfrm>
                <a:off x="1536" y="1536"/>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6897" name="Rectangle 12"/>
              <p:cNvSpPr>
                <a:spLocks noChangeArrowheads="1"/>
              </p:cNvSpPr>
              <p:nvPr/>
            </p:nvSpPr>
            <p:spPr bwMode="auto">
              <a:xfrm>
                <a:off x="1152" y="1920"/>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6898" name="Rectangle 13"/>
              <p:cNvSpPr>
                <a:spLocks noChangeArrowheads="1"/>
              </p:cNvSpPr>
              <p:nvPr/>
            </p:nvSpPr>
            <p:spPr bwMode="auto">
              <a:xfrm>
                <a:off x="1536" y="1920"/>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6899" name="Text Box 14"/>
              <p:cNvSpPr txBox="1">
                <a:spLocks noChangeArrowheads="1"/>
              </p:cNvSpPr>
              <p:nvPr/>
            </p:nvSpPr>
            <p:spPr bwMode="auto">
              <a:xfrm>
                <a:off x="1248" y="1968"/>
                <a:ext cx="221" cy="288"/>
              </a:xfrm>
              <a:prstGeom prst="rect">
                <a:avLst/>
              </a:prstGeom>
              <a:noFill/>
              <a:ln w="9525">
                <a:noFill/>
                <a:miter lim="800000"/>
                <a:headEnd/>
                <a:tailEnd/>
              </a:ln>
            </p:spPr>
            <p:txBody>
              <a:bodyPr wrap="none">
                <a:spAutoFit/>
              </a:bodyPr>
              <a:lstStyle/>
              <a:p>
                <a:r>
                  <a:rPr lang="en-US"/>
                  <a:t>1</a:t>
                </a:r>
              </a:p>
            </p:txBody>
          </p:sp>
          <p:sp>
            <p:nvSpPr>
              <p:cNvPr id="36900" name="Text Box 15"/>
              <p:cNvSpPr txBox="1">
                <a:spLocks noChangeArrowheads="1"/>
              </p:cNvSpPr>
              <p:nvPr/>
            </p:nvSpPr>
            <p:spPr bwMode="auto">
              <a:xfrm>
                <a:off x="1248" y="1200"/>
                <a:ext cx="221" cy="288"/>
              </a:xfrm>
              <a:prstGeom prst="rect">
                <a:avLst/>
              </a:prstGeom>
              <a:noFill/>
              <a:ln w="9525">
                <a:noFill/>
                <a:miter lim="800000"/>
                <a:headEnd/>
                <a:tailEnd/>
              </a:ln>
            </p:spPr>
            <p:txBody>
              <a:bodyPr wrap="none">
                <a:spAutoFit/>
              </a:bodyPr>
              <a:lstStyle/>
              <a:p>
                <a:r>
                  <a:rPr lang="en-US"/>
                  <a:t>2</a:t>
                </a:r>
              </a:p>
            </p:txBody>
          </p:sp>
          <p:sp>
            <p:nvSpPr>
              <p:cNvPr id="36901" name="Text Box 16"/>
              <p:cNvSpPr txBox="1">
                <a:spLocks noChangeArrowheads="1"/>
              </p:cNvSpPr>
              <p:nvPr/>
            </p:nvSpPr>
            <p:spPr bwMode="auto">
              <a:xfrm>
                <a:off x="864" y="1584"/>
                <a:ext cx="221" cy="288"/>
              </a:xfrm>
              <a:prstGeom prst="rect">
                <a:avLst/>
              </a:prstGeom>
              <a:noFill/>
              <a:ln w="9525">
                <a:noFill/>
                <a:miter lim="800000"/>
                <a:headEnd/>
                <a:tailEnd/>
              </a:ln>
            </p:spPr>
            <p:txBody>
              <a:bodyPr wrap="none">
                <a:spAutoFit/>
              </a:bodyPr>
              <a:lstStyle/>
              <a:p>
                <a:r>
                  <a:rPr lang="en-US"/>
                  <a:t>3</a:t>
                </a:r>
              </a:p>
            </p:txBody>
          </p:sp>
          <p:sp>
            <p:nvSpPr>
              <p:cNvPr id="36902" name="Text Box 17"/>
              <p:cNvSpPr txBox="1">
                <a:spLocks noChangeArrowheads="1"/>
              </p:cNvSpPr>
              <p:nvPr/>
            </p:nvSpPr>
            <p:spPr bwMode="auto">
              <a:xfrm>
                <a:off x="1248" y="1584"/>
                <a:ext cx="221" cy="288"/>
              </a:xfrm>
              <a:prstGeom prst="rect">
                <a:avLst/>
              </a:prstGeom>
              <a:noFill/>
              <a:ln w="9525">
                <a:noFill/>
                <a:miter lim="800000"/>
                <a:headEnd/>
                <a:tailEnd/>
              </a:ln>
            </p:spPr>
            <p:txBody>
              <a:bodyPr wrap="none">
                <a:spAutoFit/>
              </a:bodyPr>
              <a:lstStyle/>
              <a:p>
                <a:r>
                  <a:rPr lang="en-US"/>
                  <a:t>4</a:t>
                </a:r>
              </a:p>
            </p:txBody>
          </p:sp>
          <p:sp>
            <p:nvSpPr>
              <p:cNvPr id="36903" name="Text Box 18"/>
              <p:cNvSpPr txBox="1">
                <a:spLocks noChangeArrowheads="1"/>
              </p:cNvSpPr>
              <p:nvPr/>
            </p:nvSpPr>
            <p:spPr bwMode="auto">
              <a:xfrm>
                <a:off x="864" y="1968"/>
                <a:ext cx="221" cy="288"/>
              </a:xfrm>
              <a:prstGeom prst="rect">
                <a:avLst/>
              </a:prstGeom>
              <a:noFill/>
              <a:ln w="9525">
                <a:noFill/>
                <a:miter lim="800000"/>
                <a:headEnd/>
                <a:tailEnd/>
              </a:ln>
            </p:spPr>
            <p:txBody>
              <a:bodyPr wrap="none">
                <a:spAutoFit/>
              </a:bodyPr>
              <a:lstStyle/>
              <a:p>
                <a:r>
                  <a:rPr lang="en-US"/>
                  <a:t>5</a:t>
                </a:r>
              </a:p>
            </p:txBody>
          </p:sp>
          <p:sp>
            <p:nvSpPr>
              <p:cNvPr id="36904" name="Text Box 19"/>
              <p:cNvSpPr txBox="1">
                <a:spLocks noChangeArrowheads="1"/>
              </p:cNvSpPr>
              <p:nvPr/>
            </p:nvSpPr>
            <p:spPr bwMode="auto">
              <a:xfrm>
                <a:off x="1632" y="1968"/>
                <a:ext cx="221" cy="288"/>
              </a:xfrm>
              <a:prstGeom prst="rect">
                <a:avLst/>
              </a:prstGeom>
              <a:noFill/>
              <a:ln w="9525">
                <a:noFill/>
                <a:miter lim="800000"/>
                <a:headEnd/>
                <a:tailEnd/>
              </a:ln>
            </p:spPr>
            <p:txBody>
              <a:bodyPr wrap="none">
                <a:spAutoFit/>
              </a:bodyPr>
              <a:lstStyle/>
              <a:p>
                <a:r>
                  <a:rPr lang="en-US"/>
                  <a:t>6</a:t>
                </a:r>
              </a:p>
            </p:txBody>
          </p:sp>
          <p:sp>
            <p:nvSpPr>
              <p:cNvPr id="36905" name="Text Box 20"/>
              <p:cNvSpPr txBox="1">
                <a:spLocks noChangeArrowheads="1"/>
              </p:cNvSpPr>
              <p:nvPr/>
            </p:nvSpPr>
            <p:spPr bwMode="auto">
              <a:xfrm>
                <a:off x="1632" y="1584"/>
                <a:ext cx="221" cy="288"/>
              </a:xfrm>
              <a:prstGeom prst="rect">
                <a:avLst/>
              </a:prstGeom>
              <a:noFill/>
              <a:ln w="9525">
                <a:noFill/>
                <a:miter lim="800000"/>
                <a:headEnd/>
                <a:tailEnd/>
              </a:ln>
            </p:spPr>
            <p:txBody>
              <a:bodyPr wrap="none">
                <a:spAutoFit/>
              </a:bodyPr>
              <a:lstStyle/>
              <a:p>
                <a:r>
                  <a:rPr lang="en-US"/>
                  <a:t>7</a:t>
                </a:r>
              </a:p>
            </p:txBody>
          </p:sp>
          <p:sp>
            <p:nvSpPr>
              <p:cNvPr id="36906" name="Text Box 21"/>
              <p:cNvSpPr txBox="1">
                <a:spLocks noChangeArrowheads="1"/>
              </p:cNvSpPr>
              <p:nvPr/>
            </p:nvSpPr>
            <p:spPr bwMode="auto">
              <a:xfrm>
                <a:off x="864" y="1200"/>
                <a:ext cx="221" cy="288"/>
              </a:xfrm>
              <a:prstGeom prst="rect">
                <a:avLst/>
              </a:prstGeom>
              <a:noFill/>
              <a:ln w="9525">
                <a:noFill/>
                <a:miter lim="800000"/>
                <a:headEnd/>
                <a:tailEnd/>
              </a:ln>
            </p:spPr>
            <p:txBody>
              <a:bodyPr wrap="none">
                <a:spAutoFit/>
              </a:bodyPr>
              <a:lstStyle/>
              <a:p>
                <a:r>
                  <a:rPr lang="en-US"/>
                  <a:t>8</a:t>
                </a:r>
              </a:p>
            </p:txBody>
          </p:sp>
        </p:grpSp>
        <p:grpSp>
          <p:nvGrpSpPr>
            <p:cNvPr id="4" name="Group 22"/>
            <p:cNvGrpSpPr>
              <a:grpSpLocks/>
            </p:cNvGrpSpPr>
            <p:nvPr/>
          </p:nvGrpSpPr>
          <p:grpSpPr bwMode="auto">
            <a:xfrm>
              <a:off x="3840" y="1152"/>
              <a:ext cx="1152" cy="1152"/>
              <a:chOff x="3264" y="1152"/>
              <a:chExt cx="1152" cy="1152"/>
            </a:xfrm>
          </p:grpSpPr>
          <p:sp>
            <p:nvSpPr>
              <p:cNvPr id="36873" name="Rectangle 23"/>
              <p:cNvSpPr>
                <a:spLocks noChangeArrowheads="1"/>
              </p:cNvSpPr>
              <p:nvPr/>
            </p:nvSpPr>
            <p:spPr bwMode="auto">
              <a:xfrm>
                <a:off x="3264" y="1152"/>
                <a:ext cx="1152" cy="1152"/>
              </a:xfrm>
              <a:prstGeom prst="rect">
                <a:avLst/>
              </a:prstGeom>
              <a:noFill/>
              <a:ln w="57150">
                <a:solidFill>
                  <a:schemeClr val="tx1"/>
                </a:solidFill>
                <a:miter lim="800000"/>
                <a:headEnd/>
                <a:tailEnd/>
              </a:ln>
            </p:spPr>
            <p:txBody>
              <a:bodyPr wrap="none" anchor="ctr"/>
              <a:lstStyle/>
              <a:p>
                <a:endParaRPr lang="en-US"/>
              </a:p>
            </p:txBody>
          </p:sp>
          <p:sp>
            <p:nvSpPr>
              <p:cNvPr id="36874" name="Rectangle 24"/>
              <p:cNvSpPr>
                <a:spLocks noChangeArrowheads="1"/>
              </p:cNvSpPr>
              <p:nvPr/>
            </p:nvSpPr>
            <p:spPr bwMode="auto">
              <a:xfrm>
                <a:off x="3264" y="1152"/>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6875" name="Rectangle 25"/>
              <p:cNvSpPr>
                <a:spLocks noChangeArrowheads="1"/>
              </p:cNvSpPr>
              <p:nvPr/>
            </p:nvSpPr>
            <p:spPr bwMode="auto">
              <a:xfrm>
                <a:off x="3264" y="1536"/>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6876" name="Rectangle 26"/>
              <p:cNvSpPr>
                <a:spLocks noChangeArrowheads="1"/>
              </p:cNvSpPr>
              <p:nvPr/>
            </p:nvSpPr>
            <p:spPr bwMode="auto">
              <a:xfrm>
                <a:off x="3264" y="1920"/>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6877" name="Rectangle 27"/>
              <p:cNvSpPr>
                <a:spLocks noChangeArrowheads="1"/>
              </p:cNvSpPr>
              <p:nvPr/>
            </p:nvSpPr>
            <p:spPr bwMode="auto">
              <a:xfrm>
                <a:off x="3648" y="1152"/>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6878" name="Rectangle 28"/>
              <p:cNvSpPr>
                <a:spLocks noChangeArrowheads="1"/>
              </p:cNvSpPr>
              <p:nvPr/>
            </p:nvSpPr>
            <p:spPr bwMode="auto">
              <a:xfrm>
                <a:off x="3648" y="1536"/>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6879" name="Rectangle 29"/>
              <p:cNvSpPr>
                <a:spLocks noChangeArrowheads="1"/>
              </p:cNvSpPr>
              <p:nvPr/>
            </p:nvSpPr>
            <p:spPr bwMode="auto">
              <a:xfrm>
                <a:off x="4032" y="1536"/>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6880" name="Rectangle 30"/>
              <p:cNvSpPr>
                <a:spLocks noChangeArrowheads="1"/>
              </p:cNvSpPr>
              <p:nvPr/>
            </p:nvSpPr>
            <p:spPr bwMode="auto">
              <a:xfrm>
                <a:off x="3648" y="1920"/>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6881" name="Rectangle 31"/>
              <p:cNvSpPr>
                <a:spLocks noChangeArrowheads="1"/>
              </p:cNvSpPr>
              <p:nvPr/>
            </p:nvSpPr>
            <p:spPr bwMode="auto">
              <a:xfrm>
                <a:off x="4032" y="1152"/>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6882" name="Text Box 32"/>
              <p:cNvSpPr txBox="1">
                <a:spLocks noChangeArrowheads="1"/>
              </p:cNvSpPr>
              <p:nvPr/>
            </p:nvSpPr>
            <p:spPr bwMode="auto">
              <a:xfrm>
                <a:off x="3360" y="1200"/>
                <a:ext cx="221" cy="288"/>
              </a:xfrm>
              <a:prstGeom prst="rect">
                <a:avLst/>
              </a:prstGeom>
              <a:noFill/>
              <a:ln w="9525">
                <a:noFill/>
                <a:miter lim="800000"/>
                <a:headEnd/>
                <a:tailEnd/>
              </a:ln>
            </p:spPr>
            <p:txBody>
              <a:bodyPr wrap="none">
                <a:spAutoFit/>
              </a:bodyPr>
              <a:lstStyle/>
              <a:p>
                <a:r>
                  <a:rPr lang="en-US"/>
                  <a:t>1</a:t>
                </a:r>
              </a:p>
            </p:txBody>
          </p:sp>
          <p:sp>
            <p:nvSpPr>
              <p:cNvPr id="36883" name="Text Box 33"/>
              <p:cNvSpPr txBox="1">
                <a:spLocks noChangeArrowheads="1"/>
              </p:cNvSpPr>
              <p:nvPr/>
            </p:nvSpPr>
            <p:spPr bwMode="auto">
              <a:xfrm>
                <a:off x="3744" y="1200"/>
                <a:ext cx="221" cy="288"/>
              </a:xfrm>
              <a:prstGeom prst="rect">
                <a:avLst/>
              </a:prstGeom>
              <a:noFill/>
              <a:ln w="9525">
                <a:noFill/>
                <a:miter lim="800000"/>
                <a:headEnd/>
                <a:tailEnd/>
              </a:ln>
            </p:spPr>
            <p:txBody>
              <a:bodyPr wrap="none">
                <a:spAutoFit/>
              </a:bodyPr>
              <a:lstStyle/>
              <a:p>
                <a:r>
                  <a:rPr lang="en-US"/>
                  <a:t>2</a:t>
                </a:r>
              </a:p>
            </p:txBody>
          </p:sp>
          <p:sp>
            <p:nvSpPr>
              <p:cNvPr id="36884" name="Text Box 34"/>
              <p:cNvSpPr txBox="1">
                <a:spLocks noChangeArrowheads="1"/>
              </p:cNvSpPr>
              <p:nvPr/>
            </p:nvSpPr>
            <p:spPr bwMode="auto">
              <a:xfrm>
                <a:off x="4128" y="1200"/>
                <a:ext cx="221" cy="288"/>
              </a:xfrm>
              <a:prstGeom prst="rect">
                <a:avLst/>
              </a:prstGeom>
              <a:noFill/>
              <a:ln w="9525">
                <a:noFill/>
                <a:miter lim="800000"/>
                <a:headEnd/>
                <a:tailEnd/>
              </a:ln>
            </p:spPr>
            <p:txBody>
              <a:bodyPr wrap="none">
                <a:spAutoFit/>
              </a:bodyPr>
              <a:lstStyle/>
              <a:p>
                <a:r>
                  <a:rPr lang="en-US"/>
                  <a:t>3</a:t>
                </a:r>
              </a:p>
            </p:txBody>
          </p:sp>
          <p:sp>
            <p:nvSpPr>
              <p:cNvPr id="36885" name="Text Box 35"/>
              <p:cNvSpPr txBox="1">
                <a:spLocks noChangeArrowheads="1"/>
              </p:cNvSpPr>
              <p:nvPr/>
            </p:nvSpPr>
            <p:spPr bwMode="auto">
              <a:xfrm>
                <a:off x="3360" y="1584"/>
                <a:ext cx="221" cy="288"/>
              </a:xfrm>
              <a:prstGeom prst="rect">
                <a:avLst/>
              </a:prstGeom>
              <a:noFill/>
              <a:ln w="9525">
                <a:noFill/>
                <a:miter lim="800000"/>
                <a:headEnd/>
                <a:tailEnd/>
              </a:ln>
            </p:spPr>
            <p:txBody>
              <a:bodyPr wrap="none">
                <a:spAutoFit/>
              </a:bodyPr>
              <a:lstStyle/>
              <a:p>
                <a:r>
                  <a:rPr lang="en-US"/>
                  <a:t>4</a:t>
                </a:r>
              </a:p>
            </p:txBody>
          </p:sp>
          <p:sp>
            <p:nvSpPr>
              <p:cNvPr id="36886" name="Text Box 36"/>
              <p:cNvSpPr txBox="1">
                <a:spLocks noChangeArrowheads="1"/>
              </p:cNvSpPr>
              <p:nvPr/>
            </p:nvSpPr>
            <p:spPr bwMode="auto">
              <a:xfrm>
                <a:off x="3744" y="1584"/>
                <a:ext cx="221" cy="288"/>
              </a:xfrm>
              <a:prstGeom prst="rect">
                <a:avLst/>
              </a:prstGeom>
              <a:noFill/>
              <a:ln w="9525">
                <a:noFill/>
                <a:miter lim="800000"/>
                <a:headEnd/>
                <a:tailEnd/>
              </a:ln>
            </p:spPr>
            <p:txBody>
              <a:bodyPr wrap="none">
                <a:spAutoFit/>
              </a:bodyPr>
              <a:lstStyle/>
              <a:p>
                <a:r>
                  <a:rPr lang="en-US"/>
                  <a:t>5</a:t>
                </a:r>
              </a:p>
            </p:txBody>
          </p:sp>
          <p:sp>
            <p:nvSpPr>
              <p:cNvPr id="36887" name="Text Box 37"/>
              <p:cNvSpPr txBox="1">
                <a:spLocks noChangeArrowheads="1"/>
              </p:cNvSpPr>
              <p:nvPr/>
            </p:nvSpPr>
            <p:spPr bwMode="auto">
              <a:xfrm>
                <a:off x="4128" y="1584"/>
                <a:ext cx="221" cy="288"/>
              </a:xfrm>
              <a:prstGeom prst="rect">
                <a:avLst/>
              </a:prstGeom>
              <a:noFill/>
              <a:ln w="9525">
                <a:noFill/>
                <a:miter lim="800000"/>
                <a:headEnd/>
                <a:tailEnd/>
              </a:ln>
            </p:spPr>
            <p:txBody>
              <a:bodyPr wrap="none">
                <a:spAutoFit/>
              </a:bodyPr>
              <a:lstStyle/>
              <a:p>
                <a:r>
                  <a:rPr lang="en-US"/>
                  <a:t>6</a:t>
                </a:r>
              </a:p>
            </p:txBody>
          </p:sp>
          <p:sp>
            <p:nvSpPr>
              <p:cNvPr id="36888" name="Text Box 38"/>
              <p:cNvSpPr txBox="1">
                <a:spLocks noChangeArrowheads="1"/>
              </p:cNvSpPr>
              <p:nvPr/>
            </p:nvSpPr>
            <p:spPr bwMode="auto">
              <a:xfrm>
                <a:off x="3360" y="1968"/>
                <a:ext cx="221" cy="288"/>
              </a:xfrm>
              <a:prstGeom prst="rect">
                <a:avLst/>
              </a:prstGeom>
              <a:noFill/>
              <a:ln w="9525">
                <a:noFill/>
                <a:miter lim="800000"/>
                <a:headEnd/>
                <a:tailEnd/>
              </a:ln>
            </p:spPr>
            <p:txBody>
              <a:bodyPr wrap="none">
                <a:spAutoFit/>
              </a:bodyPr>
              <a:lstStyle/>
              <a:p>
                <a:r>
                  <a:rPr lang="en-US"/>
                  <a:t>7</a:t>
                </a:r>
              </a:p>
            </p:txBody>
          </p:sp>
          <p:sp>
            <p:nvSpPr>
              <p:cNvPr id="36889" name="Text Box 39"/>
              <p:cNvSpPr txBox="1">
                <a:spLocks noChangeArrowheads="1"/>
              </p:cNvSpPr>
              <p:nvPr/>
            </p:nvSpPr>
            <p:spPr bwMode="auto">
              <a:xfrm>
                <a:off x="3744" y="1968"/>
                <a:ext cx="221" cy="288"/>
              </a:xfrm>
              <a:prstGeom prst="rect">
                <a:avLst/>
              </a:prstGeom>
              <a:noFill/>
              <a:ln w="9525">
                <a:noFill/>
                <a:miter lim="800000"/>
                <a:headEnd/>
                <a:tailEnd/>
              </a:ln>
            </p:spPr>
            <p:txBody>
              <a:bodyPr wrap="none">
                <a:spAutoFit/>
              </a:bodyPr>
              <a:lstStyle/>
              <a:p>
                <a:r>
                  <a:rPr lang="en-US"/>
                  <a:t>8</a:t>
                </a:r>
              </a:p>
            </p:txBody>
          </p:sp>
        </p:grpSp>
        <p:sp>
          <p:nvSpPr>
            <p:cNvPr id="36871" name="Text Box 40"/>
            <p:cNvSpPr txBox="1">
              <a:spLocks noChangeArrowheads="1"/>
            </p:cNvSpPr>
            <p:nvPr/>
          </p:nvSpPr>
          <p:spPr bwMode="auto">
            <a:xfrm>
              <a:off x="1094" y="2469"/>
              <a:ext cx="1068" cy="288"/>
            </a:xfrm>
            <a:prstGeom prst="rect">
              <a:avLst/>
            </a:prstGeom>
            <a:noFill/>
            <a:ln w="9525">
              <a:noFill/>
              <a:miter lim="800000"/>
              <a:headEnd/>
              <a:tailEnd/>
            </a:ln>
          </p:spPr>
          <p:txBody>
            <a:bodyPr wrap="none">
              <a:spAutoFit/>
            </a:bodyPr>
            <a:lstStyle/>
            <a:p>
              <a:r>
                <a:rPr lang="en-US"/>
                <a:t>Initial state</a:t>
              </a:r>
            </a:p>
          </p:txBody>
        </p:sp>
        <p:sp>
          <p:nvSpPr>
            <p:cNvPr id="36872" name="Text Box 41"/>
            <p:cNvSpPr txBox="1">
              <a:spLocks noChangeArrowheads="1"/>
            </p:cNvSpPr>
            <p:nvPr/>
          </p:nvSpPr>
          <p:spPr bwMode="auto">
            <a:xfrm>
              <a:off x="3967" y="2480"/>
              <a:ext cx="969" cy="288"/>
            </a:xfrm>
            <a:prstGeom prst="rect">
              <a:avLst/>
            </a:prstGeom>
            <a:noFill/>
            <a:ln w="9525">
              <a:noFill/>
              <a:miter lim="800000"/>
              <a:headEnd/>
              <a:tailEnd/>
            </a:ln>
          </p:spPr>
          <p:txBody>
            <a:bodyPr wrap="none">
              <a:spAutoFit/>
            </a:bodyPr>
            <a:lstStyle/>
            <a:p>
              <a:r>
                <a:rPr lang="en-US"/>
                <a:t>Goal state</a:t>
              </a:r>
            </a:p>
          </p:txBody>
        </p:sp>
      </p:grpSp>
      <p:sp>
        <p:nvSpPr>
          <p:cNvPr id="43" name="Rectangle 2"/>
          <p:cNvSpPr txBox="1">
            <a:spLocks noChangeArrowheads="1"/>
          </p:cNvSpPr>
          <p:nvPr/>
        </p:nvSpPr>
        <p:spPr bwMode="auto">
          <a:xfrm>
            <a:off x="762000" y="0"/>
            <a:ext cx="77724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defRPr/>
            </a:pPr>
            <a:r>
              <a:rPr lang="en-US" sz="3200" b="1" dirty="0">
                <a:latin typeface="Bell MT" pitchFamily="18" charset="0"/>
              </a:rPr>
              <a:t>Example: 8-puzzle </a:t>
            </a:r>
            <a:r>
              <a:rPr kumimoji="0" lang="en-US" sz="3200" b="1" i="0" u="none" strike="noStrike" kern="1200" cap="none" spc="0" normalizeH="0" baseline="0" noProof="0" dirty="0">
                <a:ln>
                  <a:noFill/>
                </a:ln>
                <a:solidFill>
                  <a:schemeClr val="tx1"/>
                </a:solidFill>
                <a:effectLst/>
                <a:uLnTx/>
                <a:uFillTx/>
                <a:latin typeface="Bell MT" pitchFamily="18" charset="0"/>
                <a:ea typeface="+mj-ea"/>
                <a:cs typeface="+mj-cs"/>
              </a:rPr>
              <a:t>cont’d</a:t>
            </a:r>
          </a:p>
        </p:txBody>
      </p:sp>
      <p:sp>
        <p:nvSpPr>
          <p:cNvPr id="44" name="Date Placeholder 43"/>
          <p:cNvSpPr>
            <a:spLocks noGrp="1"/>
          </p:cNvSpPr>
          <p:nvPr>
            <p:ph type="dt" sz="half" idx="10"/>
          </p:nvPr>
        </p:nvSpPr>
        <p:spPr/>
        <p:txBody>
          <a:bodyPr/>
          <a:lstStyle/>
          <a:p>
            <a:fld id="{A20AD61F-1D2A-46A4-813D-43894D45B4DE}" type="datetime1">
              <a:rPr lang="en-US" smtClean="0"/>
              <a:pPr/>
              <a:t>2/1/2024</a:t>
            </a:fld>
            <a:endParaRPr lang="en-US"/>
          </a:p>
        </p:txBody>
      </p:sp>
      <p:sp>
        <p:nvSpPr>
          <p:cNvPr id="46" name="Footer Placeholder 45"/>
          <p:cNvSpPr>
            <a:spLocks noGrp="1"/>
          </p:cNvSpPr>
          <p:nvPr>
            <p:ph type="ftr" sz="quarter" idx="11"/>
          </p:nvPr>
        </p:nvSpPr>
        <p:spPr/>
        <p:txBody>
          <a:bodyPr/>
          <a:lstStyle/>
          <a:p>
            <a:r>
              <a:rPr lang="en-US" dirty="0"/>
              <a:t>AI/COSC</a:t>
            </a:r>
          </a:p>
        </p:txBody>
      </p:sp>
      <p:sp>
        <p:nvSpPr>
          <p:cNvPr id="47" name="Slide Number Placeholder 46"/>
          <p:cNvSpPr>
            <a:spLocks noGrp="1"/>
          </p:cNvSpPr>
          <p:nvPr>
            <p:ph type="sldNum" sz="quarter" idx="12"/>
          </p:nvPr>
        </p:nvSpPr>
        <p:spPr/>
        <p:txBody>
          <a:bodyPr/>
          <a:lstStyle/>
          <a:p>
            <a:fld id="{65584F51-559D-448B-9383-0D3801F2B0CC}"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909841" y="1524000"/>
            <a:ext cx="7543800" cy="4433259"/>
            <a:chOff x="432" y="1152"/>
            <a:chExt cx="5136" cy="2921"/>
          </a:xfrm>
        </p:grpSpPr>
        <p:grpSp>
          <p:nvGrpSpPr>
            <p:cNvPr id="3" name="Group 4"/>
            <p:cNvGrpSpPr>
              <a:grpSpLocks/>
            </p:cNvGrpSpPr>
            <p:nvPr/>
          </p:nvGrpSpPr>
          <p:grpSpPr bwMode="auto">
            <a:xfrm>
              <a:off x="432" y="1152"/>
              <a:ext cx="4928" cy="2921"/>
              <a:chOff x="448" y="1104"/>
              <a:chExt cx="4928" cy="2921"/>
            </a:xfrm>
          </p:grpSpPr>
          <p:grpSp>
            <p:nvGrpSpPr>
              <p:cNvPr id="4" name="Group 5"/>
              <p:cNvGrpSpPr>
                <a:grpSpLocks/>
              </p:cNvGrpSpPr>
              <p:nvPr/>
            </p:nvGrpSpPr>
            <p:grpSpPr bwMode="auto">
              <a:xfrm>
                <a:off x="768" y="1872"/>
                <a:ext cx="1152" cy="1152"/>
                <a:chOff x="768" y="1152"/>
                <a:chExt cx="1152" cy="1152"/>
              </a:xfrm>
            </p:grpSpPr>
            <p:sp>
              <p:nvSpPr>
                <p:cNvPr id="37959" name="Rectangle 6"/>
                <p:cNvSpPr>
                  <a:spLocks noChangeArrowheads="1"/>
                </p:cNvSpPr>
                <p:nvPr/>
              </p:nvSpPr>
              <p:spPr bwMode="auto">
                <a:xfrm>
                  <a:off x="768" y="1152"/>
                  <a:ext cx="1152" cy="1152"/>
                </a:xfrm>
                <a:prstGeom prst="rect">
                  <a:avLst/>
                </a:prstGeom>
                <a:noFill/>
                <a:ln w="57150">
                  <a:solidFill>
                    <a:schemeClr val="tx1"/>
                  </a:solidFill>
                  <a:miter lim="800000"/>
                  <a:headEnd/>
                  <a:tailEnd/>
                </a:ln>
              </p:spPr>
              <p:txBody>
                <a:bodyPr wrap="none" anchor="ctr"/>
                <a:lstStyle/>
                <a:p>
                  <a:endParaRPr lang="en-US"/>
                </a:p>
              </p:txBody>
            </p:sp>
            <p:sp>
              <p:nvSpPr>
                <p:cNvPr id="37960" name="Rectangle 7"/>
                <p:cNvSpPr>
                  <a:spLocks noChangeArrowheads="1"/>
                </p:cNvSpPr>
                <p:nvPr/>
              </p:nvSpPr>
              <p:spPr bwMode="auto">
                <a:xfrm>
                  <a:off x="768" y="1152"/>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7961" name="Rectangle 8"/>
                <p:cNvSpPr>
                  <a:spLocks noChangeArrowheads="1"/>
                </p:cNvSpPr>
                <p:nvPr/>
              </p:nvSpPr>
              <p:spPr bwMode="auto">
                <a:xfrm>
                  <a:off x="768" y="1536"/>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7962" name="Rectangle 9"/>
                <p:cNvSpPr>
                  <a:spLocks noChangeArrowheads="1"/>
                </p:cNvSpPr>
                <p:nvPr/>
              </p:nvSpPr>
              <p:spPr bwMode="auto">
                <a:xfrm>
                  <a:off x="768" y="1920"/>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7963" name="Rectangle 10"/>
                <p:cNvSpPr>
                  <a:spLocks noChangeArrowheads="1"/>
                </p:cNvSpPr>
                <p:nvPr/>
              </p:nvSpPr>
              <p:spPr bwMode="auto">
                <a:xfrm>
                  <a:off x="1152" y="1152"/>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7964" name="Rectangle 11"/>
                <p:cNvSpPr>
                  <a:spLocks noChangeArrowheads="1"/>
                </p:cNvSpPr>
                <p:nvPr/>
              </p:nvSpPr>
              <p:spPr bwMode="auto">
                <a:xfrm>
                  <a:off x="1152" y="1536"/>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7965" name="Rectangle 12"/>
                <p:cNvSpPr>
                  <a:spLocks noChangeArrowheads="1"/>
                </p:cNvSpPr>
                <p:nvPr/>
              </p:nvSpPr>
              <p:spPr bwMode="auto">
                <a:xfrm>
                  <a:off x="1536" y="1536"/>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7966" name="Rectangle 13"/>
                <p:cNvSpPr>
                  <a:spLocks noChangeArrowheads="1"/>
                </p:cNvSpPr>
                <p:nvPr/>
              </p:nvSpPr>
              <p:spPr bwMode="auto">
                <a:xfrm>
                  <a:off x="1152" y="1920"/>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7967" name="Rectangle 14"/>
                <p:cNvSpPr>
                  <a:spLocks noChangeArrowheads="1"/>
                </p:cNvSpPr>
                <p:nvPr/>
              </p:nvSpPr>
              <p:spPr bwMode="auto">
                <a:xfrm>
                  <a:off x="1536" y="1920"/>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7968" name="Text Box 15"/>
                <p:cNvSpPr txBox="1">
                  <a:spLocks noChangeArrowheads="1"/>
                </p:cNvSpPr>
                <p:nvPr/>
              </p:nvSpPr>
              <p:spPr bwMode="auto">
                <a:xfrm>
                  <a:off x="1248" y="1968"/>
                  <a:ext cx="221" cy="288"/>
                </a:xfrm>
                <a:prstGeom prst="rect">
                  <a:avLst/>
                </a:prstGeom>
                <a:noFill/>
                <a:ln w="9525">
                  <a:noFill/>
                  <a:miter lim="800000"/>
                  <a:headEnd/>
                  <a:tailEnd/>
                </a:ln>
              </p:spPr>
              <p:txBody>
                <a:bodyPr wrap="none">
                  <a:spAutoFit/>
                </a:bodyPr>
                <a:lstStyle/>
                <a:p>
                  <a:r>
                    <a:rPr lang="en-US"/>
                    <a:t>1</a:t>
                  </a:r>
                </a:p>
              </p:txBody>
            </p:sp>
            <p:sp>
              <p:nvSpPr>
                <p:cNvPr id="37969" name="Text Box 16"/>
                <p:cNvSpPr txBox="1">
                  <a:spLocks noChangeArrowheads="1"/>
                </p:cNvSpPr>
                <p:nvPr/>
              </p:nvSpPr>
              <p:spPr bwMode="auto">
                <a:xfrm>
                  <a:off x="1248" y="1200"/>
                  <a:ext cx="221" cy="288"/>
                </a:xfrm>
                <a:prstGeom prst="rect">
                  <a:avLst/>
                </a:prstGeom>
                <a:noFill/>
                <a:ln w="9525">
                  <a:noFill/>
                  <a:miter lim="800000"/>
                  <a:headEnd/>
                  <a:tailEnd/>
                </a:ln>
              </p:spPr>
              <p:txBody>
                <a:bodyPr wrap="none">
                  <a:spAutoFit/>
                </a:bodyPr>
                <a:lstStyle/>
                <a:p>
                  <a:r>
                    <a:rPr lang="en-US" dirty="0"/>
                    <a:t>2</a:t>
                  </a:r>
                </a:p>
              </p:txBody>
            </p:sp>
            <p:sp>
              <p:nvSpPr>
                <p:cNvPr id="37970" name="Text Box 17"/>
                <p:cNvSpPr txBox="1">
                  <a:spLocks noChangeArrowheads="1"/>
                </p:cNvSpPr>
                <p:nvPr/>
              </p:nvSpPr>
              <p:spPr bwMode="auto">
                <a:xfrm>
                  <a:off x="864" y="1584"/>
                  <a:ext cx="221" cy="288"/>
                </a:xfrm>
                <a:prstGeom prst="rect">
                  <a:avLst/>
                </a:prstGeom>
                <a:noFill/>
                <a:ln w="9525">
                  <a:noFill/>
                  <a:miter lim="800000"/>
                  <a:headEnd/>
                  <a:tailEnd/>
                </a:ln>
              </p:spPr>
              <p:txBody>
                <a:bodyPr wrap="none">
                  <a:spAutoFit/>
                </a:bodyPr>
                <a:lstStyle/>
                <a:p>
                  <a:r>
                    <a:rPr lang="en-US"/>
                    <a:t>3</a:t>
                  </a:r>
                </a:p>
              </p:txBody>
            </p:sp>
            <p:sp>
              <p:nvSpPr>
                <p:cNvPr id="37971" name="Text Box 18"/>
                <p:cNvSpPr txBox="1">
                  <a:spLocks noChangeArrowheads="1"/>
                </p:cNvSpPr>
                <p:nvPr/>
              </p:nvSpPr>
              <p:spPr bwMode="auto">
                <a:xfrm>
                  <a:off x="1248" y="1584"/>
                  <a:ext cx="221" cy="288"/>
                </a:xfrm>
                <a:prstGeom prst="rect">
                  <a:avLst/>
                </a:prstGeom>
                <a:noFill/>
                <a:ln w="9525">
                  <a:noFill/>
                  <a:miter lim="800000"/>
                  <a:headEnd/>
                  <a:tailEnd/>
                </a:ln>
              </p:spPr>
              <p:txBody>
                <a:bodyPr wrap="none">
                  <a:spAutoFit/>
                </a:bodyPr>
                <a:lstStyle/>
                <a:p>
                  <a:r>
                    <a:rPr lang="en-US"/>
                    <a:t>4</a:t>
                  </a:r>
                </a:p>
              </p:txBody>
            </p:sp>
            <p:sp>
              <p:nvSpPr>
                <p:cNvPr id="37972" name="Text Box 19"/>
                <p:cNvSpPr txBox="1">
                  <a:spLocks noChangeArrowheads="1"/>
                </p:cNvSpPr>
                <p:nvPr/>
              </p:nvSpPr>
              <p:spPr bwMode="auto">
                <a:xfrm>
                  <a:off x="864" y="1968"/>
                  <a:ext cx="221" cy="288"/>
                </a:xfrm>
                <a:prstGeom prst="rect">
                  <a:avLst/>
                </a:prstGeom>
                <a:noFill/>
                <a:ln w="9525">
                  <a:noFill/>
                  <a:miter lim="800000"/>
                  <a:headEnd/>
                  <a:tailEnd/>
                </a:ln>
              </p:spPr>
              <p:txBody>
                <a:bodyPr wrap="none">
                  <a:spAutoFit/>
                </a:bodyPr>
                <a:lstStyle/>
                <a:p>
                  <a:r>
                    <a:rPr lang="en-US"/>
                    <a:t>5</a:t>
                  </a:r>
                </a:p>
              </p:txBody>
            </p:sp>
            <p:sp>
              <p:nvSpPr>
                <p:cNvPr id="37973" name="Text Box 20"/>
                <p:cNvSpPr txBox="1">
                  <a:spLocks noChangeArrowheads="1"/>
                </p:cNvSpPr>
                <p:nvPr/>
              </p:nvSpPr>
              <p:spPr bwMode="auto">
                <a:xfrm>
                  <a:off x="1632" y="1968"/>
                  <a:ext cx="221" cy="288"/>
                </a:xfrm>
                <a:prstGeom prst="rect">
                  <a:avLst/>
                </a:prstGeom>
                <a:noFill/>
                <a:ln w="9525">
                  <a:noFill/>
                  <a:miter lim="800000"/>
                  <a:headEnd/>
                  <a:tailEnd/>
                </a:ln>
              </p:spPr>
              <p:txBody>
                <a:bodyPr wrap="none">
                  <a:spAutoFit/>
                </a:bodyPr>
                <a:lstStyle/>
                <a:p>
                  <a:r>
                    <a:rPr lang="en-US"/>
                    <a:t>6</a:t>
                  </a:r>
                </a:p>
              </p:txBody>
            </p:sp>
            <p:sp>
              <p:nvSpPr>
                <p:cNvPr id="37974" name="Text Box 21"/>
                <p:cNvSpPr txBox="1">
                  <a:spLocks noChangeArrowheads="1"/>
                </p:cNvSpPr>
                <p:nvPr/>
              </p:nvSpPr>
              <p:spPr bwMode="auto">
                <a:xfrm>
                  <a:off x="1632" y="1584"/>
                  <a:ext cx="221" cy="288"/>
                </a:xfrm>
                <a:prstGeom prst="rect">
                  <a:avLst/>
                </a:prstGeom>
                <a:noFill/>
                <a:ln w="9525">
                  <a:noFill/>
                  <a:miter lim="800000"/>
                  <a:headEnd/>
                  <a:tailEnd/>
                </a:ln>
              </p:spPr>
              <p:txBody>
                <a:bodyPr wrap="none">
                  <a:spAutoFit/>
                </a:bodyPr>
                <a:lstStyle/>
                <a:p>
                  <a:r>
                    <a:rPr lang="en-US"/>
                    <a:t>7</a:t>
                  </a:r>
                </a:p>
              </p:txBody>
            </p:sp>
            <p:sp>
              <p:nvSpPr>
                <p:cNvPr id="37975" name="Text Box 22"/>
                <p:cNvSpPr txBox="1">
                  <a:spLocks noChangeArrowheads="1"/>
                </p:cNvSpPr>
                <p:nvPr/>
              </p:nvSpPr>
              <p:spPr bwMode="auto">
                <a:xfrm>
                  <a:off x="864" y="1200"/>
                  <a:ext cx="221" cy="288"/>
                </a:xfrm>
                <a:prstGeom prst="rect">
                  <a:avLst/>
                </a:prstGeom>
                <a:noFill/>
                <a:ln w="9525">
                  <a:noFill/>
                  <a:miter lim="800000"/>
                  <a:headEnd/>
                  <a:tailEnd/>
                </a:ln>
              </p:spPr>
              <p:txBody>
                <a:bodyPr wrap="none">
                  <a:spAutoFit/>
                </a:bodyPr>
                <a:lstStyle/>
                <a:p>
                  <a:r>
                    <a:rPr lang="en-US"/>
                    <a:t>8</a:t>
                  </a:r>
                </a:p>
              </p:txBody>
            </p:sp>
          </p:grpSp>
          <p:grpSp>
            <p:nvGrpSpPr>
              <p:cNvPr id="5" name="Group 23"/>
              <p:cNvGrpSpPr>
                <a:grpSpLocks/>
              </p:cNvGrpSpPr>
              <p:nvPr/>
            </p:nvGrpSpPr>
            <p:grpSpPr bwMode="auto">
              <a:xfrm>
                <a:off x="2496" y="2640"/>
                <a:ext cx="1152" cy="1152"/>
                <a:chOff x="2112" y="2688"/>
                <a:chExt cx="1152" cy="1152"/>
              </a:xfrm>
            </p:grpSpPr>
            <p:sp>
              <p:nvSpPr>
                <p:cNvPr id="37942" name="Rectangle 24"/>
                <p:cNvSpPr>
                  <a:spLocks noChangeArrowheads="1"/>
                </p:cNvSpPr>
                <p:nvPr/>
              </p:nvSpPr>
              <p:spPr bwMode="auto">
                <a:xfrm>
                  <a:off x="2112" y="2688"/>
                  <a:ext cx="1152" cy="1152"/>
                </a:xfrm>
                <a:prstGeom prst="rect">
                  <a:avLst/>
                </a:prstGeom>
                <a:noFill/>
                <a:ln w="57150">
                  <a:solidFill>
                    <a:schemeClr val="tx1"/>
                  </a:solidFill>
                  <a:miter lim="800000"/>
                  <a:headEnd/>
                  <a:tailEnd/>
                </a:ln>
              </p:spPr>
              <p:txBody>
                <a:bodyPr wrap="none" anchor="ctr"/>
                <a:lstStyle/>
                <a:p>
                  <a:endParaRPr lang="en-US"/>
                </a:p>
              </p:txBody>
            </p:sp>
            <p:sp>
              <p:nvSpPr>
                <p:cNvPr id="37943" name="Rectangle 25"/>
                <p:cNvSpPr>
                  <a:spLocks noChangeArrowheads="1"/>
                </p:cNvSpPr>
                <p:nvPr/>
              </p:nvSpPr>
              <p:spPr bwMode="auto">
                <a:xfrm>
                  <a:off x="2112" y="2688"/>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7944" name="Rectangle 26"/>
                <p:cNvSpPr>
                  <a:spLocks noChangeArrowheads="1"/>
                </p:cNvSpPr>
                <p:nvPr/>
              </p:nvSpPr>
              <p:spPr bwMode="auto">
                <a:xfrm>
                  <a:off x="2112" y="3072"/>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7945" name="Rectangle 27"/>
                <p:cNvSpPr>
                  <a:spLocks noChangeArrowheads="1"/>
                </p:cNvSpPr>
                <p:nvPr/>
              </p:nvSpPr>
              <p:spPr bwMode="auto">
                <a:xfrm>
                  <a:off x="2112" y="3456"/>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7946" name="Rectangle 28"/>
                <p:cNvSpPr>
                  <a:spLocks noChangeArrowheads="1"/>
                </p:cNvSpPr>
                <p:nvPr/>
              </p:nvSpPr>
              <p:spPr bwMode="auto">
                <a:xfrm>
                  <a:off x="2880" y="2688"/>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7947" name="Rectangle 29"/>
                <p:cNvSpPr>
                  <a:spLocks noChangeArrowheads="1"/>
                </p:cNvSpPr>
                <p:nvPr/>
              </p:nvSpPr>
              <p:spPr bwMode="auto">
                <a:xfrm>
                  <a:off x="2496" y="3072"/>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7948" name="Rectangle 30"/>
                <p:cNvSpPr>
                  <a:spLocks noChangeArrowheads="1"/>
                </p:cNvSpPr>
                <p:nvPr/>
              </p:nvSpPr>
              <p:spPr bwMode="auto">
                <a:xfrm>
                  <a:off x="2880" y="3072"/>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7949" name="Rectangle 31"/>
                <p:cNvSpPr>
                  <a:spLocks noChangeArrowheads="1"/>
                </p:cNvSpPr>
                <p:nvPr/>
              </p:nvSpPr>
              <p:spPr bwMode="auto">
                <a:xfrm>
                  <a:off x="2496" y="3456"/>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7950" name="Rectangle 32"/>
                <p:cNvSpPr>
                  <a:spLocks noChangeArrowheads="1"/>
                </p:cNvSpPr>
                <p:nvPr/>
              </p:nvSpPr>
              <p:spPr bwMode="auto">
                <a:xfrm>
                  <a:off x="2880" y="3456"/>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7951" name="Text Box 33"/>
                <p:cNvSpPr txBox="1">
                  <a:spLocks noChangeArrowheads="1"/>
                </p:cNvSpPr>
                <p:nvPr/>
              </p:nvSpPr>
              <p:spPr bwMode="auto">
                <a:xfrm>
                  <a:off x="2592" y="3504"/>
                  <a:ext cx="221" cy="288"/>
                </a:xfrm>
                <a:prstGeom prst="rect">
                  <a:avLst/>
                </a:prstGeom>
                <a:noFill/>
                <a:ln w="9525">
                  <a:noFill/>
                  <a:miter lim="800000"/>
                  <a:headEnd/>
                  <a:tailEnd/>
                </a:ln>
              </p:spPr>
              <p:txBody>
                <a:bodyPr wrap="none">
                  <a:spAutoFit/>
                </a:bodyPr>
                <a:lstStyle/>
                <a:p>
                  <a:r>
                    <a:rPr lang="en-US"/>
                    <a:t>1</a:t>
                  </a:r>
                </a:p>
              </p:txBody>
            </p:sp>
            <p:sp>
              <p:nvSpPr>
                <p:cNvPr id="37952" name="Text Box 34"/>
                <p:cNvSpPr txBox="1">
                  <a:spLocks noChangeArrowheads="1"/>
                </p:cNvSpPr>
                <p:nvPr/>
              </p:nvSpPr>
              <p:spPr bwMode="auto">
                <a:xfrm>
                  <a:off x="2976" y="2736"/>
                  <a:ext cx="221" cy="288"/>
                </a:xfrm>
                <a:prstGeom prst="rect">
                  <a:avLst/>
                </a:prstGeom>
                <a:noFill/>
                <a:ln w="9525">
                  <a:noFill/>
                  <a:miter lim="800000"/>
                  <a:headEnd/>
                  <a:tailEnd/>
                </a:ln>
              </p:spPr>
              <p:txBody>
                <a:bodyPr wrap="none">
                  <a:spAutoFit/>
                </a:bodyPr>
                <a:lstStyle/>
                <a:p>
                  <a:r>
                    <a:rPr lang="en-US"/>
                    <a:t>2</a:t>
                  </a:r>
                </a:p>
              </p:txBody>
            </p:sp>
            <p:sp>
              <p:nvSpPr>
                <p:cNvPr id="37953" name="Text Box 35"/>
                <p:cNvSpPr txBox="1">
                  <a:spLocks noChangeArrowheads="1"/>
                </p:cNvSpPr>
                <p:nvPr/>
              </p:nvSpPr>
              <p:spPr bwMode="auto">
                <a:xfrm>
                  <a:off x="2208" y="3120"/>
                  <a:ext cx="221" cy="288"/>
                </a:xfrm>
                <a:prstGeom prst="rect">
                  <a:avLst/>
                </a:prstGeom>
                <a:noFill/>
                <a:ln w="9525">
                  <a:noFill/>
                  <a:miter lim="800000"/>
                  <a:headEnd/>
                  <a:tailEnd/>
                </a:ln>
              </p:spPr>
              <p:txBody>
                <a:bodyPr wrap="none">
                  <a:spAutoFit/>
                </a:bodyPr>
                <a:lstStyle/>
                <a:p>
                  <a:r>
                    <a:rPr lang="en-US"/>
                    <a:t>3</a:t>
                  </a:r>
                </a:p>
              </p:txBody>
            </p:sp>
            <p:sp>
              <p:nvSpPr>
                <p:cNvPr id="37954" name="Text Box 36"/>
                <p:cNvSpPr txBox="1">
                  <a:spLocks noChangeArrowheads="1"/>
                </p:cNvSpPr>
                <p:nvPr/>
              </p:nvSpPr>
              <p:spPr bwMode="auto">
                <a:xfrm>
                  <a:off x="2592" y="3120"/>
                  <a:ext cx="221" cy="288"/>
                </a:xfrm>
                <a:prstGeom prst="rect">
                  <a:avLst/>
                </a:prstGeom>
                <a:noFill/>
                <a:ln w="9525">
                  <a:noFill/>
                  <a:miter lim="800000"/>
                  <a:headEnd/>
                  <a:tailEnd/>
                </a:ln>
              </p:spPr>
              <p:txBody>
                <a:bodyPr wrap="none">
                  <a:spAutoFit/>
                </a:bodyPr>
                <a:lstStyle/>
                <a:p>
                  <a:r>
                    <a:rPr lang="en-US"/>
                    <a:t>4</a:t>
                  </a:r>
                </a:p>
              </p:txBody>
            </p:sp>
            <p:sp>
              <p:nvSpPr>
                <p:cNvPr id="37955" name="Text Box 37"/>
                <p:cNvSpPr txBox="1">
                  <a:spLocks noChangeArrowheads="1"/>
                </p:cNvSpPr>
                <p:nvPr/>
              </p:nvSpPr>
              <p:spPr bwMode="auto">
                <a:xfrm>
                  <a:off x="2208" y="3504"/>
                  <a:ext cx="221" cy="288"/>
                </a:xfrm>
                <a:prstGeom prst="rect">
                  <a:avLst/>
                </a:prstGeom>
                <a:noFill/>
                <a:ln w="9525">
                  <a:noFill/>
                  <a:miter lim="800000"/>
                  <a:headEnd/>
                  <a:tailEnd/>
                </a:ln>
              </p:spPr>
              <p:txBody>
                <a:bodyPr wrap="none">
                  <a:spAutoFit/>
                </a:bodyPr>
                <a:lstStyle/>
                <a:p>
                  <a:r>
                    <a:rPr lang="en-US"/>
                    <a:t>5</a:t>
                  </a:r>
                </a:p>
              </p:txBody>
            </p:sp>
            <p:sp>
              <p:nvSpPr>
                <p:cNvPr id="37956" name="Text Box 38"/>
                <p:cNvSpPr txBox="1">
                  <a:spLocks noChangeArrowheads="1"/>
                </p:cNvSpPr>
                <p:nvPr/>
              </p:nvSpPr>
              <p:spPr bwMode="auto">
                <a:xfrm>
                  <a:off x="2976" y="3504"/>
                  <a:ext cx="221" cy="288"/>
                </a:xfrm>
                <a:prstGeom prst="rect">
                  <a:avLst/>
                </a:prstGeom>
                <a:noFill/>
                <a:ln w="9525">
                  <a:noFill/>
                  <a:miter lim="800000"/>
                  <a:headEnd/>
                  <a:tailEnd/>
                </a:ln>
              </p:spPr>
              <p:txBody>
                <a:bodyPr wrap="none">
                  <a:spAutoFit/>
                </a:bodyPr>
                <a:lstStyle/>
                <a:p>
                  <a:r>
                    <a:rPr lang="en-US"/>
                    <a:t>6</a:t>
                  </a:r>
                </a:p>
              </p:txBody>
            </p:sp>
            <p:sp>
              <p:nvSpPr>
                <p:cNvPr id="37957" name="Text Box 39"/>
                <p:cNvSpPr txBox="1">
                  <a:spLocks noChangeArrowheads="1"/>
                </p:cNvSpPr>
                <p:nvPr/>
              </p:nvSpPr>
              <p:spPr bwMode="auto">
                <a:xfrm>
                  <a:off x="2976" y="3120"/>
                  <a:ext cx="221" cy="288"/>
                </a:xfrm>
                <a:prstGeom prst="rect">
                  <a:avLst/>
                </a:prstGeom>
                <a:noFill/>
                <a:ln w="9525">
                  <a:noFill/>
                  <a:miter lim="800000"/>
                  <a:headEnd/>
                  <a:tailEnd/>
                </a:ln>
              </p:spPr>
              <p:txBody>
                <a:bodyPr wrap="none">
                  <a:spAutoFit/>
                </a:bodyPr>
                <a:lstStyle/>
                <a:p>
                  <a:r>
                    <a:rPr lang="en-US"/>
                    <a:t>7</a:t>
                  </a:r>
                </a:p>
              </p:txBody>
            </p:sp>
            <p:sp>
              <p:nvSpPr>
                <p:cNvPr id="37958" name="Text Box 40"/>
                <p:cNvSpPr txBox="1">
                  <a:spLocks noChangeArrowheads="1"/>
                </p:cNvSpPr>
                <p:nvPr/>
              </p:nvSpPr>
              <p:spPr bwMode="auto">
                <a:xfrm>
                  <a:off x="2208" y="2736"/>
                  <a:ext cx="221" cy="288"/>
                </a:xfrm>
                <a:prstGeom prst="rect">
                  <a:avLst/>
                </a:prstGeom>
                <a:noFill/>
                <a:ln w="9525">
                  <a:noFill/>
                  <a:miter lim="800000"/>
                  <a:headEnd/>
                  <a:tailEnd/>
                </a:ln>
              </p:spPr>
              <p:txBody>
                <a:bodyPr wrap="none">
                  <a:spAutoFit/>
                </a:bodyPr>
                <a:lstStyle/>
                <a:p>
                  <a:r>
                    <a:rPr lang="en-US"/>
                    <a:t>8</a:t>
                  </a:r>
                </a:p>
              </p:txBody>
            </p:sp>
          </p:grpSp>
          <p:grpSp>
            <p:nvGrpSpPr>
              <p:cNvPr id="6" name="Group 41"/>
              <p:cNvGrpSpPr>
                <a:grpSpLocks/>
              </p:cNvGrpSpPr>
              <p:nvPr/>
            </p:nvGrpSpPr>
            <p:grpSpPr bwMode="auto">
              <a:xfrm>
                <a:off x="2496" y="1104"/>
                <a:ext cx="1152" cy="1152"/>
                <a:chOff x="2112" y="1152"/>
                <a:chExt cx="1152" cy="1152"/>
              </a:xfrm>
            </p:grpSpPr>
            <p:sp>
              <p:nvSpPr>
                <p:cNvPr id="37925" name="Rectangle 42"/>
                <p:cNvSpPr>
                  <a:spLocks noChangeArrowheads="1"/>
                </p:cNvSpPr>
                <p:nvPr/>
              </p:nvSpPr>
              <p:spPr bwMode="auto">
                <a:xfrm>
                  <a:off x="2112" y="1152"/>
                  <a:ext cx="1152" cy="1152"/>
                </a:xfrm>
                <a:prstGeom prst="rect">
                  <a:avLst/>
                </a:prstGeom>
                <a:noFill/>
                <a:ln w="57150">
                  <a:solidFill>
                    <a:schemeClr val="tx1"/>
                  </a:solidFill>
                  <a:miter lim="800000"/>
                  <a:headEnd/>
                  <a:tailEnd/>
                </a:ln>
              </p:spPr>
              <p:txBody>
                <a:bodyPr wrap="none" anchor="ctr"/>
                <a:lstStyle/>
                <a:p>
                  <a:endParaRPr lang="en-US"/>
                </a:p>
              </p:txBody>
            </p:sp>
            <p:sp>
              <p:nvSpPr>
                <p:cNvPr id="37926" name="Rectangle 43"/>
                <p:cNvSpPr>
                  <a:spLocks noChangeArrowheads="1"/>
                </p:cNvSpPr>
                <p:nvPr/>
              </p:nvSpPr>
              <p:spPr bwMode="auto">
                <a:xfrm>
                  <a:off x="2112" y="1152"/>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7927" name="Rectangle 44"/>
                <p:cNvSpPr>
                  <a:spLocks noChangeArrowheads="1"/>
                </p:cNvSpPr>
                <p:nvPr/>
              </p:nvSpPr>
              <p:spPr bwMode="auto">
                <a:xfrm>
                  <a:off x="2112" y="1536"/>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7928" name="Rectangle 45"/>
                <p:cNvSpPr>
                  <a:spLocks noChangeArrowheads="1"/>
                </p:cNvSpPr>
                <p:nvPr/>
              </p:nvSpPr>
              <p:spPr bwMode="auto">
                <a:xfrm>
                  <a:off x="2112" y="1920"/>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7929" name="Rectangle 46"/>
                <p:cNvSpPr>
                  <a:spLocks noChangeArrowheads="1"/>
                </p:cNvSpPr>
                <p:nvPr/>
              </p:nvSpPr>
              <p:spPr bwMode="auto">
                <a:xfrm>
                  <a:off x="2496" y="1152"/>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7930" name="Rectangle 47"/>
                <p:cNvSpPr>
                  <a:spLocks noChangeArrowheads="1"/>
                </p:cNvSpPr>
                <p:nvPr/>
              </p:nvSpPr>
              <p:spPr bwMode="auto">
                <a:xfrm>
                  <a:off x="2496" y="1536"/>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7931" name="Rectangle 48"/>
                <p:cNvSpPr>
                  <a:spLocks noChangeArrowheads="1"/>
                </p:cNvSpPr>
                <p:nvPr/>
              </p:nvSpPr>
              <p:spPr bwMode="auto">
                <a:xfrm>
                  <a:off x="2880" y="1152"/>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7932" name="Rectangle 49"/>
                <p:cNvSpPr>
                  <a:spLocks noChangeArrowheads="1"/>
                </p:cNvSpPr>
                <p:nvPr/>
              </p:nvSpPr>
              <p:spPr bwMode="auto">
                <a:xfrm>
                  <a:off x="2496" y="1920"/>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7933" name="Rectangle 50"/>
                <p:cNvSpPr>
                  <a:spLocks noChangeArrowheads="1"/>
                </p:cNvSpPr>
                <p:nvPr/>
              </p:nvSpPr>
              <p:spPr bwMode="auto">
                <a:xfrm>
                  <a:off x="2880" y="1920"/>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7934" name="Text Box 51"/>
                <p:cNvSpPr txBox="1">
                  <a:spLocks noChangeArrowheads="1"/>
                </p:cNvSpPr>
                <p:nvPr/>
              </p:nvSpPr>
              <p:spPr bwMode="auto">
                <a:xfrm>
                  <a:off x="2592" y="1968"/>
                  <a:ext cx="221" cy="288"/>
                </a:xfrm>
                <a:prstGeom prst="rect">
                  <a:avLst/>
                </a:prstGeom>
                <a:noFill/>
                <a:ln w="9525">
                  <a:noFill/>
                  <a:miter lim="800000"/>
                  <a:headEnd/>
                  <a:tailEnd/>
                </a:ln>
              </p:spPr>
              <p:txBody>
                <a:bodyPr wrap="none">
                  <a:spAutoFit/>
                </a:bodyPr>
                <a:lstStyle/>
                <a:p>
                  <a:r>
                    <a:rPr lang="en-US" dirty="0"/>
                    <a:t>1</a:t>
                  </a:r>
                </a:p>
              </p:txBody>
            </p:sp>
            <p:sp>
              <p:nvSpPr>
                <p:cNvPr id="37935" name="Text Box 52"/>
                <p:cNvSpPr txBox="1">
                  <a:spLocks noChangeArrowheads="1"/>
                </p:cNvSpPr>
                <p:nvPr/>
              </p:nvSpPr>
              <p:spPr bwMode="auto">
                <a:xfrm>
                  <a:off x="2592" y="1200"/>
                  <a:ext cx="221" cy="288"/>
                </a:xfrm>
                <a:prstGeom prst="rect">
                  <a:avLst/>
                </a:prstGeom>
                <a:noFill/>
                <a:ln w="9525">
                  <a:noFill/>
                  <a:miter lim="800000"/>
                  <a:headEnd/>
                  <a:tailEnd/>
                </a:ln>
              </p:spPr>
              <p:txBody>
                <a:bodyPr wrap="none">
                  <a:spAutoFit/>
                </a:bodyPr>
                <a:lstStyle/>
                <a:p>
                  <a:r>
                    <a:rPr lang="en-US"/>
                    <a:t>2</a:t>
                  </a:r>
                </a:p>
              </p:txBody>
            </p:sp>
            <p:sp>
              <p:nvSpPr>
                <p:cNvPr id="37936" name="Text Box 53"/>
                <p:cNvSpPr txBox="1">
                  <a:spLocks noChangeArrowheads="1"/>
                </p:cNvSpPr>
                <p:nvPr/>
              </p:nvSpPr>
              <p:spPr bwMode="auto">
                <a:xfrm>
                  <a:off x="2208" y="1584"/>
                  <a:ext cx="221" cy="288"/>
                </a:xfrm>
                <a:prstGeom prst="rect">
                  <a:avLst/>
                </a:prstGeom>
                <a:noFill/>
                <a:ln w="9525">
                  <a:noFill/>
                  <a:miter lim="800000"/>
                  <a:headEnd/>
                  <a:tailEnd/>
                </a:ln>
              </p:spPr>
              <p:txBody>
                <a:bodyPr wrap="none">
                  <a:spAutoFit/>
                </a:bodyPr>
                <a:lstStyle/>
                <a:p>
                  <a:r>
                    <a:rPr lang="en-US"/>
                    <a:t>3</a:t>
                  </a:r>
                </a:p>
              </p:txBody>
            </p:sp>
            <p:sp>
              <p:nvSpPr>
                <p:cNvPr id="37937" name="Text Box 54"/>
                <p:cNvSpPr txBox="1">
                  <a:spLocks noChangeArrowheads="1"/>
                </p:cNvSpPr>
                <p:nvPr/>
              </p:nvSpPr>
              <p:spPr bwMode="auto">
                <a:xfrm>
                  <a:off x="2592" y="1584"/>
                  <a:ext cx="221" cy="288"/>
                </a:xfrm>
                <a:prstGeom prst="rect">
                  <a:avLst/>
                </a:prstGeom>
                <a:noFill/>
                <a:ln w="9525">
                  <a:noFill/>
                  <a:miter lim="800000"/>
                  <a:headEnd/>
                  <a:tailEnd/>
                </a:ln>
              </p:spPr>
              <p:txBody>
                <a:bodyPr wrap="none">
                  <a:spAutoFit/>
                </a:bodyPr>
                <a:lstStyle/>
                <a:p>
                  <a:r>
                    <a:rPr lang="en-US"/>
                    <a:t>4</a:t>
                  </a:r>
                </a:p>
              </p:txBody>
            </p:sp>
            <p:sp>
              <p:nvSpPr>
                <p:cNvPr id="37938" name="Text Box 55"/>
                <p:cNvSpPr txBox="1">
                  <a:spLocks noChangeArrowheads="1"/>
                </p:cNvSpPr>
                <p:nvPr/>
              </p:nvSpPr>
              <p:spPr bwMode="auto">
                <a:xfrm>
                  <a:off x="2208" y="1968"/>
                  <a:ext cx="221" cy="288"/>
                </a:xfrm>
                <a:prstGeom prst="rect">
                  <a:avLst/>
                </a:prstGeom>
                <a:noFill/>
                <a:ln w="9525">
                  <a:noFill/>
                  <a:miter lim="800000"/>
                  <a:headEnd/>
                  <a:tailEnd/>
                </a:ln>
              </p:spPr>
              <p:txBody>
                <a:bodyPr wrap="none">
                  <a:spAutoFit/>
                </a:bodyPr>
                <a:lstStyle/>
                <a:p>
                  <a:r>
                    <a:rPr lang="en-US"/>
                    <a:t>5</a:t>
                  </a:r>
                </a:p>
              </p:txBody>
            </p:sp>
            <p:sp>
              <p:nvSpPr>
                <p:cNvPr id="37939" name="Text Box 56"/>
                <p:cNvSpPr txBox="1">
                  <a:spLocks noChangeArrowheads="1"/>
                </p:cNvSpPr>
                <p:nvPr/>
              </p:nvSpPr>
              <p:spPr bwMode="auto">
                <a:xfrm>
                  <a:off x="2976" y="1968"/>
                  <a:ext cx="221" cy="288"/>
                </a:xfrm>
                <a:prstGeom prst="rect">
                  <a:avLst/>
                </a:prstGeom>
                <a:noFill/>
                <a:ln w="9525">
                  <a:noFill/>
                  <a:miter lim="800000"/>
                  <a:headEnd/>
                  <a:tailEnd/>
                </a:ln>
              </p:spPr>
              <p:txBody>
                <a:bodyPr wrap="none">
                  <a:spAutoFit/>
                </a:bodyPr>
                <a:lstStyle/>
                <a:p>
                  <a:r>
                    <a:rPr lang="en-US"/>
                    <a:t>6</a:t>
                  </a:r>
                </a:p>
              </p:txBody>
            </p:sp>
            <p:sp>
              <p:nvSpPr>
                <p:cNvPr id="37940" name="Text Box 57"/>
                <p:cNvSpPr txBox="1">
                  <a:spLocks noChangeArrowheads="1"/>
                </p:cNvSpPr>
                <p:nvPr/>
              </p:nvSpPr>
              <p:spPr bwMode="auto">
                <a:xfrm>
                  <a:off x="2976" y="1200"/>
                  <a:ext cx="221" cy="288"/>
                </a:xfrm>
                <a:prstGeom prst="rect">
                  <a:avLst/>
                </a:prstGeom>
                <a:noFill/>
                <a:ln w="9525">
                  <a:noFill/>
                  <a:miter lim="800000"/>
                  <a:headEnd/>
                  <a:tailEnd/>
                </a:ln>
              </p:spPr>
              <p:txBody>
                <a:bodyPr wrap="none">
                  <a:spAutoFit/>
                </a:bodyPr>
                <a:lstStyle/>
                <a:p>
                  <a:r>
                    <a:rPr lang="en-US"/>
                    <a:t>7</a:t>
                  </a:r>
                </a:p>
              </p:txBody>
            </p:sp>
            <p:sp>
              <p:nvSpPr>
                <p:cNvPr id="37941" name="Text Box 58"/>
                <p:cNvSpPr txBox="1">
                  <a:spLocks noChangeArrowheads="1"/>
                </p:cNvSpPr>
                <p:nvPr/>
              </p:nvSpPr>
              <p:spPr bwMode="auto">
                <a:xfrm>
                  <a:off x="2208" y="1200"/>
                  <a:ext cx="221" cy="288"/>
                </a:xfrm>
                <a:prstGeom prst="rect">
                  <a:avLst/>
                </a:prstGeom>
                <a:noFill/>
                <a:ln w="9525">
                  <a:noFill/>
                  <a:miter lim="800000"/>
                  <a:headEnd/>
                  <a:tailEnd/>
                </a:ln>
              </p:spPr>
              <p:txBody>
                <a:bodyPr wrap="none">
                  <a:spAutoFit/>
                </a:bodyPr>
                <a:lstStyle/>
                <a:p>
                  <a:r>
                    <a:rPr lang="en-US"/>
                    <a:t>8</a:t>
                  </a:r>
                </a:p>
              </p:txBody>
            </p:sp>
          </p:grpSp>
          <p:grpSp>
            <p:nvGrpSpPr>
              <p:cNvPr id="7" name="Group 59"/>
              <p:cNvGrpSpPr>
                <a:grpSpLocks/>
              </p:cNvGrpSpPr>
              <p:nvPr/>
            </p:nvGrpSpPr>
            <p:grpSpPr bwMode="auto">
              <a:xfrm>
                <a:off x="4224" y="2640"/>
                <a:ext cx="1152" cy="1152"/>
                <a:chOff x="4032" y="2688"/>
                <a:chExt cx="1152" cy="1152"/>
              </a:xfrm>
            </p:grpSpPr>
            <p:sp>
              <p:nvSpPr>
                <p:cNvPr id="37908" name="Rectangle 60"/>
                <p:cNvSpPr>
                  <a:spLocks noChangeArrowheads="1"/>
                </p:cNvSpPr>
                <p:nvPr/>
              </p:nvSpPr>
              <p:spPr bwMode="auto">
                <a:xfrm>
                  <a:off x="4032" y="2688"/>
                  <a:ext cx="1152" cy="1152"/>
                </a:xfrm>
                <a:prstGeom prst="rect">
                  <a:avLst/>
                </a:prstGeom>
                <a:noFill/>
                <a:ln w="57150">
                  <a:solidFill>
                    <a:schemeClr val="tx1"/>
                  </a:solidFill>
                  <a:miter lim="800000"/>
                  <a:headEnd/>
                  <a:tailEnd/>
                </a:ln>
              </p:spPr>
              <p:txBody>
                <a:bodyPr wrap="none" anchor="ctr"/>
                <a:lstStyle/>
                <a:p>
                  <a:endParaRPr lang="en-US"/>
                </a:p>
              </p:txBody>
            </p:sp>
            <p:sp>
              <p:nvSpPr>
                <p:cNvPr id="37909" name="Rectangle 61"/>
                <p:cNvSpPr>
                  <a:spLocks noChangeArrowheads="1"/>
                </p:cNvSpPr>
                <p:nvPr/>
              </p:nvSpPr>
              <p:spPr bwMode="auto">
                <a:xfrm>
                  <a:off x="4416" y="2688"/>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7910" name="Rectangle 62"/>
                <p:cNvSpPr>
                  <a:spLocks noChangeArrowheads="1"/>
                </p:cNvSpPr>
                <p:nvPr/>
              </p:nvSpPr>
              <p:spPr bwMode="auto">
                <a:xfrm>
                  <a:off x="4032" y="3072"/>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7911" name="Rectangle 63"/>
                <p:cNvSpPr>
                  <a:spLocks noChangeArrowheads="1"/>
                </p:cNvSpPr>
                <p:nvPr/>
              </p:nvSpPr>
              <p:spPr bwMode="auto">
                <a:xfrm>
                  <a:off x="4032" y="3456"/>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7912" name="Rectangle 64"/>
                <p:cNvSpPr>
                  <a:spLocks noChangeArrowheads="1"/>
                </p:cNvSpPr>
                <p:nvPr/>
              </p:nvSpPr>
              <p:spPr bwMode="auto">
                <a:xfrm>
                  <a:off x="4800" y="2688"/>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7913" name="Rectangle 65"/>
                <p:cNvSpPr>
                  <a:spLocks noChangeArrowheads="1"/>
                </p:cNvSpPr>
                <p:nvPr/>
              </p:nvSpPr>
              <p:spPr bwMode="auto">
                <a:xfrm>
                  <a:off x="4416" y="3072"/>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7914" name="Rectangle 66"/>
                <p:cNvSpPr>
                  <a:spLocks noChangeArrowheads="1"/>
                </p:cNvSpPr>
                <p:nvPr/>
              </p:nvSpPr>
              <p:spPr bwMode="auto">
                <a:xfrm>
                  <a:off x="4800" y="3072"/>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7915" name="Rectangle 67"/>
                <p:cNvSpPr>
                  <a:spLocks noChangeArrowheads="1"/>
                </p:cNvSpPr>
                <p:nvPr/>
              </p:nvSpPr>
              <p:spPr bwMode="auto">
                <a:xfrm>
                  <a:off x="4416" y="3456"/>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7916" name="Rectangle 68"/>
                <p:cNvSpPr>
                  <a:spLocks noChangeArrowheads="1"/>
                </p:cNvSpPr>
                <p:nvPr/>
              </p:nvSpPr>
              <p:spPr bwMode="auto">
                <a:xfrm>
                  <a:off x="4800" y="3456"/>
                  <a:ext cx="384" cy="38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7917" name="Text Box 69"/>
                <p:cNvSpPr txBox="1">
                  <a:spLocks noChangeArrowheads="1"/>
                </p:cNvSpPr>
                <p:nvPr/>
              </p:nvSpPr>
              <p:spPr bwMode="auto">
                <a:xfrm>
                  <a:off x="4512" y="3504"/>
                  <a:ext cx="221" cy="288"/>
                </a:xfrm>
                <a:prstGeom prst="rect">
                  <a:avLst/>
                </a:prstGeom>
                <a:noFill/>
                <a:ln w="9525">
                  <a:noFill/>
                  <a:miter lim="800000"/>
                  <a:headEnd/>
                  <a:tailEnd/>
                </a:ln>
              </p:spPr>
              <p:txBody>
                <a:bodyPr wrap="none">
                  <a:spAutoFit/>
                </a:bodyPr>
                <a:lstStyle/>
                <a:p>
                  <a:r>
                    <a:rPr lang="en-US"/>
                    <a:t>1</a:t>
                  </a:r>
                </a:p>
              </p:txBody>
            </p:sp>
            <p:sp>
              <p:nvSpPr>
                <p:cNvPr id="37918" name="Text Box 70"/>
                <p:cNvSpPr txBox="1">
                  <a:spLocks noChangeArrowheads="1"/>
                </p:cNvSpPr>
                <p:nvPr/>
              </p:nvSpPr>
              <p:spPr bwMode="auto">
                <a:xfrm>
                  <a:off x="4896" y="2736"/>
                  <a:ext cx="221" cy="288"/>
                </a:xfrm>
                <a:prstGeom prst="rect">
                  <a:avLst/>
                </a:prstGeom>
                <a:noFill/>
                <a:ln w="9525">
                  <a:noFill/>
                  <a:miter lim="800000"/>
                  <a:headEnd/>
                  <a:tailEnd/>
                </a:ln>
              </p:spPr>
              <p:txBody>
                <a:bodyPr wrap="none">
                  <a:spAutoFit/>
                </a:bodyPr>
                <a:lstStyle/>
                <a:p>
                  <a:r>
                    <a:rPr lang="en-US"/>
                    <a:t>2</a:t>
                  </a:r>
                </a:p>
              </p:txBody>
            </p:sp>
            <p:sp>
              <p:nvSpPr>
                <p:cNvPr id="37919" name="Text Box 71"/>
                <p:cNvSpPr txBox="1">
                  <a:spLocks noChangeArrowheads="1"/>
                </p:cNvSpPr>
                <p:nvPr/>
              </p:nvSpPr>
              <p:spPr bwMode="auto">
                <a:xfrm>
                  <a:off x="4128" y="3120"/>
                  <a:ext cx="221" cy="288"/>
                </a:xfrm>
                <a:prstGeom prst="rect">
                  <a:avLst/>
                </a:prstGeom>
                <a:noFill/>
                <a:ln w="9525">
                  <a:noFill/>
                  <a:miter lim="800000"/>
                  <a:headEnd/>
                  <a:tailEnd/>
                </a:ln>
              </p:spPr>
              <p:txBody>
                <a:bodyPr wrap="none">
                  <a:spAutoFit/>
                </a:bodyPr>
                <a:lstStyle/>
                <a:p>
                  <a:r>
                    <a:rPr lang="en-US"/>
                    <a:t>3</a:t>
                  </a:r>
                </a:p>
              </p:txBody>
            </p:sp>
            <p:sp>
              <p:nvSpPr>
                <p:cNvPr id="37920" name="Text Box 72"/>
                <p:cNvSpPr txBox="1">
                  <a:spLocks noChangeArrowheads="1"/>
                </p:cNvSpPr>
                <p:nvPr/>
              </p:nvSpPr>
              <p:spPr bwMode="auto">
                <a:xfrm>
                  <a:off x="4512" y="3120"/>
                  <a:ext cx="221" cy="288"/>
                </a:xfrm>
                <a:prstGeom prst="rect">
                  <a:avLst/>
                </a:prstGeom>
                <a:noFill/>
                <a:ln w="9525">
                  <a:noFill/>
                  <a:miter lim="800000"/>
                  <a:headEnd/>
                  <a:tailEnd/>
                </a:ln>
              </p:spPr>
              <p:txBody>
                <a:bodyPr wrap="none">
                  <a:spAutoFit/>
                </a:bodyPr>
                <a:lstStyle/>
                <a:p>
                  <a:r>
                    <a:rPr lang="en-US"/>
                    <a:t>4</a:t>
                  </a:r>
                </a:p>
              </p:txBody>
            </p:sp>
            <p:sp>
              <p:nvSpPr>
                <p:cNvPr id="37921" name="Text Box 73"/>
                <p:cNvSpPr txBox="1">
                  <a:spLocks noChangeArrowheads="1"/>
                </p:cNvSpPr>
                <p:nvPr/>
              </p:nvSpPr>
              <p:spPr bwMode="auto">
                <a:xfrm>
                  <a:off x="4128" y="3504"/>
                  <a:ext cx="221" cy="288"/>
                </a:xfrm>
                <a:prstGeom prst="rect">
                  <a:avLst/>
                </a:prstGeom>
                <a:noFill/>
                <a:ln w="9525">
                  <a:noFill/>
                  <a:miter lim="800000"/>
                  <a:headEnd/>
                  <a:tailEnd/>
                </a:ln>
              </p:spPr>
              <p:txBody>
                <a:bodyPr wrap="none">
                  <a:spAutoFit/>
                </a:bodyPr>
                <a:lstStyle/>
                <a:p>
                  <a:r>
                    <a:rPr lang="en-US"/>
                    <a:t>5</a:t>
                  </a:r>
                </a:p>
              </p:txBody>
            </p:sp>
            <p:sp>
              <p:nvSpPr>
                <p:cNvPr id="37922" name="Text Box 74"/>
                <p:cNvSpPr txBox="1">
                  <a:spLocks noChangeArrowheads="1"/>
                </p:cNvSpPr>
                <p:nvPr/>
              </p:nvSpPr>
              <p:spPr bwMode="auto">
                <a:xfrm>
                  <a:off x="4896" y="3504"/>
                  <a:ext cx="221" cy="288"/>
                </a:xfrm>
                <a:prstGeom prst="rect">
                  <a:avLst/>
                </a:prstGeom>
                <a:noFill/>
                <a:ln w="9525">
                  <a:noFill/>
                  <a:miter lim="800000"/>
                  <a:headEnd/>
                  <a:tailEnd/>
                </a:ln>
              </p:spPr>
              <p:txBody>
                <a:bodyPr wrap="none">
                  <a:spAutoFit/>
                </a:bodyPr>
                <a:lstStyle/>
                <a:p>
                  <a:r>
                    <a:rPr lang="en-US"/>
                    <a:t>6</a:t>
                  </a:r>
                </a:p>
              </p:txBody>
            </p:sp>
            <p:sp>
              <p:nvSpPr>
                <p:cNvPr id="37923" name="Text Box 75"/>
                <p:cNvSpPr txBox="1">
                  <a:spLocks noChangeArrowheads="1"/>
                </p:cNvSpPr>
                <p:nvPr/>
              </p:nvSpPr>
              <p:spPr bwMode="auto">
                <a:xfrm>
                  <a:off x="4896" y="3120"/>
                  <a:ext cx="221" cy="288"/>
                </a:xfrm>
                <a:prstGeom prst="rect">
                  <a:avLst/>
                </a:prstGeom>
                <a:noFill/>
                <a:ln w="9525">
                  <a:noFill/>
                  <a:miter lim="800000"/>
                  <a:headEnd/>
                  <a:tailEnd/>
                </a:ln>
              </p:spPr>
              <p:txBody>
                <a:bodyPr wrap="none">
                  <a:spAutoFit/>
                </a:bodyPr>
                <a:lstStyle/>
                <a:p>
                  <a:r>
                    <a:rPr lang="en-US"/>
                    <a:t>7</a:t>
                  </a:r>
                </a:p>
              </p:txBody>
            </p:sp>
            <p:sp>
              <p:nvSpPr>
                <p:cNvPr id="37924" name="Text Box 76"/>
                <p:cNvSpPr txBox="1">
                  <a:spLocks noChangeArrowheads="1"/>
                </p:cNvSpPr>
                <p:nvPr/>
              </p:nvSpPr>
              <p:spPr bwMode="auto">
                <a:xfrm>
                  <a:off x="4512" y="2736"/>
                  <a:ext cx="221" cy="288"/>
                </a:xfrm>
                <a:prstGeom prst="rect">
                  <a:avLst/>
                </a:prstGeom>
                <a:noFill/>
                <a:ln w="9525">
                  <a:noFill/>
                  <a:miter lim="800000"/>
                  <a:headEnd/>
                  <a:tailEnd/>
                </a:ln>
              </p:spPr>
              <p:txBody>
                <a:bodyPr wrap="none">
                  <a:spAutoFit/>
                </a:bodyPr>
                <a:lstStyle/>
                <a:p>
                  <a:r>
                    <a:rPr lang="en-US"/>
                    <a:t>8</a:t>
                  </a:r>
                </a:p>
              </p:txBody>
            </p:sp>
          </p:grpSp>
          <p:sp>
            <p:nvSpPr>
              <p:cNvPr id="37904" name="Line 77"/>
              <p:cNvSpPr>
                <a:spLocks noChangeShapeType="1"/>
              </p:cNvSpPr>
              <p:nvPr/>
            </p:nvSpPr>
            <p:spPr bwMode="auto">
              <a:xfrm flipV="1">
                <a:off x="1920" y="1680"/>
                <a:ext cx="576" cy="768"/>
              </a:xfrm>
              <a:prstGeom prst="line">
                <a:avLst/>
              </a:prstGeom>
              <a:noFill/>
              <a:ln w="38100">
                <a:solidFill>
                  <a:srgbClr val="CC6600"/>
                </a:solidFill>
                <a:round/>
                <a:headEnd/>
                <a:tailEnd type="triangle" w="med" len="med"/>
              </a:ln>
            </p:spPr>
            <p:txBody>
              <a:bodyPr wrap="none"/>
              <a:lstStyle/>
              <a:p>
                <a:endParaRPr lang="en-US"/>
              </a:p>
            </p:txBody>
          </p:sp>
          <p:sp>
            <p:nvSpPr>
              <p:cNvPr id="37905" name="Line 78"/>
              <p:cNvSpPr>
                <a:spLocks noChangeShapeType="1"/>
              </p:cNvSpPr>
              <p:nvPr/>
            </p:nvSpPr>
            <p:spPr bwMode="auto">
              <a:xfrm>
                <a:off x="1920" y="2448"/>
                <a:ext cx="576" cy="768"/>
              </a:xfrm>
              <a:prstGeom prst="line">
                <a:avLst/>
              </a:prstGeom>
              <a:noFill/>
              <a:ln w="38100">
                <a:solidFill>
                  <a:srgbClr val="CC6600"/>
                </a:solidFill>
                <a:round/>
                <a:headEnd/>
                <a:tailEnd type="triangle" w="med" len="med"/>
              </a:ln>
            </p:spPr>
            <p:txBody>
              <a:bodyPr wrap="none"/>
              <a:lstStyle/>
              <a:p>
                <a:endParaRPr lang="en-US"/>
              </a:p>
            </p:txBody>
          </p:sp>
          <p:sp>
            <p:nvSpPr>
              <p:cNvPr id="37906" name="Line 79"/>
              <p:cNvSpPr>
                <a:spLocks noChangeShapeType="1"/>
              </p:cNvSpPr>
              <p:nvPr/>
            </p:nvSpPr>
            <p:spPr bwMode="auto">
              <a:xfrm>
                <a:off x="3648" y="3216"/>
                <a:ext cx="576" cy="0"/>
              </a:xfrm>
              <a:prstGeom prst="line">
                <a:avLst/>
              </a:prstGeom>
              <a:noFill/>
              <a:ln w="38100">
                <a:solidFill>
                  <a:srgbClr val="CC6600"/>
                </a:solidFill>
                <a:round/>
                <a:headEnd/>
                <a:tailEnd type="triangle" w="med" len="med"/>
              </a:ln>
            </p:spPr>
            <p:txBody>
              <a:bodyPr wrap="none"/>
              <a:lstStyle/>
              <a:p>
                <a:endParaRPr lang="en-US"/>
              </a:p>
            </p:txBody>
          </p:sp>
          <p:sp>
            <p:nvSpPr>
              <p:cNvPr id="37907" name="Freeform 80"/>
              <p:cNvSpPr>
                <a:spLocks/>
              </p:cNvSpPr>
              <p:nvPr/>
            </p:nvSpPr>
            <p:spPr bwMode="auto">
              <a:xfrm>
                <a:off x="448" y="2448"/>
                <a:ext cx="3648" cy="1577"/>
              </a:xfrm>
              <a:custGeom>
                <a:avLst/>
                <a:gdLst>
                  <a:gd name="T0" fmla="*/ 3200 w 3648"/>
                  <a:gd name="T1" fmla="*/ 768 h 1568"/>
                  <a:gd name="T2" fmla="*/ 3392 w 3648"/>
                  <a:gd name="T3" fmla="*/ 1344 h 1568"/>
                  <a:gd name="T4" fmla="*/ 1664 w 3648"/>
                  <a:gd name="T5" fmla="*/ 1536 h 1568"/>
                  <a:gd name="T6" fmla="*/ 512 w 3648"/>
                  <a:gd name="T7" fmla="*/ 1152 h 1568"/>
                  <a:gd name="T8" fmla="*/ 32 w 3648"/>
                  <a:gd name="T9" fmla="*/ 576 h 1568"/>
                  <a:gd name="T10" fmla="*/ 320 w 3648"/>
                  <a:gd name="T11" fmla="*/ 0 h 1568"/>
                  <a:gd name="T12" fmla="*/ 0 60000 65536"/>
                  <a:gd name="T13" fmla="*/ 0 60000 65536"/>
                  <a:gd name="T14" fmla="*/ 0 60000 65536"/>
                  <a:gd name="T15" fmla="*/ 0 60000 65536"/>
                  <a:gd name="T16" fmla="*/ 0 60000 65536"/>
                  <a:gd name="T17" fmla="*/ 0 60000 65536"/>
                  <a:gd name="T18" fmla="*/ 0 w 3648"/>
                  <a:gd name="T19" fmla="*/ 0 h 1568"/>
                  <a:gd name="T20" fmla="*/ 3648 w 3648"/>
                  <a:gd name="T21" fmla="*/ 1568 h 1568"/>
                </a:gdLst>
                <a:ahLst/>
                <a:cxnLst>
                  <a:cxn ang="T12">
                    <a:pos x="T0" y="T1"/>
                  </a:cxn>
                  <a:cxn ang="T13">
                    <a:pos x="T2" y="T3"/>
                  </a:cxn>
                  <a:cxn ang="T14">
                    <a:pos x="T4" y="T5"/>
                  </a:cxn>
                  <a:cxn ang="T15">
                    <a:pos x="T6" y="T7"/>
                  </a:cxn>
                  <a:cxn ang="T16">
                    <a:pos x="T8" y="T9"/>
                  </a:cxn>
                  <a:cxn ang="T17">
                    <a:pos x="T10" y="T11"/>
                  </a:cxn>
                </a:cxnLst>
                <a:rect l="T18" t="T19" r="T20" b="T21"/>
                <a:pathLst>
                  <a:path w="3648" h="1568">
                    <a:moveTo>
                      <a:pt x="3200" y="768"/>
                    </a:moveTo>
                    <a:cubicBezTo>
                      <a:pt x="3424" y="992"/>
                      <a:pt x="3648" y="1216"/>
                      <a:pt x="3392" y="1344"/>
                    </a:cubicBezTo>
                    <a:cubicBezTo>
                      <a:pt x="3136" y="1472"/>
                      <a:pt x="2144" y="1568"/>
                      <a:pt x="1664" y="1536"/>
                    </a:cubicBezTo>
                    <a:cubicBezTo>
                      <a:pt x="1184" y="1504"/>
                      <a:pt x="784" y="1312"/>
                      <a:pt x="512" y="1152"/>
                    </a:cubicBezTo>
                    <a:cubicBezTo>
                      <a:pt x="240" y="992"/>
                      <a:pt x="64" y="768"/>
                      <a:pt x="32" y="576"/>
                    </a:cubicBezTo>
                    <a:cubicBezTo>
                      <a:pt x="0" y="384"/>
                      <a:pt x="160" y="192"/>
                      <a:pt x="320" y="0"/>
                    </a:cubicBezTo>
                  </a:path>
                </a:pathLst>
              </a:custGeom>
              <a:noFill/>
              <a:ln w="38100">
                <a:solidFill>
                  <a:srgbClr val="CC6600"/>
                </a:solidFill>
                <a:round/>
                <a:headEnd/>
                <a:tailEnd type="triangle" w="med" len="med"/>
              </a:ln>
            </p:spPr>
            <p:txBody>
              <a:bodyPr wrap="none"/>
              <a:lstStyle/>
              <a:p>
                <a:endParaRPr lang="en-US"/>
              </a:p>
            </p:txBody>
          </p:sp>
        </p:grpSp>
        <p:sp>
          <p:nvSpPr>
            <p:cNvPr id="37895" name="Line 81"/>
            <p:cNvSpPr>
              <a:spLocks noChangeShapeType="1"/>
            </p:cNvSpPr>
            <p:nvPr/>
          </p:nvSpPr>
          <p:spPr bwMode="auto">
            <a:xfrm flipV="1">
              <a:off x="3648" y="1728"/>
              <a:ext cx="384" cy="0"/>
            </a:xfrm>
            <a:prstGeom prst="line">
              <a:avLst/>
            </a:prstGeom>
            <a:noFill/>
            <a:ln w="9525">
              <a:solidFill>
                <a:srgbClr val="CC6600"/>
              </a:solidFill>
              <a:round/>
              <a:headEnd/>
              <a:tailEnd type="triangle" w="med" len="med"/>
            </a:ln>
          </p:spPr>
          <p:txBody>
            <a:bodyPr wrap="none"/>
            <a:lstStyle/>
            <a:p>
              <a:endParaRPr lang="en-US"/>
            </a:p>
          </p:txBody>
        </p:sp>
        <p:sp>
          <p:nvSpPr>
            <p:cNvPr id="37896" name="Line 82"/>
            <p:cNvSpPr>
              <a:spLocks noChangeShapeType="1"/>
            </p:cNvSpPr>
            <p:nvPr/>
          </p:nvSpPr>
          <p:spPr bwMode="auto">
            <a:xfrm>
              <a:off x="3648" y="1728"/>
              <a:ext cx="384" cy="384"/>
            </a:xfrm>
            <a:prstGeom prst="line">
              <a:avLst/>
            </a:prstGeom>
            <a:noFill/>
            <a:ln w="9525">
              <a:solidFill>
                <a:srgbClr val="CC6600"/>
              </a:solidFill>
              <a:round/>
              <a:headEnd/>
              <a:tailEnd type="triangle" w="med" len="med"/>
            </a:ln>
          </p:spPr>
          <p:txBody>
            <a:bodyPr wrap="none"/>
            <a:lstStyle/>
            <a:p>
              <a:endParaRPr lang="en-US"/>
            </a:p>
          </p:txBody>
        </p:sp>
        <p:sp>
          <p:nvSpPr>
            <p:cNvPr id="37897" name="Line 83"/>
            <p:cNvSpPr>
              <a:spLocks noChangeShapeType="1"/>
            </p:cNvSpPr>
            <p:nvPr/>
          </p:nvSpPr>
          <p:spPr bwMode="auto">
            <a:xfrm flipV="1">
              <a:off x="5376" y="3072"/>
              <a:ext cx="192" cy="192"/>
            </a:xfrm>
            <a:prstGeom prst="line">
              <a:avLst/>
            </a:prstGeom>
            <a:noFill/>
            <a:ln w="9525">
              <a:solidFill>
                <a:srgbClr val="CC6600"/>
              </a:solidFill>
              <a:round/>
              <a:headEnd/>
              <a:tailEnd type="triangle" w="med" len="med"/>
            </a:ln>
          </p:spPr>
          <p:txBody>
            <a:bodyPr wrap="none"/>
            <a:lstStyle/>
            <a:p>
              <a:endParaRPr lang="en-US"/>
            </a:p>
          </p:txBody>
        </p:sp>
        <p:sp>
          <p:nvSpPr>
            <p:cNvPr id="37898" name="Line 84"/>
            <p:cNvSpPr>
              <a:spLocks noChangeShapeType="1"/>
            </p:cNvSpPr>
            <p:nvPr/>
          </p:nvSpPr>
          <p:spPr bwMode="auto">
            <a:xfrm>
              <a:off x="5376" y="3264"/>
              <a:ext cx="192" cy="192"/>
            </a:xfrm>
            <a:prstGeom prst="line">
              <a:avLst/>
            </a:prstGeom>
            <a:noFill/>
            <a:ln w="9525">
              <a:solidFill>
                <a:srgbClr val="CC6600"/>
              </a:solidFill>
              <a:round/>
              <a:headEnd/>
              <a:tailEnd type="triangle" w="med" len="med"/>
            </a:ln>
          </p:spPr>
          <p:txBody>
            <a:bodyPr wrap="none"/>
            <a:lstStyle/>
            <a:p>
              <a:endParaRPr lang="en-US"/>
            </a:p>
          </p:txBody>
        </p:sp>
        <p:sp>
          <p:nvSpPr>
            <p:cNvPr id="37899" name="Line 85"/>
            <p:cNvSpPr>
              <a:spLocks noChangeShapeType="1"/>
            </p:cNvSpPr>
            <p:nvPr/>
          </p:nvSpPr>
          <p:spPr bwMode="auto">
            <a:xfrm flipV="1">
              <a:off x="3648" y="3024"/>
              <a:ext cx="192" cy="240"/>
            </a:xfrm>
            <a:prstGeom prst="line">
              <a:avLst/>
            </a:prstGeom>
            <a:noFill/>
            <a:ln w="9525">
              <a:solidFill>
                <a:srgbClr val="CC6600"/>
              </a:solidFill>
              <a:round/>
              <a:headEnd/>
              <a:tailEnd type="triangle" w="med" len="med"/>
            </a:ln>
          </p:spPr>
          <p:txBody>
            <a:bodyPr wrap="none"/>
            <a:lstStyle/>
            <a:p>
              <a:endParaRPr lang="en-US"/>
            </a:p>
          </p:txBody>
        </p:sp>
      </p:grpSp>
      <p:sp>
        <p:nvSpPr>
          <p:cNvPr id="37892" name="Freeform 86"/>
          <p:cNvSpPr>
            <a:spLocks/>
          </p:cNvSpPr>
          <p:nvPr/>
        </p:nvSpPr>
        <p:spPr bwMode="auto">
          <a:xfrm>
            <a:off x="381000" y="1143000"/>
            <a:ext cx="5715000" cy="2489200"/>
          </a:xfrm>
          <a:custGeom>
            <a:avLst/>
            <a:gdLst>
              <a:gd name="T0" fmla="*/ 2147483647 w 3944"/>
              <a:gd name="T1" fmla="*/ 2147483647 h 1568"/>
              <a:gd name="T2" fmla="*/ 2147483647 w 3944"/>
              <a:gd name="T3" fmla="*/ 2147483647 h 1568"/>
              <a:gd name="T4" fmla="*/ 2147483647 w 3944"/>
              <a:gd name="T5" fmla="*/ 2147483647 h 1568"/>
              <a:gd name="T6" fmla="*/ 2147483647 w 3944"/>
              <a:gd name="T7" fmla="*/ 2147483647 h 1568"/>
              <a:gd name="T8" fmla="*/ 2147483647 w 3944"/>
              <a:gd name="T9" fmla="*/ 2147483647 h 1568"/>
              <a:gd name="T10" fmla="*/ 2147483647 w 3944"/>
              <a:gd name="T11" fmla="*/ 2147483647 h 1568"/>
              <a:gd name="T12" fmla="*/ 0 60000 65536"/>
              <a:gd name="T13" fmla="*/ 0 60000 65536"/>
              <a:gd name="T14" fmla="*/ 0 60000 65536"/>
              <a:gd name="T15" fmla="*/ 0 60000 65536"/>
              <a:gd name="T16" fmla="*/ 0 60000 65536"/>
              <a:gd name="T17" fmla="*/ 0 60000 65536"/>
              <a:gd name="T18" fmla="*/ 0 w 3944"/>
              <a:gd name="T19" fmla="*/ 0 h 1568"/>
              <a:gd name="T20" fmla="*/ 3944 w 3944"/>
              <a:gd name="T21" fmla="*/ 1568 h 1568"/>
            </a:gdLst>
            <a:ahLst/>
            <a:cxnLst>
              <a:cxn ang="T12">
                <a:pos x="T0" y="T1"/>
              </a:cxn>
              <a:cxn ang="T13">
                <a:pos x="T2" y="T3"/>
              </a:cxn>
              <a:cxn ang="T14">
                <a:pos x="T4" y="T5"/>
              </a:cxn>
              <a:cxn ang="T15">
                <a:pos x="T6" y="T7"/>
              </a:cxn>
              <a:cxn ang="T16">
                <a:pos x="T8" y="T9"/>
              </a:cxn>
              <a:cxn ang="T17">
                <a:pos x="T10" y="T11"/>
              </a:cxn>
            </a:cxnLst>
            <a:rect l="T18" t="T19" r="T20" b="T21"/>
            <a:pathLst>
              <a:path w="3944" h="1568">
                <a:moveTo>
                  <a:pt x="3600" y="800"/>
                </a:moveTo>
                <a:cubicBezTo>
                  <a:pt x="3772" y="648"/>
                  <a:pt x="3944" y="496"/>
                  <a:pt x="3936" y="368"/>
                </a:cubicBezTo>
                <a:cubicBezTo>
                  <a:pt x="3928" y="240"/>
                  <a:pt x="3856" y="64"/>
                  <a:pt x="3552" y="32"/>
                </a:cubicBezTo>
                <a:cubicBezTo>
                  <a:pt x="3248" y="0"/>
                  <a:pt x="2664" y="0"/>
                  <a:pt x="2112" y="176"/>
                </a:cubicBezTo>
                <a:cubicBezTo>
                  <a:pt x="1560" y="352"/>
                  <a:pt x="480" y="856"/>
                  <a:pt x="240" y="1088"/>
                </a:cubicBezTo>
                <a:cubicBezTo>
                  <a:pt x="0" y="1320"/>
                  <a:pt x="336" y="1444"/>
                  <a:pt x="672" y="1568"/>
                </a:cubicBezTo>
              </a:path>
            </a:pathLst>
          </a:custGeom>
          <a:noFill/>
          <a:ln w="28575">
            <a:solidFill>
              <a:srgbClr val="CC6600"/>
            </a:solidFill>
            <a:round/>
            <a:headEnd/>
            <a:tailEnd/>
          </a:ln>
        </p:spPr>
        <p:txBody>
          <a:bodyPr wrap="none"/>
          <a:lstStyle/>
          <a:p>
            <a:endParaRPr lang="en-US"/>
          </a:p>
        </p:txBody>
      </p:sp>
      <p:sp>
        <p:nvSpPr>
          <p:cNvPr id="88" name="Rectangle 2"/>
          <p:cNvSpPr txBox="1">
            <a:spLocks noChangeArrowheads="1"/>
          </p:cNvSpPr>
          <p:nvPr/>
        </p:nvSpPr>
        <p:spPr bwMode="auto">
          <a:xfrm>
            <a:off x="838200" y="0"/>
            <a:ext cx="7564438"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defRPr/>
            </a:pPr>
            <a:r>
              <a:rPr lang="en-US" sz="3200" b="1" dirty="0">
                <a:latin typeface="Bell MT" pitchFamily="18" charset="0"/>
              </a:rPr>
              <a:t>Example: 8-puzzle </a:t>
            </a:r>
            <a:r>
              <a:rPr kumimoji="0" lang="en-US" sz="3200" b="1" i="0" u="none" strike="noStrike" kern="1200" cap="none" spc="0" normalizeH="0" baseline="0" noProof="0" dirty="0">
                <a:ln>
                  <a:noFill/>
                </a:ln>
                <a:solidFill>
                  <a:schemeClr val="tx1"/>
                </a:solidFill>
                <a:effectLst/>
                <a:uLnTx/>
                <a:uFillTx/>
                <a:latin typeface="Bell MT" pitchFamily="18" charset="0"/>
                <a:ea typeface="+mj-ea"/>
                <a:cs typeface="+mj-cs"/>
              </a:rPr>
              <a:t>cont’d</a:t>
            </a:r>
          </a:p>
        </p:txBody>
      </p:sp>
      <p:sp>
        <p:nvSpPr>
          <p:cNvPr id="89" name="Date Placeholder 88"/>
          <p:cNvSpPr>
            <a:spLocks noGrp="1"/>
          </p:cNvSpPr>
          <p:nvPr>
            <p:ph type="dt" sz="half" idx="10"/>
          </p:nvPr>
        </p:nvSpPr>
        <p:spPr/>
        <p:txBody>
          <a:bodyPr/>
          <a:lstStyle/>
          <a:p>
            <a:fld id="{F08421B0-DC6D-49E2-B65A-BB6F31FB460A}" type="datetime1">
              <a:rPr lang="en-US" smtClean="0"/>
              <a:pPr/>
              <a:t>2/1/2024</a:t>
            </a:fld>
            <a:endParaRPr lang="en-US"/>
          </a:p>
        </p:txBody>
      </p:sp>
      <p:sp>
        <p:nvSpPr>
          <p:cNvPr id="91" name="Footer Placeholder 90"/>
          <p:cNvSpPr>
            <a:spLocks noGrp="1"/>
          </p:cNvSpPr>
          <p:nvPr>
            <p:ph type="ftr" sz="quarter" idx="11"/>
          </p:nvPr>
        </p:nvSpPr>
        <p:spPr/>
        <p:txBody>
          <a:bodyPr/>
          <a:lstStyle/>
          <a:p>
            <a:r>
              <a:rPr lang="en-US" dirty="0"/>
              <a:t>AI/COSC</a:t>
            </a:r>
          </a:p>
        </p:txBody>
      </p:sp>
      <p:sp>
        <p:nvSpPr>
          <p:cNvPr id="92" name="Slide Number Placeholder 91"/>
          <p:cNvSpPr>
            <a:spLocks noGrp="1"/>
          </p:cNvSpPr>
          <p:nvPr>
            <p:ph type="sldNum" sz="quarter" idx="12"/>
          </p:nvPr>
        </p:nvSpPr>
        <p:spPr/>
        <p:txBody>
          <a:bodyPr/>
          <a:lstStyle/>
          <a:p>
            <a:fld id="{65584F51-559D-448B-9383-0D3801F2B0CC}"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863600" y="812006"/>
            <a:ext cx="5206233" cy="2800767"/>
          </a:xfrm>
          <a:prstGeom prst="rect">
            <a:avLst/>
          </a:prstGeom>
          <a:noFill/>
          <a:ln w="9525">
            <a:noFill/>
            <a:miter lim="800000"/>
            <a:headEnd/>
            <a:tailEnd/>
          </a:ln>
        </p:spPr>
        <p:txBody>
          <a:bodyPr wrap="none">
            <a:spAutoFit/>
          </a:bodyPr>
          <a:lstStyle/>
          <a:p>
            <a:r>
              <a:rPr lang="en-US" sz="2400" dirty="0">
                <a:latin typeface="Bell MT" panose="02020503060305020303" pitchFamily="18" charset="0"/>
              </a:rPr>
              <a:t>Size of the state space = 9!/2 = 181,440</a:t>
            </a:r>
          </a:p>
          <a:p>
            <a:endParaRPr lang="en-US" sz="2400" dirty="0">
              <a:latin typeface="Bell MT" panose="02020503060305020303" pitchFamily="18" charset="0"/>
            </a:endParaRPr>
          </a:p>
          <a:p>
            <a:endParaRPr lang="en-US" sz="2400" dirty="0">
              <a:latin typeface="Bell MT" panose="02020503060305020303" pitchFamily="18" charset="0"/>
            </a:endParaRPr>
          </a:p>
          <a:p>
            <a:r>
              <a:rPr lang="en-US" sz="2400" dirty="0">
                <a:solidFill>
                  <a:srgbClr val="CC6600"/>
                </a:solidFill>
                <a:latin typeface="Bell MT" panose="02020503060305020303" pitchFamily="18" charset="0"/>
              </a:rPr>
              <a:t>15-puzzle </a:t>
            </a:r>
            <a:r>
              <a:rPr lang="en-US" sz="2400" dirty="0">
                <a:solidFill>
                  <a:srgbClr val="CC6600"/>
                </a:solidFill>
                <a:latin typeface="Bell MT" panose="02020503060305020303" pitchFamily="18" charset="0"/>
                <a:sym typeface="Wingdings" pitchFamily="2" charset="2"/>
              </a:rPr>
              <a:t> .65 </a:t>
            </a:r>
            <a:r>
              <a:rPr lang="en-US" sz="2800" dirty="0">
                <a:solidFill>
                  <a:srgbClr val="CC6600"/>
                </a:solidFill>
                <a:latin typeface="Bell MT" panose="02020503060305020303" pitchFamily="18" charset="0"/>
                <a:sym typeface="Wingdings" pitchFamily="2" charset="2"/>
              </a:rPr>
              <a:t>x</a:t>
            </a:r>
            <a:r>
              <a:rPr lang="en-US" sz="2400" dirty="0">
                <a:solidFill>
                  <a:srgbClr val="CC6600"/>
                </a:solidFill>
                <a:latin typeface="Bell MT" panose="02020503060305020303" pitchFamily="18" charset="0"/>
                <a:sym typeface="Wingdings" pitchFamily="2" charset="2"/>
              </a:rPr>
              <a:t> </a:t>
            </a:r>
            <a:r>
              <a:rPr lang="en-US" sz="2400" dirty="0">
                <a:solidFill>
                  <a:srgbClr val="CC6600"/>
                </a:solidFill>
                <a:latin typeface="Bell MT" panose="02020503060305020303" pitchFamily="18" charset="0"/>
                <a:cs typeface="Times New Roman" pitchFamily="18" charset="0"/>
                <a:sym typeface="Wingdings" pitchFamily="2" charset="2"/>
              </a:rPr>
              <a:t>10</a:t>
            </a:r>
            <a:r>
              <a:rPr lang="en-US" sz="2400" baseline="30000" dirty="0">
                <a:solidFill>
                  <a:srgbClr val="CC6600"/>
                </a:solidFill>
                <a:latin typeface="Bell MT" panose="02020503060305020303" pitchFamily="18" charset="0"/>
                <a:cs typeface="Times New Roman" pitchFamily="18" charset="0"/>
                <a:sym typeface="Wingdings" pitchFamily="2" charset="2"/>
              </a:rPr>
              <a:t>12</a:t>
            </a:r>
            <a:r>
              <a:rPr lang="en-US" sz="2400" dirty="0">
                <a:latin typeface="Bell MT" panose="02020503060305020303" pitchFamily="18" charset="0"/>
                <a:sym typeface="Wingdings" pitchFamily="2" charset="2"/>
              </a:rPr>
              <a:t> </a:t>
            </a:r>
          </a:p>
          <a:p>
            <a:endParaRPr lang="en-US" sz="2400" dirty="0">
              <a:latin typeface="Bell MT" panose="02020503060305020303" pitchFamily="18" charset="0"/>
              <a:sym typeface="Wingdings" pitchFamily="2" charset="2"/>
            </a:endParaRPr>
          </a:p>
          <a:p>
            <a:endParaRPr lang="en-US" sz="2400" dirty="0">
              <a:latin typeface="Bell MT" panose="02020503060305020303" pitchFamily="18" charset="0"/>
            </a:endParaRPr>
          </a:p>
          <a:p>
            <a:r>
              <a:rPr lang="en-US" sz="2400" dirty="0">
                <a:solidFill>
                  <a:srgbClr val="CC6600"/>
                </a:solidFill>
                <a:latin typeface="Bell MT" panose="02020503060305020303" pitchFamily="18" charset="0"/>
              </a:rPr>
              <a:t>24-puzzle </a:t>
            </a:r>
            <a:r>
              <a:rPr lang="en-US" sz="2400" dirty="0">
                <a:solidFill>
                  <a:srgbClr val="CC6600"/>
                </a:solidFill>
                <a:latin typeface="Bell MT" panose="02020503060305020303" pitchFamily="18" charset="0"/>
                <a:sym typeface="Wingdings" pitchFamily="2" charset="2"/>
              </a:rPr>
              <a:t> .5 </a:t>
            </a:r>
            <a:r>
              <a:rPr lang="en-US" sz="2800" dirty="0">
                <a:solidFill>
                  <a:srgbClr val="CC6600"/>
                </a:solidFill>
                <a:latin typeface="Bell MT" panose="02020503060305020303" pitchFamily="18" charset="0"/>
                <a:sym typeface="Wingdings" pitchFamily="2" charset="2"/>
              </a:rPr>
              <a:t>x</a:t>
            </a:r>
            <a:r>
              <a:rPr lang="en-US" sz="2400" dirty="0">
                <a:solidFill>
                  <a:srgbClr val="CC6600"/>
                </a:solidFill>
                <a:latin typeface="Bell MT" panose="02020503060305020303" pitchFamily="18" charset="0"/>
                <a:sym typeface="Wingdings" pitchFamily="2" charset="2"/>
              </a:rPr>
              <a:t> </a:t>
            </a:r>
            <a:r>
              <a:rPr lang="en-US" sz="2400" dirty="0">
                <a:solidFill>
                  <a:srgbClr val="CC6600"/>
                </a:solidFill>
                <a:latin typeface="Bell MT" panose="02020503060305020303" pitchFamily="18" charset="0"/>
                <a:cs typeface="Times New Roman" pitchFamily="18" charset="0"/>
                <a:sym typeface="Wingdings" pitchFamily="2" charset="2"/>
              </a:rPr>
              <a:t>10</a:t>
            </a:r>
            <a:r>
              <a:rPr lang="en-US" sz="2400" baseline="30000" dirty="0">
                <a:solidFill>
                  <a:srgbClr val="CC6600"/>
                </a:solidFill>
                <a:latin typeface="Bell MT" panose="02020503060305020303" pitchFamily="18" charset="0"/>
                <a:cs typeface="Times New Roman" pitchFamily="18" charset="0"/>
                <a:sym typeface="Wingdings" pitchFamily="2" charset="2"/>
              </a:rPr>
              <a:t>25</a:t>
            </a:r>
          </a:p>
        </p:txBody>
      </p:sp>
      <p:grpSp>
        <p:nvGrpSpPr>
          <p:cNvPr id="2" name="Group 4"/>
          <p:cNvGrpSpPr>
            <a:grpSpLocks/>
          </p:cNvGrpSpPr>
          <p:nvPr/>
        </p:nvGrpSpPr>
        <p:grpSpPr bwMode="auto">
          <a:xfrm>
            <a:off x="4953000" y="4267200"/>
            <a:ext cx="3140075" cy="533400"/>
            <a:chOff x="3110" y="3504"/>
            <a:chExt cx="1978" cy="336"/>
          </a:xfrm>
        </p:grpSpPr>
        <p:sp>
          <p:nvSpPr>
            <p:cNvPr id="38927" name="Rectangle 5"/>
            <p:cNvSpPr>
              <a:spLocks noChangeArrowheads="1"/>
            </p:cNvSpPr>
            <p:nvPr/>
          </p:nvSpPr>
          <p:spPr bwMode="auto">
            <a:xfrm>
              <a:off x="3120" y="3504"/>
              <a:ext cx="1968" cy="336"/>
            </a:xfrm>
            <a:prstGeom prst="rect">
              <a:avLst/>
            </a:prstGeom>
            <a:solidFill>
              <a:srgbClr val="FFCCFF"/>
            </a:solidFill>
            <a:ln w="28575">
              <a:solidFill>
                <a:srgbClr val="FF0000"/>
              </a:solidFill>
              <a:miter lim="800000"/>
              <a:headEnd/>
              <a:tailEnd/>
            </a:ln>
          </p:spPr>
          <p:txBody>
            <a:bodyPr wrap="none" anchor="ctr"/>
            <a:lstStyle/>
            <a:p>
              <a:endParaRPr lang="en-US"/>
            </a:p>
          </p:txBody>
        </p:sp>
        <p:sp>
          <p:nvSpPr>
            <p:cNvPr id="38928" name="Text Box 6"/>
            <p:cNvSpPr txBox="1">
              <a:spLocks noChangeArrowheads="1"/>
            </p:cNvSpPr>
            <p:nvPr/>
          </p:nvSpPr>
          <p:spPr bwMode="auto">
            <a:xfrm>
              <a:off x="3110" y="3525"/>
              <a:ext cx="1845" cy="288"/>
            </a:xfrm>
            <a:prstGeom prst="rect">
              <a:avLst/>
            </a:prstGeom>
            <a:noFill/>
            <a:ln w="9525">
              <a:noFill/>
              <a:miter lim="800000"/>
              <a:headEnd/>
              <a:tailEnd/>
            </a:ln>
          </p:spPr>
          <p:txBody>
            <a:bodyPr wrap="none">
              <a:spAutoFit/>
            </a:bodyPr>
            <a:lstStyle/>
            <a:p>
              <a:r>
                <a:rPr lang="en-US" dirty="0">
                  <a:solidFill>
                    <a:srgbClr val="FF0000"/>
                  </a:solidFill>
                </a:rPr>
                <a:t>10 million states/sec</a:t>
              </a:r>
            </a:p>
          </p:txBody>
        </p:sp>
      </p:grpSp>
      <p:grpSp>
        <p:nvGrpSpPr>
          <p:cNvPr id="3" name="Group 7"/>
          <p:cNvGrpSpPr>
            <a:grpSpLocks/>
          </p:cNvGrpSpPr>
          <p:nvPr/>
        </p:nvGrpSpPr>
        <p:grpSpPr bwMode="auto">
          <a:xfrm>
            <a:off x="5791200" y="1447800"/>
            <a:ext cx="1422400" cy="2819400"/>
            <a:chOff x="3696" y="1584"/>
            <a:chExt cx="896" cy="1776"/>
          </a:xfrm>
        </p:grpSpPr>
        <p:sp>
          <p:nvSpPr>
            <p:cNvPr id="38925" name="Line 8"/>
            <p:cNvSpPr>
              <a:spLocks noChangeShapeType="1"/>
            </p:cNvSpPr>
            <p:nvPr/>
          </p:nvSpPr>
          <p:spPr bwMode="auto">
            <a:xfrm flipH="1" flipV="1">
              <a:off x="3696" y="1584"/>
              <a:ext cx="432" cy="1776"/>
            </a:xfrm>
            <a:prstGeom prst="line">
              <a:avLst/>
            </a:prstGeom>
            <a:noFill/>
            <a:ln w="9525">
              <a:solidFill>
                <a:srgbClr val="FF0000"/>
              </a:solidFill>
              <a:round/>
              <a:headEnd/>
              <a:tailEnd type="triangle" w="med" len="med"/>
            </a:ln>
          </p:spPr>
          <p:txBody>
            <a:bodyPr wrap="none"/>
            <a:lstStyle/>
            <a:p>
              <a:endParaRPr lang="en-US"/>
            </a:p>
          </p:txBody>
        </p:sp>
        <p:sp>
          <p:nvSpPr>
            <p:cNvPr id="38926" name="Text Box 9"/>
            <p:cNvSpPr txBox="1">
              <a:spLocks noChangeArrowheads="1"/>
            </p:cNvSpPr>
            <p:nvPr/>
          </p:nvSpPr>
          <p:spPr bwMode="auto">
            <a:xfrm>
              <a:off x="3888" y="2208"/>
              <a:ext cx="704" cy="250"/>
            </a:xfrm>
            <a:prstGeom prst="rect">
              <a:avLst/>
            </a:prstGeom>
            <a:noFill/>
            <a:ln w="9525">
              <a:noFill/>
              <a:miter lim="800000"/>
              <a:headEnd/>
              <a:tailEnd/>
            </a:ln>
          </p:spPr>
          <p:txBody>
            <a:bodyPr wrap="none">
              <a:spAutoFit/>
            </a:bodyPr>
            <a:lstStyle/>
            <a:p>
              <a:r>
                <a:rPr lang="en-US" sz="2000"/>
                <a:t>0.18 sec</a:t>
              </a:r>
            </a:p>
          </p:txBody>
        </p:sp>
      </p:grpSp>
      <p:grpSp>
        <p:nvGrpSpPr>
          <p:cNvPr id="4" name="Group 10"/>
          <p:cNvGrpSpPr>
            <a:grpSpLocks/>
          </p:cNvGrpSpPr>
          <p:nvPr/>
        </p:nvGrpSpPr>
        <p:grpSpPr bwMode="auto">
          <a:xfrm>
            <a:off x="4038600" y="2514600"/>
            <a:ext cx="2438400" cy="1752600"/>
            <a:chOff x="2592" y="2256"/>
            <a:chExt cx="1536" cy="1104"/>
          </a:xfrm>
        </p:grpSpPr>
        <p:sp>
          <p:nvSpPr>
            <p:cNvPr id="38923" name="Line 11"/>
            <p:cNvSpPr>
              <a:spLocks noChangeShapeType="1"/>
            </p:cNvSpPr>
            <p:nvPr/>
          </p:nvSpPr>
          <p:spPr bwMode="auto">
            <a:xfrm flipH="1" flipV="1">
              <a:off x="2592" y="2256"/>
              <a:ext cx="1536" cy="1104"/>
            </a:xfrm>
            <a:prstGeom prst="line">
              <a:avLst/>
            </a:prstGeom>
            <a:noFill/>
            <a:ln w="9525">
              <a:solidFill>
                <a:srgbClr val="FF0000"/>
              </a:solidFill>
              <a:round/>
              <a:headEnd/>
              <a:tailEnd type="triangle" w="med" len="med"/>
            </a:ln>
          </p:spPr>
          <p:txBody>
            <a:bodyPr wrap="none"/>
            <a:lstStyle/>
            <a:p>
              <a:endParaRPr lang="en-US"/>
            </a:p>
          </p:txBody>
        </p:sp>
        <p:sp>
          <p:nvSpPr>
            <p:cNvPr id="38924" name="Text Box 12"/>
            <p:cNvSpPr txBox="1">
              <a:spLocks noChangeArrowheads="1"/>
            </p:cNvSpPr>
            <p:nvPr/>
          </p:nvSpPr>
          <p:spPr bwMode="auto">
            <a:xfrm>
              <a:off x="3168" y="2496"/>
              <a:ext cx="576" cy="250"/>
            </a:xfrm>
            <a:prstGeom prst="rect">
              <a:avLst/>
            </a:prstGeom>
            <a:noFill/>
            <a:ln w="9525">
              <a:noFill/>
              <a:miter lim="800000"/>
              <a:headEnd/>
              <a:tailEnd/>
            </a:ln>
          </p:spPr>
          <p:txBody>
            <a:bodyPr wrap="none">
              <a:spAutoFit/>
            </a:bodyPr>
            <a:lstStyle/>
            <a:p>
              <a:r>
                <a:rPr lang="en-US" sz="2000"/>
                <a:t>6 days</a:t>
              </a:r>
            </a:p>
          </p:txBody>
        </p:sp>
      </p:grpSp>
      <p:grpSp>
        <p:nvGrpSpPr>
          <p:cNvPr id="5" name="Group 13"/>
          <p:cNvGrpSpPr>
            <a:grpSpLocks/>
          </p:cNvGrpSpPr>
          <p:nvPr/>
        </p:nvGrpSpPr>
        <p:grpSpPr bwMode="auto">
          <a:xfrm>
            <a:off x="3276600" y="3505200"/>
            <a:ext cx="3200400" cy="762000"/>
            <a:chOff x="2112" y="2880"/>
            <a:chExt cx="2016" cy="480"/>
          </a:xfrm>
        </p:grpSpPr>
        <p:sp>
          <p:nvSpPr>
            <p:cNvPr id="38921" name="Line 14"/>
            <p:cNvSpPr>
              <a:spLocks noChangeShapeType="1"/>
            </p:cNvSpPr>
            <p:nvPr/>
          </p:nvSpPr>
          <p:spPr bwMode="auto">
            <a:xfrm flipH="1" flipV="1">
              <a:off x="2544" y="2880"/>
              <a:ext cx="1584" cy="480"/>
            </a:xfrm>
            <a:prstGeom prst="line">
              <a:avLst/>
            </a:prstGeom>
            <a:noFill/>
            <a:ln w="9525">
              <a:solidFill>
                <a:srgbClr val="FF0000"/>
              </a:solidFill>
              <a:round/>
              <a:headEnd/>
              <a:tailEnd type="triangle" w="med" len="med"/>
            </a:ln>
          </p:spPr>
          <p:txBody>
            <a:bodyPr wrap="none"/>
            <a:lstStyle/>
            <a:p>
              <a:endParaRPr lang="en-US"/>
            </a:p>
          </p:txBody>
        </p:sp>
        <p:sp>
          <p:nvSpPr>
            <p:cNvPr id="38922" name="Text Box 15"/>
            <p:cNvSpPr txBox="1">
              <a:spLocks noChangeArrowheads="1"/>
            </p:cNvSpPr>
            <p:nvPr/>
          </p:nvSpPr>
          <p:spPr bwMode="auto">
            <a:xfrm>
              <a:off x="2112" y="3024"/>
              <a:ext cx="1179" cy="250"/>
            </a:xfrm>
            <a:prstGeom prst="rect">
              <a:avLst/>
            </a:prstGeom>
            <a:noFill/>
            <a:ln w="9525">
              <a:noFill/>
              <a:miter lim="800000"/>
              <a:headEnd/>
              <a:tailEnd/>
            </a:ln>
          </p:spPr>
          <p:txBody>
            <a:bodyPr wrap="none">
              <a:spAutoFit/>
            </a:bodyPr>
            <a:lstStyle/>
            <a:p>
              <a:r>
                <a:rPr lang="en-US" sz="2000"/>
                <a:t>12 billion years</a:t>
              </a:r>
            </a:p>
          </p:txBody>
        </p:sp>
      </p:grpSp>
      <p:sp>
        <p:nvSpPr>
          <p:cNvPr id="17" name="Rectangle 2"/>
          <p:cNvSpPr txBox="1">
            <a:spLocks noChangeArrowheads="1"/>
          </p:cNvSpPr>
          <p:nvPr/>
        </p:nvSpPr>
        <p:spPr bwMode="auto">
          <a:xfrm>
            <a:off x="762000" y="0"/>
            <a:ext cx="77724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defRPr/>
            </a:pPr>
            <a:r>
              <a:rPr lang="en-US" sz="3200" b="1" dirty="0">
                <a:latin typeface="Bell MT" pitchFamily="18" charset="0"/>
              </a:rPr>
              <a:t>Example: 8-puzzle </a:t>
            </a:r>
            <a:r>
              <a:rPr kumimoji="0" lang="en-US" sz="3200" b="1" i="0" u="none" strike="noStrike" kern="1200" cap="none" spc="0" normalizeH="0" baseline="0" noProof="0" dirty="0">
                <a:ln>
                  <a:noFill/>
                </a:ln>
                <a:solidFill>
                  <a:schemeClr val="tx1"/>
                </a:solidFill>
                <a:effectLst/>
                <a:uLnTx/>
                <a:uFillTx/>
                <a:latin typeface="Bell MT" pitchFamily="18" charset="0"/>
                <a:ea typeface="+mj-ea"/>
                <a:cs typeface="+mj-cs"/>
              </a:rPr>
              <a:t>cont</a:t>
            </a:r>
            <a:r>
              <a:rPr lang="en-US" sz="3200" b="1" noProof="0" dirty="0">
                <a:latin typeface="Bell MT" pitchFamily="18" charset="0"/>
                <a:ea typeface="+mj-ea"/>
                <a:cs typeface="+mj-cs"/>
              </a:rPr>
              <a:t>’</a:t>
            </a:r>
            <a:r>
              <a:rPr kumimoji="0" lang="en-US" sz="3200" b="1" i="0" u="none" strike="noStrike" kern="1200" cap="none" spc="0" normalizeH="0" baseline="0" noProof="0" dirty="0">
                <a:ln>
                  <a:noFill/>
                </a:ln>
                <a:solidFill>
                  <a:schemeClr val="tx1"/>
                </a:solidFill>
                <a:effectLst/>
                <a:uLnTx/>
                <a:uFillTx/>
                <a:latin typeface="Bell MT" pitchFamily="18" charset="0"/>
                <a:ea typeface="+mj-ea"/>
                <a:cs typeface="+mj-cs"/>
              </a:rPr>
              <a:t>d</a:t>
            </a:r>
          </a:p>
        </p:txBody>
      </p:sp>
      <p:sp>
        <p:nvSpPr>
          <p:cNvPr id="18" name="Date Placeholder 17"/>
          <p:cNvSpPr>
            <a:spLocks noGrp="1"/>
          </p:cNvSpPr>
          <p:nvPr>
            <p:ph type="dt" sz="half" idx="10"/>
          </p:nvPr>
        </p:nvSpPr>
        <p:spPr/>
        <p:txBody>
          <a:bodyPr/>
          <a:lstStyle/>
          <a:p>
            <a:fld id="{F1A86ECF-137F-46E0-8B08-6F936CFBCB41}" type="datetime1">
              <a:rPr lang="en-US" smtClean="0"/>
              <a:pPr/>
              <a:t>2/1/2024</a:t>
            </a:fld>
            <a:endParaRPr lang="en-US"/>
          </a:p>
        </p:txBody>
      </p:sp>
      <p:sp>
        <p:nvSpPr>
          <p:cNvPr id="20" name="Footer Placeholder 19"/>
          <p:cNvSpPr>
            <a:spLocks noGrp="1"/>
          </p:cNvSpPr>
          <p:nvPr>
            <p:ph type="ftr" sz="quarter" idx="11"/>
          </p:nvPr>
        </p:nvSpPr>
        <p:spPr/>
        <p:txBody>
          <a:bodyPr/>
          <a:lstStyle/>
          <a:p>
            <a:r>
              <a:rPr lang="en-US" dirty="0"/>
              <a:t>AI/COSC</a:t>
            </a:r>
          </a:p>
        </p:txBody>
      </p:sp>
      <p:sp>
        <p:nvSpPr>
          <p:cNvPr id="21" name="Slide Number Placeholder 20"/>
          <p:cNvSpPr>
            <a:spLocks noGrp="1"/>
          </p:cNvSpPr>
          <p:nvPr>
            <p:ph type="sldNum" sz="quarter" idx="12"/>
          </p:nvPr>
        </p:nvSpPr>
        <p:spPr/>
        <p:txBody>
          <a:bodyPr/>
          <a:lstStyle/>
          <a:p>
            <a:fld id="{65584F51-559D-448B-9383-0D3801F2B0CC}" type="slidenum">
              <a:rPr lang="en-US" smtClean="0"/>
              <a:pPr/>
              <a:t>36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066800" y="2286000"/>
            <a:ext cx="2438400" cy="2438400"/>
            <a:chOff x="960" y="1920"/>
            <a:chExt cx="1536" cy="1536"/>
          </a:xfrm>
        </p:grpSpPr>
        <p:grpSp>
          <p:nvGrpSpPr>
            <p:cNvPr id="3" name="Group 4"/>
            <p:cNvGrpSpPr>
              <a:grpSpLocks/>
            </p:cNvGrpSpPr>
            <p:nvPr/>
          </p:nvGrpSpPr>
          <p:grpSpPr bwMode="auto">
            <a:xfrm>
              <a:off x="960" y="1920"/>
              <a:ext cx="1536" cy="1536"/>
              <a:chOff x="960" y="1344"/>
              <a:chExt cx="1536" cy="1536"/>
            </a:xfrm>
          </p:grpSpPr>
          <p:sp>
            <p:nvSpPr>
              <p:cNvPr id="39996" name="Rectangle 5"/>
              <p:cNvSpPr>
                <a:spLocks noChangeArrowheads="1"/>
              </p:cNvSpPr>
              <p:nvPr/>
            </p:nvSpPr>
            <p:spPr bwMode="auto">
              <a:xfrm>
                <a:off x="960" y="1344"/>
                <a:ext cx="1536" cy="1536"/>
              </a:xfrm>
              <a:prstGeom prst="rect">
                <a:avLst/>
              </a:prstGeom>
              <a:noFill/>
              <a:ln w="9525">
                <a:solidFill>
                  <a:schemeClr val="tx1"/>
                </a:solidFill>
                <a:miter lim="800000"/>
                <a:headEnd/>
                <a:tailEnd/>
              </a:ln>
            </p:spPr>
            <p:txBody>
              <a:bodyPr wrap="none" anchor="ctr"/>
              <a:lstStyle/>
              <a:p>
                <a:endParaRPr lang="en-US"/>
              </a:p>
            </p:txBody>
          </p:sp>
          <p:sp>
            <p:nvSpPr>
              <p:cNvPr id="39997" name="Rectangle 6"/>
              <p:cNvSpPr>
                <a:spLocks noChangeArrowheads="1"/>
              </p:cNvSpPr>
              <p:nvPr/>
            </p:nvSpPr>
            <p:spPr bwMode="auto">
              <a:xfrm>
                <a:off x="2304" y="1344"/>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98" name="Rectangle 7"/>
              <p:cNvSpPr>
                <a:spLocks noChangeArrowheads="1"/>
              </p:cNvSpPr>
              <p:nvPr/>
            </p:nvSpPr>
            <p:spPr bwMode="auto">
              <a:xfrm>
                <a:off x="1728" y="1536"/>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99" name="Rectangle 8"/>
              <p:cNvSpPr>
                <a:spLocks noChangeArrowheads="1"/>
              </p:cNvSpPr>
              <p:nvPr/>
            </p:nvSpPr>
            <p:spPr bwMode="auto">
              <a:xfrm>
                <a:off x="2112" y="1920"/>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000" name="Rectangle 9"/>
              <p:cNvSpPr>
                <a:spLocks noChangeArrowheads="1"/>
              </p:cNvSpPr>
              <p:nvPr/>
            </p:nvSpPr>
            <p:spPr bwMode="auto">
              <a:xfrm>
                <a:off x="1920" y="1344"/>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001" name="Rectangle 10"/>
              <p:cNvSpPr>
                <a:spLocks noChangeArrowheads="1"/>
              </p:cNvSpPr>
              <p:nvPr/>
            </p:nvSpPr>
            <p:spPr bwMode="auto">
              <a:xfrm>
                <a:off x="2304" y="1728"/>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002" name="Rectangle 11"/>
              <p:cNvSpPr>
                <a:spLocks noChangeArrowheads="1"/>
              </p:cNvSpPr>
              <p:nvPr/>
            </p:nvSpPr>
            <p:spPr bwMode="auto">
              <a:xfrm>
                <a:off x="2112" y="1536"/>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003" name="Rectangle 12"/>
              <p:cNvSpPr>
                <a:spLocks noChangeArrowheads="1"/>
              </p:cNvSpPr>
              <p:nvPr/>
            </p:nvSpPr>
            <p:spPr bwMode="auto">
              <a:xfrm>
                <a:off x="1920" y="1728"/>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004" name="Rectangle 13"/>
              <p:cNvSpPr>
                <a:spLocks noChangeArrowheads="1"/>
              </p:cNvSpPr>
              <p:nvPr/>
            </p:nvSpPr>
            <p:spPr bwMode="auto">
              <a:xfrm>
                <a:off x="1728" y="1920"/>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005" name="Rectangle 14"/>
              <p:cNvSpPr>
                <a:spLocks noChangeArrowheads="1"/>
              </p:cNvSpPr>
              <p:nvPr/>
            </p:nvSpPr>
            <p:spPr bwMode="auto">
              <a:xfrm>
                <a:off x="1536" y="2112"/>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006" name="Rectangle 15"/>
              <p:cNvSpPr>
                <a:spLocks noChangeArrowheads="1"/>
              </p:cNvSpPr>
              <p:nvPr/>
            </p:nvSpPr>
            <p:spPr bwMode="auto">
              <a:xfrm>
                <a:off x="1344" y="2304"/>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007" name="Rectangle 16"/>
              <p:cNvSpPr>
                <a:spLocks noChangeArrowheads="1"/>
              </p:cNvSpPr>
              <p:nvPr/>
            </p:nvSpPr>
            <p:spPr bwMode="auto">
              <a:xfrm>
                <a:off x="1152" y="2496"/>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008" name="Rectangle 17"/>
              <p:cNvSpPr>
                <a:spLocks noChangeArrowheads="1"/>
              </p:cNvSpPr>
              <p:nvPr/>
            </p:nvSpPr>
            <p:spPr bwMode="auto">
              <a:xfrm>
                <a:off x="960" y="2688"/>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009" name="Rectangle 18"/>
              <p:cNvSpPr>
                <a:spLocks noChangeArrowheads="1"/>
              </p:cNvSpPr>
              <p:nvPr/>
            </p:nvSpPr>
            <p:spPr bwMode="auto">
              <a:xfrm>
                <a:off x="1152" y="2112"/>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010" name="Rectangle 19"/>
              <p:cNvSpPr>
                <a:spLocks noChangeArrowheads="1"/>
              </p:cNvSpPr>
              <p:nvPr/>
            </p:nvSpPr>
            <p:spPr bwMode="auto">
              <a:xfrm>
                <a:off x="1344" y="1920"/>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011" name="Rectangle 20"/>
              <p:cNvSpPr>
                <a:spLocks noChangeArrowheads="1"/>
              </p:cNvSpPr>
              <p:nvPr/>
            </p:nvSpPr>
            <p:spPr bwMode="auto">
              <a:xfrm>
                <a:off x="1536" y="1728"/>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012" name="Rectangle 21"/>
              <p:cNvSpPr>
                <a:spLocks noChangeArrowheads="1"/>
              </p:cNvSpPr>
              <p:nvPr/>
            </p:nvSpPr>
            <p:spPr bwMode="auto">
              <a:xfrm>
                <a:off x="1344" y="2688"/>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013" name="Rectangle 22"/>
              <p:cNvSpPr>
                <a:spLocks noChangeArrowheads="1"/>
              </p:cNvSpPr>
              <p:nvPr/>
            </p:nvSpPr>
            <p:spPr bwMode="auto">
              <a:xfrm>
                <a:off x="1536" y="2496"/>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014" name="Rectangle 23"/>
              <p:cNvSpPr>
                <a:spLocks noChangeArrowheads="1"/>
              </p:cNvSpPr>
              <p:nvPr/>
            </p:nvSpPr>
            <p:spPr bwMode="auto">
              <a:xfrm>
                <a:off x="1728" y="2304"/>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015" name="Rectangle 24"/>
              <p:cNvSpPr>
                <a:spLocks noChangeArrowheads="1"/>
              </p:cNvSpPr>
              <p:nvPr/>
            </p:nvSpPr>
            <p:spPr bwMode="auto">
              <a:xfrm>
                <a:off x="1920" y="2112"/>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016" name="Rectangle 25"/>
              <p:cNvSpPr>
                <a:spLocks noChangeArrowheads="1"/>
              </p:cNvSpPr>
              <p:nvPr/>
            </p:nvSpPr>
            <p:spPr bwMode="auto">
              <a:xfrm>
                <a:off x="960" y="1920"/>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017" name="Rectangle 26"/>
              <p:cNvSpPr>
                <a:spLocks noChangeArrowheads="1"/>
              </p:cNvSpPr>
              <p:nvPr/>
            </p:nvSpPr>
            <p:spPr bwMode="auto">
              <a:xfrm>
                <a:off x="1536" y="1344"/>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018" name="Rectangle 27"/>
              <p:cNvSpPr>
                <a:spLocks noChangeArrowheads="1"/>
              </p:cNvSpPr>
              <p:nvPr/>
            </p:nvSpPr>
            <p:spPr bwMode="auto">
              <a:xfrm>
                <a:off x="1152" y="1344"/>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019" name="Rectangle 28"/>
              <p:cNvSpPr>
                <a:spLocks noChangeArrowheads="1"/>
              </p:cNvSpPr>
              <p:nvPr/>
            </p:nvSpPr>
            <p:spPr bwMode="auto">
              <a:xfrm>
                <a:off x="1344" y="1536"/>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020" name="Rectangle 29"/>
              <p:cNvSpPr>
                <a:spLocks noChangeArrowheads="1"/>
              </p:cNvSpPr>
              <p:nvPr/>
            </p:nvSpPr>
            <p:spPr bwMode="auto">
              <a:xfrm>
                <a:off x="960" y="1536"/>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021" name="Rectangle 30"/>
              <p:cNvSpPr>
                <a:spLocks noChangeArrowheads="1"/>
              </p:cNvSpPr>
              <p:nvPr/>
            </p:nvSpPr>
            <p:spPr bwMode="auto">
              <a:xfrm>
                <a:off x="1152" y="1728"/>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022" name="Rectangle 31"/>
              <p:cNvSpPr>
                <a:spLocks noChangeArrowheads="1"/>
              </p:cNvSpPr>
              <p:nvPr/>
            </p:nvSpPr>
            <p:spPr bwMode="auto">
              <a:xfrm>
                <a:off x="960" y="2304"/>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023" name="Rectangle 32"/>
              <p:cNvSpPr>
                <a:spLocks noChangeArrowheads="1"/>
              </p:cNvSpPr>
              <p:nvPr/>
            </p:nvSpPr>
            <p:spPr bwMode="auto">
              <a:xfrm>
                <a:off x="2304" y="2496"/>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024" name="Rectangle 33"/>
              <p:cNvSpPr>
                <a:spLocks noChangeArrowheads="1"/>
              </p:cNvSpPr>
              <p:nvPr/>
            </p:nvSpPr>
            <p:spPr bwMode="auto">
              <a:xfrm>
                <a:off x="2304" y="2112"/>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025" name="Rectangle 34"/>
              <p:cNvSpPr>
                <a:spLocks noChangeArrowheads="1"/>
              </p:cNvSpPr>
              <p:nvPr/>
            </p:nvSpPr>
            <p:spPr bwMode="auto">
              <a:xfrm>
                <a:off x="2112" y="2304"/>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026" name="Rectangle 35"/>
              <p:cNvSpPr>
                <a:spLocks noChangeArrowheads="1"/>
              </p:cNvSpPr>
              <p:nvPr/>
            </p:nvSpPr>
            <p:spPr bwMode="auto">
              <a:xfrm>
                <a:off x="2112" y="2688"/>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027" name="Rectangle 36"/>
              <p:cNvSpPr>
                <a:spLocks noChangeArrowheads="1"/>
              </p:cNvSpPr>
              <p:nvPr/>
            </p:nvSpPr>
            <p:spPr bwMode="auto">
              <a:xfrm>
                <a:off x="1920" y="2496"/>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028" name="Rectangle 37"/>
              <p:cNvSpPr>
                <a:spLocks noChangeArrowheads="1"/>
              </p:cNvSpPr>
              <p:nvPr/>
            </p:nvSpPr>
            <p:spPr bwMode="auto">
              <a:xfrm>
                <a:off x="1728" y="2688"/>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39988" name="AutoShape 38"/>
            <p:cNvSpPr>
              <a:spLocks noChangeArrowheads="1"/>
            </p:cNvSpPr>
            <p:nvPr/>
          </p:nvSpPr>
          <p:spPr bwMode="auto">
            <a:xfrm>
              <a:off x="960" y="2880"/>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en-US"/>
            </a:p>
          </p:txBody>
        </p:sp>
        <p:sp>
          <p:nvSpPr>
            <p:cNvPr id="39989" name="AutoShape 39"/>
            <p:cNvSpPr>
              <a:spLocks noChangeArrowheads="1"/>
            </p:cNvSpPr>
            <p:nvPr/>
          </p:nvSpPr>
          <p:spPr bwMode="auto">
            <a:xfrm>
              <a:off x="1152" y="2112"/>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en-US"/>
            </a:p>
          </p:txBody>
        </p:sp>
        <p:sp>
          <p:nvSpPr>
            <p:cNvPr id="39990" name="AutoShape 40"/>
            <p:cNvSpPr>
              <a:spLocks noChangeArrowheads="1"/>
            </p:cNvSpPr>
            <p:nvPr/>
          </p:nvSpPr>
          <p:spPr bwMode="auto">
            <a:xfrm>
              <a:off x="1344" y="3072"/>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en-US"/>
            </a:p>
          </p:txBody>
        </p:sp>
        <p:sp>
          <p:nvSpPr>
            <p:cNvPr id="39991" name="AutoShape 41"/>
            <p:cNvSpPr>
              <a:spLocks noChangeArrowheads="1"/>
            </p:cNvSpPr>
            <p:nvPr/>
          </p:nvSpPr>
          <p:spPr bwMode="auto">
            <a:xfrm>
              <a:off x="1536" y="1920"/>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en-US"/>
            </a:p>
          </p:txBody>
        </p:sp>
        <p:sp>
          <p:nvSpPr>
            <p:cNvPr id="39992" name="AutoShape 42"/>
            <p:cNvSpPr>
              <a:spLocks noChangeArrowheads="1"/>
            </p:cNvSpPr>
            <p:nvPr/>
          </p:nvSpPr>
          <p:spPr bwMode="auto">
            <a:xfrm>
              <a:off x="1728" y="2496"/>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en-US"/>
            </a:p>
          </p:txBody>
        </p:sp>
        <p:sp>
          <p:nvSpPr>
            <p:cNvPr id="39993" name="AutoShape 43"/>
            <p:cNvSpPr>
              <a:spLocks noChangeArrowheads="1"/>
            </p:cNvSpPr>
            <p:nvPr/>
          </p:nvSpPr>
          <p:spPr bwMode="auto">
            <a:xfrm>
              <a:off x="1920" y="3264"/>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en-US"/>
            </a:p>
          </p:txBody>
        </p:sp>
        <p:sp>
          <p:nvSpPr>
            <p:cNvPr id="39994" name="AutoShape 44"/>
            <p:cNvSpPr>
              <a:spLocks noChangeArrowheads="1"/>
            </p:cNvSpPr>
            <p:nvPr/>
          </p:nvSpPr>
          <p:spPr bwMode="auto">
            <a:xfrm>
              <a:off x="2112" y="2688"/>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en-US"/>
            </a:p>
          </p:txBody>
        </p:sp>
        <p:sp>
          <p:nvSpPr>
            <p:cNvPr id="39995" name="AutoShape 45"/>
            <p:cNvSpPr>
              <a:spLocks noChangeArrowheads="1"/>
            </p:cNvSpPr>
            <p:nvPr/>
          </p:nvSpPr>
          <p:spPr bwMode="auto">
            <a:xfrm>
              <a:off x="2304" y="2304"/>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en-US"/>
            </a:p>
          </p:txBody>
        </p:sp>
      </p:grpSp>
      <p:sp>
        <p:nvSpPr>
          <p:cNvPr id="39940" name="Text Box 46"/>
          <p:cNvSpPr txBox="1">
            <a:spLocks noChangeArrowheads="1"/>
          </p:cNvSpPr>
          <p:nvPr/>
        </p:nvSpPr>
        <p:spPr bwMode="auto">
          <a:xfrm>
            <a:off x="729018" y="1026413"/>
            <a:ext cx="7696200" cy="830263"/>
          </a:xfrm>
          <a:prstGeom prst="rect">
            <a:avLst/>
          </a:prstGeom>
          <a:noFill/>
          <a:ln w="9525">
            <a:noFill/>
            <a:miter lim="800000"/>
            <a:headEnd/>
            <a:tailEnd/>
          </a:ln>
        </p:spPr>
        <p:txBody>
          <a:bodyPr wrap="square">
            <a:spAutoFit/>
          </a:bodyPr>
          <a:lstStyle/>
          <a:p>
            <a:pPr algn="just"/>
            <a:r>
              <a:rPr lang="en-US" sz="2400" dirty="0">
                <a:latin typeface="Bell MT" pitchFamily="18" charset="0"/>
              </a:rPr>
              <a:t>Place 8 queens in a chessboard so that no two queens </a:t>
            </a:r>
            <a:br>
              <a:rPr lang="en-US" sz="2400" dirty="0">
                <a:latin typeface="Bell MT" pitchFamily="18" charset="0"/>
              </a:rPr>
            </a:br>
            <a:r>
              <a:rPr lang="en-US" sz="2400" dirty="0">
                <a:latin typeface="Bell MT" pitchFamily="18" charset="0"/>
              </a:rPr>
              <a:t>are in the same row, column, or diagonal.</a:t>
            </a:r>
          </a:p>
        </p:txBody>
      </p:sp>
      <p:grpSp>
        <p:nvGrpSpPr>
          <p:cNvPr id="4" name="Group 47"/>
          <p:cNvGrpSpPr>
            <a:grpSpLocks/>
          </p:cNvGrpSpPr>
          <p:nvPr/>
        </p:nvGrpSpPr>
        <p:grpSpPr bwMode="auto">
          <a:xfrm>
            <a:off x="5029200" y="2286000"/>
            <a:ext cx="2438400" cy="2438400"/>
            <a:chOff x="3456" y="1920"/>
            <a:chExt cx="1536" cy="1536"/>
          </a:xfrm>
        </p:grpSpPr>
        <p:grpSp>
          <p:nvGrpSpPr>
            <p:cNvPr id="5" name="Group 48"/>
            <p:cNvGrpSpPr>
              <a:grpSpLocks/>
            </p:cNvGrpSpPr>
            <p:nvPr/>
          </p:nvGrpSpPr>
          <p:grpSpPr bwMode="auto">
            <a:xfrm>
              <a:off x="3456" y="1920"/>
              <a:ext cx="1536" cy="1536"/>
              <a:chOff x="960" y="1344"/>
              <a:chExt cx="1536" cy="1536"/>
            </a:xfrm>
          </p:grpSpPr>
          <p:sp>
            <p:nvSpPr>
              <p:cNvPr id="39954" name="Rectangle 49"/>
              <p:cNvSpPr>
                <a:spLocks noChangeArrowheads="1"/>
              </p:cNvSpPr>
              <p:nvPr/>
            </p:nvSpPr>
            <p:spPr bwMode="auto">
              <a:xfrm>
                <a:off x="960" y="1344"/>
                <a:ext cx="1536" cy="1536"/>
              </a:xfrm>
              <a:prstGeom prst="rect">
                <a:avLst/>
              </a:prstGeom>
              <a:noFill/>
              <a:ln w="9525">
                <a:solidFill>
                  <a:schemeClr val="tx1"/>
                </a:solidFill>
                <a:miter lim="800000"/>
                <a:headEnd/>
                <a:tailEnd/>
              </a:ln>
            </p:spPr>
            <p:txBody>
              <a:bodyPr wrap="none" anchor="ctr"/>
              <a:lstStyle/>
              <a:p>
                <a:endParaRPr lang="en-US"/>
              </a:p>
            </p:txBody>
          </p:sp>
          <p:sp>
            <p:nvSpPr>
              <p:cNvPr id="39955" name="Rectangle 50"/>
              <p:cNvSpPr>
                <a:spLocks noChangeArrowheads="1"/>
              </p:cNvSpPr>
              <p:nvPr/>
            </p:nvSpPr>
            <p:spPr bwMode="auto">
              <a:xfrm>
                <a:off x="2304" y="1344"/>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56" name="Rectangle 51"/>
              <p:cNvSpPr>
                <a:spLocks noChangeArrowheads="1"/>
              </p:cNvSpPr>
              <p:nvPr/>
            </p:nvSpPr>
            <p:spPr bwMode="auto">
              <a:xfrm>
                <a:off x="1728" y="1536"/>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57" name="Rectangle 52"/>
              <p:cNvSpPr>
                <a:spLocks noChangeArrowheads="1"/>
              </p:cNvSpPr>
              <p:nvPr/>
            </p:nvSpPr>
            <p:spPr bwMode="auto">
              <a:xfrm>
                <a:off x="2112" y="1920"/>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58" name="Rectangle 53"/>
              <p:cNvSpPr>
                <a:spLocks noChangeArrowheads="1"/>
              </p:cNvSpPr>
              <p:nvPr/>
            </p:nvSpPr>
            <p:spPr bwMode="auto">
              <a:xfrm>
                <a:off x="1920" y="1344"/>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59" name="Rectangle 54"/>
              <p:cNvSpPr>
                <a:spLocks noChangeArrowheads="1"/>
              </p:cNvSpPr>
              <p:nvPr/>
            </p:nvSpPr>
            <p:spPr bwMode="auto">
              <a:xfrm>
                <a:off x="2304" y="1728"/>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60" name="Rectangle 55"/>
              <p:cNvSpPr>
                <a:spLocks noChangeArrowheads="1"/>
              </p:cNvSpPr>
              <p:nvPr/>
            </p:nvSpPr>
            <p:spPr bwMode="auto">
              <a:xfrm>
                <a:off x="2112" y="1536"/>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61" name="Rectangle 56"/>
              <p:cNvSpPr>
                <a:spLocks noChangeArrowheads="1"/>
              </p:cNvSpPr>
              <p:nvPr/>
            </p:nvSpPr>
            <p:spPr bwMode="auto">
              <a:xfrm>
                <a:off x="1920" y="1728"/>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62" name="Rectangle 57"/>
              <p:cNvSpPr>
                <a:spLocks noChangeArrowheads="1"/>
              </p:cNvSpPr>
              <p:nvPr/>
            </p:nvSpPr>
            <p:spPr bwMode="auto">
              <a:xfrm>
                <a:off x="1728" y="1920"/>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63" name="Rectangle 58"/>
              <p:cNvSpPr>
                <a:spLocks noChangeArrowheads="1"/>
              </p:cNvSpPr>
              <p:nvPr/>
            </p:nvSpPr>
            <p:spPr bwMode="auto">
              <a:xfrm>
                <a:off x="1536" y="2112"/>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64" name="Rectangle 59"/>
              <p:cNvSpPr>
                <a:spLocks noChangeArrowheads="1"/>
              </p:cNvSpPr>
              <p:nvPr/>
            </p:nvSpPr>
            <p:spPr bwMode="auto">
              <a:xfrm>
                <a:off x="1344" y="2304"/>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65" name="Rectangle 60"/>
              <p:cNvSpPr>
                <a:spLocks noChangeArrowheads="1"/>
              </p:cNvSpPr>
              <p:nvPr/>
            </p:nvSpPr>
            <p:spPr bwMode="auto">
              <a:xfrm>
                <a:off x="1152" y="2496"/>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66" name="Rectangle 61"/>
              <p:cNvSpPr>
                <a:spLocks noChangeArrowheads="1"/>
              </p:cNvSpPr>
              <p:nvPr/>
            </p:nvSpPr>
            <p:spPr bwMode="auto">
              <a:xfrm>
                <a:off x="960" y="2688"/>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67" name="Rectangle 62"/>
              <p:cNvSpPr>
                <a:spLocks noChangeArrowheads="1"/>
              </p:cNvSpPr>
              <p:nvPr/>
            </p:nvSpPr>
            <p:spPr bwMode="auto">
              <a:xfrm>
                <a:off x="1152" y="2112"/>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68" name="Rectangle 63"/>
              <p:cNvSpPr>
                <a:spLocks noChangeArrowheads="1"/>
              </p:cNvSpPr>
              <p:nvPr/>
            </p:nvSpPr>
            <p:spPr bwMode="auto">
              <a:xfrm>
                <a:off x="1344" y="1920"/>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69" name="Rectangle 64"/>
              <p:cNvSpPr>
                <a:spLocks noChangeArrowheads="1"/>
              </p:cNvSpPr>
              <p:nvPr/>
            </p:nvSpPr>
            <p:spPr bwMode="auto">
              <a:xfrm>
                <a:off x="1536" y="1728"/>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70" name="Rectangle 65"/>
              <p:cNvSpPr>
                <a:spLocks noChangeArrowheads="1"/>
              </p:cNvSpPr>
              <p:nvPr/>
            </p:nvSpPr>
            <p:spPr bwMode="auto">
              <a:xfrm>
                <a:off x="1344" y="2688"/>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71" name="Rectangle 66"/>
              <p:cNvSpPr>
                <a:spLocks noChangeArrowheads="1"/>
              </p:cNvSpPr>
              <p:nvPr/>
            </p:nvSpPr>
            <p:spPr bwMode="auto">
              <a:xfrm>
                <a:off x="1536" y="2496"/>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72" name="Rectangle 67"/>
              <p:cNvSpPr>
                <a:spLocks noChangeArrowheads="1"/>
              </p:cNvSpPr>
              <p:nvPr/>
            </p:nvSpPr>
            <p:spPr bwMode="auto">
              <a:xfrm>
                <a:off x="1728" y="2304"/>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73" name="Rectangle 68"/>
              <p:cNvSpPr>
                <a:spLocks noChangeArrowheads="1"/>
              </p:cNvSpPr>
              <p:nvPr/>
            </p:nvSpPr>
            <p:spPr bwMode="auto">
              <a:xfrm>
                <a:off x="1920" y="2112"/>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74" name="Rectangle 69"/>
              <p:cNvSpPr>
                <a:spLocks noChangeArrowheads="1"/>
              </p:cNvSpPr>
              <p:nvPr/>
            </p:nvSpPr>
            <p:spPr bwMode="auto">
              <a:xfrm>
                <a:off x="960" y="1920"/>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75" name="Rectangle 70"/>
              <p:cNvSpPr>
                <a:spLocks noChangeArrowheads="1"/>
              </p:cNvSpPr>
              <p:nvPr/>
            </p:nvSpPr>
            <p:spPr bwMode="auto">
              <a:xfrm>
                <a:off x="1536" y="1344"/>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76" name="Rectangle 71"/>
              <p:cNvSpPr>
                <a:spLocks noChangeArrowheads="1"/>
              </p:cNvSpPr>
              <p:nvPr/>
            </p:nvSpPr>
            <p:spPr bwMode="auto">
              <a:xfrm>
                <a:off x="1152" y="1344"/>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77" name="Rectangle 72"/>
              <p:cNvSpPr>
                <a:spLocks noChangeArrowheads="1"/>
              </p:cNvSpPr>
              <p:nvPr/>
            </p:nvSpPr>
            <p:spPr bwMode="auto">
              <a:xfrm>
                <a:off x="1344" y="1536"/>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78" name="Rectangle 73"/>
              <p:cNvSpPr>
                <a:spLocks noChangeArrowheads="1"/>
              </p:cNvSpPr>
              <p:nvPr/>
            </p:nvSpPr>
            <p:spPr bwMode="auto">
              <a:xfrm>
                <a:off x="960" y="1536"/>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79" name="Rectangle 74"/>
              <p:cNvSpPr>
                <a:spLocks noChangeArrowheads="1"/>
              </p:cNvSpPr>
              <p:nvPr/>
            </p:nvSpPr>
            <p:spPr bwMode="auto">
              <a:xfrm>
                <a:off x="1152" y="1728"/>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80" name="Rectangle 75"/>
              <p:cNvSpPr>
                <a:spLocks noChangeArrowheads="1"/>
              </p:cNvSpPr>
              <p:nvPr/>
            </p:nvSpPr>
            <p:spPr bwMode="auto">
              <a:xfrm>
                <a:off x="960" y="2304"/>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81" name="Rectangle 76"/>
              <p:cNvSpPr>
                <a:spLocks noChangeArrowheads="1"/>
              </p:cNvSpPr>
              <p:nvPr/>
            </p:nvSpPr>
            <p:spPr bwMode="auto">
              <a:xfrm>
                <a:off x="2304" y="2496"/>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82" name="Rectangle 77"/>
              <p:cNvSpPr>
                <a:spLocks noChangeArrowheads="1"/>
              </p:cNvSpPr>
              <p:nvPr/>
            </p:nvSpPr>
            <p:spPr bwMode="auto">
              <a:xfrm>
                <a:off x="2304" y="2112"/>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83" name="Rectangle 78"/>
              <p:cNvSpPr>
                <a:spLocks noChangeArrowheads="1"/>
              </p:cNvSpPr>
              <p:nvPr/>
            </p:nvSpPr>
            <p:spPr bwMode="auto">
              <a:xfrm>
                <a:off x="2112" y="2304"/>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84" name="Rectangle 79"/>
              <p:cNvSpPr>
                <a:spLocks noChangeArrowheads="1"/>
              </p:cNvSpPr>
              <p:nvPr/>
            </p:nvSpPr>
            <p:spPr bwMode="auto">
              <a:xfrm>
                <a:off x="2112" y="2688"/>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85" name="Rectangle 80"/>
              <p:cNvSpPr>
                <a:spLocks noChangeArrowheads="1"/>
              </p:cNvSpPr>
              <p:nvPr/>
            </p:nvSpPr>
            <p:spPr bwMode="auto">
              <a:xfrm>
                <a:off x="1920" y="2496"/>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86" name="Rectangle 81"/>
              <p:cNvSpPr>
                <a:spLocks noChangeArrowheads="1"/>
              </p:cNvSpPr>
              <p:nvPr/>
            </p:nvSpPr>
            <p:spPr bwMode="auto">
              <a:xfrm>
                <a:off x="1728" y="2688"/>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39946" name="AutoShape 82"/>
            <p:cNvSpPr>
              <a:spLocks noChangeArrowheads="1"/>
            </p:cNvSpPr>
            <p:nvPr/>
          </p:nvSpPr>
          <p:spPr bwMode="auto">
            <a:xfrm>
              <a:off x="3456" y="2304"/>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en-US"/>
            </a:p>
          </p:txBody>
        </p:sp>
        <p:sp>
          <p:nvSpPr>
            <p:cNvPr id="39947" name="AutoShape 83"/>
            <p:cNvSpPr>
              <a:spLocks noChangeArrowheads="1"/>
            </p:cNvSpPr>
            <p:nvPr/>
          </p:nvSpPr>
          <p:spPr bwMode="auto">
            <a:xfrm>
              <a:off x="3648" y="1920"/>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en-US"/>
            </a:p>
          </p:txBody>
        </p:sp>
        <p:sp>
          <p:nvSpPr>
            <p:cNvPr id="39948" name="AutoShape 84"/>
            <p:cNvSpPr>
              <a:spLocks noChangeArrowheads="1"/>
            </p:cNvSpPr>
            <p:nvPr/>
          </p:nvSpPr>
          <p:spPr bwMode="auto">
            <a:xfrm>
              <a:off x="3840" y="3264"/>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en-US"/>
            </a:p>
          </p:txBody>
        </p:sp>
        <p:sp>
          <p:nvSpPr>
            <p:cNvPr id="39949" name="AutoShape 85"/>
            <p:cNvSpPr>
              <a:spLocks noChangeArrowheads="1"/>
            </p:cNvSpPr>
            <p:nvPr/>
          </p:nvSpPr>
          <p:spPr bwMode="auto">
            <a:xfrm>
              <a:off x="4032" y="2496"/>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en-US"/>
            </a:p>
          </p:txBody>
        </p:sp>
        <p:sp>
          <p:nvSpPr>
            <p:cNvPr id="39950" name="AutoShape 86"/>
            <p:cNvSpPr>
              <a:spLocks noChangeArrowheads="1"/>
            </p:cNvSpPr>
            <p:nvPr/>
          </p:nvSpPr>
          <p:spPr bwMode="auto">
            <a:xfrm>
              <a:off x="4224" y="3072"/>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en-US"/>
            </a:p>
          </p:txBody>
        </p:sp>
        <p:sp>
          <p:nvSpPr>
            <p:cNvPr id="39951" name="AutoShape 87"/>
            <p:cNvSpPr>
              <a:spLocks noChangeArrowheads="1"/>
            </p:cNvSpPr>
            <p:nvPr/>
          </p:nvSpPr>
          <p:spPr bwMode="auto">
            <a:xfrm>
              <a:off x="4416" y="2688"/>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en-US"/>
            </a:p>
          </p:txBody>
        </p:sp>
        <p:sp>
          <p:nvSpPr>
            <p:cNvPr id="39952" name="AutoShape 88"/>
            <p:cNvSpPr>
              <a:spLocks noChangeArrowheads="1"/>
            </p:cNvSpPr>
            <p:nvPr/>
          </p:nvSpPr>
          <p:spPr bwMode="auto">
            <a:xfrm>
              <a:off x="4608" y="2880"/>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en-US"/>
            </a:p>
          </p:txBody>
        </p:sp>
        <p:sp>
          <p:nvSpPr>
            <p:cNvPr id="39953" name="AutoShape 89"/>
            <p:cNvSpPr>
              <a:spLocks noChangeArrowheads="1"/>
            </p:cNvSpPr>
            <p:nvPr/>
          </p:nvSpPr>
          <p:spPr bwMode="auto">
            <a:xfrm>
              <a:off x="4800" y="2112"/>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en-US"/>
            </a:p>
          </p:txBody>
        </p:sp>
      </p:grpSp>
      <p:sp>
        <p:nvSpPr>
          <p:cNvPr id="39942" name="Text Box 90"/>
          <p:cNvSpPr txBox="1">
            <a:spLocks noChangeArrowheads="1"/>
          </p:cNvSpPr>
          <p:nvPr/>
        </p:nvSpPr>
        <p:spPr bwMode="auto">
          <a:xfrm>
            <a:off x="1981200" y="5486400"/>
            <a:ext cx="1509713" cy="457200"/>
          </a:xfrm>
          <a:prstGeom prst="rect">
            <a:avLst/>
          </a:prstGeom>
          <a:noFill/>
          <a:ln w="9525">
            <a:noFill/>
            <a:miter lim="800000"/>
            <a:headEnd/>
            <a:tailEnd/>
          </a:ln>
        </p:spPr>
        <p:txBody>
          <a:bodyPr wrap="none">
            <a:spAutoFit/>
          </a:bodyPr>
          <a:lstStyle/>
          <a:p>
            <a:r>
              <a:rPr lang="en-US"/>
              <a:t>A solution</a:t>
            </a:r>
          </a:p>
        </p:txBody>
      </p:sp>
      <p:sp>
        <p:nvSpPr>
          <p:cNvPr id="39943" name="Text Box 91"/>
          <p:cNvSpPr txBox="1">
            <a:spLocks noChangeArrowheads="1"/>
          </p:cNvSpPr>
          <p:nvPr/>
        </p:nvSpPr>
        <p:spPr bwMode="auto">
          <a:xfrm>
            <a:off x="5715000" y="5486400"/>
            <a:ext cx="2052638" cy="457200"/>
          </a:xfrm>
          <a:prstGeom prst="rect">
            <a:avLst/>
          </a:prstGeom>
          <a:noFill/>
          <a:ln w="9525">
            <a:noFill/>
            <a:miter lim="800000"/>
            <a:headEnd/>
            <a:tailEnd/>
          </a:ln>
        </p:spPr>
        <p:txBody>
          <a:bodyPr wrap="none">
            <a:spAutoFit/>
          </a:bodyPr>
          <a:lstStyle/>
          <a:p>
            <a:r>
              <a:rPr lang="en-US"/>
              <a:t>Not a solution</a:t>
            </a:r>
          </a:p>
        </p:txBody>
      </p:sp>
      <p:sp>
        <p:nvSpPr>
          <p:cNvPr id="93" name="Rectangle 2"/>
          <p:cNvSpPr txBox="1">
            <a:spLocks noChangeArrowheads="1"/>
          </p:cNvSpPr>
          <p:nvPr/>
        </p:nvSpPr>
        <p:spPr bwMode="auto">
          <a:xfrm>
            <a:off x="762000" y="0"/>
            <a:ext cx="76962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defRPr/>
            </a:pPr>
            <a:r>
              <a:rPr lang="en-US" sz="3200" b="1" dirty="0">
                <a:latin typeface="Bell MT" pitchFamily="18" charset="0"/>
              </a:rPr>
              <a:t>Example: 8-queens </a:t>
            </a:r>
            <a:r>
              <a:rPr kumimoji="0" lang="en-US" sz="3200" b="1" i="0" u="none" strike="noStrike" kern="1200" cap="none" spc="0" normalizeH="0" baseline="0" noProof="0" dirty="0">
                <a:ln>
                  <a:noFill/>
                </a:ln>
                <a:solidFill>
                  <a:schemeClr val="tx1"/>
                </a:solidFill>
                <a:effectLst/>
                <a:uLnTx/>
                <a:uFillTx/>
                <a:latin typeface="Bell MT" pitchFamily="18" charset="0"/>
                <a:ea typeface="+mj-ea"/>
                <a:cs typeface="+mj-cs"/>
              </a:rPr>
              <a:t>cont’d</a:t>
            </a:r>
          </a:p>
        </p:txBody>
      </p:sp>
      <p:sp>
        <p:nvSpPr>
          <p:cNvPr id="94" name="Date Placeholder 93"/>
          <p:cNvSpPr>
            <a:spLocks noGrp="1"/>
          </p:cNvSpPr>
          <p:nvPr>
            <p:ph type="dt" sz="half" idx="10"/>
          </p:nvPr>
        </p:nvSpPr>
        <p:spPr/>
        <p:txBody>
          <a:bodyPr/>
          <a:lstStyle/>
          <a:p>
            <a:fld id="{033C6393-1FFA-43EC-A664-2294E64C75D1}" type="datetime1">
              <a:rPr lang="en-US" smtClean="0"/>
              <a:pPr/>
              <a:t>2/1/2024</a:t>
            </a:fld>
            <a:endParaRPr lang="en-US"/>
          </a:p>
        </p:txBody>
      </p:sp>
      <p:sp>
        <p:nvSpPr>
          <p:cNvPr id="96" name="Footer Placeholder 95"/>
          <p:cNvSpPr>
            <a:spLocks noGrp="1"/>
          </p:cNvSpPr>
          <p:nvPr>
            <p:ph type="ftr" sz="quarter" idx="11"/>
          </p:nvPr>
        </p:nvSpPr>
        <p:spPr/>
        <p:txBody>
          <a:bodyPr/>
          <a:lstStyle/>
          <a:p>
            <a:r>
              <a:rPr lang="en-US" dirty="0"/>
              <a:t>AI/COSC</a:t>
            </a:r>
          </a:p>
        </p:txBody>
      </p:sp>
      <p:sp>
        <p:nvSpPr>
          <p:cNvPr id="97" name="Slide Number Placeholder 96"/>
          <p:cNvSpPr>
            <a:spLocks noGrp="1"/>
          </p:cNvSpPr>
          <p:nvPr>
            <p:ph type="sldNum" sz="quarter" idx="12"/>
          </p:nvPr>
        </p:nvSpPr>
        <p:spPr/>
        <p:txBody>
          <a:bodyPr/>
          <a:lstStyle/>
          <a:p>
            <a:fld id="{65584F51-559D-448B-9383-0D3801F2B0CC}"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descr="Rectangle: Click to edit Master text styles&#10;Second level&#10;Third level&#10;Fourth level&#10;Fifth level"/>
          <p:cNvSpPr>
            <a:spLocks noGrp="1" noChangeArrowheads="1"/>
          </p:cNvSpPr>
          <p:nvPr>
            <p:ph type="body" sz="half" idx="2"/>
          </p:nvPr>
        </p:nvSpPr>
        <p:spPr>
          <a:xfrm>
            <a:off x="838200" y="3429000"/>
            <a:ext cx="7620000" cy="2286000"/>
          </a:xfrm>
        </p:spPr>
        <p:txBody>
          <a:bodyPr>
            <a:normAutofit lnSpcReduction="10000"/>
          </a:bodyPr>
          <a:lstStyle/>
          <a:p>
            <a:pPr>
              <a:lnSpc>
                <a:spcPct val="90000"/>
              </a:lnSpc>
              <a:buFont typeface="Wingdings" pitchFamily="2" charset="2"/>
              <a:buNone/>
            </a:pPr>
            <a:r>
              <a:rPr lang="en-US" sz="2400" dirty="0">
                <a:solidFill>
                  <a:srgbClr val="FF0000"/>
                </a:solidFill>
                <a:latin typeface="Bell MT" panose="02020503060305020303" pitchFamily="18" charset="0"/>
              </a:rPr>
              <a:t>Incremental</a:t>
            </a:r>
            <a:r>
              <a:rPr lang="en-US" sz="2400" dirty="0">
                <a:latin typeface="Bell MT" panose="02020503060305020303" pitchFamily="18" charset="0"/>
              </a:rPr>
              <a:t> formulation vs. </a:t>
            </a:r>
            <a:r>
              <a:rPr lang="en-US" sz="2400" dirty="0">
                <a:solidFill>
                  <a:srgbClr val="FF0000"/>
                </a:solidFill>
                <a:latin typeface="Bell MT" panose="02020503060305020303" pitchFamily="18" charset="0"/>
              </a:rPr>
              <a:t>complete-state</a:t>
            </a:r>
            <a:r>
              <a:rPr lang="en-US" sz="2400" dirty="0">
                <a:latin typeface="Bell MT" panose="02020503060305020303" pitchFamily="18" charset="0"/>
              </a:rPr>
              <a:t> formulation</a:t>
            </a:r>
          </a:p>
          <a:p>
            <a:pPr>
              <a:lnSpc>
                <a:spcPct val="90000"/>
              </a:lnSpc>
            </a:pPr>
            <a:r>
              <a:rPr lang="en-US" sz="2400" dirty="0">
                <a:latin typeface="Bell MT" panose="02020503060305020303" pitchFamily="18" charset="0"/>
              </a:rPr>
              <a:t>States??  </a:t>
            </a:r>
          </a:p>
          <a:p>
            <a:pPr>
              <a:lnSpc>
                <a:spcPct val="90000"/>
              </a:lnSpc>
            </a:pPr>
            <a:r>
              <a:rPr lang="en-US" sz="2400" dirty="0">
                <a:latin typeface="Bell MT" panose="02020503060305020303" pitchFamily="18" charset="0"/>
              </a:rPr>
              <a:t>Initial state??</a:t>
            </a:r>
          </a:p>
          <a:p>
            <a:pPr>
              <a:lnSpc>
                <a:spcPct val="90000"/>
              </a:lnSpc>
            </a:pPr>
            <a:r>
              <a:rPr lang="en-US" sz="2400" dirty="0">
                <a:latin typeface="Bell MT" panose="02020503060305020303" pitchFamily="18" charset="0"/>
              </a:rPr>
              <a:t>Actions??</a:t>
            </a:r>
          </a:p>
          <a:p>
            <a:pPr>
              <a:lnSpc>
                <a:spcPct val="90000"/>
              </a:lnSpc>
            </a:pPr>
            <a:r>
              <a:rPr lang="en-US" sz="2400" dirty="0">
                <a:latin typeface="Bell MT" panose="02020503060305020303" pitchFamily="18" charset="0"/>
              </a:rPr>
              <a:t>Goal test??</a:t>
            </a:r>
          </a:p>
          <a:p>
            <a:pPr>
              <a:lnSpc>
                <a:spcPct val="90000"/>
              </a:lnSpc>
            </a:pPr>
            <a:r>
              <a:rPr lang="en-US" sz="2400" dirty="0">
                <a:latin typeface="Bell MT" panose="02020503060305020303" pitchFamily="18" charset="0"/>
              </a:rPr>
              <a:t>Path cost??</a:t>
            </a:r>
          </a:p>
        </p:txBody>
      </p:sp>
      <p:pic>
        <p:nvPicPr>
          <p:cNvPr id="40964" name="Picture 4"/>
          <p:cNvPicPr>
            <a:picLocks noGrp="1" noChangeAspect="1" noChangeArrowheads="1"/>
          </p:cNvPicPr>
          <p:nvPr>
            <p:ph sz="half" idx="1"/>
          </p:nvPr>
        </p:nvPicPr>
        <p:blipFill>
          <a:blip r:embed="rId2"/>
          <a:srcRect/>
          <a:stretch>
            <a:fillRect/>
          </a:stretch>
        </p:blipFill>
        <p:spPr>
          <a:xfrm>
            <a:off x="3581400" y="914400"/>
            <a:ext cx="1762125" cy="1978025"/>
          </a:xfrm>
        </p:spPr>
      </p:pic>
      <p:sp>
        <p:nvSpPr>
          <p:cNvPr id="6" name="Rectangle 2"/>
          <p:cNvSpPr txBox="1">
            <a:spLocks noChangeArrowheads="1"/>
          </p:cNvSpPr>
          <p:nvPr/>
        </p:nvSpPr>
        <p:spPr bwMode="auto">
          <a:xfrm>
            <a:off x="685800" y="0"/>
            <a:ext cx="77724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defRPr/>
            </a:pPr>
            <a:r>
              <a:rPr lang="en-US" sz="3200" b="1" dirty="0">
                <a:latin typeface="Bell MT" pitchFamily="18" charset="0"/>
              </a:rPr>
              <a:t>Example: 8-queens p</a:t>
            </a:r>
            <a:r>
              <a:rPr kumimoji="0" lang="en-US" sz="3200" b="1" i="0" u="none" strike="noStrike" kern="1200" cap="none" spc="0" normalizeH="0" baseline="0" noProof="0" dirty="0" err="1">
                <a:ln>
                  <a:noFill/>
                </a:ln>
                <a:solidFill>
                  <a:schemeClr val="tx1"/>
                </a:solidFill>
                <a:effectLst/>
                <a:uLnTx/>
                <a:uFillTx/>
                <a:latin typeface="Bell MT" pitchFamily="18" charset="0"/>
                <a:ea typeface="+mj-ea"/>
                <a:cs typeface="+mj-cs"/>
              </a:rPr>
              <a:t>roblem</a:t>
            </a:r>
            <a:r>
              <a:rPr kumimoji="0" lang="en-US" sz="3200" b="1" i="0" u="none" strike="noStrike" kern="1200" cap="none" spc="0" normalizeH="0" baseline="0" noProof="0" dirty="0">
                <a:ln>
                  <a:noFill/>
                </a:ln>
                <a:solidFill>
                  <a:schemeClr val="tx1"/>
                </a:solidFill>
                <a:effectLst/>
                <a:uLnTx/>
                <a:uFillTx/>
                <a:latin typeface="Bell MT" pitchFamily="18" charset="0"/>
                <a:ea typeface="+mj-ea"/>
                <a:cs typeface="+mj-cs"/>
              </a:rPr>
              <a:t> cont’d</a:t>
            </a:r>
          </a:p>
        </p:txBody>
      </p:sp>
      <p:sp>
        <p:nvSpPr>
          <p:cNvPr id="7" name="Date Placeholder 6"/>
          <p:cNvSpPr>
            <a:spLocks noGrp="1"/>
          </p:cNvSpPr>
          <p:nvPr>
            <p:ph type="dt" sz="half" idx="10"/>
          </p:nvPr>
        </p:nvSpPr>
        <p:spPr/>
        <p:txBody>
          <a:bodyPr/>
          <a:lstStyle/>
          <a:p>
            <a:pPr>
              <a:defRPr/>
            </a:pPr>
            <a:fld id="{BD7F831C-AD4A-431F-A23E-856D84A2DF4E}" type="datetime1">
              <a:rPr lang="en-US" smtClean="0"/>
              <a:pPr>
                <a:defRPr/>
              </a:pPr>
              <a:t>2/1/2024</a:t>
            </a:fld>
            <a:endParaRPr lang="en-US"/>
          </a:p>
        </p:txBody>
      </p:sp>
      <p:sp>
        <p:nvSpPr>
          <p:cNvPr id="9" name="Footer Placeholder 8"/>
          <p:cNvSpPr>
            <a:spLocks noGrp="1"/>
          </p:cNvSpPr>
          <p:nvPr>
            <p:ph type="ftr" sz="quarter" idx="11"/>
          </p:nvPr>
        </p:nvSpPr>
        <p:spPr/>
        <p:txBody>
          <a:bodyPr/>
          <a:lstStyle/>
          <a:p>
            <a:pPr>
              <a:defRPr/>
            </a:pPr>
            <a:r>
              <a:rPr lang="en-US" dirty="0"/>
              <a:t>AI/COSC</a:t>
            </a:r>
          </a:p>
        </p:txBody>
      </p:sp>
      <p:sp>
        <p:nvSpPr>
          <p:cNvPr id="10" name="Slide Number Placeholder 9"/>
          <p:cNvSpPr>
            <a:spLocks noGrp="1"/>
          </p:cNvSpPr>
          <p:nvPr>
            <p:ph type="sldNum" sz="quarter" idx="12"/>
          </p:nvPr>
        </p:nvSpPr>
        <p:spPr/>
        <p:txBody>
          <a:bodyPr/>
          <a:lstStyle/>
          <a:p>
            <a:pPr>
              <a:defRPr/>
            </a:pPr>
            <a:fld id="{6E3736F9-CA22-4482-BA20-2F781CE34D49}"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763137" y="1581012"/>
            <a:ext cx="2438400" cy="2438400"/>
            <a:chOff x="960" y="1344"/>
            <a:chExt cx="1536" cy="1536"/>
          </a:xfrm>
        </p:grpSpPr>
        <p:grpSp>
          <p:nvGrpSpPr>
            <p:cNvPr id="3" name="Group 4"/>
            <p:cNvGrpSpPr>
              <a:grpSpLocks/>
            </p:cNvGrpSpPr>
            <p:nvPr/>
          </p:nvGrpSpPr>
          <p:grpSpPr bwMode="auto">
            <a:xfrm>
              <a:off x="960" y="1344"/>
              <a:ext cx="1536" cy="1536"/>
              <a:chOff x="960" y="1344"/>
              <a:chExt cx="1536" cy="1536"/>
            </a:xfrm>
          </p:grpSpPr>
          <p:sp>
            <p:nvSpPr>
              <p:cNvPr id="42000" name="Rectangle 5"/>
              <p:cNvSpPr>
                <a:spLocks noChangeArrowheads="1"/>
              </p:cNvSpPr>
              <p:nvPr/>
            </p:nvSpPr>
            <p:spPr bwMode="auto">
              <a:xfrm>
                <a:off x="960" y="1344"/>
                <a:ext cx="1536" cy="1536"/>
              </a:xfrm>
              <a:prstGeom prst="rect">
                <a:avLst/>
              </a:prstGeom>
              <a:noFill/>
              <a:ln w="9525">
                <a:solidFill>
                  <a:schemeClr val="tx1"/>
                </a:solidFill>
                <a:miter lim="800000"/>
                <a:headEnd/>
                <a:tailEnd/>
              </a:ln>
            </p:spPr>
            <p:txBody>
              <a:bodyPr wrap="none" anchor="ctr"/>
              <a:lstStyle/>
              <a:p>
                <a:endParaRPr lang="en-US"/>
              </a:p>
            </p:txBody>
          </p:sp>
          <p:sp>
            <p:nvSpPr>
              <p:cNvPr id="42001" name="Rectangle 6"/>
              <p:cNvSpPr>
                <a:spLocks noChangeArrowheads="1"/>
              </p:cNvSpPr>
              <p:nvPr/>
            </p:nvSpPr>
            <p:spPr bwMode="auto">
              <a:xfrm>
                <a:off x="2304" y="1344"/>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02" name="Rectangle 7"/>
              <p:cNvSpPr>
                <a:spLocks noChangeArrowheads="1"/>
              </p:cNvSpPr>
              <p:nvPr/>
            </p:nvSpPr>
            <p:spPr bwMode="auto">
              <a:xfrm>
                <a:off x="1728" y="1536"/>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03" name="Rectangle 8"/>
              <p:cNvSpPr>
                <a:spLocks noChangeArrowheads="1"/>
              </p:cNvSpPr>
              <p:nvPr/>
            </p:nvSpPr>
            <p:spPr bwMode="auto">
              <a:xfrm>
                <a:off x="2112" y="1920"/>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04" name="Rectangle 9"/>
              <p:cNvSpPr>
                <a:spLocks noChangeArrowheads="1"/>
              </p:cNvSpPr>
              <p:nvPr/>
            </p:nvSpPr>
            <p:spPr bwMode="auto">
              <a:xfrm>
                <a:off x="1920" y="1344"/>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05" name="Rectangle 10"/>
              <p:cNvSpPr>
                <a:spLocks noChangeArrowheads="1"/>
              </p:cNvSpPr>
              <p:nvPr/>
            </p:nvSpPr>
            <p:spPr bwMode="auto">
              <a:xfrm>
                <a:off x="2304" y="1728"/>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06" name="Rectangle 11"/>
              <p:cNvSpPr>
                <a:spLocks noChangeArrowheads="1"/>
              </p:cNvSpPr>
              <p:nvPr/>
            </p:nvSpPr>
            <p:spPr bwMode="auto">
              <a:xfrm>
                <a:off x="2112" y="1536"/>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07" name="Rectangle 12"/>
              <p:cNvSpPr>
                <a:spLocks noChangeArrowheads="1"/>
              </p:cNvSpPr>
              <p:nvPr/>
            </p:nvSpPr>
            <p:spPr bwMode="auto">
              <a:xfrm>
                <a:off x="1920" y="1728"/>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08" name="Rectangle 13"/>
              <p:cNvSpPr>
                <a:spLocks noChangeArrowheads="1"/>
              </p:cNvSpPr>
              <p:nvPr/>
            </p:nvSpPr>
            <p:spPr bwMode="auto">
              <a:xfrm>
                <a:off x="1728" y="1920"/>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09" name="Rectangle 14"/>
              <p:cNvSpPr>
                <a:spLocks noChangeArrowheads="1"/>
              </p:cNvSpPr>
              <p:nvPr/>
            </p:nvSpPr>
            <p:spPr bwMode="auto">
              <a:xfrm>
                <a:off x="1536" y="2112"/>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10" name="Rectangle 15"/>
              <p:cNvSpPr>
                <a:spLocks noChangeArrowheads="1"/>
              </p:cNvSpPr>
              <p:nvPr/>
            </p:nvSpPr>
            <p:spPr bwMode="auto">
              <a:xfrm>
                <a:off x="1344" y="2304"/>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11" name="Rectangle 16"/>
              <p:cNvSpPr>
                <a:spLocks noChangeArrowheads="1"/>
              </p:cNvSpPr>
              <p:nvPr/>
            </p:nvSpPr>
            <p:spPr bwMode="auto">
              <a:xfrm>
                <a:off x="1152" y="2496"/>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12" name="Rectangle 17"/>
              <p:cNvSpPr>
                <a:spLocks noChangeArrowheads="1"/>
              </p:cNvSpPr>
              <p:nvPr/>
            </p:nvSpPr>
            <p:spPr bwMode="auto">
              <a:xfrm>
                <a:off x="960" y="2688"/>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13" name="Rectangle 18"/>
              <p:cNvSpPr>
                <a:spLocks noChangeArrowheads="1"/>
              </p:cNvSpPr>
              <p:nvPr/>
            </p:nvSpPr>
            <p:spPr bwMode="auto">
              <a:xfrm>
                <a:off x="1152" y="2112"/>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14" name="Rectangle 19"/>
              <p:cNvSpPr>
                <a:spLocks noChangeArrowheads="1"/>
              </p:cNvSpPr>
              <p:nvPr/>
            </p:nvSpPr>
            <p:spPr bwMode="auto">
              <a:xfrm>
                <a:off x="1344" y="1920"/>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15" name="Rectangle 20"/>
              <p:cNvSpPr>
                <a:spLocks noChangeArrowheads="1"/>
              </p:cNvSpPr>
              <p:nvPr/>
            </p:nvSpPr>
            <p:spPr bwMode="auto">
              <a:xfrm>
                <a:off x="1536" y="1728"/>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16" name="Rectangle 21"/>
              <p:cNvSpPr>
                <a:spLocks noChangeArrowheads="1"/>
              </p:cNvSpPr>
              <p:nvPr/>
            </p:nvSpPr>
            <p:spPr bwMode="auto">
              <a:xfrm>
                <a:off x="1344" y="2688"/>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17" name="Rectangle 22"/>
              <p:cNvSpPr>
                <a:spLocks noChangeArrowheads="1"/>
              </p:cNvSpPr>
              <p:nvPr/>
            </p:nvSpPr>
            <p:spPr bwMode="auto">
              <a:xfrm>
                <a:off x="1536" y="2496"/>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18" name="Rectangle 23"/>
              <p:cNvSpPr>
                <a:spLocks noChangeArrowheads="1"/>
              </p:cNvSpPr>
              <p:nvPr/>
            </p:nvSpPr>
            <p:spPr bwMode="auto">
              <a:xfrm>
                <a:off x="1728" y="2304"/>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19" name="Rectangle 24"/>
              <p:cNvSpPr>
                <a:spLocks noChangeArrowheads="1"/>
              </p:cNvSpPr>
              <p:nvPr/>
            </p:nvSpPr>
            <p:spPr bwMode="auto">
              <a:xfrm>
                <a:off x="1920" y="2112"/>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20" name="Rectangle 25"/>
              <p:cNvSpPr>
                <a:spLocks noChangeArrowheads="1"/>
              </p:cNvSpPr>
              <p:nvPr/>
            </p:nvSpPr>
            <p:spPr bwMode="auto">
              <a:xfrm>
                <a:off x="960" y="1920"/>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21" name="Rectangle 26"/>
              <p:cNvSpPr>
                <a:spLocks noChangeArrowheads="1"/>
              </p:cNvSpPr>
              <p:nvPr/>
            </p:nvSpPr>
            <p:spPr bwMode="auto">
              <a:xfrm>
                <a:off x="1536" y="1344"/>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22" name="Rectangle 27"/>
              <p:cNvSpPr>
                <a:spLocks noChangeArrowheads="1"/>
              </p:cNvSpPr>
              <p:nvPr/>
            </p:nvSpPr>
            <p:spPr bwMode="auto">
              <a:xfrm>
                <a:off x="1152" y="1344"/>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23" name="Rectangle 28"/>
              <p:cNvSpPr>
                <a:spLocks noChangeArrowheads="1"/>
              </p:cNvSpPr>
              <p:nvPr/>
            </p:nvSpPr>
            <p:spPr bwMode="auto">
              <a:xfrm>
                <a:off x="1344" y="1536"/>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24" name="Rectangle 29"/>
              <p:cNvSpPr>
                <a:spLocks noChangeArrowheads="1"/>
              </p:cNvSpPr>
              <p:nvPr/>
            </p:nvSpPr>
            <p:spPr bwMode="auto">
              <a:xfrm>
                <a:off x="960" y="1536"/>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25" name="Rectangle 30"/>
              <p:cNvSpPr>
                <a:spLocks noChangeArrowheads="1"/>
              </p:cNvSpPr>
              <p:nvPr/>
            </p:nvSpPr>
            <p:spPr bwMode="auto">
              <a:xfrm>
                <a:off x="1152" y="1728"/>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26" name="Rectangle 31"/>
              <p:cNvSpPr>
                <a:spLocks noChangeArrowheads="1"/>
              </p:cNvSpPr>
              <p:nvPr/>
            </p:nvSpPr>
            <p:spPr bwMode="auto">
              <a:xfrm>
                <a:off x="960" y="2304"/>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27" name="Rectangle 32"/>
              <p:cNvSpPr>
                <a:spLocks noChangeArrowheads="1"/>
              </p:cNvSpPr>
              <p:nvPr/>
            </p:nvSpPr>
            <p:spPr bwMode="auto">
              <a:xfrm>
                <a:off x="2304" y="2496"/>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28" name="Rectangle 33"/>
              <p:cNvSpPr>
                <a:spLocks noChangeArrowheads="1"/>
              </p:cNvSpPr>
              <p:nvPr/>
            </p:nvSpPr>
            <p:spPr bwMode="auto">
              <a:xfrm>
                <a:off x="2304" y="2112"/>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29" name="Rectangle 34"/>
              <p:cNvSpPr>
                <a:spLocks noChangeArrowheads="1"/>
              </p:cNvSpPr>
              <p:nvPr/>
            </p:nvSpPr>
            <p:spPr bwMode="auto">
              <a:xfrm>
                <a:off x="2112" y="2304"/>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30" name="Rectangle 35"/>
              <p:cNvSpPr>
                <a:spLocks noChangeArrowheads="1"/>
              </p:cNvSpPr>
              <p:nvPr/>
            </p:nvSpPr>
            <p:spPr bwMode="auto">
              <a:xfrm>
                <a:off x="2112" y="2688"/>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31" name="Rectangle 36"/>
              <p:cNvSpPr>
                <a:spLocks noChangeArrowheads="1"/>
              </p:cNvSpPr>
              <p:nvPr/>
            </p:nvSpPr>
            <p:spPr bwMode="auto">
              <a:xfrm>
                <a:off x="1920" y="2496"/>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32" name="Rectangle 37"/>
              <p:cNvSpPr>
                <a:spLocks noChangeArrowheads="1"/>
              </p:cNvSpPr>
              <p:nvPr/>
            </p:nvSpPr>
            <p:spPr bwMode="auto">
              <a:xfrm>
                <a:off x="1728" y="2688"/>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41992" name="AutoShape 38"/>
            <p:cNvSpPr>
              <a:spLocks noChangeArrowheads="1"/>
            </p:cNvSpPr>
            <p:nvPr/>
          </p:nvSpPr>
          <p:spPr bwMode="auto">
            <a:xfrm>
              <a:off x="960" y="1344"/>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en-US"/>
            </a:p>
          </p:txBody>
        </p:sp>
        <p:sp>
          <p:nvSpPr>
            <p:cNvPr id="41993" name="AutoShape 39"/>
            <p:cNvSpPr>
              <a:spLocks noChangeArrowheads="1"/>
            </p:cNvSpPr>
            <p:nvPr/>
          </p:nvSpPr>
          <p:spPr bwMode="auto">
            <a:xfrm>
              <a:off x="1152" y="1728"/>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en-US"/>
            </a:p>
          </p:txBody>
        </p:sp>
        <p:sp>
          <p:nvSpPr>
            <p:cNvPr id="41994" name="AutoShape 40"/>
            <p:cNvSpPr>
              <a:spLocks noChangeArrowheads="1"/>
            </p:cNvSpPr>
            <p:nvPr/>
          </p:nvSpPr>
          <p:spPr bwMode="auto">
            <a:xfrm>
              <a:off x="1344" y="2688"/>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en-US"/>
            </a:p>
          </p:txBody>
        </p:sp>
        <p:sp>
          <p:nvSpPr>
            <p:cNvPr id="41995" name="AutoShape 41"/>
            <p:cNvSpPr>
              <a:spLocks noChangeArrowheads="1"/>
            </p:cNvSpPr>
            <p:nvPr/>
          </p:nvSpPr>
          <p:spPr bwMode="auto">
            <a:xfrm>
              <a:off x="1536" y="1920"/>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en-US"/>
            </a:p>
          </p:txBody>
        </p:sp>
        <p:sp>
          <p:nvSpPr>
            <p:cNvPr id="41996" name="AutoShape 42"/>
            <p:cNvSpPr>
              <a:spLocks noChangeArrowheads="1"/>
            </p:cNvSpPr>
            <p:nvPr/>
          </p:nvSpPr>
          <p:spPr bwMode="auto">
            <a:xfrm>
              <a:off x="1728" y="2496"/>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en-US"/>
            </a:p>
          </p:txBody>
        </p:sp>
        <p:sp>
          <p:nvSpPr>
            <p:cNvPr id="41997" name="AutoShape 43"/>
            <p:cNvSpPr>
              <a:spLocks noChangeArrowheads="1"/>
            </p:cNvSpPr>
            <p:nvPr/>
          </p:nvSpPr>
          <p:spPr bwMode="auto">
            <a:xfrm>
              <a:off x="1920" y="2112"/>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en-US"/>
            </a:p>
          </p:txBody>
        </p:sp>
        <p:sp>
          <p:nvSpPr>
            <p:cNvPr id="41998" name="AutoShape 44"/>
            <p:cNvSpPr>
              <a:spLocks noChangeArrowheads="1"/>
            </p:cNvSpPr>
            <p:nvPr/>
          </p:nvSpPr>
          <p:spPr bwMode="auto">
            <a:xfrm>
              <a:off x="2112" y="1920"/>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en-US"/>
            </a:p>
          </p:txBody>
        </p:sp>
        <p:sp>
          <p:nvSpPr>
            <p:cNvPr id="41999" name="AutoShape 45"/>
            <p:cNvSpPr>
              <a:spLocks noChangeArrowheads="1"/>
            </p:cNvSpPr>
            <p:nvPr/>
          </p:nvSpPr>
          <p:spPr bwMode="auto">
            <a:xfrm>
              <a:off x="2304" y="1728"/>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en-US"/>
            </a:p>
          </p:txBody>
        </p:sp>
      </p:grpSp>
      <p:sp>
        <p:nvSpPr>
          <p:cNvPr id="453678" name="Text Box 46"/>
          <p:cNvSpPr txBox="1">
            <a:spLocks noChangeArrowheads="1"/>
          </p:cNvSpPr>
          <p:nvPr/>
        </p:nvSpPr>
        <p:spPr bwMode="auto">
          <a:xfrm>
            <a:off x="3581400" y="1167467"/>
            <a:ext cx="4876800" cy="3324225"/>
          </a:xfrm>
          <a:prstGeom prst="rect">
            <a:avLst/>
          </a:prstGeom>
          <a:noFill/>
          <a:ln w="9525">
            <a:noFill/>
            <a:miter lim="800000"/>
            <a:headEnd/>
            <a:tailEnd/>
          </a:ln>
          <a:effectLst/>
        </p:spPr>
        <p:txBody>
          <a:bodyPr wrap="square">
            <a:spAutoFit/>
          </a:bodyPr>
          <a:lstStyle/>
          <a:p>
            <a:pPr algn="just">
              <a:defRPr/>
            </a:pPr>
            <a:r>
              <a:rPr lang="en-US" sz="2400" dirty="0">
                <a:latin typeface="Bell MT" pitchFamily="18" charset="0"/>
              </a:rPr>
              <a:t>Formulation #1:</a:t>
            </a:r>
          </a:p>
          <a:p>
            <a:pPr marL="225425" indent="-225425" algn="just">
              <a:buFontTx/>
              <a:buChar char="•"/>
              <a:defRPr/>
            </a:pPr>
            <a:r>
              <a:rPr lang="en-US" sz="2400" dirty="0">
                <a:latin typeface="Bell MT" pitchFamily="18" charset="0"/>
              </a:rPr>
              <a:t>States: any arrangement of 0 to 8 queens on the board</a:t>
            </a:r>
          </a:p>
          <a:p>
            <a:pPr marL="225425" indent="-225425" algn="just">
              <a:buFontTx/>
              <a:buChar char="•"/>
              <a:defRPr/>
            </a:pPr>
            <a:r>
              <a:rPr lang="en-US" sz="2400" dirty="0">
                <a:latin typeface="Bell MT" pitchFamily="18" charset="0"/>
              </a:rPr>
              <a:t> Initial state: 0 queens on the  board</a:t>
            </a:r>
          </a:p>
          <a:p>
            <a:pPr marL="225425" indent="-225425" algn="just">
              <a:buFontTx/>
              <a:buChar char="•"/>
              <a:defRPr/>
            </a:pPr>
            <a:r>
              <a:rPr lang="en-US" sz="2400" dirty="0">
                <a:latin typeface="Bell MT" pitchFamily="18" charset="0"/>
              </a:rPr>
              <a:t> Actions: add a queen in any square</a:t>
            </a:r>
          </a:p>
          <a:p>
            <a:pPr marL="225425" indent="-225425" algn="just">
              <a:buFontTx/>
              <a:buChar char="•"/>
              <a:defRPr/>
            </a:pPr>
            <a:r>
              <a:rPr lang="en-US" sz="2400" dirty="0">
                <a:latin typeface="Bell MT" pitchFamily="18" charset="0"/>
              </a:rPr>
              <a:t> Goal test: 8 queens on the board, none attacked</a:t>
            </a:r>
          </a:p>
          <a:p>
            <a:pPr marL="225425" indent="-225425" algn="just">
              <a:buFontTx/>
              <a:buChar char="•"/>
              <a:defRPr/>
            </a:pPr>
            <a:r>
              <a:rPr lang="en-US" sz="2400" dirty="0">
                <a:latin typeface="Bell MT" pitchFamily="18" charset="0"/>
              </a:rPr>
              <a:t> Path cost: none</a:t>
            </a:r>
          </a:p>
          <a:p>
            <a:pPr>
              <a:defRPr/>
            </a:pPr>
            <a:endParaRPr lang="en-US" dirty="0"/>
          </a:p>
        </p:txBody>
      </p:sp>
      <p:sp>
        <p:nvSpPr>
          <p:cNvPr id="41989" name="Text Box 47"/>
          <p:cNvSpPr txBox="1">
            <a:spLocks noChangeArrowheads="1"/>
          </p:cNvSpPr>
          <p:nvPr/>
        </p:nvSpPr>
        <p:spPr bwMode="auto">
          <a:xfrm>
            <a:off x="3733800" y="4810780"/>
            <a:ext cx="4162422" cy="523220"/>
          </a:xfrm>
          <a:prstGeom prst="rect">
            <a:avLst/>
          </a:prstGeom>
          <a:noFill/>
          <a:ln w="9525">
            <a:noFill/>
            <a:miter lim="800000"/>
            <a:headEnd/>
            <a:tailEnd/>
          </a:ln>
        </p:spPr>
        <p:txBody>
          <a:bodyPr wrap="none">
            <a:spAutoFit/>
          </a:bodyPr>
          <a:lstStyle/>
          <a:p>
            <a:r>
              <a:rPr lang="en-US" sz="2800" dirty="0">
                <a:solidFill>
                  <a:srgbClr val="CC6600"/>
                </a:solidFill>
                <a:latin typeface="Bell MT" panose="02020503060305020303" pitchFamily="18" charset="0"/>
                <a:sym typeface="Wingdings" pitchFamily="2" charset="2"/>
              </a:rPr>
              <a:t> </a:t>
            </a:r>
            <a:r>
              <a:rPr lang="en-US" sz="2800" dirty="0">
                <a:solidFill>
                  <a:srgbClr val="CC6600"/>
                </a:solidFill>
                <a:latin typeface="Bell MT" panose="02020503060305020303" pitchFamily="18" charset="0"/>
              </a:rPr>
              <a:t>64</a:t>
            </a:r>
            <a:r>
              <a:rPr lang="en-US" sz="3200" baseline="30000" dirty="0">
                <a:solidFill>
                  <a:srgbClr val="CC6600"/>
                </a:solidFill>
                <a:latin typeface="Bell MT" panose="02020503060305020303" pitchFamily="18" charset="0"/>
              </a:rPr>
              <a:t>8</a:t>
            </a:r>
            <a:r>
              <a:rPr lang="en-US" sz="2800" dirty="0">
                <a:solidFill>
                  <a:srgbClr val="CC6600"/>
                </a:solidFill>
                <a:latin typeface="Bell MT" panose="02020503060305020303" pitchFamily="18" charset="0"/>
              </a:rPr>
              <a:t> states with 8 queens</a:t>
            </a:r>
          </a:p>
        </p:txBody>
      </p:sp>
      <p:sp>
        <p:nvSpPr>
          <p:cNvPr id="49" name="Rectangle 2"/>
          <p:cNvSpPr txBox="1">
            <a:spLocks noChangeArrowheads="1"/>
          </p:cNvSpPr>
          <p:nvPr/>
        </p:nvSpPr>
        <p:spPr bwMode="auto">
          <a:xfrm>
            <a:off x="762000" y="0"/>
            <a:ext cx="77724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defRPr/>
            </a:pPr>
            <a:r>
              <a:rPr lang="en-US" sz="3200" b="1" dirty="0">
                <a:latin typeface="Bell MT" pitchFamily="18" charset="0"/>
              </a:rPr>
              <a:t>Example: 8-queens </a:t>
            </a:r>
            <a:r>
              <a:rPr kumimoji="0" lang="en-US" sz="3200" b="1" i="0" u="none" strike="noStrike" kern="1200" cap="none" spc="0" normalizeH="0" baseline="0" noProof="0" dirty="0">
                <a:ln>
                  <a:noFill/>
                </a:ln>
                <a:solidFill>
                  <a:schemeClr val="tx1"/>
                </a:solidFill>
                <a:effectLst/>
                <a:uLnTx/>
                <a:uFillTx/>
                <a:latin typeface="Bell MT" pitchFamily="18" charset="0"/>
                <a:ea typeface="+mj-ea"/>
                <a:cs typeface="+mj-cs"/>
              </a:rPr>
              <a:t>cont’d</a:t>
            </a:r>
          </a:p>
        </p:txBody>
      </p:sp>
      <p:sp>
        <p:nvSpPr>
          <p:cNvPr id="50" name="Date Placeholder 49"/>
          <p:cNvSpPr>
            <a:spLocks noGrp="1"/>
          </p:cNvSpPr>
          <p:nvPr>
            <p:ph type="dt" sz="half" idx="10"/>
          </p:nvPr>
        </p:nvSpPr>
        <p:spPr/>
        <p:txBody>
          <a:bodyPr/>
          <a:lstStyle/>
          <a:p>
            <a:fld id="{8CF3B328-BCB1-4F75-A7AB-0D24DD8F3C09}" type="datetime1">
              <a:rPr lang="en-US" smtClean="0"/>
              <a:pPr/>
              <a:t>2/1/2024</a:t>
            </a:fld>
            <a:endParaRPr lang="en-US"/>
          </a:p>
        </p:txBody>
      </p:sp>
      <p:sp>
        <p:nvSpPr>
          <p:cNvPr id="52" name="Footer Placeholder 51"/>
          <p:cNvSpPr>
            <a:spLocks noGrp="1"/>
          </p:cNvSpPr>
          <p:nvPr>
            <p:ph type="ftr" sz="quarter" idx="11"/>
          </p:nvPr>
        </p:nvSpPr>
        <p:spPr/>
        <p:txBody>
          <a:bodyPr/>
          <a:lstStyle/>
          <a:p>
            <a:r>
              <a:rPr lang="en-US" dirty="0"/>
              <a:t>AI/COSC</a:t>
            </a:r>
          </a:p>
        </p:txBody>
      </p:sp>
      <p:sp>
        <p:nvSpPr>
          <p:cNvPr id="53" name="Slide Number Placeholder 52"/>
          <p:cNvSpPr>
            <a:spLocks noGrp="1"/>
          </p:cNvSpPr>
          <p:nvPr>
            <p:ph type="sldNum" sz="quarter" idx="12"/>
          </p:nvPr>
        </p:nvSpPr>
        <p:spPr/>
        <p:txBody>
          <a:bodyPr/>
          <a:lstStyle/>
          <a:p>
            <a:fld id="{65584F51-559D-448B-9383-0D3801F2B0CC}"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DB44-FAC4-6D9F-AA70-DBE4D3BD4584}"/>
              </a:ext>
            </a:extLst>
          </p:cNvPr>
          <p:cNvSpPr>
            <a:spLocks noGrp="1"/>
          </p:cNvSpPr>
          <p:nvPr>
            <p:ph type="title"/>
          </p:nvPr>
        </p:nvSpPr>
        <p:spPr/>
        <p:txBody>
          <a:bodyPr/>
          <a:lstStyle/>
          <a:p>
            <a:r>
              <a:rPr lang="en-US" b="1" dirty="0"/>
              <a:t>3.2 Constraint Satisfaction Problem</a:t>
            </a:r>
          </a:p>
        </p:txBody>
      </p:sp>
      <p:sp>
        <p:nvSpPr>
          <p:cNvPr id="3" name="Content Placeholder 2">
            <a:extLst>
              <a:ext uri="{FF2B5EF4-FFF2-40B4-BE49-F238E27FC236}">
                <a16:creationId xmlns:a16="http://schemas.microsoft.com/office/drawing/2014/main" id="{633910EF-D9E0-5AF0-76E7-9900E5F176DB}"/>
              </a:ext>
            </a:extLst>
          </p:cNvPr>
          <p:cNvSpPr>
            <a:spLocks noGrp="1"/>
          </p:cNvSpPr>
          <p:nvPr>
            <p:ph idx="1"/>
          </p:nvPr>
        </p:nvSpPr>
        <p:spPr>
          <a:xfrm>
            <a:off x="457200" y="838201"/>
            <a:ext cx="8382000" cy="5287964"/>
          </a:xfrm>
        </p:spPr>
        <p:txBody>
          <a:bodyPr>
            <a:normAutofit lnSpcReduction="10000"/>
          </a:bodyPr>
          <a:lstStyle/>
          <a:p>
            <a:pPr algn="just">
              <a:lnSpc>
                <a:spcPct val="150000"/>
              </a:lnSpc>
              <a:spcBef>
                <a:spcPct val="0"/>
              </a:spcBef>
              <a:buFont typeface="Wingdings" panose="05000000000000000000" pitchFamily="2" charset="2"/>
              <a:buChar char="§"/>
            </a:pPr>
            <a:r>
              <a:rPr lang="en-US" sz="2300" dirty="0">
                <a:solidFill>
                  <a:prstClr val="black"/>
                </a:solidFill>
                <a:latin typeface="Perpetua" pitchFamily="18" charset="0"/>
              </a:rPr>
              <a:t>A Constraint Satisfaction Problem (CSP) is a fundamental concept in the field of artificial intelligence, particularly in the context of searching and planning. </a:t>
            </a:r>
          </a:p>
          <a:p>
            <a:pPr algn="just">
              <a:lnSpc>
                <a:spcPct val="150000"/>
              </a:lnSpc>
              <a:spcBef>
                <a:spcPct val="0"/>
              </a:spcBef>
              <a:buFont typeface="Wingdings" panose="05000000000000000000" pitchFamily="2" charset="2"/>
              <a:buChar char="§"/>
            </a:pPr>
            <a:r>
              <a:rPr lang="en-US" sz="2300" dirty="0">
                <a:solidFill>
                  <a:prstClr val="black"/>
                </a:solidFill>
                <a:latin typeface="Perpetua" pitchFamily="18" charset="0"/>
              </a:rPr>
              <a:t>CSPs provide a framework for modeling and solving problems where a set of variables must be assigned values while satisfying a set of constraints. </a:t>
            </a:r>
          </a:p>
          <a:p>
            <a:pPr algn="just">
              <a:lnSpc>
                <a:spcPct val="150000"/>
              </a:lnSpc>
              <a:spcBef>
                <a:spcPct val="0"/>
              </a:spcBef>
              <a:buFont typeface="Wingdings" panose="05000000000000000000" pitchFamily="2" charset="2"/>
              <a:buChar char="§"/>
            </a:pPr>
            <a:r>
              <a:rPr lang="en-US" sz="2300" dirty="0">
                <a:solidFill>
                  <a:prstClr val="black"/>
                </a:solidFill>
                <a:latin typeface="Perpetua" pitchFamily="18" charset="0"/>
              </a:rPr>
              <a:t>It has a wide-range of  applications in various domains, including scheduling, resource allocation, configuration, and more and it involves :</a:t>
            </a:r>
          </a:p>
          <a:p>
            <a:pPr marL="742950" lvl="2" indent="-342900" algn="just">
              <a:lnSpc>
                <a:spcPct val="150000"/>
              </a:lnSpc>
              <a:spcBef>
                <a:spcPct val="0"/>
              </a:spcBef>
            </a:pPr>
            <a:r>
              <a:rPr lang="en-US" sz="1900" dirty="0">
                <a:solidFill>
                  <a:prstClr val="black"/>
                </a:solidFill>
                <a:latin typeface="Perpetua" pitchFamily="18" charset="0"/>
              </a:rPr>
              <a:t>Problem Representation</a:t>
            </a:r>
          </a:p>
          <a:p>
            <a:pPr marL="742950" lvl="2" indent="-342900" algn="just">
              <a:lnSpc>
                <a:spcPct val="150000"/>
              </a:lnSpc>
              <a:spcBef>
                <a:spcPct val="0"/>
              </a:spcBef>
            </a:pPr>
            <a:r>
              <a:rPr lang="en-US" sz="1900" dirty="0">
                <a:solidFill>
                  <a:prstClr val="black"/>
                </a:solidFill>
                <a:latin typeface="Perpetua" pitchFamily="18" charset="0"/>
              </a:rPr>
              <a:t>Variables and Domains</a:t>
            </a:r>
          </a:p>
          <a:p>
            <a:pPr marL="742950" lvl="2" indent="-342900" algn="just">
              <a:lnSpc>
                <a:spcPct val="150000"/>
              </a:lnSpc>
              <a:spcBef>
                <a:spcPct val="0"/>
              </a:spcBef>
            </a:pPr>
            <a:r>
              <a:rPr lang="en-US" sz="1900" dirty="0">
                <a:solidFill>
                  <a:prstClr val="black"/>
                </a:solidFill>
                <a:latin typeface="Perpetua" pitchFamily="18" charset="0"/>
              </a:rPr>
              <a:t>Constraints</a:t>
            </a:r>
          </a:p>
          <a:p>
            <a:pPr marL="742950" lvl="2" indent="-342900" algn="just">
              <a:lnSpc>
                <a:spcPct val="150000"/>
              </a:lnSpc>
              <a:spcBef>
                <a:spcPct val="0"/>
              </a:spcBef>
            </a:pPr>
            <a:r>
              <a:rPr lang="en-US" sz="1900" dirty="0">
                <a:solidFill>
                  <a:prstClr val="black"/>
                </a:solidFill>
                <a:latin typeface="Perpetua" pitchFamily="18" charset="0"/>
              </a:rPr>
              <a:t>Solving CSP’s etc.</a:t>
            </a:r>
          </a:p>
          <a:p>
            <a:endParaRPr lang="en-US" sz="1600" b="1" i="0" dirty="0">
              <a:effectLst/>
              <a:latin typeface="Söhne"/>
            </a:endParaRPr>
          </a:p>
          <a:p>
            <a:endParaRPr lang="en-US" sz="2600" dirty="0"/>
          </a:p>
        </p:txBody>
      </p:sp>
      <p:sp>
        <p:nvSpPr>
          <p:cNvPr id="4" name="Date Placeholder 3">
            <a:extLst>
              <a:ext uri="{FF2B5EF4-FFF2-40B4-BE49-F238E27FC236}">
                <a16:creationId xmlns:a16="http://schemas.microsoft.com/office/drawing/2014/main" id="{B29921B3-4CF7-ACBA-A5CB-C03C46F8AA62}"/>
              </a:ext>
            </a:extLst>
          </p:cNvPr>
          <p:cNvSpPr>
            <a:spLocks noGrp="1"/>
          </p:cNvSpPr>
          <p:nvPr>
            <p:ph type="dt" sz="half" idx="10"/>
          </p:nvPr>
        </p:nvSpPr>
        <p:spPr/>
        <p:txBody>
          <a:bodyPr/>
          <a:lstStyle/>
          <a:p>
            <a:fld id="{1DE2AA5A-5D3E-4BCB-8090-3B3DBF11BE71}" type="datetime1">
              <a:rPr lang="en-US" smtClean="0"/>
              <a:pPr/>
              <a:t>2/1/2024</a:t>
            </a:fld>
            <a:endParaRPr lang="en-US"/>
          </a:p>
        </p:txBody>
      </p:sp>
      <p:sp>
        <p:nvSpPr>
          <p:cNvPr id="5" name="Footer Placeholder 4">
            <a:extLst>
              <a:ext uri="{FF2B5EF4-FFF2-40B4-BE49-F238E27FC236}">
                <a16:creationId xmlns:a16="http://schemas.microsoft.com/office/drawing/2014/main" id="{1EBFA376-C6BE-CB42-5843-4AC21E6364CF}"/>
              </a:ext>
            </a:extLst>
          </p:cNvPr>
          <p:cNvSpPr>
            <a:spLocks noGrp="1"/>
          </p:cNvSpPr>
          <p:nvPr>
            <p:ph type="ftr" sz="quarter" idx="11"/>
          </p:nvPr>
        </p:nvSpPr>
        <p:spPr/>
        <p:txBody>
          <a:bodyPr/>
          <a:lstStyle/>
          <a:p>
            <a:r>
              <a:rPr lang="en-US"/>
              <a:t>AI/CSE 3206</a:t>
            </a:r>
            <a:endParaRPr lang="en-US" dirty="0"/>
          </a:p>
        </p:txBody>
      </p:sp>
      <p:sp>
        <p:nvSpPr>
          <p:cNvPr id="6" name="Slide Number Placeholder 5">
            <a:extLst>
              <a:ext uri="{FF2B5EF4-FFF2-40B4-BE49-F238E27FC236}">
                <a16:creationId xmlns:a16="http://schemas.microsoft.com/office/drawing/2014/main" id="{527391E0-9389-83F7-5DD9-DEF7326C5649}"/>
              </a:ext>
            </a:extLst>
          </p:cNvPr>
          <p:cNvSpPr>
            <a:spLocks noGrp="1"/>
          </p:cNvSpPr>
          <p:nvPr>
            <p:ph type="sldNum" sz="quarter" idx="12"/>
          </p:nvPr>
        </p:nvSpPr>
        <p:spPr/>
        <p:txBody>
          <a:bodyPr/>
          <a:lstStyle/>
          <a:p>
            <a:fld id="{65584F51-559D-448B-9383-0D3801F2B0CC}" type="slidenum">
              <a:rPr lang="en-US" smtClean="0"/>
              <a:pPr/>
              <a:t>4</a:t>
            </a:fld>
            <a:endParaRPr lang="en-US"/>
          </a:p>
        </p:txBody>
      </p:sp>
    </p:spTree>
    <p:extLst>
      <p:ext uri="{BB962C8B-B14F-4D97-AF65-F5344CB8AC3E}">
        <p14:creationId xmlns:p14="http://schemas.microsoft.com/office/powerpoint/2010/main" val="1510914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609600" y="1676400"/>
            <a:ext cx="2362200" cy="2286000"/>
            <a:chOff x="576" y="1728"/>
            <a:chExt cx="1536" cy="1536"/>
          </a:xfrm>
        </p:grpSpPr>
        <p:grpSp>
          <p:nvGrpSpPr>
            <p:cNvPr id="3" name="Group 4"/>
            <p:cNvGrpSpPr>
              <a:grpSpLocks/>
            </p:cNvGrpSpPr>
            <p:nvPr/>
          </p:nvGrpSpPr>
          <p:grpSpPr bwMode="auto">
            <a:xfrm>
              <a:off x="576" y="1728"/>
              <a:ext cx="1536" cy="1536"/>
              <a:chOff x="960" y="1344"/>
              <a:chExt cx="1536" cy="1536"/>
            </a:xfrm>
          </p:grpSpPr>
          <p:sp>
            <p:nvSpPr>
              <p:cNvPr id="43019" name="Rectangle 5"/>
              <p:cNvSpPr>
                <a:spLocks noChangeArrowheads="1"/>
              </p:cNvSpPr>
              <p:nvPr/>
            </p:nvSpPr>
            <p:spPr bwMode="auto">
              <a:xfrm>
                <a:off x="960" y="1344"/>
                <a:ext cx="1536" cy="1536"/>
              </a:xfrm>
              <a:prstGeom prst="rect">
                <a:avLst/>
              </a:prstGeom>
              <a:noFill/>
              <a:ln w="9525">
                <a:solidFill>
                  <a:schemeClr val="tx1"/>
                </a:solidFill>
                <a:miter lim="800000"/>
                <a:headEnd/>
                <a:tailEnd/>
              </a:ln>
            </p:spPr>
            <p:txBody>
              <a:bodyPr wrap="none" anchor="ctr"/>
              <a:lstStyle/>
              <a:p>
                <a:endParaRPr lang="en-US"/>
              </a:p>
            </p:txBody>
          </p:sp>
          <p:sp>
            <p:nvSpPr>
              <p:cNvPr id="43020" name="Rectangle 6"/>
              <p:cNvSpPr>
                <a:spLocks noChangeArrowheads="1"/>
              </p:cNvSpPr>
              <p:nvPr/>
            </p:nvSpPr>
            <p:spPr bwMode="auto">
              <a:xfrm>
                <a:off x="2304" y="1344"/>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3021" name="Rectangle 7"/>
              <p:cNvSpPr>
                <a:spLocks noChangeArrowheads="1"/>
              </p:cNvSpPr>
              <p:nvPr/>
            </p:nvSpPr>
            <p:spPr bwMode="auto">
              <a:xfrm>
                <a:off x="1728" y="1536"/>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3022" name="Rectangle 8"/>
              <p:cNvSpPr>
                <a:spLocks noChangeArrowheads="1"/>
              </p:cNvSpPr>
              <p:nvPr/>
            </p:nvSpPr>
            <p:spPr bwMode="auto">
              <a:xfrm>
                <a:off x="2112" y="1920"/>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3023" name="Rectangle 9"/>
              <p:cNvSpPr>
                <a:spLocks noChangeArrowheads="1"/>
              </p:cNvSpPr>
              <p:nvPr/>
            </p:nvSpPr>
            <p:spPr bwMode="auto">
              <a:xfrm>
                <a:off x="1920" y="1344"/>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3024" name="Rectangle 10"/>
              <p:cNvSpPr>
                <a:spLocks noChangeArrowheads="1"/>
              </p:cNvSpPr>
              <p:nvPr/>
            </p:nvSpPr>
            <p:spPr bwMode="auto">
              <a:xfrm>
                <a:off x="2304" y="1728"/>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3025" name="Rectangle 11"/>
              <p:cNvSpPr>
                <a:spLocks noChangeArrowheads="1"/>
              </p:cNvSpPr>
              <p:nvPr/>
            </p:nvSpPr>
            <p:spPr bwMode="auto">
              <a:xfrm>
                <a:off x="2112" y="1536"/>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3026" name="Rectangle 12"/>
              <p:cNvSpPr>
                <a:spLocks noChangeArrowheads="1"/>
              </p:cNvSpPr>
              <p:nvPr/>
            </p:nvSpPr>
            <p:spPr bwMode="auto">
              <a:xfrm>
                <a:off x="1920" y="1728"/>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3027" name="Rectangle 13"/>
              <p:cNvSpPr>
                <a:spLocks noChangeArrowheads="1"/>
              </p:cNvSpPr>
              <p:nvPr/>
            </p:nvSpPr>
            <p:spPr bwMode="auto">
              <a:xfrm>
                <a:off x="1728" y="1920"/>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3028" name="Rectangle 14"/>
              <p:cNvSpPr>
                <a:spLocks noChangeArrowheads="1"/>
              </p:cNvSpPr>
              <p:nvPr/>
            </p:nvSpPr>
            <p:spPr bwMode="auto">
              <a:xfrm>
                <a:off x="1536" y="2112"/>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3029" name="Rectangle 15"/>
              <p:cNvSpPr>
                <a:spLocks noChangeArrowheads="1"/>
              </p:cNvSpPr>
              <p:nvPr/>
            </p:nvSpPr>
            <p:spPr bwMode="auto">
              <a:xfrm>
                <a:off x="1344" y="2304"/>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3030" name="Rectangle 16"/>
              <p:cNvSpPr>
                <a:spLocks noChangeArrowheads="1"/>
              </p:cNvSpPr>
              <p:nvPr/>
            </p:nvSpPr>
            <p:spPr bwMode="auto">
              <a:xfrm>
                <a:off x="1152" y="2496"/>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3031" name="Rectangle 17"/>
              <p:cNvSpPr>
                <a:spLocks noChangeArrowheads="1"/>
              </p:cNvSpPr>
              <p:nvPr/>
            </p:nvSpPr>
            <p:spPr bwMode="auto">
              <a:xfrm>
                <a:off x="960" y="2688"/>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3032" name="Rectangle 18"/>
              <p:cNvSpPr>
                <a:spLocks noChangeArrowheads="1"/>
              </p:cNvSpPr>
              <p:nvPr/>
            </p:nvSpPr>
            <p:spPr bwMode="auto">
              <a:xfrm>
                <a:off x="1152" y="2112"/>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3033" name="Rectangle 19"/>
              <p:cNvSpPr>
                <a:spLocks noChangeArrowheads="1"/>
              </p:cNvSpPr>
              <p:nvPr/>
            </p:nvSpPr>
            <p:spPr bwMode="auto">
              <a:xfrm>
                <a:off x="1344" y="1920"/>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3034" name="Rectangle 20"/>
              <p:cNvSpPr>
                <a:spLocks noChangeArrowheads="1"/>
              </p:cNvSpPr>
              <p:nvPr/>
            </p:nvSpPr>
            <p:spPr bwMode="auto">
              <a:xfrm>
                <a:off x="1536" y="1728"/>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3035" name="Rectangle 21"/>
              <p:cNvSpPr>
                <a:spLocks noChangeArrowheads="1"/>
              </p:cNvSpPr>
              <p:nvPr/>
            </p:nvSpPr>
            <p:spPr bwMode="auto">
              <a:xfrm>
                <a:off x="1344" y="2688"/>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3036" name="Rectangle 22"/>
              <p:cNvSpPr>
                <a:spLocks noChangeArrowheads="1"/>
              </p:cNvSpPr>
              <p:nvPr/>
            </p:nvSpPr>
            <p:spPr bwMode="auto">
              <a:xfrm>
                <a:off x="1536" y="2496"/>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3037" name="Rectangle 23"/>
              <p:cNvSpPr>
                <a:spLocks noChangeArrowheads="1"/>
              </p:cNvSpPr>
              <p:nvPr/>
            </p:nvSpPr>
            <p:spPr bwMode="auto">
              <a:xfrm>
                <a:off x="1728" y="2304"/>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3038" name="Rectangle 24"/>
              <p:cNvSpPr>
                <a:spLocks noChangeArrowheads="1"/>
              </p:cNvSpPr>
              <p:nvPr/>
            </p:nvSpPr>
            <p:spPr bwMode="auto">
              <a:xfrm>
                <a:off x="1920" y="2112"/>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3039" name="Rectangle 25"/>
              <p:cNvSpPr>
                <a:spLocks noChangeArrowheads="1"/>
              </p:cNvSpPr>
              <p:nvPr/>
            </p:nvSpPr>
            <p:spPr bwMode="auto">
              <a:xfrm>
                <a:off x="960" y="1920"/>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3040" name="Rectangle 26"/>
              <p:cNvSpPr>
                <a:spLocks noChangeArrowheads="1"/>
              </p:cNvSpPr>
              <p:nvPr/>
            </p:nvSpPr>
            <p:spPr bwMode="auto">
              <a:xfrm>
                <a:off x="1536" y="1344"/>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3041" name="Rectangle 27"/>
              <p:cNvSpPr>
                <a:spLocks noChangeArrowheads="1"/>
              </p:cNvSpPr>
              <p:nvPr/>
            </p:nvSpPr>
            <p:spPr bwMode="auto">
              <a:xfrm>
                <a:off x="1152" y="1344"/>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3042" name="Rectangle 28"/>
              <p:cNvSpPr>
                <a:spLocks noChangeArrowheads="1"/>
              </p:cNvSpPr>
              <p:nvPr/>
            </p:nvSpPr>
            <p:spPr bwMode="auto">
              <a:xfrm>
                <a:off x="1344" y="1536"/>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3043" name="Rectangle 29"/>
              <p:cNvSpPr>
                <a:spLocks noChangeArrowheads="1"/>
              </p:cNvSpPr>
              <p:nvPr/>
            </p:nvSpPr>
            <p:spPr bwMode="auto">
              <a:xfrm>
                <a:off x="960" y="1536"/>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3044" name="Rectangle 30"/>
              <p:cNvSpPr>
                <a:spLocks noChangeArrowheads="1"/>
              </p:cNvSpPr>
              <p:nvPr/>
            </p:nvSpPr>
            <p:spPr bwMode="auto">
              <a:xfrm>
                <a:off x="1152" y="1728"/>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3045" name="Rectangle 31"/>
              <p:cNvSpPr>
                <a:spLocks noChangeArrowheads="1"/>
              </p:cNvSpPr>
              <p:nvPr/>
            </p:nvSpPr>
            <p:spPr bwMode="auto">
              <a:xfrm>
                <a:off x="960" y="2304"/>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3046" name="Rectangle 32"/>
              <p:cNvSpPr>
                <a:spLocks noChangeArrowheads="1"/>
              </p:cNvSpPr>
              <p:nvPr/>
            </p:nvSpPr>
            <p:spPr bwMode="auto">
              <a:xfrm>
                <a:off x="2304" y="2496"/>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3047" name="Rectangle 33"/>
              <p:cNvSpPr>
                <a:spLocks noChangeArrowheads="1"/>
              </p:cNvSpPr>
              <p:nvPr/>
            </p:nvSpPr>
            <p:spPr bwMode="auto">
              <a:xfrm>
                <a:off x="2304" y="2112"/>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3048" name="Rectangle 34"/>
              <p:cNvSpPr>
                <a:spLocks noChangeArrowheads="1"/>
              </p:cNvSpPr>
              <p:nvPr/>
            </p:nvSpPr>
            <p:spPr bwMode="auto">
              <a:xfrm>
                <a:off x="2112" y="2304"/>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3049" name="Rectangle 35"/>
              <p:cNvSpPr>
                <a:spLocks noChangeArrowheads="1"/>
              </p:cNvSpPr>
              <p:nvPr/>
            </p:nvSpPr>
            <p:spPr bwMode="auto">
              <a:xfrm>
                <a:off x="2112" y="2688"/>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3050" name="Rectangle 36"/>
              <p:cNvSpPr>
                <a:spLocks noChangeArrowheads="1"/>
              </p:cNvSpPr>
              <p:nvPr/>
            </p:nvSpPr>
            <p:spPr bwMode="auto">
              <a:xfrm>
                <a:off x="1920" y="2496"/>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3051" name="Rectangle 37"/>
              <p:cNvSpPr>
                <a:spLocks noChangeArrowheads="1"/>
              </p:cNvSpPr>
              <p:nvPr/>
            </p:nvSpPr>
            <p:spPr bwMode="auto">
              <a:xfrm>
                <a:off x="1728" y="2688"/>
                <a:ext cx="192" cy="192"/>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43016" name="AutoShape 38"/>
            <p:cNvSpPr>
              <a:spLocks noChangeArrowheads="1"/>
            </p:cNvSpPr>
            <p:nvPr/>
          </p:nvSpPr>
          <p:spPr bwMode="auto">
            <a:xfrm>
              <a:off x="576" y="1728"/>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en-US"/>
            </a:p>
          </p:txBody>
        </p:sp>
        <p:sp>
          <p:nvSpPr>
            <p:cNvPr id="43017" name="AutoShape 39"/>
            <p:cNvSpPr>
              <a:spLocks noChangeArrowheads="1"/>
            </p:cNvSpPr>
            <p:nvPr/>
          </p:nvSpPr>
          <p:spPr bwMode="auto">
            <a:xfrm>
              <a:off x="768" y="2112"/>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en-US"/>
            </a:p>
          </p:txBody>
        </p:sp>
        <p:sp>
          <p:nvSpPr>
            <p:cNvPr id="43018" name="AutoShape 40"/>
            <p:cNvSpPr>
              <a:spLocks noChangeArrowheads="1"/>
            </p:cNvSpPr>
            <p:nvPr/>
          </p:nvSpPr>
          <p:spPr bwMode="auto">
            <a:xfrm>
              <a:off x="960" y="3072"/>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en-US"/>
            </a:p>
          </p:txBody>
        </p:sp>
      </p:grpSp>
      <p:sp>
        <p:nvSpPr>
          <p:cNvPr id="454697" name="Text Box 41"/>
          <p:cNvSpPr txBox="1">
            <a:spLocks noChangeArrowheads="1"/>
          </p:cNvSpPr>
          <p:nvPr/>
        </p:nvSpPr>
        <p:spPr bwMode="auto">
          <a:xfrm>
            <a:off x="3328988" y="956920"/>
            <a:ext cx="5181600" cy="4601260"/>
          </a:xfrm>
          <a:prstGeom prst="rect">
            <a:avLst/>
          </a:prstGeom>
          <a:noFill/>
          <a:ln w="9525">
            <a:noFill/>
            <a:miter lim="800000"/>
            <a:headEnd/>
            <a:tailEnd/>
          </a:ln>
          <a:effectLst/>
        </p:spPr>
        <p:txBody>
          <a:bodyPr wrap="square">
            <a:spAutoFit/>
          </a:bodyPr>
          <a:lstStyle/>
          <a:p>
            <a:pPr marL="165100" indent="-165100" algn="just">
              <a:defRPr/>
            </a:pPr>
            <a:r>
              <a:rPr lang="en-US" sz="2500" dirty="0">
                <a:latin typeface="Bell MT" pitchFamily="18" charset="0"/>
              </a:rPr>
              <a:t>Formulation #2:</a:t>
            </a:r>
          </a:p>
          <a:p>
            <a:pPr marL="165100" indent="-274320" algn="just">
              <a:buFontTx/>
              <a:buChar char="•"/>
              <a:defRPr/>
            </a:pPr>
            <a:r>
              <a:rPr lang="en-US" sz="2500" dirty="0">
                <a:latin typeface="Bell MT" pitchFamily="18" charset="0"/>
              </a:rPr>
              <a:t>States: any arrangement of    </a:t>
            </a:r>
            <a:r>
              <a:rPr lang="en-US" sz="2500" i="1" dirty="0">
                <a:latin typeface="Bell MT" pitchFamily="18" charset="0"/>
              </a:rPr>
              <a:t>k </a:t>
            </a:r>
            <a:r>
              <a:rPr lang="en-US" sz="2500" dirty="0">
                <a:latin typeface="Bell MT" pitchFamily="18" charset="0"/>
              </a:rPr>
              <a:t>= 0 to 8 queens in the </a:t>
            </a:r>
            <a:r>
              <a:rPr lang="en-US" sz="2500" i="1" dirty="0">
                <a:latin typeface="Bell MT" pitchFamily="18" charset="0"/>
              </a:rPr>
              <a:t>k</a:t>
            </a:r>
            <a:r>
              <a:rPr lang="en-US" sz="2500" dirty="0">
                <a:latin typeface="Bell MT" pitchFamily="18" charset="0"/>
              </a:rPr>
              <a:t>   leftmost columns with none  attacked</a:t>
            </a:r>
          </a:p>
          <a:p>
            <a:pPr marL="165100" indent="-274320" algn="just">
              <a:buFontTx/>
              <a:buChar char="•"/>
              <a:defRPr/>
            </a:pPr>
            <a:r>
              <a:rPr lang="en-US" sz="2500" dirty="0">
                <a:latin typeface="Bell MT" pitchFamily="18" charset="0"/>
              </a:rPr>
              <a:t> Initial state: 0 queens on the  board</a:t>
            </a:r>
          </a:p>
          <a:p>
            <a:pPr marL="165100" indent="-274320" algn="just">
              <a:buFontTx/>
              <a:buChar char="•"/>
              <a:defRPr/>
            </a:pPr>
            <a:r>
              <a:rPr lang="en-US" sz="2500" dirty="0">
                <a:latin typeface="Bell MT" pitchFamily="18" charset="0"/>
              </a:rPr>
              <a:t> Successor function: add a queen to any square in the leftmost empty column such </a:t>
            </a:r>
            <a:br>
              <a:rPr lang="en-US" sz="2500" dirty="0">
                <a:latin typeface="Bell MT" pitchFamily="18" charset="0"/>
              </a:rPr>
            </a:br>
            <a:r>
              <a:rPr lang="en-US" sz="2500" dirty="0">
                <a:latin typeface="Bell MT" pitchFamily="18" charset="0"/>
              </a:rPr>
              <a:t>   that it is not attacked   by any other queen</a:t>
            </a:r>
          </a:p>
          <a:p>
            <a:pPr marL="165100" indent="-274320" algn="just">
              <a:buFontTx/>
              <a:buChar char="•"/>
              <a:defRPr/>
            </a:pPr>
            <a:r>
              <a:rPr lang="en-US" sz="2500" dirty="0">
                <a:latin typeface="Bell MT" pitchFamily="18" charset="0"/>
              </a:rPr>
              <a:t> Goal test: 8 queens on the   </a:t>
            </a:r>
            <a:r>
              <a:rPr lang="en-US" sz="2500" dirty="0" err="1">
                <a:latin typeface="Bell MT" pitchFamily="18" charset="0"/>
              </a:rPr>
              <a:t>bord</a:t>
            </a:r>
            <a:endParaRPr lang="en-US" sz="2500" dirty="0">
              <a:latin typeface="Bell MT" pitchFamily="18" charset="0"/>
            </a:endParaRPr>
          </a:p>
          <a:p>
            <a:pPr>
              <a:defRPr/>
            </a:pPr>
            <a:endParaRPr lang="en-US" dirty="0"/>
          </a:p>
        </p:txBody>
      </p:sp>
      <p:sp>
        <p:nvSpPr>
          <p:cNvPr id="43013" name="Text Box 42"/>
          <p:cNvSpPr txBox="1">
            <a:spLocks noChangeArrowheads="1"/>
          </p:cNvSpPr>
          <p:nvPr/>
        </p:nvSpPr>
        <p:spPr bwMode="auto">
          <a:xfrm>
            <a:off x="1635954" y="5356224"/>
            <a:ext cx="3222009" cy="519113"/>
          </a:xfrm>
          <a:prstGeom prst="rect">
            <a:avLst/>
          </a:prstGeom>
          <a:noFill/>
          <a:ln w="9525">
            <a:noFill/>
            <a:miter lim="800000"/>
            <a:headEnd/>
            <a:tailEnd/>
          </a:ln>
        </p:spPr>
        <p:txBody>
          <a:bodyPr wrap="square">
            <a:spAutoFit/>
          </a:bodyPr>
          <a:lstStyle/>
          <a:p>
            <a:r>
              <a:rPr lang="en-US" sz="2800" dirty="0">
                <a:solidFill>
                  <a:srgbClr val="CC6600"/>
                </a:solidFill>
                <a:sym typeface="Wingdings" pitchFamily="2" charset="2"/>
              </a:rPr>
              <a:t> 2,067 states</a:t>
            </a:r>
            <a:endParaRPr lang="en-US" sz="2800" dirty="0">
              <a:solidFill>
                <a:srgbClr val="CC6600"/>
              </a:solidFill>
            </a:endParaRPr>
          </a:p>
        </p:txBody>
      </p:sp>
      <p:sp>
        <p:nvSpPr>
          <p:cNvPr id="44" name="Rectangle 2"/>
          <p:cNvSpPr txBox="1">
            <a:spLocks noChangeArrowheads="1"/>
          </p:cNvSpPr>
          <p:nvPr/>
        </p:nvSpPr>
        <p:spPr bwMode="auto">
          <a:xfrm>
            <a:off x="762000" y="0"/>
            <a:ext cx="76962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defRPr/>
            </a:pPr>
            <a:r>
              <a:rPr lang="en-US" sz="3200" b="1" dirty="0">
                <a:latin typeface="Bell MT" pitchFamily="18" charset="0"/>
              </a:rPr>
              <a:t>Example: 8-queens </a:t>
            </a:r>
            <a:r>
              <a:rPr kumimoji="0" lang="en-US" sz="3200" b="1" i="0" u="none" strike="noStrike" kern="1200" cap="none" spc="0" normalizeH="0" baseline="0" noProof="0" dirty="0">
                <a:ln>
                  <a:noFill/>
                </a:ln>
                <a:solidFill>
                  <a:schemeClr val="tx1"/>
                </a:solidFill>
                <a:effectLst/>
                <a:uLnTx/>
                <a:uFillTx/>
                <a:latin typeface="Bell MT" pitchFamily="18" charset="0"/>
                <a:ea typeface="+mj-ea"/>
                <a:cs typeface="+mj-cs"/>
              </a:rPr>
              <a:t>cont’d</a:t>
            </a:r>
          </a:p>
        </p:txBody>
      </p:sp>
      <p:sp>
        <p:nvSpPr>
          <p:cNvPr id="45" name="Date Placeholder 44"/>
          <p:cNvSpPr>
            <a:spLocks noGrp="1"/>
          </p:cNvSpPr>
          <p:nvPr>
            <p:ph type="dt" sz="half" idx="10"/>
          </p:nvPr>
        </p:nvSpPr>
        <p:spPr/>
        <p:txBody>
          <a:bodyPr/>
          <a:lstStyle/>
          <a:p>
            <a:fld id="{58F8CE49-B35D-43E2-A69F-BB4EC96C0469}" type="datetime1">
              <a:rPr lang="en-US" smtClean="0"/>
              <a:pPr/>
              <a:t>2/1/2024</a:t>
            </a:fld>
            <a:endParaRPr lang="en-US"/>
          </a:p>
        </p:txBody>
      </p:sp>
      <p:sp>
        <p:nvSpPr>
          <p:cNvPr id="47" name="Footer Placeholder 46"/>
          <p:cNvSpPr>
            <a:spLocks noGrp="1"/>
          </p:cNvSpPr>
          <p:nvPr>
            <p:ph type="ftr" sz="quarter" idx="11"/>
          </p:nvPr>
        </p:nvSpPr>
        <p:spPr/>
        <p:txBody>
          <a:bodyPr/>
          <a:lstStyle/>
          <a:p>
            <a:r>
              <a:rPr lang="en-US" dirty="0"/>
              <a:t>AI/COSC</a:t>
            </a:r>
          </a:p>
        </p:txBody>
      </p:sp>
      <p:sp>
        <p:nvSpPr>
          <p:cNvPr id="48" name="Slide Number Placeholder 47"/>
          <p:cNvSpPr>
            <a:spLocks noGrp="1"/>
          </p:cNvSpPr>
          <p:nvPr>
            <p:ph type="sldNum" sz="quarter" idx="12"/>
          </p:nvPr>
        </p:nvSpPr>
        <p:spPr/>
        <p:txBody>
          <a:bodyPr/>
          <a:lstStyle/>
          <a:p>
            <a:fld id="{65584F51-559D-448B-9383-0D3801F2B0CC}"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38200" y="225425"/>
            <a:ext cx="7620000" cy="337782"/>
          </a:xfrm>
        </p:spPr>
        <p:txBody>
          <a:bodyPr>
            <a:noAutofit/>
          </a:bodyPr>
          <a:lstStyle/>
          <a:p>
            <a:r>
              <a:rPr lang="en-US" b="1" dirty="0">
                <a:latin typeface="Bell MT" pitchFamily="18" charset="0"/>
              </a:rPr>
              <a:t>Example: robot assembly</a:t>
            </a:r>
          </a:p>
        </p:txBody>
      </p:sp>
      <p:sp>
        <p:nvSpPr>
          <p:cNvPr id="44035" name="Rectangle 3" descr="Rectangle: Click to edit Master text styles&#10;Second level&#10;Third level&#10;Fourth level&#10;Fifth level"/>
          <p:cNvSpPr>
            <a:spLocks noGrp="1" noChangeArrowheads="1"/>
          </p:cNvSpPr>
          <p:nvPr>
            <p:ph type="body" sz="half" idx="2"/>
          </p:nvPr>
        </p:nvSpPr>
        <p:spPr>
          <a:xfrm>
            <a:off x="838200" y="3886200"/>
            <a:ext cx="7620000" cy="1978025"/>
          </a:xfrm>
        </p:spPr>
        <p:txBody>
          <a:bodyPr>
            <a:normAutofit lnSpcReduction="10000"/>
          </a:bodyPr>
          <a:lstStyle/>
          <a:p>
            <a:pPr>
              <a:lnSpc>
                <a:spcPct val="90000"/>
              </a:lnSpc>
            </a:pPr>
            <a:r>
              <a:rPr lang="en-US" sz="2400" dirty="0">
                <a:latin typeface="Bell MT" pitchFamily="18" charset="0"/>
              </a:rPr>
              <a:t>States?? </a:t>
            </a:r>
          </a:p>
          <a:p>
            <a:pPr>
              <a:lnSpc>
                <a:spcPct val="90000"/>
              </a:lnSpc>
            </a:pPr>
            <a:r>
              <a:rPr lang="en-US" sz="2400" dirty="0">
                <a:latin typeface="Bell MT" pitchFamily="18" charset="0"/>
              </a:rPr>
              <a:t>Initial state??</a:t>
            </a:r>
          </a:p>
          <a:p>
            <a:pPr>
              <a:lnSpc>
                <a:spcPct val="90000"/>
              </a:lnSpc>
            </a:pPr>
            <a:r>
              <a:rPr lang="en-US" sz="2400" dirty="0">
                <a:latin typeface="Bell MT" pitchFamily="18" charset="0"/>
              </a:rPr>
              <a:t>Actions??</a:t>
            </a:r>
          </a:p>
          <a:p>
            <a:pPr>
              <a:lnSpc>
                <a:spcPct val="90000"/>
              </a:lnSpc>
            </a:pPr>
            <a:r>
              <a:rPr lang="en-US" sz="2400" dirty="0">
                <a:latin typeface="Bell MT" pitchFamily="18" charset="0"/>
              </a:rPr>
              <a:t>Goal test??</a:t>
            </a:r>
          </a:p>
          <a:p>
            <a:pPr>
              <a:lnSpc>
                <a:spcPct val="90000"/>
              </a:lnSpc>
            </a:pPr>
            <a:r>
              <a:rPr lang="en-US" sz="2400" dirty="0">
                <a:latin typeface="Bell MT" pitchFamily="18" charset="0"/>
              </a:rPr>
              <a:t>Path cost??</a:t>
            </a:r>
            <a:endParaRPr lang="en-US" sz="2800" dirty="0">
              <a:latin typeface="Bell MT" pitchFamily="18" charset="0"/>
            </a:endParaRPr>
          </a:p>
        </p:txBody>
      </p:sp>
      <p:pic>
        <p:nvPicPr>
          <p:cNvPr id="44036" name="Picture 4"/>
          <p:cNvPicPr>
            <a:picLocks noGrp="1" noChangeAspect="1" noChangeArrowheads="1"/>
          </p:cNvPicPr>
          <p:nvPr>
            <p:ph sz="half" idx="1"/>
          </p:nvPr>
        </p:nvPicPr>
        <p:blipFill>
          <a:blip r:embed="rId2"/>
          <a:srcRect/>
          <a:stretch>
            <a:fillRect/>
          </a:stretch>
        </p:blipFill>
        <p:spPr>
          <a:xfrm>
            <a:off x="2616958" y="1304379"/>
            <a:ext cx="4660900" cy="1978025"/>
          </a:xfrm>
        </p:spPr>
      </p:pic>
      <p:sp>
        <p:nvSpPr>
          <p:cNvPr id="7" name="Date Placeholder 6"/>
          <p:cNvSpPr>
            <a:spLocks noGrp="1"/>
          </p:cNvSpPr>
          <p:nvPr>
            <p:ph type="dt" sz="half" idx="10"/>
          </p:nvPr>
        </p:nvSpPr>
        <p:spPr/>
        <p:txBody>
          <a:bodyPr/>
          <a:lstStyle/>
          <a:p>
            <a:pPr>
              <a:defRPr/>
            </a:pPr>
            <a:fld id="{4C3B9B75-134E-4665-A497-EA22187CE285}" type="datetime1">
              <a:rPr lang="en-US" smtClean="0"/>
              <a:pPr>
                <a:defRPr/>
              </a:pPr>
              <a:t>2/1/2024</a:t>
            </a:fld>
            <a:endParaRPr lang="en-US"/>
          </a:p>
        </p:txBody>
      </p:sp>
      <p:sp>
        <p:nvSpPr>
          <p:cNvPr id="9" name="Footer Placeholder 8"/>
          <p:cNvSpPr>
            <a:spLocks noGrp="1"/>
          </p:cNvSpPr>
          <p:nvPr>
            <p:ph type="ftr" sz="quarter" idx="11"/>
          </p:nvPr>
        </p:nvSpPr>
        <p:spPr/>
        <p:txBody>
          <a:bodyPr/>
          <a:lstStyle/>
          <a:p>
            <a:pPr>
              <a:defRPr/>
            </a:pPr>
            <a:r>
              <a:rPr lang="en-US" dirty="0"/>
              <a:t>AI/COSC</a:t>
            </a:r>
          </a:p>
        </p:txBody>
      </p:sp>
      <p:sp>
        <p:nvSpPr>
          <p:cNvPr id="10" name="Slide Number Placeholder 9"/>
          <p:cNvSpPr>
            <a:spLocks noGrp="1"/>
          </p:cNvSpPr>
          <p:nvPr>
            <p:ph type="sldNum" sz="quarter" idx="12"/>
          </p:nvPr>
        </p:nvSpPr>
        <p:spPr/>
        <p:txBody>
          <a:bodyPr/>
          <a:lstStyle/>
          <a:p>
            <a:pPr>
              <a:defRPr/>
            </a:pPr>
            <a:fld id="{6E3736F9-CA22-4482-BA20-2F781CE34D49}"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descr="Rectangle: Click to edit Master text styles&#10;Second level&#10;Third level&#10;Fourth level&#10;Fifth level"/>
          <p:cNvSpPr>
            <a:spLocks noGrp="1" noChangeArrowheads="1"/>
          </p:cNvSpPr>
          <p:nvPr>
            <p:ph type="body" sz="half" idx="2"/>
          </p:nvPr>
        </p:nvSpPr>
        <p:spPr>
          <a:xfrm>
            <a:off x="838200" y="3581400"/>
            <a:ext cx="8305800" cy="2438400"/>
          </a:xfrm>
        </p:spPr>
        <p:txBody>
          <a:bodyPr/>
          <a:lstStyle/>
          <a:p>
            <a:pPr algn="just">
              <a:lnSpc>
                <a:spcPct val="90000"/>
              </a:lnSpc>
            </a:pPr>
            <a:r>
              <a:rPr lang="en-US" sz="2400" dirty="0">
                <a:latin typeface="Bell MT" pitchFamily="18" charset="0"/>
              </a:rPr>
              <a:t>States?? Real-valued coordinates of robot joint angles; parts of the object to be assembled.</a:t>
            </a:r>
          </a:p>
          <a:p>
            <a:pPr algn="just">
              <a:lnSpc>
                <a:spcPct val="90000"/>
              </a:lnSpc>
            </a:pPr>
            <a:r>
              <a:rPr lang="en-US" sz="2400" dirty="0">
                <a:latin typeface="Bell MT" pitchFamily="18" charset="0"/>
              </a:rPr>
              <a:t>Initial state?? Any arm position and object configuration.</a:t>
            </a:r>
          </a:p>
          <a:p>
            <a:pPr algn="just">
              <a:lnSpc>
                <a:spcPct val="90000"/>
              </a:lnSpc>
            </a:pPr>
            <a:r>
              <a:rPr lang="en-US" sz="2400" dirty="0">
                <a:latin typeface="Bell MT" pitchFamily="18" charset="0"/>
              </a:rPr>
              <a:t>Actions?? Continuous motion of robot joints</a:t>
            </a:r>
          </a:p>
          <a:p>
            <a:pPr algn="just">
              <a:lnSpc>
                <a:spcPct val="90000"/>
              </a:lnSpc>
            </a:pPr>
            <a:r>
              <a:rPr lang="en-US" sz="2400" dirty="0">
                <a:latin typeface="Bell MT" pitchFamily="18" charset="0"/>
              </a:rPr>
              <a:t>Goal test?? Complete assembly (without robot)</a:t>
            </a:r>
          </a:p>
          <a:p>
            <a:pPr algn="just">
              <a:lnSpc>
                <a:spcPct val="90000"/>
              </a:lnSpc>
            </a:pPr>
            <a:r>
              <a:rPr lang="en-US" sz="2400" dirty="0">
                <a:latin typeface="Bell MT" pitchFamily="18" charset="0"/>
              </a:rPr>
              <a:t>Path cost?? Time to execute</a:t>
            </a:r>
          </a:p>
        </p:txBody>
      </p:sp>
      <p:pic>
        <p:nvPicPr>
          <p:cNvPr id="45060" name="Picture 4"/>
          <p:cNvPicPr>
            <a:picLocks noGrp="1" noChangeAspect="1" noChangeArrowheads="1"/>
          </p:cNvPicPr>
          <p:nvPr>
            <p:ph sz="half" idx="1"/>
          </p:nvPr>
        </p:nvPicPr>
        <p:blipFill>
          <a:blip r:embed="rId2"/>
          <a:srcRect/>
          <a:stretch>
            <a:fillRect/>
          </a:stretch>
        </p:blipFill>
        <p:spPr>
          <a:xfrm>
            <a:off x="1676400" y="917575"/>
            <a:ext cx="5194300" cy="2435225"/>
          </a:xfrm>
        </p:spPr>
      </p:pic>
      <p:sp>
        <p:nvSpPr>
          <p:cNvPr id="6" name="Rectangle 2"/>
          <p:cNvSpPr txBox="1">
            <a:spLocks noChangeArrowheads="1"/>
          </p:cNvSpPr>
          <p:nvPr/>
        </p:nvSpPr>
        <p:spPr bwMode="auto">
          <a:xfrm>
            <a:off x="762000" y="0"/>
            <a:ext cx="77724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defRPr/>
            </a:pPr>
            <a:r>
              <a:rPr lang="en-US" sz="3200" b="1" dirty="0">
                <a:latin typeface="Bell MT" pitchFamily="18" charset="0"/>
              </a:rPr>
              <a:t>Example: robot assembly </a:t>
            </a:r>
            <a:r>
              <a:rPr kumimoji="0" lang="en-US" sz="3200" b="1" i="0" u="none" strike="noStrike" kern="1200" cap="none" spc="0" normalizeH="0" baseline="0" noProof="0" dirty="0">
                <a:ln>
                  <a:noFill/>
                </a:ln>
                <a:solidFill>
                  <a:schemeClr val="tx1"/>
                </a:solidFill>
                <a:effectLst/>
                <a:uLnTx/>
                <a:uFillTx/>
                <a:latin typeface="Bell MT" pitchFamily="18" charset="0"/>
                <a:ea typeface="+mj-ea"/>
                <a:cs typeface="+mj-cs"/>
              </a:rPr>
              <a:t>cont’d</a:t>
            </a:r>
          </a:p>
        </p:txBody>
      </p:sp>
      <p:sp>
        <p:nvSpPr>
          <p:cNvPr id="7" name="Date Placeholder 6"/>
          <p:cNvSpPr>
            <a:spLocks noGrp="1"/>
          </p:cNvSpPr>
          <p:nvPr>
            <p:ph type="dt" sz="half" idx="10"/>
          </p:nvPr>
        </p:nvSpPr>
        <p:spPr/>
        <p:txBody>
          <a:bodyPr/>
          <a:lstStyle/>
          <a:p>
            <a:pPr>
              <a:defRPr/>
            </a:pPr>
            <a:fld id="{958945AA-B303-4E10-A252-C5E1DDF0E8DE}" type="datetime1">
              <a:rPr lang="en-US" smtClean="0"/>
              <a:pPr>
                <a:defRPr/>
              </a:pPr>
              <a:t>2/1/2024</a:t>
            </a:fld>
            <a:endParaRPr lang="en-US"/>
          </a:p>
        </p:txBody>
      </p:sp>
      <p:sp>
        <p:nvSpPr>
          <p:cNvPr id="9" name="Footer Placeholder 8"/>
          <p:cNvSpPr>
            <a:spLocks noGrp="1"/>
          </p:cNvSpPr>
          <p:nvPr>
            <p:ph type="ftr" sz="quarter" idx="11"/>
          </p:nvPr>
        </p:nvSpPr>
        <p:spPr/>
        <p:txBody>
          <a:bodyPr/>
          <a:lstStyle/>
          <a:p>
            <a:pPr>
              <a:defRPr/>
            </a:pPr>
            <a:r>
              <a:rPr lang="en-US" dirty="0"/>
              <a:t>AI/COSC</a:t>
            </a:r>
          </a:p>
        </p:txBody>
      </p:sp>
      <p:sp>
        <p:nvSpPr>
          <p:cNvPr id="10" name="Slide Number Placeholder 9"/>
          <p:cNvSpPr>
            <a:spLocks noGrp="1"/>
          </p:cNvSpPr>
          <p:nvPr>
            <p:ph type="sldNum" sz="quarter" idx="12"/>
          </p:nvPr>
        </p:nvSpPr>
        <p:spPr/>
        <p:txBody>
          <a:bodyPr/>
          <a:lstStyle/>
          <a:p>
            <a:pPr>
              <a:defRPr/>
            </a:pPr>
            <a:fld id="{6E3736F9-CA22-4482-BA20-2F781CE34D49}"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838200" y="152400"/>
            <a:ext cx="7620000" cy="1447800"/>
          </a:xfrm>
        </p:spPr>
        <p:txBody>
          <a:bodyPr rtlCol="0">
            <a:noAutofit/>
          </a:bodyPr>
          <a:lstStyle/>
          <a:p>
            <a:pPr eaLnBrk="1" fontAlgn="auto" hangingPunct="1">
              <a:spcAft>
                <a:spcPts val="0"/>
              </a:spcAft>
              <a:defRPr/>
            </a:pPr>
            <a:r>
              <a:rPr lang="en-US" sz="2800" b="1" dirty="0"/>
              <a:t> 3.4 Search Space and Heuristic Search Strategies </a:t>
            </a:r>
            <a:br>
              <a:rPr lang="en-US" sz="2800" b="1" dirty="0"/>
            </a:br>
            <a:br>
              <a:rPr lang="en-US" sz="2800" b="1" dirty="0"/>
            </a:br>
            <a:r>
              <a:rPr lang="en-US" sz="2800" b="1" dirty="0"/>
              <a:t>Searching For Solution (Tree search algorithms</a:t>
            </a:r>
            <a:r>
              <a:rPr lang="en-US" sz="2800" dirty="0"/>
              <a:t>)</a:t>
            </a:r>
          </a:p>
        </p:txBody>
      </p:sp>
      <p:sp>
        <p:nvSpPr>
          <p:cNvPr id="46083" name="Rectangle 3"/>
          <p:cNvSpPr>
            <a:spLocks noGrp="1" noChangeArrowheads="1"/>
          </p:cNvSpPr>
          <p:nvPr>
            <p:ph idx="1"/>
          </p:nvPr>
        </p:nvSpPr>
        <p:spPr>
          <a:xfrm>
            <a:off x="709684" y="1981200"/>
            <a:ext cx="7772400" cy="3505200"/>
          </a:xfrm>
        </p:spPr>
        <p:txBody>
          <a:bodyPr>
            <a:normAutofit fontScale="92500" lnSpcReduction="20000"/>
          </a:bodyPr>
          <a:lstStyle/>
          <a:p>
            <a:pPr algn="just" eaLnBrk="1" hangingPunct="1">
              <a:spcBef>
                <a:spcPts val="1200"/>
              </a:spcBef>
              <a:buFont typeface="Bell MT" panose="02020503060305020303" pitchFamily="18" charset="0"/>
              <a:buChar char="–"/>
            </a:pPr>
            <a:r>
              <a:rPr lang="en-US" sz="2600" dirty="0">
                <a:latin typeface="Bell MT" pitchFamily="18" charset="0"/>
              </a:rPr>
              <a:t>Given state space, and network of states via actions. </a:t>
            </a:r>
          </a:p>
          <a:p>
            <a:pPr algn="just" eaLnBrk="1" hangingPunct="1">
              <a:spcBef>
                <a:spcPts val="1200"/>
              </a:spcBef>
              <a:buFont typeface="Bell MT" panose="02020503060305020303" pitchFamily="18" charset="0"/>
              <a:buChar char="–"/>
            </a:pPr>
            <a:r>
              <a:rPr lang="en-US" sz="2600" dirty="0">
                <a:latin typeface="Bell MT" pitchFamily="18" charset="0"/>
              </a:rPr>
              <a:t>The network structure is usually a graph</a:t>
            </a:r>
          </a:p>
          <a:p>
            <a:pPr algn="just" eaLnBrk="1" hangingPunct="1">
              <a:spcBef>
                <a:spcPts val="1200"/>
              </a:spcBef>
              <a:buFont typeface="Bell MT" panose="02020503060305020303" pitchFamily="18" charset="0"/>
              <a:buChar char="–"/>
            </a:pPr>
            <a:r>
              <a:rPr lang="en-US" sz="2600" dirty="0">
                <a:latin typeface="Bell MT" pitchFamily="18" charset="0"/>
              </a:rPr>
              <a:t>Tree is a network in which there is exactly one path defined from the root to any node</a:t>
            </a:r>
          </a:p>
          <a:p>
            <a:pPr algn="just" eaLnBrk="1" hangingPunct="1">
              <a:spcBef>
                <a:spcPts val="1200"/>
              </a:spcBef>
              <a:buFont typeface="Bell MT" panose="02020503060305020303" pitchFamily="18" charset="0"/>
              <a:buChar char="–"/>
            </a:pPr>
            <a:r>
              <a:rPr lang="en-US" sz="2600" dirty="0">
                <a:latin typeface="Bell MT" pitchFamily="18" charset="0"/>
              </a:rPr>
              <a:t>Given state S and valid actions being at S </a:t>
            </a:r>
          </a:p>
          <a:p>
            <a:pPr lvl="1" algn="just" eaLnBrk="1" hangingPunct="1">
              <a:spcBef>
                <a:spcPts val="1200"/>
              </a:spcBef>
              <a:buFont typeface="Wingdings" panose="05000000000000000000" pitchFamily="2" charset="2"/>
              <a:buChar char="Ø"/>
            </a:pPr>
            <a:r>
              <a:rPr lang="en-US" sz="2600" dirty="0">
                <a:latin typeface="Bell MT" pitchFamily="18" charset="0"/>
              </a:rPr>
              <a:t>the set of next state generated by executing each action is called successor of S</a:t>
            </a:r>
          </a:p>
          <a:p>
            <a:pPr algn="just" eaLnBrk="1" hangingPunct="1">
              <a:spcBef>
                <a:spcPts val="1200"/>
              </a:spcBef>
              <a:buFont typeface="Bell MT" panose="02020503060305020303" pitchFamily="18" charset="0"/>
              <a:buChar char="–"/>
            </a:pPr>
            <a:r>
              <a:rPr lang="en-US" sz="2600" dirty="0">
                <a:latin typeface="Bell MT" pitchFamily="18" charset="0"/>
              </a:rPr>
              <a:t>Searching for solution is a simulated exploration of state space by generating successors of already-explored states</a:t>
            </a:r>
          </a:p>
        </p:txBody>
      </p:sp>
      <p:sp>
        <p:nvSpPr>
          <p:cNvPr id="7" name="Date Placeholder 6"/>
          <p:cNvSpPr>
            <a:spLocks noGrp="1"/>
          </p:cNvSpPr>
          <p:nvPr>
            <p:ph type="dt" sz="half" idx="10"/>
          </p:nvPr>
        </p:nvSpPr>
        <p:spPr/>
        <p:txBody>
          <a:bodyPr/>
          <a:lstStyle/>
          <a:p>
            <a:fld id="{1FEBFBC9-7363-4C39-A5D3-C4E4A5D50490}" type="datetime1">
              <a:rPr lang="en-US" smtClean="0"/>
              <a:pPr/>
              <a:t>2/1/2024</a:t>
            </a:fld>
            <a:endParaRPr lang="en-US"/>
          </a:p>
        </p:txBody>
      </p:sp>
      <p:sp>
        <p:nvSpPr>
          <p:cNvPr id="8" name="Footer Placeholder 7"/>
          <p:cNvSpPr>
            <a:spLocks noGrp="1"/>
          </p:cNvSpPr>
          <p:nvPr>
            <p:ph type="ftr" sz="quarter" idx="11"/>
          </p:nvPr>
        </p:nvSpPr>
        <p:spPr/>
        <p:txBody>
          <a:bodyPr/>
          <a:lstStyle/>
          <a:p>
            <a:r>
              <a:rPr lang="en-US" dirty="0"/>
              <a:t>AI/COSC</a:t>
            </a:r>
          </a:p>
        </p:txBody>
      </p:sp>
      <p:sp>
        <p:nvSpPr>
          <p:cNvPr id="9" name="Slide Number Placeholder 8"/>
          <p:cNvSpPr>
            <a:spLocks noGrp="1"/>
          </p:cNvSpPr>
          <p:nvPr>
            <p:ph type="sldNum" sz="quarter" idx="12"/>
          </p:nvPr>
        </p:nvSpPr>
        <p:spPr/>
        <p:txBody>
          <a:bodyPr/>
          <a:lstStyle/>
          <a:p>
            <a:fld id="{65584F51-559D-448B-9383-0D3801F2B0CC}" type="slidenum">
              <a:rPr lang="en-US" smtClean="0"/>
              <a:pPr/>
              <a:t>43</a:t>
            </a:fld>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799" y="0"/>
            <a:ext cx="7772401" cy="609600"/>
          </a:xfrm>
        </p:spPr>
        <p:txBody>
          <a:bodyPr>
            <a:noAutofit/>
          </a:bodyPr>
          <a:lstStyle/>
          <a:p>
            <a:pPr eaLnBrk="1" hangingPunct="1"/>
            <a:r>
              <a:rPr lang="en-US" sz="2800" b="1" dirty="0"/>
              <a:t>Searching For Solution (Tree search algorithms</a:t>
            </a:r>
            <a:r>
              <a:rPr lang="en-US" sz="2800" dirty="0"/>
              <a:t>)</a:t>
            </a:r>
            <a:endParaRPr lang="en-US" sz="2800" dirty="0">
              <a:solidFill>
                <a:schemeClr val="accent2"/>
              </a:solidFill>
            </a:endParaRPr>
          </a:p>
        </p:txBody>
      </p:sp>
      <p:sp>
        <p:nvSpPr>
          <p:cNvPr id="47107" name="Rectangle 3"/>
          <p:cNvSpPr>
            <a:spLocks noGrp="1" noChangeArrowheads="1"/>
          </p:cNvSpPr>
          <p:nvPr>
            <p:ph idx="1"/>
          </p:nvPr>
        </p:nvSpPr>
        <p:spPr>
          <a:xfrm>
            <a:off x="685799" y="854075"/>
            <a:ext cx="8001000" cy="5257800"/>
          </a:xfrm>
        </p:spPr>
        <p:txBody>
          <a:bodyPr/>
          <a:lstStyle/>
          <a:p>
            <a:pPr algn="just" eaLnBrk="1" hangingPunct="1">
              <a:spcBef>
                <a:spcPct val="0"/>
              </a:spcBef>
              <a:buFont typeface="Bell MT" panose="02020503060305020303" pitchFamily="18" charset="0"/>
              <a:buChar char="–"/>
            </a:pPr>
            <a:r>
              <a:rPr lang="en-US" sz="2600" dirty="0"/>
              <a:t>A </a:t>
            </a:r>
            <a:r>
              <a:rPr lang="en-US" sz="2600" dirty="0">
                <a:solidFill>
                  <a:srgbClr val="FF0000"/>
                </a:solidFill>
              </a:rPr>
              <a:t>state</a:t>
            </a:r>
            <a:r>
              <a:rPr lang="en-US" sz="2600" dirty="0"/>
              <a:t> is a (representation of) a physical configuration</a:t>
            </a:r>
          </a:p>
          <a:p>
            <a:pPr algn="just" eaLnBrk="1" hangingPunct="1">
              <a:spcBef>
                <a:spcPct val="0"/>
              </a:spcBef>
              <a:buFont typeface="Bell MT" panose="02020503060305020303" pitchFamily="18" charset="0"/>
              <a:buChar char="–"/>
            </a:pPr>
            <a:r>
              <a:rPr lang="en-US" sz="2600" dirty="0"/>
              <a:t>A </a:t>
            </a:r>
            <a:r>
              <a:rPr lang="en-US" sz="2600" dirty="0">
                <a:solidFill>
                  <a:srgbClr val="FF0000"/>
                </a:solidFill>
              </a:rPr>
              <a:t>node</a:t>
            </a:r>
            <a:r>
              <a:rPr lang="en-US" sz="2600" dirty="0"/>
              <a:t> is a data structure constituting part of a search tree </a:t>
            </a:r>
          </a:p>
          <a:p>
            <a:pPr lvl="1" algn="just" eaLnBrk="1" hangingPunct="1">
              <a:spcBef>
                <a:spcPts val="600"/>
              </a:spcBef>
            </a:pPr>
            <a:r>
              <a:rPr lang="en-US" sz="2600" dirty="0"/>
              <a:t>It includes:</a:t>
            </a:r>
          </a:p>
          <a:p>
            <a:pPr lvl="2" algn="just" eaLnBrk="1" hangingPunct="1">
              <a:spcBef>
                <a:spcPts val="600"/>
              </a:spcBef>
            </a:pPr>
            <a:r>
              <a:rPr lang="en-US" sz="2600" dirty="0"/>
              <a:t> </a:t>
            </a:r>
            <a:r>
              <a:rPr lang="en-US" sz="2600" dirty="0">
                <a:solidFill>
                  <a:srgbClr val="FF0000"/>
                </a:solidFill>
              </a:rPr>
              <a:t>state</a:t>
            </a:r>
            <a:r>
              <a:rPr lang="en-US" sz="2600" dirty="0"/>
              <a:t>, </a:t>
            </a:r>
          </a:p>
          <a:p>
            <a:pPr lvl="2" algn="just" eaLnBrk="1" hangingPunct="1">
              <a:spcBef>
                <a:spcPts val="600"/>
              </a:spcBef>
            </a:pPr>
            <a:r>
              <a:rPr lang="en-US" sz="2600" dirty="0">
                <a:solidFill>
                  <a:srgbClr val="FF0000"/>
                </a:solidFill>
              </a:rPr>
              <a:t>parent node</a:t>
            </a:r>
            <a:r>
              <a:rPr lang="en-US" sz="2600" dirty="0"/>
              <a:t>, </a:t>
            </a:r>
          </a:p>
          <a:p>
            <a:pPr lvl="2" algn="just" eaLnBrk="1" hangingPunct="1">
              <a:spcBef>
                <a:spcPts val="600"/>
              </a:spcBef>
            </a:pPr>
            <a:r>
              <a:rPr lang="en-US" sz="2600" dirty="0">
                <a:solidFill>
                  <a:srgbClr val="FF0000"/>
                </a:solidFill>
              </a:rPr>
              <a:t>action</a:t>
            </a:r>
            <a:r>
              <a:rPr lang="en-US" sz="2600" dirty="0"/>
              <a:t>, </a:t>
            </a:r>
          </a:p>
          <a:p>
            <a:pPr lvl="2" algn="just" eaLnBrk="1" hangingPunct="1">
              <a:spcBef>
                <a:spcPts val="600"/>
              </a:spcBef>
            </a:pPr>
            <a:r>
              <a:rPr lang="en-US" sz="2600" dirty="0">
                <a:solidFill>
                  <a:srgbClr val="FF0000"/>
                </a:solidFill>
              </a:rPr>
              <a:t>depth and </a:t>
            </a:r>
          </a:p>
          <a:p>
            <a:pPr lvl="2" algn="just" eaLnBrk="1" hangingPunct="1">
              <a:spcBef>
                <a:spcPts val="600"/>
              </a:spcBef>
            </a:pPr>
            <a:r>
              <a:rPr lang="en-US" sz="2600" dirty="0">
                <a:solidFill>
                  <a:srgbClr val="FF0000"/>
                </a:solidFill>
              </a:rPr>
              <a:t>one or more </a:t>
            </a:r>
            <a:r>
              <a:rPr lang="en-US" sz="2600" dirty="0"/>
              <a:t> </a:t>
            </a:r>
            <a:r>
              <a:rPr lang="en-US" sz="2600" dirty="0">
                <a:solidFill>
                  <a:srgbClr val="FF0000"/>
                </a:solidFill>
              </a:rPr>
              <a:t>costs </a:t>
            </a:r>
            <a:r>
              <a:rPr lang="en-US" sz="2600" dirty="0"/>
              <a:t> [like path cost g(x), heuristic cost h(x), evaluation function cost f(x)]</a:t>
            </a:r>
            <a:endParaRPr lang="en-US" sz="2600" dirty="0">
              <a:solidFill>
                <a:srgbClr val="FF0000"/>
              </a:solidFill>
            </a:endParaRPr>
          </a:p>
        </p:txBody>
      </p:sp>
      <p:sp>
        <p:nvSpPr>
          <p:cNvPr id="7" name="Date Placeholder 6"/>
          <p:cNvSpPr>
            <a:spLocks noGrp="1"/>
          </p:cNvSpPr>
          <p:nvPr>
            <p:ph type="dt" sz="half" idx="10"/>
          </p:nvPr>
        </p:nvSpPr>
        <p:spPr/>
        <p:txBody>
          <a:bodyPr/>
          <a:lstStyle/>
          <a:p>
            <a:fld id="{B1F6A5C4-03ED-450E-B76F-BBED0CE71B29}" type="datetime1">
              <a:rPr lang="en-US" smtClean="0"/>
              <a:pPr/>
              <a:t>2/1/2024</a:t>
            </a:fld>
            <a:endParaRPr lang="en-US"/>
          </a:p>
        </p:txBody>
      </p:sp>
      <p:sp>
        <p:nvSpPr>
          <p:cNvPr id="8" name="Footer Placeholder 7"/>
          <p:cNvSpPr>
            <a:spLocks noGrp="1"/>
          </p:cNvSpPr>
          <p:nvPr>
            <p:ph type="ftr" sz="quarter" idx="11"/>
          </p:nvPr>
        </p:nvSpPr>
        <p:spPr/>
        <p:txBody>
          <a:bodyPr/>
          <a:lstStyle/>
          <a:p>
            <a:r>
              <a:rPr lang="en-US" dirty="0"/>
              <a:t>AI/COSC</a:t>
            </a:r>
          </a:p>
        </p:txBody>
      </p:sp>
      <p:sp>
        <p:nvSpPr>
          <p:cNvPr id="9" name="Slide Number Placeholder 8"/>
          <p:cNvSpPr>
            <a:spLocks noGrp="1"/>
          </p:cNvSpPr>
          <p:nvPr>
            <p:ph type="sldNum" sz="quarter" idx="12"/>
          </p:nvPr>
        </p:nvSpPr>
        <p:spPr/>
        <p:txBody>
          <a:bodyPr/>
          <a:lstStyle/>
          <a:p>
            <a:fld id="{65584F51-559D-448B-9383-0D3801F2B0CC}" type="slidenum">
              <a:rPr lang="en-US" smtClean="0"/>
              <a:pPr/>
              <a:t>44</a:t>
            </a:fld>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762000" y="152400"/>
            <a:ext cx="7696200" cy="487363"/>
          </a:xfrm>
        </p:spPr>
        <p:txBody>
          <a:bodyPr rtlCol="0">
            <a:noAutofit/>
          </a:bodyPr>
          <a:lstStyle/>
          <a:p>
            <a:pPr eaLnBrk="1" fontAlgn="auto" hangingPunct="1">
              <a:spcAft>
                <a:spcPts val="0"/>
              </a:spcAft>
              <a:defRPr/>
            </a:pPr>
            <a:r>
              <a:rPr lang="en-US" sz="2700" b="1" dirty="0"/>
              <a:t>Searching For Solution (Tree search algorithms)</a:t>
            </a:r>
          </a:p>
        </p:txBody>
      </p:sp>
      <p:pic>
        <p:nvPicPr>
          <p:cNvPr id="48131" name="Picture 3"/>
          <p:cNvPicPr>
            <a:picLocks noChangeAspect="1" noChangeArrowheads="1"/>
          </p:cNvPicPr>
          <p:nvPr/>
        </p:nvPicPr>
        <p:blipFill>
          <a:blip r:embed="rId3"/>
          <a:srcRect l="14844" t="37500" r="3125" b="28125"/>
          <a:stretch>
            <a:fillRect/>
          </a:stretch>
        </p:blipFill>
        <p:spPr bwMode="auto">
          <a:xfrm>
            <a:off x="685800" y="838200"/>
            <a:ext cx="7772400" cy="2971800"/>
          </a:xfrm>
          <a:prstGeom prst="rect">
            <a:avLst/>
          </a:prstGeom>
          <a:noFill/>
          <a:ln w="9525">
            <a:noFill/>
            <a:miter lim="800000"/>
            <a:headEnd/>
            <a:tailEnd/>
          </a:ln>
        </p:spPr>
      </p:pic>
      <p:sp>
        <p:nvSpPr>
          <p:cNvPr id="48132" name="Rectangle 4"/>
          <p:cNvSpPr>
            <a:spLocks noChangeArrowheads="1"/>
          </p:cNvSpPr>
          <p:nvPr/>
        </p:nvSpPr>
        <p:spPr bwMode="auto">
          <a:xfrm>
            <a:off x="685800" y="4038600"/>
            <a:ext cx="8001000" cy="1785104"/>
          </a:xfrm>
          <a:prstGeom prst="rect">
            <a:avLst/>
          </a:prstGeom>
          <a:noFill/>
          <a:ln w="9525">
            <a:noFill/>
            <a:miter lim="800000"/>
            <a:headEnd/>
            <a:tailEnd/>
          </a:ln>
        </p:spPr>
        <p:txBody>
          <a:bodyPr wrap="square">
            <a:spAutoFit/>
          </a:bodyPr>
          <a:lstStyle/>
          <a:p>
            <a:pPr marL="165100" indent="-165100" algn="just">
              <a:buFontTx/>
              <a:buChar char="•"/>
            </a:pPr>
            <a:r>
              <a:rPr lang="en-US" sz="2200" dirty="0">
                <a:latin typeface="Bell MT" pitchFamily="18" charset="0"/>
              </a:rPr>
              <a:t>The Successor-</a:t>
            </a:r>
            <a:r>
              <a:rPr lang="en-US" sz="2200" dirty="0" err="1">
                <a:latin typeface="Bell MT" pitchFamily="18" charset="0"/>
              </a:rPr>
              <a:t>Fn</a:t>
            </a:r>
            <a:r>
              <a:rPr lang="en-US" sz="2200" dirty="0">
                <a:latin typeface="Bell MT" pitchFamily="18" charset="0"/>
              </a:rPr>
              <a:t> generate all the successors  state and the action that leads moves the current state into the successor state</a:t>
            </a:r>
          </a:p>
          <a:p>
            <a:pPr marL="165100" indent="-165100" algn="just">
              <a:buFontTx/>
              <a:buChar char="•"/>
            </a:pPr>
            <a:r>
              <a:rPr lang="en-US" sz="2200" dirty="0">
                <a:latin typeface="Bell MT" pitchFamily="18" charset="0"/>
              </a:rPr>
              <a:t>The Expand function creates new nodes, filling in the various fields of the node using the information given by the Successor-</a:t>
            </a:r>
            <a:r>
              <a:rPr lang="en-US" sz="2200" dirty="0" err="1">
                <a:latin typeface="Bell MT" pitchFamily="18" charset="0"/>
              </a:rPr>
              <a:t>Fn</a:t>
            </a:r>
            <a:r>
              <a:rPr lang="en-US" sz="2200" dirty="0">
                <a:latin typeface="Bell MT" pitchFamily="18" charset="0"/>
              </a:rPr>
              <a:t> and the input parameters</a:t>
            </a:r>
          </a:p>
        </p:txBody>
      </p:sp>
      <p:sp>
        <p:nvSpPr>
          <p:cNvPr id="8" name="Date Placeholder 7"/>
          <p:cNvSpPr>
            <a:spLocks noGrp="1"/>
          </p:cNvSpPr>
          <p:nvPr>
            <p:ph type="dt" sz="half" idx="10"/>
          </p:nvPr>
        </p:nvSpPr>
        <p:spPr/>
        <p:txBody>
          <a:bodyPr/>
          <a:lstStyle/>
          <a:p>
            <a:fld id="{8F723B43-2904-4BF1-9AB9-2E213A39FE0C}" type="datetime1">
              <a:rPr lang="en-US" smtClean="0"/>
              <a:pPr/>
              <a:t>2/1/2024</a:t>
            </a:fld>
            <a:endParaRPr lang="en-US"/>
          </a:p>
        </p:txBody>
      </p:sp>
      <p:sp>
        <p:nvSpPr>
          <p:cNvPr id="9" name="Footer Placeholder 8"/>
          <p:cNvSpPr>
            <a:spLocks noGrp="1"/>
          </p:cNvSpPr>
          <p:nvPr>
            <p:ph type="ftr" sz="quarter" idx="11"/>
          </p:nvPr>
        </p:nvSpPr>
        <p:spPr/>
        <p:txBody>
          <a:bodyPr/>
          <a:lstStyle/>
          <a:p>
            <a:r>
              <a:rPr lang="en-US" dirty="0"/>
              <a:t>AI/COSC</a:t>
            </a:r>
          </a:p>
        </p:txBody>
      </p:sp>
      <p:sp>
        <p:nvSpPr>
          <p:cNvPr id="10" name="Slide Number Placeholder 9"/>
          <p:cNvSpPr>
            <a:spLocks noGrp="1"/>
          </p:cNvSpPr>
          <p:nvPr>
            <p:ph type="sldNum" sz="quarter" idx="12"/>
          </p:nvPr>
        </p:nvSpPr>
        <p:spPr/>
        <p:txBody>
          <a:bodyPr/>
          <a:lstStyle/>
          <a:p>
            <a:fld id="{65584F51-559D-448B-9383-0D3801F2B0CC}" type="slidenum">
              <a:rPr lang="en-US" smtClean="0"/>
              <a:pPr/>
              <a:t>45</a:t>
            </a:fld>
            <a:endParaRPr 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026"/>
          <p:cNvSpPr>
            <a:spLocks noGrp="1" noChangeArrowheads="1"/>
          </p:cNvSpPr>
          <p:nvPr>
            <p:ph type="title" idx="4294967295"/>
          </p:nvPr>
        </p:nvSpPr>
        <p:spPr>
          <a:xfrm>
            <a:off x="685800" y="63145"/>
            <a:ext cx="7924800" cy="647700"/>
          </a:xfrm>
        </p:spPr>
        <p:txBody>
          <a:bodyPr rtlCol="0">
            <a:noAutofit/>
          </a:bodyPr>
          <a:lstStyle/>
          <a:p>
            <a:pPr eaLnBrk="1" fontAlgn="auto" hangingPunct="1">
              <a:spcAft>
                <a:spcPts val="0"/>
              </a:spcAft>
              <a:defRPr/>
            </a:pPr>
            <a:r>
              <a:rPr lang="en-US" sz="2800" b="1" dirty="0"/>
              <a:t>Searching For Solution (Tree search algorithms</a:t>
            </a:r>
            <a:r>
              <a:rPr lang="en-US" sz="2800" dirty="0"/>
              <a:t>)</a:t>
            </a:r>
          </a:p>
        </p:txBody>
      </p:sp>
      <p:sp>
        <p:nvSpPr>
          <p:cNvPr id="49156" name="Rectangle 1027"/>
          <p:cNvSpPr>
            <a:spLocks noGrp="1" noChangeArrowheads="1"/>
          </p:cNvSpPr>
          <p:nvPr>
            <p:ph type="body" idx="4294967295"/>
          </p:nvPr>
        </p:nvSpPr>
        <p:spPr>
          <a:xfrm>
            <a:off x="678656" y="990600"/>
            <a:ext cx="7786688" cy="3986214"/>
          </a:xfrm>
        </p:spPr>
        <p:txBody>
          <a:bodyPr/>
          <a:lstStyle/>
          <a:p>
            <a:pPr algn="just" eaLnBrk="1" hangingPunct="1"/>
            <a:r>
              <a:rPr lang="en-US" sz="2500" dirty="0">
                <a:latin typeface="Bell MT" pitchFamily="18" charset="0"/>
                <a:cs typeface="Times New Roman" pitchFamily="18" charset="0"/>
              </a:rPr>
              <a:t>A </a:t>
            </a:r>
            <a:r>
              <a:rPr lang="en-US" sz="2500" b="1" dirty="0">
                <a:latin typeface="Bell MT" pitchFamily="18" charset="0"/>
                <a:cs typeface="Times New Roman" pitchFamily="18" charset="0"/>
              </a:rPr>
              <a:t>search process</a:t>
            </a:r>
            <a:r>
              <a:rPr lang="en-US" sz="2500" dirty="0">
                <a:latin typeface="Bell MT" pitchFamily="18" charset="0"/>
                <a:cs typeface="Times New Roman" pitchFamily="18" charset="0"/>
              </a:rPr>
              <a:t> can be viewed as </a:t>
            </a:r>
            <a:r>
              <a:rPr lang="en-US" sz="2500" b="1" dirty="0">
                <a:latin typeface="Bell MT" pitchFamily="18" charset="0"/>
                <a:cs typeface="Times New Roman" pitchFamily="18" charset="0"/>
              </a:rPr>
              <a:t>building</a:t>
            </a:r>
            <a:r>
              <a:rPr lang="en-US" sz="2500" dirty="0">
                <a:latin typeface="Bell MT" pitchFamily="18" charset="0"/>
                <a:cs typeface="Times New Roman" pitchFamily="18" charset="0"/>
              </a:rPr>
              <a:t> a </a:t>
            </a:r>
            <a:r>
              <a:rPr lang="en-US" sz="2500" b="1" dirty="0">
                <a:latin typeface="Bell MT" pitchFamily="18" charset="0"/>
                <a:cs typeface="Times New Roman" pitchFamily="18" charset="0"/>
              </a:rPr>
              <a:t>search tree</a:t>
            </a:r>
            <a:r>
              <a:rPr lang="en-US" sz="2500" dirty="0">
                <a:latin typeface="Bell MT" pitchFamily="18" charset="0"/>
                <a:cs typeface="Times New Roman" pitchFamily="18" charset="0"/>
              </a:rPr>
              <a:t> over the </a:t>
            </a:r>
            <a:r>
              <a:rPr lang="en-US" sz="2500" b="1" dirty="0">
                <a:latin typeface="Bell MT" pitchFamily="18" charset="0"/>
                <a:cs typeface="Times New Roman" pitchFamily="18" charset="0"/>
              </a:rPr>
              <a:t>state space</a:t>
            </a:r>
          </a:p>
          <a:p>
            <a:pPr algn="just" eaLnBrk="1" hangingPunct="1"/>
            <a:r>
              <a:rPr lang="en-GB" sz="2500" b="1" dirty="0">
                <a:latin typeface="Bell MT" pitchFamily="18" charset="0"/>
                <a:cs typeface="Times New Roman" pitchFamily="18" charset="0"/>
              </a:rPr>
              <a:t>Search  tree is a</a:t>
            </a:r>
            <a:r>
              <a:rPr lang="en-GB" sz="2500" dirty="0">
                <a:latin typeface="Bell MT" pitchFamily="18" charset="0"/>
                <a:cs typeface="Times New Roman" pitchFamily="18" charset="0"/>
              </a:rPr>
              <a:t> tree structure defined by initial state and a successor function.</a:t>
            </a:r>
          </a:p>
          <a:p>
            <a:pPr algn="just" eaLnBrk="1" hangingPunct="1"/>
            <a:r>
              <a:rPr lang="en-US" sz="2500" b="1" dirty="0">
                <a:latin typeface="Bell MT" pitchFamily="18" charset="0"/>
                <a:cs typeface="Times New Roman" pitchFamily="18" charset="0"/>
              </a:rPr>
              <a:t>Search(root) Node</a:t>
            </a:r>
            <a:r>
              <a:rPr lang="en-US" sz="2500" dirty="0">
                <a:latin typeface="Bell MT" pitchFamily="18" charset="0"/>
                <a:cs typeface="Times New Roman" pitchFamily="18" charset="0"/>
              </a:rPr>
              <a:t> is the root of the search tree representing initial state and without a parent.</a:t>
            </a:r>
            <a:endParaRPr lang="en-US" sz="2500" b="1" dirty="0">
              <a:latin typeface="Bell MT" pitchFamily="18" charset="0"/>
              <a:cs typeface="Times New Roman" pitchFamily="18" charset="0"/>
            </a:endParaRPr>
          </a:p>
          <a:p>
            <a:pPr algn="just" eaLnBrk="1" hangingPunct="1"/>
            <a:r>
              <a:rPr lang="en-US" sz="2500" b="1" dirty="0">
                <a:latin typeface="Bell MT" pitchFamily="18" charset="0"/>
                <a:cs typeface="Times New Roman" pitchFamily="18" charset="0"/>
              </a:rPr>
              <a:t>A child node </a:t>
            </a:r>
            <a:r>
              <a:rPr lang="en-US" sz="2500" dirty="0">
                <a:latin typeface="Bell MT" pitchFamily="18" charset="0"/>
                <a:cs typeface="Times New Roman" pitchFamily="18" charset="0"/>
              </a:rPr>
              <a:t>is a node adjacent to the parent node obtained by applying an operator or rule.</a:t>
            </a:r>
            <a:endParaRPr lang="en-US" sz="2500" baseline="-25000" dirty="0">
              <a:latin typeface="Bell MT" pitchFamily="18" charset="0"/>
              <a:cs typeface="Times New Roman" pitchFamily="18" charset="0"/>
            </a:endParaRPr>
          </a:p>
        </p:txBody>
      </p:sp>
      <p:sp>
        <p:nvSpPr>
          <p:cNvPr id="7" name="Date Placeholder 6"/>
          <p:cNvSpPr>
            <a:spLocks noGrp="1"/>
          </p:cNvSpPr>
          <p:nvPr>
            <p:ph type="dt" sz="half" idx="10"/>
          </p:nvPr>
        </p:nvSpPr>
        <p:spPr/>
        <p:txBody>
          <a:bodyPr/>
          <a:lstStyle/>
          <a:p>
            <a:pPr>
              <a:defRPr/>
            </a:pPr>
            <a:fld id="{F320F34E-7E35-40AC-A1D9-39B3FAE5BB5D}" type="datetime1">
              <a:rPr lang="en-US" altLang="en-US" smtClean="0"/>
              <a:pPr>
                <a:defRPr/>
              </a:pPr>
              <a:t>2/1/2024</a:t>
            </a:fld>
            <a:endParaRPr lang="en-US" altLang="en-US"/>
          </a:p>
        </p:txBody>
      </p:sp>
      <p:sp>
        <p:nvSpPr>
          <p:cNvPr id="8" name="Footer Placeholder 7"/>
          <p:cNvSpPr>
            <a:spLocks noGrp="1"/>
          </p:cNvSpPr>
          <p:nvPr>
            <p:ph type="ftr" sz="quarter" idx="11"/>
          </p:nvPr>
        </p:nvSpPr>
        <p:spPr/>
        <p:txBody>
          <a:bodyPr/>
          <a:lstStyle/>
          <a:p>
            <a:pPr>
              <a:defRPr/>
            </a:pPr>
            <a:r>
              <a:rPr lang="en-US" altLang="en-US" dirty="0"/>
              <a:t>AI/COSC</a:t>
            </a:r>
          </a:p>
        </p:txBody>
      </p:sp>
      <p:sp>
        <p:nvSpPr>
          <p:cNvPr id="9" name="Slide Number Placeholder 8"/>
          <p:cNvSpPr>
            <a:spLocks noGrp="1"/>
          </p:cNvSpPr>
          <p:nvPr>
            <p:ph type="sldNum" sz="quarter" idx="12"/>
          </p:nvPr>
        </p:nvSpPr>
        <p:spPr/>
        <p:txBody>
          <a:bodyPr/>
          <a:lstStyle/>
          <a:p>
            <a:pPr>
              <a:defRPr/>
            </a:pPr>
            <a:fld id="{2E53A112-71A6-42C9-9F16-7A725A4C64B2}" type="slidenum">
              <a:rPr lang="en-US" altLang="en-US" smtClean="0"/>
              <a:pPr>
                <a:defRPr/>
              </a:pPr>
              <a:t>46</a:t>
            </a:fld>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685800"/>
            <a:ext cx="8229600" cy="411163"/>
          </a:xfrm>
        </p:spPr>
        <p:txBody>
          <a:bodyPr rtlCol="0">
            <a:normAutofit fontScale="90000"/>
          </a:bodyPr>
          <a:lstStyle/>
          <a:p>
            <a:pPr eaLnBrk="1" fontAlgn="auto" hangingPunct="1">
              <a:spcAft>
                <a:spcPts val="0"/>
              </a:spcAft>
              <a:defRPr/>
            </a:pPr>
            <a:r>
              <a:rPr lang="en-US" sz="2600" dirty="0">
                <a:latin typeface="Times New Roman" pitchFamily="18" charset="0"/>
              </a:rPr>
              <a:t>Tree search example</a:t>
            </a:r>
          </a:p>
        </p:txBody>
      </p:sp>
      <p:grpSp>
        <p:nvGrpSpPr>
          <p:cNvPr id="2" name="Group 48"/>
          <p:cNvGrpSpPr>
            <a:grpSpLocks/>
          </p:cNvGrpSpPr>
          <p:nvPr/>
        </p:nvGrpSpPr>
        <p:grpSpPr bwMode="auto">
          <a:xfrm>
            <a:off x="685801" y="1143000"/>
            <a:ext cx="7848600" cy="4648200"/>
            <a:chOff x="0" y="1219200"/>
            <a:chExt cx="8901113" cy="5181600"/>
          </a:xfrm>
        </p:grpSpPr>
        <p:sp>
          <p:nvSpPr>
            <p:cNvPr id="50182" name="Line 12"/>
            <p:cNvSpPr>
              <a:spLocks noChangeShapeType="1"/>
            </p:cNvSpPr>
            <p:nvPr/>
          </p:nvSpPr>
          <p:spPr bwMode="auto">
            <a:xfrm flipH="1">
              <a:off x="3065463" y="1905000"/>
              <a:ext cx="1658937" cy="903410"/>
            </a:xfrm>
            <a:prstGeom prst="line">
              <a:avLst/>
            </a:prstGeom>
            <a:noFill/>
            <a:ln w="9525">
              <a:solidFill>
                <a:srgbClr val="000000"/>
              </a:solidFill>
              <a:round/>
              <a:headEnd/>
              <a:tailEnd type="triangle" w="med" len="med"/>
            </a:ln>
          </p:spPr>
          <p:txBody>
            <a:bodyPr/>
            <a:lstStyle/>
            <a:p>
              <a:endParaRPr lang="en-US"/>
            </a:p>
          </p:txBody>
        </p:sp>
        <p:grpSp>
          <p:nvGrpSpPr>
            <p:cNvPr id="3" name="Group 47"/>
            <p:cNvGrpSpPr>
              <a:grpSpLocks/>
            </p:cNvGrpSpPr>
            <p:nvPr/>
          </p:nvGrpSpPr>
          <p:grpSpPr bwMode="auto">
            <a:xfrm>
              <a:off x="0" y="1219200"/>
              <a:ext cx="8901113" cy="5181600"/>
              <a:chOff x="0" y="1219200"/>
              <a:chExt cx="8901113" cy="5181600"/>
            </a:xfrm>
          </p:grpSpPr>
          <p:sp>
            <p:nvSpPr>
              <p:cNvPr id="50184" name="Oval 19"/>
              <p:cNvSpPr>
                <a:spLocks noChangeArrowheads="1"/>
              </p:cNvSpPr>
              <p:nvPr/>
            </p:nvSpPr>
            <p:spPr bwMode="auto">
              <a:xfrm>
                <a:off x="6096000" y="3352800"/>
                <a:ext cx="990600" cy="533400"/>
              </a:xfrm>
              <a:prstGeom prst="ellipse">
                <a:avLst/>
              </a:prstGeom>
              <a:solidFill>
                <a:srgbClr val="FFFFFF"/>
              </a:solidFill>
              <a:ln w="9525">
                <a:solidFill>
                  <a:srgbClr val="000000"/>
                </a:solidFill>
                <a:round/>
                <a:headEnd/>
                <a:tailEnd/>
              </a:ln>
            </p:spPr>
            <p:txBody>
              <a:bodyPr lIns="0" tIns="0" rIns="0" bIns="0"/>
              <a:lstStyle/>
              <a:p>
                <a:pPr eaLnBrk="0" hangingPunct="0"/>
                <a:r>
                  <a:rPr lang="en-US" sz="1400" b="1" dirty="0" err="1">
                    <a:latin typeface="Times New Roman" pitchFamily="18" charset="0"/>
                  </a:rPr>
                  <a:t>Nekemt</a:t>
                </a:r>
                <a:endParaRPr lang="en-US" sz="1400" b="1" dirty="0">
                  <a:latin typeface="Times New Roman" pitchFamily="18" charset="0"/>
                </a:endParaRPr>
              </a:p>
            </p:txBody>
          </p:sp>
          <p:grpSp>
            <p:nvGrpSpPr>
              <p:cNvPr id="4" name="Group 44"/>
              <p:cNvGrpSpPr>
                <a:grpSpLocks/>
              </p:cNvGrpSpPr>
              <p:nvPr/>
            </p:nvGrpSpPr>
            <p:grpSpPr bwMode="auto">
              <a:xfrm>
                <a:off x="0" y="1219200"/>
                <a:ext cx="8901113" cy="5181600"/>
                <a:chOff x="0" y="762000"/>
                <a:chExt cx="8901113" cy="5410200"/>
              </a:xfrm>
            </p:grpSpPr>
            <p:sp>
              <p:nvSpPr>
                <p:cNvPr id="50186" name="Oval 3"/>
                <p:cNvSpPr>
                  <a:spLocks noChangeArrowheads="1"/>
                </p:cNvSpPr>
                <p:nvPr/>
              </p:nvSpPr>
              <p:spPr bwMode="auto">
                <a:xfrm>
                  <a:off x="1295400" y="3124200"/>
                  <a:ext cx="539750" cy="450850"/>
                </a:xfrm>
                <a:prstGeom prst="ellipse">
                  <a:avLst/>
                </a:prstGeom>
                <a:solidFill>
                  <a:srgbClr val="FFFFFF"/>
                </a:solidFill>
                <a:ln w="9525">
                  <a:solidFill>
                    <a:srgbClr val="000000"/>
                  </a:solidFill>
                  <a:round/>
                  <a:headEnd/>
                  <a:tailEnd/>
                </a:ln>
              </p:spPr>
              <p:txBody>
                <a:bodyPr lIns="0" tIns="0" rIns="0" bIns="0"/>
                <a:lstStyle/>
                <a:p>
                  <a:pPr eaLnBrk="0" hangingPunct="0"/>
                  <a:r>
                    <a:rPr lang="en-US" sz="1600" b="1">
                      <a:latin typeface="Times New Roman" pitchFamily="18" charset="0"/>
                    </a:rPr>
                    <a:t>AA</a:t>
                  </a:r>
                </a:p>
              </p:txBody>
            </p:sp>
            <p:sp>
              <p:nvSpPr>
                <p:cNvPr id="50187" name="Oval 4"/>
                <p:cNvSpPr>
                  <a:spLocks noChangeArrowheads="1"/>
                </p:cNvSpPr>
                <p:nvPr/>
              </p:nvSpPr>
              <p:spPr bwMode="auto">
                <a:xfrm>
                  <a:off x="3065463" y="762000"/>
                  <a:ext cx="1049337" cy="339725"/>
                </a:xfrm>
                <a:prstGeom prst="ellipse">
                  <a:avLst/>
                </a:prstGeom>
                <a:solidFill>
                  <a:srgbClr val="FFFFFF"/>
                </a:solidFill>
                <a:ln w="9525">
                  <a:solidFill>
                    <a:srgbClr val="000000"/>
                  </a:solidFill>
                  <a:round/>
                  <a:headEnd/>
                  <a:tailEnd/>
                </a:ln>
              </p:spPr>
              <p:txBody>
                <a:bodyPr lIns="0" tIns="0" rIns="0" bIns="0"/>
                <a:lstStyle/>
                <a:p>
                  <a:pPr eaLnBrk="0" hangingPunct="0"/>
                  <a:r>
                    <a:rPr lang="en-US" sz="1600" b="1">
                      <a:latin typeface="Times New Roman" pitchFamily="18" charset="0"/>
                    </a:rPr>
                    <a:t>Awasa</a:t>
                  </a:r>
                </a:p>
              </p:txBody>
            </p:sp>
            <p:sp>
              <p:nvSpPr>
                <p:cNvPr id="50188" name="Line 5"/>
                <p:cNvSpPr>
                  <a:spLocks noChangeShapeType="1"/>
                </p:cNvSpPr>
                <p:nvPr/>
              </p:nvSpPr>
              <p:spPr bwMode="auto">
                <a:xfrm flipH="1">
                  <a:off x="2819400" y="1136650"/>
                  <a:ext cx="752475" cy="311150"/>
                </a:xfrm>
                <a:prstGeom prst="line">
                  <a:avLst/>
                </a:prstGeom>
                <a:noFill/>
                <a:ln w="9525">
                  <a:solidFill>
                    <a:srgbClr val="000000"/>
                  </a:solidFill>
                  <a:round/>
                  <a:headEnd/>
                  <a:tailEnd type="triangle" w="med" len="med"/>
                </a:ln>
              </p:spPr>
              <p:txBody>
                <a:bodyPr/>
                <a:lstStyle/>
                <a:p>
                  <a:endParaRPr lang="en-US"/>
                </a:p>
              </p:txBody>
            </p:sp>
            <p:sp>
              <p:nvSpPr>
                <p:cNvPr id="50189" name="Line 6"/>
                <p:cNvSpPr>
                  <a:spLocks noChangeShapeType="1"/>
                </p:cNvSpPr>
                <p:nvPr/>
              </p:nvSpPr>
              <p:spPr bwMode="auto">
                <a:xfrm>
                  <a:off x="3556000" y="1101725"/>
                  <a:ext cx="482600" cy="422275"/>
                </a:xfrm>
                <a:prstGeom prst="line">
                  <a:avLst/>
                </a:prstGeom>
                <a:noFill/>
                <a:ln w="9525">
                  <a:solidFill>
                    <a:srgbClr val="000000"/>
                  </a:solidFill>
                  <a:round/>
                  <a:headEnd/>
                  <a:tailEnd type="triangle" w="med" len="med"/>
                </a:ln>
              </p:spPr>
              <p:txBody>
                <a:bodyPr/>
                <a:lstStyle/>
                <a:p>
                  <a:endParaRPr lang="en-US"/>
                </a:p>
              </p:txBody>
            </p:sp>
            <p:sp>
              <p:nvSpPr>
                <p:cNvPr id="50190" name="Oval 7"/>
                <p:cNvSpPr>
                  <a:spLocks noChangeArrowheads="1"/>
                </p:cNvSpPr>
                <p:nvPr/>
              </p:nvSpPr>
              <p:spPr bwMode="auto">
                <a:xfrm>
                  <a:off x="3886200" y="1471534"/>
                  <a:ext cx="1905000" cy="412829"/>
                </a:xfrm>
                <a:prstGeom prst="ellipse">
                  <a:avLst/>
                </a:prstGeom>
                <a:solidFill>
                  <a:srgbClr val="FFFFFF"/>
                </a:solidFill>
                <a:ln w="9525">
                  <a:solidFill>
                    <a:srgbClr val="000000"/>
                  </a:solidFill>
                  <a:round/>
                  <a:headEnd/>
                  <a:tailEnd/>
                </a:ln>
              </p:spPr>
              <p:txBody>
                <a:bodyPr lIns="0" tIns="0" rIns="0" bIns="0"/>
                <a:lstStyle/>
                <a:p>
                  <a:pPr eaLnBrk="0" hangingPunct="0"/>
                  <a:r>
                    <a:rPr lang="en-US" sz="1600" b="1" dirty="0">
                      <a:latin typeface="Times New Roman" pitchFamily="18" charset="0"/>
                    </a:rPr>
                    <a:t>Addis Ababa</a:t>
                  </a:r>
                </a:p>
              </p:txBody>
            </p:sp>
            <p:sp>
              <p:nvSpPr>
                <p:cNvPr id="50191" name="Oval 8"/>
                <p:cNvSpPr>
                  <a:spLocks noChangeArrowheads="1"/>
                </p:cNvSpPr>
                <p:nvPr/>
              </p:nvSpPr>
              <p:spPr bwMode="auto">
                <a:xfrm>
                  <a:off x="1981200" y="1447800"/>
                  <a:ext cx="1150938" cy="312738"/>
                </a:xfrm>
                <a:prstGeom prst="ellipse">
                  <a:avLst/>
                </a:prstGeom>
                <a:solidFill>
                  <a:srgbClr val="FFFFFF"/>
                </a:solidFill>
                <a:ln w="9525">
                  <a:solidFill>
                    <a:srgbClr val="000000"/>
                  </a:solidFill>
                  <a:round/>
                  <a:headEnd/>
                  <a:tailEnd/>
                </a:ln>
              </p:spPr>
              <p:txBody>
                <a:bodyPr lIns="0" tIns="0" rIns="0" bIns="0"/>
                <a:lstStyle/>
                <a:p>
                  <a:pPr eaLnBrk="0" hangingPunct="0"/>
                  <a:r>
                    <a:rPr lang="en-US" sz="1600" b="1">
                      <a:latin typeface="Times New Roman" pitchFamily="18" charset="0"/>
                    </a:rPr>
                    <a:t>Adama</a:t>
                  </a:r>
                </a:p>
              </p:txBody>
            </p:sp>
            <p:sp>
              <p:nvSpPr>
                <p:cNvPr id="50192" name="Line 9"/>
                <p:cNvSpPr>
                  <a:spLocks noChangeShapeType="1"/>
                </p:cNvSpPr>
                <p:nvPr/>
              </p:nvSpPr>
              <p:spPr bwMode="auto">
                <a:xfrm flipH="1">
                  <a:off x="914400" y="1752600"/>
                  <a:ext cx="1600200" cy="1371600"/>
                </a:xfrm>
                <a:prstGeom prst="line">
                  <a:avLst/>
                </a:prstGeom>
                <a:noFill/>
                <a:ln w="9525">
                  <a:solidFill>
                    <a:srgbClr val="000000"/>
                  </a:solidFill>
                  <a:round/>
                  <a:headEnd/>
                  <a:tailEnd type="triangle" w="med" len="med"/>
                </a:ln>
              </p:spPr>
              <p:txBody>
                <a:bodyPr/>
                <a:lstStyle/>
                <a:p>
                  <a:endParaRPr lang="en-US"/>
                </a:p>
              </p:txBody>
            </p:sp>
            <p:sp>
              <p:nvSpPr>
                <p:cNvPr id="50193" name="Line 10"/>
                <p:cNvSpPr>
                  <a:spLocks noChangeShapeType="1"/>
                </p:cNvSpPr>
                <p:nvPr/>
              </p:nvSpPr>
              <p:spPr bwMode="auto">
                <a:xfrm flipH="1">
                  <a:off x="1676400" y="1752600"/>
                  <a:ext cx="844550" cy="1371600"/>
                </a:xfrm>
                <a:prstGeom prst="line">
                  <a:avLst/>
                </a:prstGeom>
                <a:noFill/>
                <a:ln w="9525">
                  <a:solidFill>
                    <a:srgbClr val="000000"/>
                  </a:solidFill>
                  <a:round/>
                  <a:headEnd/>
                  <a:tailEnd type="triangle" w="med" len="med"/>
                </a:ln>
              </p:spPr>
              <p:txBody>
                <a:bodyPr/>
                <a:lstStyle/>
                <a:p>
                  <a:endParaRPr lang="en-US"/>
                </a:p>
              </p:txBody>
            </p:sp>
            <p:sp>
              <p:nvSpPr>
                <p:cNvPr id="50194" name="Line 11"/>
                <p:cNvSpPr>
                  <a:spLocks noChangeShapeType="1"/>
                </p:cNvSpPr>
                <p:nvPr/>
              </p:nvSpPr>
              <p:spPr bwMode="auto">
                <a:xfrm flipH="1">
                  <a:off x="1981200" y="1752600"/>
                  <a:ext cx="533400" cy="1905000"/>
                </a:xfrm>
                <a:prstGeom prst="line">
                  <a:avLst/>
                </a:prstGeom>
                <a:noFill/>
                <a:ln w="9525">
                  <a:solidFill>
                    <a:srgbClr val="000000"/>
                  </a:solidFill>
                  <a:round/>
                  <a:headEnd/>
                  <a:tailEnd type="triangle" w="med" len="med"/>
                </a:ln>
              </p:spPr>
              <p:txBody>
                <a:bodyPr/>
                <a:lstStyle/>
                <a:p>
                  <a:endParaRPr lang="en-US"/>
                </a:p>
              </p:txBody>
            </p:sp>
            <p:sp>
              <p:nvSpPr>
                <p:cNvPr id="50195" name="Line 13"/>
                <p:cNvSpPr>
                  <a:spLocks noChangeShapeType="1"/>
                </p:cNvSpPr>
                <p:nvPr/>
              </p:nvSpPr>
              <p:spPr bwMode="auto">
                <a:xfrm flipH="1">
                  <a:off x="3962400" y="1905000"/>
                  <a:ext cx="762000" cy="1066800"/>
                </a:xfrm>
                <a:prstGeom prst="line">
                  <a:avLst/>
                </a:prstGeom>
                <a:noFill/>
                <a:ln w="9525">
                  <a:solidFill>
                    <a:srgbClr val="000000"/>
                  </a:solidFill>
                  <a:round/>
                  <a:headEnd/>
                  <a:tailEnd type="triangle" w="med" len="med"/>
                </a:ln>
              </p:spPr>
              <p:txBody>
                <a:bodyPr/>
                <a:lstStyle/>
                <a:p>
                  <a:endParaRPr lang="en-US"/>
                </a:p>
              </p:txBody>
            </p:sp>
            <p:sp>
              <p:nvSpPr>
                <p:cNvPr id="50196" name="Line 14"/>
                <p:cNvSpPr>
                  <a:spLocks noChangeShapeType="1"/>
                </p:cNvSpPr>
                <p:nvPr/>
              </p:nvSpPr>
              <p:spPr bwMode="auto">
                <a:xfrm>
                  <a:off x="4724400" y="1905000"/>
                  <a:ext cx="76200" cy="1143000"/>
                </a:xfrm>
                <a:prstGeom prst="line">
                  <a:avLst/>
                </a:prstGeom>
                <a:noFill/>
                <a:ln w="9525">
                  <a:solidFill>
                    <a:srgbClr val="000000"/>
                  </a:solidFill>
                  <a:round/>
                  <a:headEnd/>
                  <a:tailEnd type="triangle" w="med" len="med"/>
                </a:ln>
              </p:spPr>
              <p:txBody>
                <a:bodyPr/>
                <a:lstStyle/>
                <a:p>
                  <a:endParaRPr lang="en-US"/>
                </a:p>
              </p:txBody>
            </p:sp>
            <p:sp>
              <p:nvSpPr>
                <p:cNvPr id="50197" name="Line 15"/>
                <p:cNvSpPr>
                  <a:spLocks noChangeShapeType="1"/>
                </p:cNvSpPr>
                <p:nvPr/>
              </p:nvSpPr>
              <p:spPr bwMode="auto">
                <a:xfrm flipH="1">
                  <a:off x="4191000" y="1905000"/>
                  <a:ext cx="533400" cy="1676400"/>
                </a:xfrm>
                <a:prstGeom prst="line">
                  <a:avLst/>
                </a:prstGeom>
                <a:noFill/>
                <a:ln w="9525">
                  <a:solidFill>
                    <a:srgbClr val="000000"/>
                  </a:solidFill>
                  <a:round/>
                  <a:headEnd/>
                  <a:tailEnd type="triangle" w="med" len="med"/>
                </a:ln>
              </p:spPr>
              <p:txBody>
                <a:bodyPr/>
                <a:lstStyle/>
                <a:p>
                  <a:endParaRPr lang="en-US"/>
                </a:p>
              </p:txBody>
            </p:sp>
            <p:sp>
              <p:nvSpPr>
                <p:cNvPr id="50198" name="Line 16"/>
                <p:cNvSpPr>
                  <a:spLocks noChangeShapeType="1"/>
                </p:cNvSpPr>
                <p:nvPr/>
              </p:nvSpPr>
              <p:spPr bwMode="auto">
                <a:xfrm>
                  <a:off x="4724400" y="1905000"/>
                  <a:ext cx="1671638" cy="1147763"/>
                </a:xfrm>
                <a:prstGeom prst="line">
                  <a:avLst/>
                </a:prstGeom>
                <a:noFill/>
                <a:ln w="9525">
                  <a:solidFill>
                    <a:srgbClr val="000000"/>
                  </a:solidFill>
                  <a:round/>
                  <a:headEnd/>
                  <a:tailEnd type="triangle" w="med" len="med"/>
                </a:ln>
              </p:spPr>
              <p:txBody>
                <a:bodyPr/>
                <a:lstStyle/>
                <a:p>
                  <a:endParaRPr lang="en-US"/>
                </a:p>
              </p:txBody>
            </p:sp>
            <p:sp>
              <p:nvSpPr>
                <p:cNvPr id="50199" name="Line 17"/>
                <p:cNvSpPr>
                  <a:spLocks noChangeShapeType="1"/>
                </p:cNvSpPr>
                <p:nvPr/>
              </p:nvSpPr>
              <p:spPr bwMode="auto">
                <a:xfrm>
                  <a:off x="4724400" y="1905000"/>
                  <a:ext cx="2590800" cy="1066800"/>
                </a:xfrm>
                <a:prstGeom prst="line">
                  <a:avLst/>
                </a:prstGeom>
                <a:noFill/>
                <a:ln w="9525">
                  <a:solidFill>
                    <a:srgbClr val="000000"/>
                  </a:solidFill>
                  <a:round/>
                  <a:headEnd/>
                  <a:tailEnd type="triangle" w="med" len="med"/>
                </a:ln>
              </p:spPr>
              <p:txBody>
                <a:bodyPr/>
                <a:lstStyle/>
                <a:p>
                  <a:endParaRPr lang="en-US"/>
                </a:p>
              </p:txBody>
            </p:sp>
            <p:sp>
              <p:nvSpPr>
                <p:cNvPr id="50200" name="Line 18"/>
                <p:cNvSpPr>
                  <a:spLocks noChangeShapeType="1"/>
                </p:cNvSpPr>
                <p:nvPr/>
              </p:nvSpPr>
              <p:spPr bwMode="auto">
                <a:xfrm>
                  <a:off x="4800600" y="1905000"/>
                  <a:ext cx="3505200" cy="1066800"/>
                </a:xfrm>
                <a:prstGeom prst="line">
                  <a:avLst/>
                </a:prstGeom>
                <a:noFill/>
                <a:ln w="9525">
                  <a:solidFill>
                    <a:srgbClr val="000000"/>
                  </a:solidFill>
                  <a:round/>
                  <a:headEnd/>
                  <a:tailEnd type="triangle" w="med" len="med"/>
                </a:ln>
              </p:spPr>
              <p:txBody>
                <a:bodyPr/>
                <a:lstStyle/>
                <a:p>
                  <a:endParaRPr lang="en-US"/>
                </a:p>
              </p:txBody>
            </p:sp>
            <p:sp>
              <p:nvSpPr>
                <p:cNvPr id="50201" name="Oval 20"/>
                <p:cNvSpPr>
                  <a:spLocks noChangeArrowheads="1"/>
                </p:cNvSpPr>
                <p:nvPr/>
              </p:nvSpPr>
              <p:spPr bwMode="auto">
                <a:xfrm>
                  <a:off x="4343400" y="3052763"/>
                  <a:ext cx="1023938" cy="563562"/>
                </a:xfrm>
                <a:prstGeom prst="ellipse">
                  <a:avLst/>
                </a:prstGeom>
                <a:solidFill>
                  <a:srgbClr val="FFFFFF"/>
                </a:solidFill>
                <a:ln w="9525">
                  <a:solidFill>
                    <a:srgbClr val="000000"/>
                  </a:solidFill>
                  <a:round/>
                  <a:headEnd/>
                  <a:tailEnd/>
                </a:ln>
              </p:spPr>
              <p:txBody>
                <a:bodyPr lIns="0" tIns="0" rIns="0" bIns="0"/>
                <a:lstStyle/>
                <a:p>
                  <a:pPr eaLnBrk="0" hangingPunct="0"/>
                  <a:r>
                    <a:rPr lang="en-US" sz="1600" b="1">
                      <a:latin typeface="Times New Roman" pitchFamily="18" charset="0"/>
                    </a:rPr>
                    <a:t>Adama</a:t>
                  </a:r>
                </a:p>
              </p:txBody>
            </p:sp>
            <p:sp>
              <p:nvSpPr>
                <p:cNvPr id="50202" name="Oval 21"/>
                <p:cNvSpPr>
                  <a:spLocks noChangeArrowheads="1"/>
                </p:cNvSpPr>
                <p:nvPr/>
              </p:nvSpPr>
              <p:spPr bwMode="auto">
                <a:xfrm>
                  <a:off x="8077200" y="2971799"/>
                  <a:ext cx="823913" cy="574861"/>
                </a:xfrm>
                <a:prstGeom prst="ellipse">
                  <a:avLst/>
                </a:prstGeom>
                <a:solidFill>
                  <a:srgbClr val="FFFFFF"/>
                </a:solidFill>
                <a:ln w="9525">
                  <a:solidFill>
                    <a:srgbClr val="000000"/>
                  </a:solidFill>
                  <a:round/>
                  <a:headEnd/>
                  <a:tailEnd/>
                </a:ln>
              </p:spPr>
              <p:txBody>
                <a:bodyPr lIns="0" tIns="0" rIns="0" bIns="0"/>
                <a:lstStyle/>
                <a:p>
                  <a:pPr eaLnBrk="0" hangingPunct="0"/>
                  <a:r>
                    <a:rPr lang="en-US" sz="1400" b="1" dirty="0" err="1">
                      <a:latin typeface="Times New Roman" pitchFamily="18" charset="0"/>
                    </a:rPr>
                    <a:t>Awasa</a:t>
                  </a:r>
                  <a:endParaRPr lang="en-US" sz="1400" b="1" dirty="0">
                    <a:latin typeface="Times New Roman" pitchFamily="18" charset="0"/>
                  </a:endParaRPr>
                </a:p>
              </p:txBody>
            </p:sp>
            <p:sp>
              <p:nvSpPr>
                <p:cNvPr id="50203" name="Oval 22"/>
                <p:cNvSpPr>
                  <a:spLocks noChangeArrowheads="1"/>
                </p:cNvSpPr>
                <p:nvPr/>
              </p:nvSpPr>
              <p:spPr bwMode="auto">
                <a:xfrm>
                  <a:off x="3886200" y="3581400"/>
                  <a:ext cx="665163" cy="676275"/>
                </a:xfrm>
                <a:prstGeom prst="ellipse">
                  <a:avLst/>
                </a:prstGeom>
                <a:solidFill>
                  <a:srgbClr val="FFFFFF"/>
                </a:solidFill>
                <a:ln w="9525">
                  <a:solidFill>
                    <a:srgbClr val="000000"/>
                  </a:solidFill>
                  <a:round/>
                  <a:headEnd/>
                  <a:tailEnd/>
                </a:ln>
              </p:spPr>
              <p:txBody>
                <a:bodyPr lIns="0" tIns="0" rIns="0" bIns="0"/>
                <a:lstStyle/>
                <a:p>
                  <a:pPr eaLnBrk="0" hangingPunct="0"/>
                  <a:r>
                    <a:rPr lang="en-US" sz="1200" b="1">
                      <a:latin typeface="Times New Roman" pitchFamily="18" charset="0"/>
                    </a:rPr>
                    <a:t>Dessie</a:t>
                  </a:r>
                </a:p>
              </p:txBody>
            </p:sp>
            <p:sp>
              <p:nvSpPr>
                <p:cNvPr id="50204" name="Oval 23"/>
                <p:cNvSpPr>
                  <a:spLocks noChangeArrowheads="1"/>
                </p:cNvSpPr>
                <p:nvPr/>
              </p:nvSpPr>
              <p:spPr bwMode="auto">
                <a:xfrm>
                  <a:off x="3352800" y="2971800"/>
                  <a:ext cx="804863" cy="676275"/>
                </a:xfrm>
                <a:prstGeom prst="ellipse">
                  <a:avLst/>
                </a:prstGeom>
                <a:solidFill>
                  <a:srgbClr val="FFFFFF"/>
                </a:solidFill>
                <a:ln w="9525">
                  <a:solidFill>
                    <a:srgbClr val="000000"/>
                  </a:solidFill>
                  <a:round/>
                  <a:headEnd/>
                  <a:tailEnd/>
                </a:ln>
              </p:spPr>
              <p:txBody>
                <a:bodyPr lIns="0" tIns="0" rIns="0" bIns="0"/>
                <a:lstStyle/>
                <a:p>
                  <a:pPr eaLnBrk="0" hangingPunct="0"/>
                  <a:r>
                    <a:rPr lang="en-US" sz="1600" b="1">
                      <a:latin typeface="Times New Roman" pitchFamily="18" charset="0"/>
                    </a:rPr>
                    <a:t>Dire Dawa</a:t>
                  </a:r>
                </a:p>
              </p:txBody>
            </p:sp>
            <p:sp>
              <p:nvSpPr>
                <p:cNvPr id="50205" name="Oval 24"/>
                <p:cNvSpPr>
                  <a:spLocks noChangeArrowheads="1"/>
                </p:cNvSpPr>
                <p:nvPr/>
              </p:nvSpPr>
              <p:spPr bwMode="auto">
                <a:xfrm>
                  <a:off x="5399088" y="3165475"/>
                  <a:ext cx="620712" cy="414338"/>
                </a:xfrm>
                <a:prstGeom prst="ellipse">
                  <a:avLst/>
                </a:prstGeom>
                <a:solidFill>
                  <a:srgbClr val="FFFFFF"/>
                </a:solidFill>
                <a:ln w="9525">
                  <a:solidFill>
                    <a:srgbClr val="000000"/>
                  </a:solidFill>
                  <a:round/>
                  <a:headEnd/>
                  <a:tailEnd/>
                </a:ln>
              </p:spPr>
              <p:txBody>
                <a:bodyPr lIns="0" tIns="0" rIns="0" bIns="0"/>
                <a:lstStyle/>
                <a:p>
                  <a:pPr eaLnBrk="0" hangingPunct="0"/>
                  <a:r>
                    <a:rPr lang="en-US" sz="1400" b="1" dirty="0">
                      <a:latin typeface="Times New Roman" pitchFamily="18" charset="0"/>
                    </a:rPr>
                    <a:t>Jima</a:t>
                  </a:r>
                </a:p>
              </p:txBody>
            </p:sp>
            <p:sp>
              <p:nvSpPr>
                <p:cNvPr id="50206" name="Oval 25"/>
                <p:cNvSpPr>
                  <a:spLocks noChangeArrowheads="1"/>
                </p:cNvSpPr>
                <p:nvPr/>
              </p:nvSpPr>
              <p:spPr bwMode="auto">
                <a:xfrm>
                  <a:off x="0" y="3124200"/>
                  <a:ext cx="1219200" cy="450850"/>
                </a:xfrm>
                <a:prstGeom prst="ellipse">
                  <a:avLst/>
                </a:prstGeom>
                <a:solidFill>
                  <a:srgbClr val="FFFFFF"/>
                </a:solidFill>
                <a:ln w="9525">
                  <a:solidFill>
                    <a:srgbClr val="000000"/>
                  </a:solidFill>
                  <a:round/>
                  <a:headEnd/>
                  <a:tailEnd/>
                </a:ln>
              </p:spPr>
              <p:txBody>
                <a:bodyPr lIns="0" tIns="0" rIns="0" bIns="0"/>
                <a:lstStyle/>
                <a:p>
                  <a:pPr eaLnBrk="0" hangingPunct="0"/>
                  <a:r>
                    <a:rPr lang="en-US" sz="1400" b="1" dirty="0" err="1">
                      <a:latin typeface="Times New Roman" pitchFamily="18" charset="0"/>
                    </a:rPr>
                    <a:t>Gambela</a:t>
                  </a:r>
                  <a:endParaRPr lang="en-US" sz="1400" b="1" dirty="0">
                    <a:latin typeface="Times New Roman" pitchFamily="18" charset="0"/>
                  </a:endParaRPr>
                </a:p>
              </p:txBody>
            </p:sp>
            <p:sp>
              <p:nvSpPr>
                <p:cNvPr id="50207" name="Oval 26"/>
                <p:cNvSpPr>
                  <a:spLocks noChangeArrowheads="1"/>
                </p:cNvSpPr>
                <p:nvPr/>
              </p:nvSpPr>
              <p:spPr bwMode="auto">
                <a:xfrm>
                  <a:off x="1524000" y="3657600"/>
                  <a:ext cx="914400" cy="477838"/>
                </a:xfrm>
                <a:prstGeom prst="ellipse">
                  <a:avLst/>
                </a:prstGeom>
                <a:solidFill>
                  <a:srgbClr val="FFFFFF"/>
                </a:solidFill>
                <a:ln w="9525">
                  <a:solidFill>
                    <a:srgbClr val="000000"/>
                  </a:solidFill>
                  <a:round/>
                  <a:headEnd/>
                  <a:tailEnd/>
                </a:ln>
              </p:spPr>
              <p:txBody>
                <a:bodyPr lIns="0" tIns="0" rIns="0" bIns="0"/>
                <a:lstStyle/>
                <a:p>
                  <a:pPr eaLnBrk="0" hangingPunct="0"/>
                  <a:r>
                    <a:rPr lang="en-US" sz="1600" b="1">
                      <a:latin typeface="Times New Roman" pitchFamily="18" charset="0"/>
                    </a:rPr>
                    <a:t>Awasa</a:t>
                  </a:r>
                </a:p>
              </p:txBody>
            </p:sp>
            <p:sp>
              <p:nvSpPr>
                <p:cNvPr id="50208" name="Oval 27"/>
                <p:cNvSpPr>
                  <a:spLocks noChangeArrowheads="1"/>
                </p:cNvSpPr>
                <p:nvPr/>
              </p:nvSpPr>
              <p:spPr bwMode="auto">
                <a:xfrm>
                  <a:off x="7010400" y="2971800"/>
                  <a:ext cx="990600" cy="788988"/>
                </a:xfrm>
                <a:prstGeom prst="ellipse">
                  <a:avLst/>
                </a:prstGeom>
                <a:solidFill>
                  <a:srgbClr val="FFFFFF"/>
                </a:solidFill>
                <a:ln w="9525">
                  <a:solidFill>
                    <a:srgbClr val="000000"/>
                  </a:solidFill>
                  <a:round/>
                  <a:headEnd/>
                  <a:tailEnd/>
                </a:ln>
              </p:spPr>
              <p:txBody>
                <a:bodyPr lIns="0" tIns="0" rIns="0" bIns="0"/>
                <a:lstStyle/>
                <a:p>
                  <a:pPr eaLnBrk="0" hangingPunct="0"/>
                  <a:r>
                    <a:rPr lang="en-US" sz="1600" b="1">
                      <a:latin typeface="Times New Roman" pitchFamily="18" charset="0"/>
                    </a:rPr>
                    <a:t>Debre Markos</a:t>
                  </a:r>
                </a:p>
              </p:txBody>
            </p:sp>
            <p:sp>
              <p:nvSpPr>
                <p:cNvPr id="50209" name="Line 28"/>
                <p:cNvSpPr>
                  <a:spLocks noChangeShapeType="1"/>
                </p:cNvSpPr>
                <p:nvPr/>
              </p:nvSpPr>
              <p:spPr bwMode="auto">
                <a:xfrm>
                  <a:off x="4724400" y="1905000"/>
                  <a:ext cx="900113" cy="1239838"/>
                </a:xfrm>
                <a:prstGeom prst="line">
                  <a:avLst/>
                </a:prstGeom>
                <a:noFill/>
                <a:ln w="9525">
                  <a:solidFill>
                    <a:srgbClr val="000000"/>
                  </a:solidFill>
                  <a:round/>
                  <a:headEnd/>
                  <a:tailEnd type="triangle" w="med" len="med"/>
                </a:ln>
              </p:spPr>
              <p:txBody>
                <a:bodyPr/>
                <a:lstStyle/>
                <a:p>
                  <a:endParaRPr lang="en-US"/>
                </a:p>
              </p:txBody>
            </p:sp>
            <p:sp>
              <p:nvSpPr>
                <p:cNvPr id="50210" name="Line 29"/>
                <p:cNvSpPr>
                  <a:spLocks noChangeShapeType="1"/>
                </p:cNvSpPr>
                <p:nvPr/>
              </p:nvSpPr>
              <p:spPr bwMode="auto">
                <a:xfrm flipH="1">
                  <a:off x="6894513" y="3729038"/>
                  <a:ext cx="331787" cy="787400"/>
                </a:xfrm>
                <a:prstGeom prst="line">
                  <a:avLst/>
                </a:prstGeom>
                <a:noFill/>
                <a:ln w="9525">
                  <a:solidFill>
                    <a:srgbClr val="000000"/>
                  </a:solidFill>
                  <a:round/>
                  <a:headEnd/>
                  <a:tailEnd type="triangle" w="med" len="med"/>
                </a:ln>
              </p:spPr>
              <p:txBody>
                <a:bodyPr/>
                <a:lstStyle/>
                <a:p>
                  <a:endParaRPr lang="en-US"/>
                </a:p>
              </p:txBody>
            </p:sp>
            <p:sp>
              <p:nvSpPr>
                <p:cNvPr id="50211" name="Line 30"/>
                <p:cNvSpPr>
                  <a:spLocks noChangeShapeType="1"/>
                </p:cNvSpPr>
                <p:nvPr/>
              </p:nvSpPr>
              <p:spPr bwMode="auto">
                <a:xfrm>
                  <a:off x="7696200" y="3733800"/>
                  <a:ext cx="581025" cy="787400"/>
                </a:xfrm>
                <a:prstGeom prst="line">
                  <a:avLst/>
                </a:prstGeom>
                <a:noFill/>
                <a:ln w="9525">
                  <a:solidFill>
                    <a:srgbClr val="000000"/>
                  </a:solidFill>
                  <a:round/>
                  <a:headEnd/>
                  <a:tailEnd type="triangle" w="med" len="med"/>
                </a:ln>
              </p:spPr>
              <p:txBody>
                <a:bodyPr/>
                <a:lstStyle/>
                <a:p>
                  <a:endParaRPr lang="en-US"/>
                </a:p>
              </p:txBody>
            </p:sp>
            <p:sp>
              <p:nvSpPr>
                <p:cNvPr id="50212" name="Line 31"/>
                <p:cNvSpPr>
                  <a:spLocks noChangeShapeType="1"/>
                </p:cNvSpPr>
                <p:nvPr/>
              </p:nvSpPr>
              <p:spPr bwMode="auto">
                <a:xfrm>
                  <a:off x="4191000" y="4267200"/>
                  <a:ext cx="838200" cy="457200"/>
                </a:xfrm>
                <a:prstGeom prst="line">
                  <a:avLst/>
                </a:prstGeom>
                <a:noFill/>
                <a:ln w="9525">
                  <a:solidFill>
                    <a:srgbClr val="000000"/>
                  </a:solidFill>
                  <a:round/>
                  <a:headEnd/>
                  <a:tailEnd type="triangle" w="med" len="med"/>
                </a:ln>
              </p:spPr>
              <p:txBody>
                <a:bodyPr/>
                <a:lstStyle/>
                <a:p>
                  <a:endParaRPr lang="en-US"/>
                </a:p>
              </p:txBody>
            </p:sp>
            <p:sp>
              <p:nvSpPr>
                <p:cNvPr id="50213" name="Line 32"/>
                <p:cNvSpPr>
                  <a:spLocks noChangeShapeType="1"/>
                </p:cNvSpPr>
                <p:nvPr/>
              </p:nvSpPr>
              <p:spPr bwMode="auto">
                <a:xfrm flipH="1">
                  <a:off x="3276600" y="4267200"/>
                  <a:ext cx="914400" cy="457200"/>
                </a:xfrm>
                <a:prstGeom prst="line">
                  <a:avLst/>
                </a:prstGeom>
                <a:noFill/>
                <a:ln w="9525">
                  <a:solidFill>
                    <a:srgbClr val="000000"/>
                  </a:solidFill>
                  <a:round/>
                  <a:headEnd/>
                  <a:tailEnd type="triangle" w="med" len="med"/>
                </a:ln>
              </p:spPr>
              <p:txBody>
                <a:bodyPr/>
                <a:lstStyle/>
                <a:p>
                  <a:endParaRPr lang="en-US"/>
                </a:p>
              </p:txBody>
            </p:sp>
            <p:sp>
              <p:nvSpPr>
                <p:cNvPr id="50214" name="Line 33"/>
                <p:cNvSpPr>
                  <a:spLocks noChangeShapeType="1"/>
                </p:cNvSpPr>
                <p:nvPr/>
              </p:nvSpPr>
              <p:spPr bwMode="auto">
                <a:xfrm>
                  <a:off x="4191000" y="4267200"/>
                  <a:ext cx="0" cy="381000"/>
                </a:xfrm>
                <a:prstGeom prst="line">
                  <a:avLst/>
                </a:prstGeom>
                <a:noFill/>
                <a:ln w="9525">
                  <a:solidFill>
                    <a:srgbClr val="000000"/>
                  </a:solidFill>
                  <a:round/>
                  <a:headEnd/>
                  <a:tailEnd type="triangle" w="med" len="med"/>
                </a:ln>
              </p:spPr>
              <p:txBody>
                <a:bodyPr/>
                <a:lstStyle/>
                <a:p>
                  <a:endParaRPr lang="en-US"/>
                </a:p>
              </p:txBody>
            </p:sp>
            <p:sp>
              <p:nvSpPr>
                <p:cNvPr id="50215" name="Oval 34"/>
                <p:cNvSpPr>
                  <a:spLocks noChangeArrowheads="1"/>
                </p:cNvSpPr>
                <p:nvPr/>
              </p:nvSpPr>
              <p:spPr bwMode="auto">
                <a:xfrm>
                  <a:off x="4585823" y="4648200"/>
                  <a:ext cx="1290639" cy="415925"/>
                </a:xfrm>
                <a:prstGeom prst="ellipse">
                  <a:avLst/>
                </a:prstGeom>
                <a:solidFill>
                  <a:srgbClr val="FFFFFF"/>
                </a:solidFill>
                <a:ln w="38100">
                  <a:solidFill>
                    <a:srgbClr val="000000"/>
                  </a:solidFill>
                  <a:round/>
                  <a:headEnd/>
                  <a:tailEnd/>
                </a:ln>
              </p:spPr>
              <p:txBody>
                <a:bodyPr lIns="0" tIns="0" rIns="0" bIns="0"/>
                <a:lstStyle/>
                <a:p>
                  <a:pPr eaLnBrk="0" hangingPunct="0"/>
                  <a:r>
                    <a:rPr lang="en-US" sz="1600" b="1" dirty="0">
                      <a:latin typeface="Times New Roman" pitchFamily="18" charset="0"/>
                    </a:rPr>
                    <a:t>Gondar</a:t>
                  </a:r>
                </a:p>
              </p:txBody>
            </p:sp>
            <p:sp>
              <p:nvSpPr>
                <p:cNvPr id="50216" name="Oval 35"/>
                <p:cNvSpPr>
                  <a:spLocks noChangeArrowheads="1"/>
                </p:cNvSpPr>
                <p:nvPr/>
              </p:nvSpPr>
              <p:spPr bwMode="auto">
                <a:xfrm>
                  <a:off x="2209800" y="4664439"/>
                  <a:ext cx="1343025" cy="505399"/>
                </a:xfrm>
                <a:prstGeom prst="ellipse">
                  <a:avLst/>
                </a:prstGeom>
                <a:solidFill>
                  <a:srgbClr val="FFFFFF"/>
                </a:solidFill>
                <a:ln w="9525">
                  <a:solidFill>
                    <a:srgbClr val="000000"/>
                  </a:solidFill>
                  <a:round/>
                  <a:headEnd/>
                  <a:tailEnd/>
                </a:ln>
              </p:spPr>
              <p:txBody>
                <a:bodyPr lIns="0" tIns="0" rIns="0" bIns="0"/>
                <a:lstStyle/>
                <a:p>
                  <a:pPr eaLnBrk="0" hangingPunct="0"/>
                  <a:r>
                    <a:rPr lang="en-US" sz="1600" b="1" dirty="0" err="1">
                      <a:latin typeface="Times New Roman" pitchFamily="18" charset="0"/>
                    </a:rPr>
                    <a:t>Lalibela</a:t>
                  </a:r>
                  <a:endParaRPr lang="en-US" sz="1600" b="1" dirty="0">
                    <a:latin typeface="Times New Roman" pitchFamily="18" charset="0"/>
                  </a:endParaRPr>
                </a:p>
              </p:txBody>
            </p:sp>
            <p:sp>
              <p:nvSpPr>
                <p:cNvPr id="50217" name="Oval 36"/>
                <p:cNvSpPr>
                  <a:spLocks noChangeArrowheads="1"/>
                </p:cNvSpPr>
                <p:nvPr/>
              </p:nvSpPr>
              <p:spPr bwMode="auto">
                <a:xfrm>
                  <a:off x="3733800" y="4648200"/>
                  <a:ext cx="728663" cy="415925"/>
                </a:xfrm>
                <a:prstGeom prst="ellipse">
                  <a:avLst/>
                </a:prstGeom>
                <a:solidFill>
                  <a:srgbClr val="FFFFFF"/>
                </a:solidFill>
                <a:ln w="9525">
                  <a:solidFill>
                    <a:srgbClr val="000000"/>
                  </a:solidFill>
                  <a:round/>
                  <a:headEnd/>
                  <a:tailEnd/>
                </a:ln>
              </p:spPr>
              <p:txBody>
                <a:bodyPr lIns="0" tIns="0" rIns="0" bIns="0"/>
                <a:lstStyle/>
                <a:p>
                  <a:pPr eaLnBrk="0" hangingPunct="0"/>
                  <a:r>
                    <a:rPr lang="en-US" sz="1600" b="1">
                      <a:latin typeface="Times New Roman" pitchFamily="18" charset="0"/>
                    </a:rPr>
                    <a:t>AA</a:t>
                  </a:r>
                </a:p>
              </p:txBody>
            </p:sp>
            <p:sp>
              <p:nvSpPr>
                <p:cNvPr id="50218" name="Oval 37"/>
                <p:cNvSpPr>
                  <a:spLocks noChangeArrowheads="1"/>
                </p:cNvSpPr>
                <p:nvPr/>
              </p:nvSpPr>
              <p:spPr bwMode="auto">
                <a:xfrm>
                  <a:off x="8001000" y="4495800"/>
                  <a:ext cx="652463" cy="450850"/>
                </a:xfrm>
                <a:prstGeom prst="ellipse">
                  <a:avLst/>
                </a:prstGeom>
                <a:solidFill>
                  <a:srgbClr val="FFFFFF"/>
                </a:solidFill>
                <a:ln w="9525">
                  <a:solidFill>
                    <a:srgbClr val="000000"/>
                  </a:solidFill>
                  <a:round/>
                  <a:headEnd/>
                  <a:tailEnd/>
                </a:ln>
              </p:spPr>
              <p:txBody>
                <a:bodyPr lIns="0" tIns="0" rIns="0" bIns="0"/>
                <a:lstStyle/>
                <a:p>
                  <a:pPr eaLnBrk="0" hangingPunct="0"/>
                  <a:r>
                    <a:rPr lang="en-US" sz="1600" b="1">
                      <a:latin typeface="Times New Roman" pitchFamily="18" charset="0"/>
                    </a:rPr>
                    <a:t>AA</a:t>
                  </a:r>
                </a:p>
              </p:txBody>
            </p:sp>
            <p:sp>
              <p:nvSpPr>
                <p:cNvPr id="50219" name="Oval 38"/>
                <p:cNvSpPr>
                  <a:spLocks noChangeArrowheads="1"/>
                </p:cNvSpPr>
                <p:nvPr/>
              </p:nvSpPr>
              <p:spPr bwMode="auto">
                <a:xfrm>
                  <a:off x="6400800" y="4495800"/>
                  <a:ext cx="1143000" cy="450850"/>
                </a:xfrm>
                <a:prstGeom prst="ellipse">
                  <a:avLst/>
                </a:prstGeom>
                <a:solidFill>
                  <a:srgbClr val="FFFFFF"/>
                </a:solidFill>
                <a:ln w="9525">
                  <a:solidFill>
                    <a:srgbClr val="000000"/>
                  </a:solidFill>
                  <a:round/>
                  <a:headEnd/>
                  <a:tailEnd/>
                </a:ln>
              </p:spPr>
              <p:txBody>
                <a:bodyPr lIns="0" tIns="0" rIns="0" bIns="0"/>
                <a:lstStyle/>
                <a:p>
                  <a:pPr eaLnBrk="0" hangingPunct="0"/>
                  <a:r>
                    <a:rPr lang="en-US" sz="1400" b="1" dirty="0" err="1">
                      <a:latin typeface="Times New Roman" pitchFamily="18" charset="0"/>
                    </a:rPr>
                    <a:t>BahrDar</a:t>
                  </a:r>
                  <a:endParaRPr lang="en-US" sz="1400" b="1" dirty="0">
                    <a:latin typeface="Times New Roman" pitchFamily="18" charset="0"/>
                  </a:endParaRPr>
                </a:p>
              </p:txBody>
            </p:sp>
            <p:sp>
              <p:nvSpPr>
                <p:cNvPr id="50220" name="Line 39"/>
                <p:cNvSpPr>
                  <a:spLocks noChangeShapeType="1"/>
                </p:cNvSpPr>
                <p:nvPr/>
              </p:nvSpPr>
              <p:spPr bwMode="auto">
                <a:xfrm flipH="1">
                  <a:off x="6396038" y="4953000"/>
                  <a:ext cx="614362" cy="803275"/>
                </a:xfrm>
                <a:prstGeom prst="line">
                  <a:avLst/>
                </a:prstGeom>
                <a:noFill/>
                <a:ln w="9525">
                  <a:solidFill>
                    <a:srgbClr val="000000"/>
                  </a:solidFill>
                  <a:round/>
                  <a:headEnd/>
                  <a:tailEnd type="triangle" w="med" len="med"/>
                </a:ln>
              </p:spPr>
              <p:txBody>
                <a:bodyPr/>
                <a:lstStyle/>
                <a:p>
                  <a:endParaRPr lang="en-US"/>
                </a:p>
              </p:txBody>
            </p:sp>
            <p:sp>
              <p:nvSpPr>
                <p:cNvPr id="50221" name="Line 40"/>
                <p:cNvSpPr>
                  <a:spLocks noChangeShapeType="1"/>
                </p:cNvSpPr>
                <p:nvPr/>
              </p:nvSpPr>
              <p:spPr bwMode="auto">
                <a:xfrm>
                  <a:off x="7010400" y="4953000"/>
                  <a:ext cx="415925" cy="788988"/>
                </a:xfrm>
                <a:prstGeom prst="line">
                  <a:avLst/>
                </a:prstGeom>
                <a:noFill/>
                <a:ln w="9525">
                  <a:solidFill>
                    <a:srgbClr val="000000"/>
                  </a:solidFill>
                  <a:round/>
                  <a:headEnd/>
                  <a:tailEnd type="triangle" w="med" len="med"/>
                </a:ln>
              </p:spPr>
              <p:txBody>
                <a:bodyPr/>
                <a:lstStyle/>
                <a:p>
                  <a:endParaRPr lang="en-US"/>
                </a:p>
              </p:txBody>
            </p:sp>
            <p:sp>
              <p:nvSpPr>
                <p:cNvPr id="50222" name="Oval 41"/>
                <p:cNvSpPr>
                  <a:spLocks noChangeArrowheads="1"/>
                </p:cNvSpPr>
                <p:nvPr/>
              </p:nvSpPr>
              <p:spPr bwMode="auto">
                <a:xfrm>
                  <a:off x="5573713" y="5756275"/>
                  <a:ext cx="1169986" cy="415925"/>
                </a:xfrm>
                <a:prstGeom prst="ellipse">
                  <a:avLst/>
                </a:prstGeom>
                <a:solidFill>
                  <a:srgbClr val="FFFFFF"/>
                </a:solidFill>
                <a:ln w="38100">
                  <a:solidFill>
                    <a:srgbClr val="000000"/>
                  </a:solidFill>
                  <a:round/>
                  <a:headEnd/>
                  <a:tailEnd/>
                </a:ln>
              </p:spPr>
              <p:txBody>
                <a:bodyPr lIns="0" tIns="0" rIns="0" bIns="0"/>
                <a:lstStyle/>
                <a:p>
                  <a:pPr eaLnBrk="0" hangingPunct="0"/>
                  <a:r>
                    <a:rPr lang="en-US" sz="1600" b="1" dirty="0">
                      <a:latin typeface="Times New Roman" pitchFamily="18" charset="0"/>
                    </a:rPr>
                    <a:t>Gondar</a:t>
                  </a:r>
                </a:p>
              </p:txBody>
            </p:sp>
            <p:sp>
              <p:nvSpPr>
                <p:cNvPr id="50223" name="Oval 42"/>
                <p:cNvSpPr>
                  <a:spLocks noChangeArrowheads="1"/>
                </p:cNvSpPr>
                <p:nvPr/>
              </p:nvSpPr>
              <p:spPr bwMode="auto">
                <a:xfrm>
                  <a:off x="6810376" y="5756275"/>
                  <a:ext cx="1495425" cy="415925"/>
                </a:xfrm>
                <a:prstGeom prst="ellipse">
                  <a:avLst/>
                </a:prstGeom>
                <a:solidFill>
                  <a:srgbClr val="FFFFFF"/>
                </a:solidFill>
                <a:ln w="9525">
                  <a:solidFill>
                    <a:srgbClr val="000000"/>
                  </a:solidFill>
                  <a:round/>
                  <a:headEnd/>
                  <a:tailEnd/>
                </a:ln>
              </p:spPr>
              <p:txBody>
                <a:bodyPr lIns="0" tIns="0" rIns="0" bIns="0"/>
                <a:lstStyle/>
                <a:p>
                  <a:pPr eaLnBrk="0" hangingPunct="0"/>
                  <a:r>
                    <a:rPr lang="en-US" sz="1600" b="1">
                      <a:latin typeface="Times New Roman" pitchFamily="18" charset="0"/>
                    </a:rPr>
                    <a:t>Debre M.</a:t>
                  </a:r>
                </a:p>
              </p:txBody>
            </p:sp>
            <p:sp>
              <p:nvSpPr>
                <p:cNvPr id="50224" name="Oval 43"/>
                <p:cNvSpPr>
                  <a:spLocks noChangeArrowheads="1"/>
                </p:cNvSpPr>
                <p:nvPr/>
              </p:nvSpPr>
              <p:spPr bwMode="auto">
                <a:xfrm>
                  <a:off x="2349500" y="2458387"/>
                  <a:ext cx="1336675" cy="609600"/>
                </a:xfrm>
                <a:prstGeom prst="ellipse">
                  <a:avLst/>
                </a:prstGeom>
                <a:solidFill>
                  <a:srgbClr val="FFFFFF"/>
                </a:solidFill>
                <a:ln w="9525">
                  <a:solidFill>
                    <a:srgbClr val="000000"/>
                  </a:solidFill>
                  <a:round/>
                  <a:headEnd/>
                  <a:tailEnd/>
                </a:ln>
              </p:spPr>
              <p:txBody>
                <a:bodyPr lIns="0" tIns="0" rIns="0" bIns="0"/>
                <a:lstStyle/>
                <a:p>
                  <a:pPr eaLnBrk="0" hangingPunct="0"/>
                  <a:r>
                    <a:rPr lang="en-US" sz="1600" b="1" dirty="0" err="1">
                      <a:latin typeface="Times New Roman" pitchFamily="18" charset="0"/>
                    </a:rPr>
                    <a:t>Gambela</a:t>
                  </a:r>
                  <a:endParaRPr lang="en-US" sz="1600" b="1" dirty="0">
                    <a:latin typeface="Times New Roman" pitchFamily="18" charset="0"/>
                  </a:endParaRPr>
                </a:p>
              </p:txBody>
            </p:sp>
          </p:grpSp>
        </p:grpSp>
      </p:grpSp>
      <p:sp>
        <p:nvSpPr>
          <p:cNvPr id="49" name="Rectangle 2"/>
          <p:cNvSpPr txBox="1">
            <a:spLocks noChangeArrowheads="1"/>
          </p:cNvSpPr>
          <p:nvPr/>
        </p:nvSpPr>
        <p:spPr bwMode="auto">
          <a:xfrm>
            <a:off x="838200" y="0"/>
            <a:ext cx="7620001"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defRPr/>
            </a:pPr>
            <a:r>
              <a:rPr lang="en-US" sz="3200" b="1" dirty="0">
                <a:latin typeface="Bell MT" panose="02020503060305020303" pitchFamily="18" charset="0"/>
              </a:rPr>
              <a:t>Tree search example </a:t>
            </a:r>
            <a:r>
              <a:rPr kumimoji="0" lang="en-US" sz="3200" b="1" i="0" u="none" strike="noStrike" kern="1200" cap="none" spc="0" normalizeH="0" baseline="0" noProof="0" dirty="0">
                <a:ln>
                  <a:noFill/>
                </a:ln>
                <a:solidFill>
                  <a:schemeClr val="tx1"/>
                </a:solidFill>
                <a:effectLst/>
                <a:uLnTx/>
                <a:uFillTx/>
                <a:latin typeface="Bell MT" pitchFamily="18" charset="0"/>
                <a:ea typeface="+mj-ea"/>
                <a:cs typeface="+mj-cs"/>
              </a:rPr>
              <a:t>cont’d</a:t>
            </a:r>
          </a:p>
        </p:txBody>
      </p:sp>
      <p:sp>
        <p:nvSpPr>
          <p:cNvPr id="50" name="Date Placeholder 49"/>
          <p:cNvSpPr>
            <a:spLocks noGrp="1"/>
          </p:cNvSpPr>
          <p:nvPr>
            <p:ph type="dt" sz="half" idx="10"/>
          </p:nvPr>
        </p:nvSpPr>
        <p:spPr/>
        <p:txBody>
          <a:bodyPr/>
          <a:lstStyle/>
          <a:p>
            <a:fld id="{131D7145-DE81-458C-9B1D-FFBA78B1F618}" type="datetime1">
              <a:rPr lang="en-US" smtClean="0"/>
              <a:pPr/>
              <a:t>2/1/2024</a:t>
            </a:fld>
            <a:endParaRPr lang="en-US"/>
          </a:p>
        </p:txBody>
      </p:sp>
      <p:sp>
        <p:nvSpPr>
          <p:cNvPr id="51" name="Footer Placeholder 50"/>
          <p:cNvSpPr>
            <a:spLocks noGrp="1"/>
          </p:cNvSpPr>
          <p:nvPr>
            <p:ph type="ftr" sz="quarter" idx="11"/>
          </p:nvPr>
        </p:nvSpPr>
        <p:spPr/>
        <p:txBody>
          <a:bodyPr/>
          <a:lstStyle/>
          <a:p>
            <a:r>
              <a:rPr lang="en-US" dirty="0"/>
              <a:t>AI/COSC</a:t>
            </a:r>
          </a:p>
        </p:txBody>
      </p:sp>
      <p:sp>
        <p:nvSpPr>
          <p:cNvPr id="52" name="Slide Number Placeholder 51"/>
          <p:cNvSpPr>
            <a:spLocks noGrp="1"/>
          </p:cNvSpPr>
          <p:nvPr>
            <p:ph type="sldNum" sz="quarter" idx="12"/>
          </p:nvPr>
        </p:nvSpPr>
        <p:spPr/>
        <p:txBody>
          <a:bodyPr/>
          <a:lstStyle/>
          <a:p>
            <a:fld id="{65584F51-559D-448B-9383-0D3801F2B0CC}" type="slidenum">
              <a:rPr lang="en-US" smtClean="0"/>
              <a:pPr/>
              <a:t>47</a:t>
            </a:fld>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838200" y="685800"/>
            <a:ext cx="7620000" cy="561975"/>
          </a:xfrm>
        </p:spPr>
        <p:txBody>
          <a:bodyPr>
            <a:normAutofit/>
          </a:bodyPr>
          <a:lstStyle/>
          <a:p>
            <a:pPr eaLnBrk="1" hangingPunct="1"/>
            <a:r>
              <a:rPr lang="en-US" sz="2800" b="1" dirty="0"/>
              <a:t>Implementation: general tree search</a:t>
            </a:r>
          </a:p>
        </p:txBody>
      </p:sp>
      <p:pic>
        <p:nvPicPr>
          <p:cNvPr id="51203" name="Picture 3"/>
          <p:cNvPicPr>
            <a:picLocks noChangeAspect="1" noChangeArrowheads="1"/>
          </p:cNvPicPr>
          <p:nvPr/>
        </p:nvPicPr>
        <p:blipFill>
          <a:blip r:embed="rId3"/>
          <a:srcRect l="14844" t="18750" r="3125" b="9375"/>
          <a:stretch>
            <a:fillRect/>
          </a:stretch>
        </p:blipFill>
        <p:spPr bwMode="auto">
          <a:xfrm>
            <a:off x="762000" y="1295400"/>
            <a:ext cx="7696200" cy="4572000"/>
          </a:xfrm>
          <a:prstGeom prst="rect">
            <a:avLst/>
          </a:prstGeom>
          <a:noFill/>
          <a:ln w="9525">
            <a:noFill/>
            <a:miter lim="800000"/>
            <a:headEnd/>
            <a:tailEnd/>
          </a:ln>
        </p:spPr>
      </p:pic>
      <p:sp>
        <p:nvSpPr>
          <p:cNvPr id="6" name="Rectangle 2"/>
          <p:cNvSpPr txBox="1">
            <a:spLocks noChangeArrowheads="1"/>
          </p:cNvSpPr>
          <p:nvPr/>
        </p:nvSpPr>
        <p:spPr bwMode="auto">
          <a:xfrm>
            <a:off x="762000" y="0"/>
            <a:ext cx="77724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chemeClr val="tx1"/>
                </a:solidFill>
                <a:effectLst/>
                <a:uLnTx/>
                <a:uFillTx/>
                <a:latin typeface="Bell MT" pitchFamily="18" charset="0"/>
                <a:ea typeface="+mj-ea"/>
                <a:cs typeface="+mj-cs"/>
              </a:rPr>
              <a:t>General tree search cont’d</a:t>
            </a:r>
          </a:p>
        </p:txBody>
      </p:sp>
      <p:sp>
        <p:nvSpPr>
          <p:cNvPr id="7" name="Date Placeholder 6"/>
          <p:cNvSpPr>
            <a:spLocks noGrp="1"/>
          </p:cNvSpPr>
          <p:nvPr>
            <p:ph type="dt" sz="half" idx="10"/>
          </p:nvPr>
        </p:nvSpPr>
        <p:spPr/>
        <p:txBody>
          <a:bodyPr/>
          <a:lstStyle/>
          <a:p>
            <a:fld id="{295BA0C5-F208-4F64-98A7-AA34CE4BA929}" type="datetime1">
              <a:rPr lang="en-US" smtClean="0"/>
              <a:pPr/>
              <a:t>2/1/2024</a:t>
            </a:fld>
            <a:endParaRPr lang="en-US"/>
          </a:p>
        </p:txBody>
      </p:sp>
      <p:sp>
        <p:nvSpPr>
          <p:cNvPr id="8" name="Footer Placeholder 7"/>
          <p:cNvSpPr>
            <a:spLocks noGrp="1"/>
          </p:cNvSpPr>
          <p:nvPr>
            <p:ph type="ftr" sz="quarter" idx="11"/>
          </p:nvPr>
        </p:nvSpPr>
        <p:spPr/>
        <p:txBody>
          <a:bodyPr/>
          <a:lstStyle/>
          <a:p>
            <a:r>
              <a:rPr lang="en-US" dirty="0"/>
              <a:t>AI/COSC</a:t>
            </a:r>
          </a:p>
        </p:txBody>
      </p:sp>
      <p:sp>
        <p:nvSpPr>
          <p:cNvPr id="9" name="Slide Number Placeholder 8"/>
          <p:cNvSpPr>
            <a:spLocks noGrp="1"/>
          </p:cNvSpPr>
          <p:nvPr>
            <p:ph type="sldNum" sz="quarter" idx="12"/>
          </p:nvPr>
        </p:nvSpPr>
        <p:spPr/>
        <p:txBody>
          <a:bodyPr/>
          <a:lstStyle/>
          <a:p>
            <a:fld id="{65584F51-559D-448B-9383-0D3801F2B0CC}" type="slidenum">
              <a:rPr lang="en-US" smtClean="0"/>
              <a:pPr/>
              <a:t>48</a:t>
            </a:fld>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122238"/>
            <a:ext cx="7543800" cy="792162"/>
          </a:xfrm>
        </p:spPr>
        <p:txBody>
          <a:bodyPr>
            <a:normAutofit fontScale="90000"/>
          </a:bodyPr>
          <a:lstStyle/>
          <a:p>
            <a:pPr eaLnBrk="1" hangingPunct="1"/>
            <a:br>
              <a:rPr lang="en-US" sz="3200" dirty="0"/>
            </a:br>
            <a:endParaRPr lang="en-US" sz="3000" dirty="0">
              <a:latin typeface="Times New Roman" pitchFamily="18" charset="0"/>
            </a:endParaRPr>
          </a:p>
        </p:txBody>
      </p:sp>
      <p:sp>
        <p:nvSpPr>
          <p:cNvPr id="77827" name="Rectangle 3"/>
          <p:cNvSpPr>
            <a:spLocks noGrp="1" noChangeArrowheads="1"/>
          </p:cNvSpPr>
          <p:nvPr>
            <p:ph idx="1"/>
          </p:nvPr>
        </p:nvSpPr>
        <p:spPr>
          <a:xfrm>
            <a:off x="762000" y="838200"/>
            <a:ext cx="7696200" cy="5410200"/>
          </a:xfrm>
        </p:spPr>
        <p:txBody>
          <a:bodyPr rtlCol="0">
            <a:normAutofit fontScale="92500"/>
          </a:bodyPr>
          <a:lstStyle/>
          <a:p>
            <a:pPr marL="452628" algn="just" eaLnBrk="1" fontAlgn="auto" hangingPunct="1">
              <a:spcBef>
                <a:spcPts val="1200"/>
              </a:spcBef>
              <a:spcAft>
                <a:spcPts val="0"/>
              </a:spcAft>
              <a:buFont typeface="Bell MT" panose="02020503060305020303" pitchFamily="18" charset="0"/>
              <a:buChar char="–"/>
              <a:defRPr/>
            </a:pPr>
            <a:r>
              <a:rPr lang="en-US" sz="2100" dirty="0">
                <a:latin typeface="Bell MT" pitchFamily="18" charset="0"/>
              </a:rPr>
              <a:t>A search strategy is defined by picking the </a:t>
            </a:r>
            <a:r>
              <a:rPr lang="en-US" sz="2100" dirty="0">
                <a:solidFill>
                  <a:srgbClr val="FF0000"/>
                </a:solidFill>
                <a:latin typeface="Bell MT" pitchFamily="18" charset="0"/>
              </a:rPr>
              <a:t>order of node expansion</a:t>
            </a:r>
            <a:endParaRPr lang="en-US" sz="2100" dirty="0">
              <a:latin typeface="Bell MT" pitchFamily="18" charset="0"/>
            </a:endParaRPr>
          </a:p>
          <a:p>
            <a:pPr marL="452628" algn="just" eaLnBrk="1" fontAlgn="auto" hangingPunct="1">
              <a:spcBef>
                <a:spcPts val="1200"/>
              </a:spcBef>
              <a:spcAft>
                <a:spcPts val="0"/>
              </a:spcAft>
              <a:buFont typeface="Bell MT" panose="02020503060305020303" pitchFamily="18" charset="0"/>
              <a:buChar char="–"/>
              <a:defRPr/>
            </a:pPr>
            <a:r>
              <a:rPr lang="en-US" sz="2100" dirty="0">
                <a:latin typeface="Bell MT" pitchFamily="18" charset="0"/>
              </a:rPr>
              <a:t>Strategies are evaluated along the following dimensions:</a:t>
            </a:r>
          </a:p>
          <a:p>
            <a:pPr marL="793242" lvl="1" indent="-457200" algn="just" eaLnBrk="1" fontAlgn="auto" hangingPunct="1">
              <a:spcBef>
                <a:spcPts val="1200"/>
              </a:spcBef>
              <a:spcAft>
                <a:spcPts val="0"/>
              </a:spcAft>
              <a:buFont typeface="Wingdings" panose="05000000000000000000" pitchFamily="2" charset="2"/>
              <a:buChar char="Ø"/>
              <a:defRPr/>
            </a:pPr>
            <a:r>
              <a:rPr lang="en-US" sz="2200" dirty="0">
                <a:solidFill>
                  <a:schemeClr val="accent2"/>
                </a:solidFill>
                <a:latin typeface="Bell MT" pitchFamily="18" charset="0"/>
              </a:rPr>
              <a:t>completeness</a:t>
            </a:r>
            <a:r>
              <a:rPr lang="en-US" sz="2200" dirty="0">
                <a:latin typeface="Bell MT" pitchFamily="18" charset="0"/>
              </a:rPr>
              <a:t>: does it always find a solution if one exists?</a:t>
            </a:r>
          </a:p>
          <a:p>
            <a:pPr marL="793242" lvl="1" indent="-457200" algn="just" eaLnBrk="1" fontAlgn="auto" hangingPunct="1">
              <a:spcBef>
                <a:spcPts val="1200"/>
              </a:spcBef>
              <a:spcAft>
                <a:spcPts val="0"/>
              </a:spcAft>
              <a:buFont typeface="Wingdings" panose="05000000000000000000" pitchFamily="2" charset="2"/>
              <a:buChar char="Ø"/>
              <a:defRPr/>
            </a:pPr>
            <a:r>
              <a:rPr lang="en-US" sz="2200" dirty="0">
                <a:solidFill>
                  <a:schemeClr val="accent2"/>
                </a:solidFill>
                <a:latin typeface="Bell MT" pitchFamily="18" charset="0"/>
              </a:rPr>
              <a:t>time complexity</a:t>
            </a:r>
            <a:r>
              <a:rPr lang="en-US" sz="2200" dirty="0">
                <a:latin typeface="Bell MT" pitchFamily="18" charset="0"/>
              </a:rPr>
              <a:t>: number of nodes generated</a:t>
            </a:r>
          </a:p>
          <a:p>
            <a:pPr marL="793242" lvl="1" indent="-457200" algn="just" eaLnBrk="1" fontAlgn="auto" hangingPunct="1">
              <a:spcBef>
                <a:spcPts val="1200"/>
              </a:spcBef>
              <a:spcAft>
                <a:spcPts val="0"/>
              </a:spcAft>
              <a:buFont typeface="Wingdings" panose="05000000000000000000" pitchFamily="2" charset="2"/>
              <a:buChar char="Ø"/>
              <a:defRPr/>
            </a:pPr>
            <a:r>
              <a:rPr lang="en-US" sz="2200" dirty="0">
                <a:solidFill>
                  <a:schemeClr val="accent2"/>
                </a:solidFill>
                <a:latin typeface="Bell MT" pitchFamily="18" charset="0"/>
              </a:rPr>
              <a:t>space complexity</a:t>
            </a:r>
            <a:r>
              <a:rPr lang="en-US" sz="2200" dirty="0">
                <a:latin typeface="Bell MT" pitchFamily="18" charset="0"/>
              </a:rPr>
              <a:t>: maximum number of nodes in memory</a:t>
            </a:r>
          </a:p>
          <a:p>
            <a:pPr marL="793242" lvl="1" indent="-457200" algn="just" eaLnBrk="1" fontAlgn="auto" hangingPunct="1">
              <a:spcBef>
                <a:spcPts val="1200"/>
              </a:spcBef>
              <a:spcAft>
                <a:spcPts val="0"/>
              </a:spcAft>
              <a:buFont typeface="Wingdings" panose="05000000000000000000" pitchFamily="2" charset="2"/>
              <a:buChar char="Ø"/>
              <a:defRPr/>
            </a:pPr>
            <a:r>
              <a:rPr lang="en-US" sz="2200" dirty="0">
                <a:solidFill>
                  <a:schemeClr val="accent2"/>
                </a:solidFill>
                <a:latin typeface="Bell MT" pitchFamily="18" charset="0"/>
              </a:rPr>
              <a:t>optimality</a:t>
            </a:r>
            <a:r>
              <a:rPr lang="en-US" sz="2200" dirty="0">
                <a:latin typeface="Bell MT" pitchFamily="18" charset="0"/>
              </a:rPr>
              <a:t>: does it always find a least-cost solution?</a:t>
            </a:r>
          </a:p>
          <a:p>
            <a:pPr marL="452628" algn="just" eaLnBrk="1" fontAlgn="auto" hangingPunct="1">
              <a:spcBef>
                <a:spcPts val="1200"/>
              </a:spcBef>
              <a:spcAft>
                <a:spcPts val="0"/>
              </a:spcAft>
              <a:buFont typeface="Bell MT" panose="02020503060305020303" pitchFamily="18" charset="0"/>
              <a:buChar char="–"/>
              <a:defRPr/>
            </a:pPr>
            <a:r>
              <a:rPr lang="en-US" sz="2100" dirty="0">
                <a:latin typeface="Bell MT" pitchFamily="18" charset="0"/>
              </a:rPr>
              <a:t>Time and space complexity are measured in terms of </a:t>
            </a:r>
          </a:p>
          <a:p>
            <a:pPr marL="678942" lvl="1" indent="-342900" algn="just" eaLnBrk="1" fontAlgn="auto" hangingPunct="1">
              <a:spcBef>
                <a:spcPts val="1200"/>
              </a:spcBef>
              <a:spcAft>
                <a:spcPts val="0"/>
              </a:spcAft>
              <a:buFont typeface="Wingdings" panose="05000000000000000000" pitchFamily="2" charset="2"/>
              <a:buChar char="Ø"/>
              <a:defRPr/>
            </a:pPr>
            <a:r>
              <a:rPr lang="en-US" sz="2200" i="1" dirty="0">
                <a:latin typeface="Bell MT" pitchFamily="18" charset="0"/>
              </a:rPr>
              <a:t>b:</a:t>
            </a:r>
            <a:r>
              <a:rPr lang="en-US" sz="2200" dirty="0">
                <a:latin typeface="Bell MT" pitchFamily="18" charset="0"/>
              </a:rPr>
              <a:t> maximum branching factor of the search tree</a:t>
            </a:r>
          </a:p>
          <a:p>
            <a:pPr marL="678942" lvl="1" indent="-342900" algn="just" eaLnBrk="1" fontAlgn="auto" hangingPunct="1">
              <a:spcBef>
                <a:spcPts val="1200"/>
              </a:spcBef>
              <a:spcAft>
                <a:spcPts val="0"/>
              </a:spcAft>
              <a:buFont typeface="Wingdings" panose="05000000000000000000" pitchFamily="2" charset="2"/>
              <a:buChar char="Ø"/>
              <a:defRPr/>
            </a:pPr>
            <a:r>
              <a:rPr lang="en-US" sz="2200" i="1" dirty="0">
                <a:latin typeface="Bell MT" pitchFamily="18" charset="0"/>
              </a:rPr>
              <a:t>d: </a:t>
            </a:r>
            <a:r>
              <a:rPr lang="en-US" sz="2200" dirty="0">
                <a:latin typeface="Bell MT" pitchFamily="18" charset="0"/>
              </a:rPr>
              <a:t>depth of the least-cost solution</a:t>
            </a:r>
          </a:p>
          <a:p>
            <a:pPr marL="678942" lvl="1" indent="-342900" algn="just" eaLnBrk="1" fontAlgn="auto" hangingPunct="1">
              <a:spcBef>
                <a:spcPts val="1200"/>
              </a:spcBef>
              <a:spcAft>
                <a:spcPts val="0"/>
              </a:spcAft>
              <a:buFont typeface="Wingdings" panose="05000000000000000000" pitchFamily="2" charset="2"/>
              <a:buChar char="Ø"/>
              <a:defRPr/>
            </a:pPr>
            <a:r>
              <a:rPr lang="en-US" sz="2200" i="1" dirty="0">
                <a:latin typeface="Bell MT" pitchFamily="18" charset="0"/>
              </a:rPr>
              <a:t>m</a:t>
            </a:r>
            <a:r>
              <a:rPr lang="en-US" sz="2200" dirty="0">
                <a:latin typeface="Bell MT" pitchFamily="18" charset="0"/>
              </a:rPr>
              <a:t>: maximum depth of the state space (may be </a:t>
            </a:r>
            <a:r>
              <a:rPr lang="en-US" sz="2200" dirty="0">
                <a:latin typeface="Bell MT" pitchFamily="18" charset="0"/>
                <a:cs typeface="Arial" charset="0"/>
              </a:rPr>
              <a:t>∞</a:t>
            </a:r>
            <a:r>
              <a:rPr lang="en-US" sz="2200" dirty="0">
                <a:latin typeface="Bell MT" pitchFamily="18" charset="0"/>
              </a:rPr>
              <a:t>)</a:t>
            </a:r>
          </a:p>
          <a:p>
            <a:pPr marL="452628" algn="just" eaLnBrk="1" fontAlgn="auto" hangingPunct="1">
              <a:spcBef>
                <a:spcPts val="1200"/>
              </a:spcBef>
              <a:spcAft>
                <a:spcPts val="0"/>
              </a:spcAft>
              <a:buFont typeface="Bell MT" panose="02020503060305020303" pitchFamily="18" charset="0"/>
              <a:buChar char="–"/>
              <a:defRPr/>
            </a:pPr>
            <a:r>
              <a:rPr lang="en-US" sz="2100" dirty="0">
                <a:latin typeface="Bell MT" pitchFamily="18" charset="0"/>
              </a:rPr>
              <a:t>Generally, searching strategies can be classified in to two as </a:t>
            </a:r>
            <a:r>
              <a:rPr lang="en-US" sz="2100" dirty="0">
                <a:solidFill>
                  <a:schemeClr val="accent2"/>
                </a:solidFill>
                <a:effectLst>
                  <a:outerShdw blurRad="38100" dist="38100" dir="2700000" algn="tl">
                    <a:srgbClr val="C0C0C0"/>
                  </a:outerShdw>
                </a:effectLst>
                <a:latin typeface="Bell MT" pitchFamily="18" charset="0"/>
              </a:rPr>
              <a:t>uninformed</a:t>
            </a:r>
            <a:r>
              <a:rPr lang="en-US" sz="2100" dirty="0">
                <a:latin typeface="Bell MT" pitchFamily="18" charset="0"/>
              </a:rPr>
              <a:t> and </a:t>
            </a:r>
            <a:r>
              <a:rPr lang="en-US" sz="2100" dirty="0">
                <a:solidFill>
                  <a:schemeClr val="accent2"/>
                </a:solidFill>
                <a:effectLst>
                  <a:outerShdw blurRad="38100" dist="38100" dir="2700000" algn="tl">
                    <a:srgbClr val="C0C0C0"/>
                  </a:outerShdw>
                </a:effectLst>
                <a:latin typeface="Bell MT" pitchFamily="18" charset="0"/>
              </a:rPr>
              <a:t>informed</a:t>
            </a:r>
            <a:r>
              <a:rPr lang="en-US" sz="2100" dirty="0">
                <a:latin typeface="Bell MT" pitchFamily="18" charset="0"/>
              </a:rPr>
              <a:t> search strategies</a:t>
            </a:r>
          </a:p>
        </p:txBody>
      </p:sp>
      <p:sp>
        <p:nvSpPr>
          <p:cNvPr id="6" name="Rectangle 2"/>
          <p:cNvSpPr txBox="1">
            <a:spLocks noChangeArrowheads="1"/>
          </p:cNvSpPr>
          <p:nvPr/>
        </p:nvSpPr>
        <p:spPr bwMode="auto">
          <a:xfrm>
            <a:off x="762000" y="228600"/>
            <a:ext cx="7696200" cy="381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defRPr/>
            </a:pPr>
            <a:r>
              <a:rPr lang="en-US" sz="3200" b="1" dirty="0">
                <a:latin typeface="Bell MT" panose="02020503060305020303" pitchFamily="18" charset="0"/>
              </a:rPr>
              <a:t>Search strategies </a:t>
            </a:r>
            <a:r>
              <a:rPr kumimoji="0" lang="en-US" sz="3200" b="1" i="0" u="none" strike="noStrike" kern="1200" cap="none" spc="0" normalizeH="0" baseline="0" noProof="0" dirty="0">
                <a:ln>
                  <a:noFill/>
                </a:ln>
                <a:solidFill>
                  <a:schemeClr val="tx1"/>
                </a:solidFill>
                <a:effectLst/>
                <a:uLnTx/>
                <a:uFillTx/>
                <a:latin typeface="Bell MT" pitchFamily="18" charset="0"/>
                <a:ea typeface="+mj-ea"/>
                <a:cs typeface="+mj-cs"/>
              </a:rPr>
              <a:t>cont’d</a:t>
            </a:r>
          </a:p>
        </p:txBody>
      </p:sp>
      <p:sp>
        <p:nvSpPr>
          <p:cNvPr id="7" name="Date Placeholder 6"/>
          <p:cNvSpPr>
            <a:spLocks noGrp="1"/>
          </p:cNvSpPr>
          <p:nvPr>
            <p:ph type="dt" sz="half" idx="10"/>
          </p:nvPr>
        </p:nvSpPr>
        <p:spPr/>
        <p:txBody>
          <a:bodyPr/>
          <a:lstStyle/>
          <a:p>
            <a:fld id="{7372DD7A-4E05-4D05-842B-38068A3C4BA7}" type="datetime1">
              <a:rPr lang="en-US" smtClean="0"/>
              <a:pPr/>
              <a:t>2/1/2024</a:t>
            </a:fld>
            <a:endParaRPr lang="en-US"/>
          </a:p>
        </p:txBody>
      </p:sp>
      <p:sp>
        <p:nvSpPr>
          <p:cNvPr id="8" name="Footer Placeholder 7"/>
          <p:cNvSpPr>
            <a:spLocks noGrp="1"/>
          </p:cNvSpPr>
          <p:nvPr>
            <p:ph type="ftr" sz="quarter" idx="11"/>
          </p:nvPr>
        </p:nvSpPr>
        <p:spPr/>
        <p:txBody>
          <a:bodyPr/>
          <a:lstStyle/>
          <a:p>
            <a:r>
              <a:rPr lang="en-US" dirty="0"/>
              <a:t>AI/COSC</a:t>
            </a:r>
          </a:p>
        </p:txBody>
      </p:sp>
      <p:sp>
        <p:nvSpPr>
          <p:cNvPr id="9" name="Slide Number Placeholder 8"/>
          <p:cNvSpPr>
            <a:spLocks noGrp="1"/>
          </p:cNvSpPr>
          <p:nvPr>
            <p:ph type="sldNum" sz="quarter" idx="12"/>
          </p:nvPr>
        </p:nvSpPr>
        <p:spPr/>
        <p:txBody>
          <a:bodyPr/>
          <a:lstStyle/>
          <a:p>
            <a:fld id="{65584F51-559D-448B-9383-0D3801F2B0CC}" type="slidenum">
              <a:rPr lang="en-US" smtClean="0"/>
              <a:pPr/>
              <a:t>49</a:t>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0"/>
            <a:ext cx="8229600" cy="639763"/>
          </a:xfrm>
        </p:spPr>
        <p:txBody>
          <a:bodyPr/>
          <a:lstStyle/>
          <a:p>
            <a:r>
              <a:rPr lang="en-US" sz="3200" b="1" dirty="0">
                <a:latin typeface="Bell MT" pitchFamily="18" charset="0"/>
              </a:rPr>
              <a:t>3.3 Problem Solving Agents</a:t>
            </a:r>
          </a:p>
        </p:txBody>
      </p:sp>
      <p:sp>
        <p:nvSpPr>
          <p:cNvPr id="7171" name="Rectangle 3" descr="Rectangle: Click to edit Master text styles&#10;Second level&#10;Third level&#10;Fourth level&#10;Fifth level"/>
          <p:cNvSpPr>
            <a:spLocks noGrp="1" noChangeArrowheads="1"/>
          </p:cNvSpPr>
          <p:nvPr>
            <p:ph type="body" idx="1"/>
          </p:nvPr>
        </p:nvSpPr>
        <p:spPr>
          <a:xfrm>
            <a:off x="838200" y="1066800"/>
            <a:ext cx="7620000" cy="5029200"/>
          </a:xfrm>
        </p:spPr>
        <p:txBody>
          <a:bodyPr>
            <a:normAutofit/>
          </a:bodyPr>
          <a:lstStyle/>
          <a:p>
            <a:pPr algn="just">
              <a:lnSpc>
                <a:spcPct val="90000"/>
              </a:lnSpc>
              <a:buFontTx/>
              <a:buChar char="-"/>
            </a:pPr>
            <a:r>
              <a:rPr lang="en-US" sz="2600" b="1" dirty="0">
                <a:latin typeface="Bell MT" pitchFamily="18" charset="0"/>
              </a:rPr>
              <a:t>Four general steps in problem solving:</a:t>
            </a:r>
          </a:p>
          <a:p>
            <a:pPr lvl="1" algn="just">
              <a:lnSpc>
                <a:spcPct val="90000"/>
              </a:lnSpc>
              <a:buFont typeface="Wingdings" panose="05000000000000000000" pitchFamily="2" charset="2"/>
              <a:buChar char="Ø"/>
            </a:pPr>
            <a:r>
              <a:rPr lang="en-US" sz="2600" b="1" dirty="0">
                <a:latin typeface="Bell MT" pitchFamily="18" charset="0"/>
              </a:rPr>
              <a:t> Goal formulation</a:t>
            </a:r>
          </a:p>
          <a:p>
            <a:pPr lvl="2" algn="just">
              <a:lnSpc>
                <a:spcPct val="90000"/>
              </a:lnSpc>
            </a:pPr>
            <a:r>
              <a:rPr lang="en-US" sz="2600" dirty="0"/>
              <a:t> </a:t>
            </a:r>
            <a:r>
              <a:rPr lang="en-US" sz="2600" dirty="0">
                <a:latin typeface="Bell MT" pitchFamily="18" charset="0"/>
              </a:rPr>
              <a:t>What are the successful world states</a:t>
            </a:r>
          </a:p>
          <a:p>
            <a:pPr lvl="1" algn="just">
              <a:lnSpc>
                <a:spcPct val="90000"/>
              </a:lnSpc>
              <a:buFont typeface="Wingdings" panose="05000000000000000000" pitchFamily="2" charset="2"/>
              <a:buChar char="Ø"/>
            </a:pPr>
            <a:r>
              <a:rPr lang="en-US" sz="2600" b="1" dirty="0">
                <a:latin typeface="Bell MT" pitchFamily="18" charset="0"/>
              </a:rPr>
              <a:t> Problem formulation</a:t>
            </a:r>
          </a:p>
          <a:p>
            <a:pPr lvl="2" algn="just">
              <a:lnSpc>
                <a:spcPct val="90000"/>
              </a:lnSpc>
            </a:pPr>
            <a:r>
              <a:rPr lang="en-US" sz="2600" dirty="0">
                <a:latin typeface="Bell MT" pitchFamily="18" charset="0"/>
              </a:rPr>
              <a:t> What actions and states to consider given the goal</a:t>
            </a:r>
          </a:p>
          <a:p>
            <a:pPr lvl="1" algn="just">
              <a:lnSpc>
                <a:spcPct val="90000"/>
              </a:lnSpc>
              <a:buFont typeface="Wingdings" panose="05000000000000000000" pitchFamily="2" charset="2"/>
              <a:buChar char="Ø"/>
            </a:pPr>
            <a:r>
              <a:rPr lang="en-US" sz="2600" b="1" dirty="0">
                <a:latin typeface="Bell MT" pitchFamily="18" charset="0"/>
              </a:rPr>
              <a:t> Search</a:t>
            </a:r>
          </a:p>
          <a:p>
            <a:pPr lvl="2" algn="just">
              <a:lnSpc>
                <a:spcPct val="90000"/>
              </a:lnSpc>
            </a:pPr>
            <a:r>
              <a:rPr lang="en-US" sz="2600" dirty="0">
                <a:latin typeface="Bell MT" pitchFamily="18" charset="0"/>
              </a:rPr>
              <a:t> Determine the possible sequence of actions that lead to the states of known values and then choosing the best sequence.</a:t>
            </a:r>
          </a:p>
          <a:p>
            <a:pPr lvl="1" algn="just">
              <a:lnSpc>
                <a:spcPct val="90000"/>
              </a:lnSpc>
              <a:buFont typeface="Wingdings" panose="05000000000000000000" pitchFamily="2" charset="2"/>
              <a:buChar char="Ø"/>
            </a:pPr>
            <a:r>
              <a:rPr lang="en-US" sz="2600" b="1" dirty="0">
                <a:latin typeface="Bell MT" pitchFamily="18" charset="0"/>
              </a:rPr>
              <a:t> Execute</a:t>
            </a:r>
          </a:p>
          <a:p>
            <a:pPr lvl="2" algn="just">
              <a:lnSpc>
                <a:spcPct val="90000"/>
              </a:lnSpc>
            </a:pPr>
            <a:r>
              <a:rPr lang="en-US" sz="2600" dirty="0">
                <a:latin typeface="Bell MT" pitchFamily="18" charset="0"/>
              </a:rPr>
              <a:t>Give the solution perform the actions.</a:t>
            </a:r>
          </a:p>
          <a:p>
            <a:pPr marL="914400" lvl="2" indent="0" algn="just">
              <a:lnSpc>
                <a:spcPct val="90000"/>
              </a:lnSpc>
              <a:buNone/>
            </a:pPr>
            <a:endParaRPr lang="en-US" sz="2600" dirty="0">
              <a:latin typeface="Bell MT" pitchFamily="18" charset="0"/>
            </a:endParaRPr>
          </a:p>
          <a:p>
            <a:pPr lvl="1">
              <a:lnSpc>
                <a:spcPct val="90000"/>
              </a:lnSpc>
            </a:pPr>
            <a:endParaRPr lang="en-US" dirty="0"/>
          </a:p>
        </p:txBody>
      </p:sp>
      <p:sp>
        <p:nvSpPr>
          <p:cNvPr id="4" name="Date Placeholder 3"/>
          <p:cNvSpPr>
            <a:spLocks noGrp="1"/>
          </p:cNvSpPr>
          <p:nvPr>
            <p:ph type="dt" sz="half" idx="10"/>
          </p:nvPr>
        </p:nvSpPr>
        <p:spPr/>
        <p:txBody>
          <a:bodyPr/>
          <a:lstStyle/>
          <a:p>
            <a:fld id="{B3C1C988-7E8D-40AC-AEC3-A2958AEDAF47}" type="datetime1">
              <a:rPr lang="en-US" smtClean="0"/>
              <a:pPr/>
              <a:t>2/1/2024</a:t>
            </a:fld>
            <a:endParaRPr lang="en-US"/>
          </a:p>
        </p:txBody>
      </p:sp>
      <p:sp>
        <p:nvSpPr>
          <p:cNvPr id="6" name="Footer Placeholder 5"/>
          <p:cNvSpPr>
            <a:spLocks noGrp="1"/>
          </p:cNvSpPr>
          <p:nvPr>
            <p:ph type="ftr" sz="quarter" idx="11"/>
          </p:nvPr>
        </p:nvSpPr>
        <p:spPr/>
        <p:txBody>
          <a:bodyPr/>
          <a:lstStyle/>
          <a:p>
            <a:r>
              <a:rPr lang="en-US" dirty="0"/>
              <a:t>AI/COSC</a:t>
            </a:r>
          </a:p>
        </p:txBody>
      </p:sp>
      <p:sp>
        <p:nvSpPr>
          <p:cNvPr id="7" name="Slide Number Placeholder 6"/>
          <p:cNvSpPr>
            <a:spLocks noGrp="1"/>
          </p:cNvSpPr>
          <p:nvPr>
            <p:ph type="sldNum" sz="quarter" idx="12"/>
          </p:nvPr>
        </p:nvSpPr>
        <p:spPr/>
        <p:txBody>
          <a:bodyPr/>
          <a:lstStyle/>
          <a:p>
            <a:fld id="{65584F51-559D-448B-9383-0D3801F2B0C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762000" y="122237"/>
            <a:ext cx="7696200" cy="411163"/>
          </a:xfrm>
        </p:spPr>
        <p:txBody>
          <a:bodyPr rtlCol="0">
            <a:noAutofit/>
          </a:bodyPr>
          <a:lstStyle/>
          <a:p>
            <a:pPr eaLnBrk="1" fontAlgn="auto" hangingPunct="1">
              <a:spcAft>
                <a:spcPts val="0"/>
              </a:spcAft>
              <a:defRPr/>
            </a:pPr>
            <a:r>
              <a:rPr lang="en-US" sz="2800" b="1" dirty="0"/>
              <a:t>Uninformed search (blind search) strategies</a:t>
            </a:r>
          </a:p>
        </p:txBody>
      </p:sp>
      <p:sp>
        <p:nvSpPr>
          <p:cNvPr id="41986" name="Rectangle 3"/>
          <p:cNvSpPr>
            <a:spLocks noGrp="1" noChangeArrowheads="1"/>
          </p:cNvSpPr>
          <p:nvPr>
            <p:ph idx="1"/>
          </p:nvPr>
        </p:nvSpPr>
        <p:spPr>
          <a:xfrm>
            <a:off x="762000" y="685800"/>
            <a:ext cx="7696200" cy="5791200"/>
          </a:xfrm>
        </p:spPr>
        <p:txBody>
          <a:bodyPr rtlCol="0">
            <a:normAutofit lnSpcReduction="10000"/>
          </a:bodyPr>
          <a:lstStyle/>
          <a:p>
            <a:pPr marL="381000" indent="-381000" algn="just" eaLnBrk="1" fontAlgn="auto" hangingPunct="1">
              <a:spcBef>
                <a:spcPts val="1200"/>
              </a:spcBef>
              <a:spcAft>
                <a:spcPts val="0"/>
              </a:spcAft>
              <a:buFont typeface="Wingdings 2" pitchFamily="18" charset="2"/>
              <a:buChar char=""/>
              <a:defRPr/>
            </a:pPr>
            <a:r>
              <a:rPr lang="en-US" sz="1900" dirty="0">
                <a:solidFill>
                  <a:srgbClr val="FF0000"/>
                </a:solidFill>
              </a:rPr>
              <a:t>Uninformed</a:t>
            </a:r>
            <a:r>
              <a:rPr lang="en-US" sz="1900" dirty="0"/>
              <a:t> search strategies (Blind Search)</a:t>
            </a:r>
          </a:p>
          <a:p>
            <a:pPr marL="781050" lvl="1" indent="-381000" algn="just" eaLnBrk="1" fontAlgn="auto" hangingPunct="1">
              <a:spcBef>
                <a:spcPts val="1200"/>
              </a:spcBef>
              <a:spcAft>
                <a:spcPts val="0"/>
              </a:spcAft>
              <a:defRPr/>
            </a:pPr>
            <a:r>
              <a:rPr lang="en-US" sz="1900" dirty="0"/>
              <a:t>use only the information available in the problem definition</a:t>
            </a:r>
          </a:p>
          <a:p>
            <a:pPr marL="781050" lvl="1" indent="-381000" algn="just" eaLnBrk="1" fontAlgn="auto" hangingPunct="1">
              <a:spcBef>
                <a:spcPts val="1200"/>
              </a:spcBef>
              <a:spcAft>
                <a:spcPts val="0"/>
              </a:spcAft>
              <a:defRPr/>
            </a:pPr>
            <a:r>
              <a:rPr lang="en-US" sz="1900" dirty="0"/>
              <a:t>They have no information about the number of steps or the path cost from the current state to the goal</a:t>
            </a:r>
          </a:p>
          <a:p>
            <a:pPr marL="781050" lvl="1" indent="-381000" algn="just" eaLnBrk="1" fontAlgn="auto" hangingPunct="1">
              <a:spcBef>
                <a:spcPts val="1200"/>
              </a:spcBef>
              <a:spcAft>
                <a:spcPts val="0"/>
              </a:spcAft>
              <a:defRPr/>
            </a:pPr>
            <a:r>
              <a:rPr lang="en-US" sz="1900" dirty="0"/>
              <a:t>They can distinguish the goal state from other states</a:t>
            </a:r>
          </a:p>
          <a:p>
            <a:pPr marL="781050" lvl="1" indent="-381000" algn="just" eaLnBrk="1" fontAlgn="auto" hangingPunct="1">
              <a:spcBef>
                <a:spcPts val="1200"/>
              </a:spcBef>
              <a:spcAft>
                <a:spcPts val="0"/>
              </a:spcAft>
              <a:defRPr/>
            </a:pPr>
            <a:r>
              <a:rPr lang="en-US" sz="1900" dirty="0"/>
              <a:t>They are still important because there are problems with no additional information.</a:t>
            </a:r>
          </a:p>
          <a:p>
            <a:pPr marL="381000" indent="-381000" algn="just" eaLnBrk="1" fontAlgn="auto" hangingPunct="1">
              <a:spcBef>
                <a:spcPts val="1200"/>
              </a:spcBef>
              <a:spcAft>
                <a:spcPts val="0"/>
              </a:spcAft>
              <a:buFont typeface="Wingdings 2" pitchFamily="18" charset="2"/>
              <a:buChar char=""/>
              <a:defRPr/>
            </a:pPr>
            <a:r>
              <a:rPr lang="en-US" sz="1900" dirty="0"/>
              <a:t>Six kinds of such search strategies will be discussed and each depends on the order of expansion of successor nodes.</a:t>
            </a:r>
          </a:p>
          <a:p>
            <a:pPr marL="1219200" lvl="2" indent="-304800" algn="just" eaLnBrk="1" fontAlgn="auto" hangingPunct="1">
              <a:spcBef>
                <a:spcPts val="1200"/>
              </a:spcBef>
              <a:spcAft>
                <a:spcPts val="0"/>
              </a:spcAft>
              <a:buFontTx/>
              <a:buAutoNum type="arabicPeriod"/>
              <a:defRPr/>
            </a:pPr>
            <a:r>
              <a:rPr lang="en-US" sz="1900" dirty="0"/>
              <a:t>Breadth-first search</a:t>
            </a:r>
          </a:p>
          <a:p>
            <a:pPr marL="1219200" lvl="2" indent="-304800" algn="just" eaLnBrk="1" fontAlgn="auto" hangingPunct="1">
              <a:spcBef>
                <a:spcPts val="1200"/>
              </a:spcBef>
              <a:spcAft>
                <a:spcPts val="0"/>
              </a:spcAft>
              <a:buFontTx/>
              <a:buAutoNum type="arabicPeriod"/>
              <a:defRPr/>
            </a:pPr>
            <a:r>
              <a:rPr lang="en-US" sz="1900" dirty="0"/>
              <a:t>Uniform-cost search</a:t>
            </a:r>
          </a:p>
          <a:p>
            <a:pPr marL="1219200" lvl="2" indent="-304800" algn="just" eaLnBrk="1" fontAlgn="auto" hangingPunct="1">
              <a:spcBef>
                <a:spcPts val="1200"/>
              </a:spcBef>
              <a:spcAft>
                <a:spcPts val="0"/>
              </a:spcAft>
              <a:buFontTx/>
              <a:buAutoNum type="arabicPeriod"/>
              <a:defRPr/>
            </a:pPr>
            <a:r>
              <a:rPr lang="en-US" sz="1900" dirty="0"/>
              <a:t>Depth-first search</a:t>
            </a:r>
          </a:p>
          <a:p>
            <a:pPr marL="1219200" lvl="2" indent="-304800" algn="just" eaLnBrk="1" fontAlgn="auto" hangingPunct="1">
              <a:spcBef>
                <a:spcPts val="1200"/>
              </a:spcBef>
              <a:spcAft>
                <a:spcPts val="0"/>
              </a:spcAft>
              <a:buFontTx/>
              <a:buAutoNum type="arabicPeriod"/>
              <a:defRPr/>
            </a:pPr>
            <a:r>
              <a:rPr lang="en-US" sz="1900" dirty="0"/>
              <a:t>Depth-limited search</a:t>
            </a:r>
          </a:p>
          <a:p>
            <a:pPr marL="1219200" lvl="2" indent="-304800" algn="just" eaLnBrk="1" fontAlgn="auto" hangingPunct="1">
              <a:spcBef>
                <a:spcPts val="1200"/>
              </a:spcBef>
              <a:spcAft>
                <a:spcPts val="0"/>
              </a:spcAft>
              <a:buFontTx/>
              <a:buAutoNum type="arabicPeriod"/>
              <a:defRPr/>
            </a:pPr>
            <a:r>
              <a:rPr lang="en-US" sz="1900" dirty="0"/>
              <a:t>Iterative deepening search</a:t>
            </a:r>
          </a:p>
          <a:p>
            <a:pPr marL="1219200" lvl="2" indent="-304800" algn="just" eaLnBrk="1" fontAlgn="auto" hangingPunct="1">
              <a:spcBef>
                <a:spcPts val="1200"/>
              </a:spcBef>
              <a:spcAft>
                <a:spcPts val="0"/>
              </a:spcAft>
              <a:buFontTx/>
              <a:buAutoNum type="arabicPeriod"/>
              <a:defRPr/>
            </a:pPr>
            <a:r>
              <a:rPr lang="en-US" sz="1900" dirty="0"/>
              <a:t>Bidirectional search</a:t>
            </a:r>
          </a:p>
        </p:txBody>
      </p:sp>
      <p:sp>
        <p:nvSpPr>
          <p:cNvPr id="5" name="Date Placeholder 4"/>
          <p:cNvSpPr>
            <a:spLocks noGrp="1"/>
          </p:cNvSpPr>
          <p:nvPr>
            <p:ph type="dt" sz="half" idx="10"/>
          </p:nvPr>
        </p:nvSpPr>
        <p:spPr>
          <a:xfrm>
            <a:off x="457200" y="6416675"/>
            <a:ext cx="2133600" cy="365125"/>
          </a:xfrm>
        </p:spPr>
        <p:txBody>
          <a:bodyPr/>
          <a:lstStyle/>
          <a:p>
            <a:fld id="{FFD05464-3FD7-4EB0-9E0D-53FF12B31E10}" type="datetime1">
              <a:rPr lang="en-US" smtClean="0"/>
              <a:pPr/>
              <a:t>2/1/2024</a:t>
            </a:fld>
            <a:endParaRPr lang="en-US"/>
          </a:p>
        </p:txBody>
      </p:sp>
      <p:sp>
        <p:nvSpPr>
          <p:cNvPr id="6" name="Footer Placeholder 5"/>
          <p:cNvSpPr>
            <a:spLocks noGrp="1"/>
          </p:cNvSpPr>
          <p:nvPr>
            <p:ph type="ftr" sz="quarter" idx="11"/>
          </p:nvPr>
        </p:nvSpPr>
        <p:spPr>
          <a:xfrm>
            <a:off x="3124200" y="6416675"/>
            <a:ext cx="2895600" cy="365125"/>
          </a:xfrm>
        </p:spPr>
        <p:txBody>
          <a:bodyPr/>
          <a:lstStyle/>
          <a:p>
            <a:r>
              <a:rPr lang="en-US" dirty="0"/>
              <a:t>AI/COSC</a:t>
            </a:r>
          </a:p>
        </p:txBody>
      </p:sp>
      <p:sp>
        <p:nvSpPr>
          <p:cNvPr id="7" name="Slide Number Placeholder 6"/>
          <p:cNvSpPr>
            <a:spLocks noGrp="1"/>
          </p:cNvSpPr>
          <p:nvPr>
            <p:ph type="sldNum" sz="quarter" idx="12"/>
          </p:nvPr>
        </p:nvSpPr>
        <p:spPr>
          <a:xfrm>
            <a:off x="6553200" y="6416675"/>
            <a:ext cx="2133600" cy="365125"/>
          </a:xfrm>
        </p:spPr>
        <p:txBody>
          <a:bodyPr/>
          <a:lstStyle/>
          <a:p>
            <a:fld id="{65584F51-559D-448B-9383-0D3801F2B0CC}"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838200" y="990600"/>
            <a:ext cx="7620000" cy="4572000"/>
            <a:chOff x="912" y="1152"/>
            <a:chExt cx="4032" cy="1872"/>
          </a:xfrm>
        </p:grpSpPr>
        <p:sp>
          <p:nvSpPr>
            <p:cNvPr id="54276" name="Rectangle 6"/>
            <p:cNvSpPr>
              <a:spLocks noChangeArrowheads="1"/>
            </p:cNvSpPr>
            <p:nvPr/>
          </p:nvSpPr>
          <p:spPr bwMode="auto">
            <a:xfrm>
              <a:off x="912" y="1152"/>
              <a:ext cx="4032" cy="187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4277" name="Line 7"/>
            <p:cNvSpPr>
              <a:spLocks noChangeShapeType="1"/>
            </p:cNvSpPr>
            <p:nvPr/>
          </p:nvSpPr>
          <p:spPr bwMode="auto">
            <a:xfrm>
              <a:off x="2592" y="1344"/>
              <a:ext cx="864" cy="864"/>
            </a:xfrm>
            <a:prstGeom prst="line">
              <a:avLst/>
            </a:prstGeom>
            <a:noFill/>
            <a:ln w="28575">
              <a:solidFill>
                <a:schemeClr val="tx1"/>
              </a:solidFill>
              <a:round/>
              <a:headEnd/>
              <a:tailEnd/>
            </a:ln>
          </p:spPr>
          <p:txBody>
            <a:bodyPr wrap="none" anchor="ctr"/>
            <a:lstStyle/>
            <a:p>
              <a:endParaRPr lang="en-US"/>
            </a:p>
          </p:txBody>
        </p:sp>
        <p:sp>
          <p:nvSpPr>
            <p:cNvPr id="54278" name="Line 8"/>
            <p:cNvSpPr>
              <a:spLocks noChangeShapeType="1"/>
            </p:cNvSpPr>
            <p:nvPr/>
          </p:nvSpPr>
          <p:spPr bwMode="auto">
            <a:xfrm>
              <a:off x="2880" y="2242"/>
              <a:ext cx="240" cy="542"/>
            </a:xfrm>
            <a:prstGeom prst="line">
              <a:avLst/>
            </a:prstGeom>
            <a:noFill/>
            <a:ln w="28575">
              <a:solidFill>
                <a:schemeClr val="tx1"/>
              </a:solidFill>
              <a:round/>
              <a:headEnd/>
              <a:tailEnd/>
            </a:ln>
          </p:spPr>
          <p:txBody>
            <a:bodyPr wrap="none" anchor="ctr"/>
            <a:lstStyle/>
            <a:p>
              <a:endParaRPr lang="en-US"/>
            </a:p>
          </p:txBody>
        </p:sp>
        <p:sp>
          <p:nvSpPr>
            <p:cNvPr id="54279" name="Line 9"/>
            <p:cNvSpPr>
              <a:spLocks noChangeShapeType="1"/>
            </p:cNvSpPr>
            <p:nvPr/>
          </p:nvSpPr>
          <p:spPr bwMode="auto">
            <a:xfrm flipH="1">
              <a:off x="2688" y="2193"/>
              <a:ext cx="192" cy="591"/>
            </a:xfrm>
            <a:prstGeom prst="line">
              <a:avLst/>
            </a:prstGeom>
            <a:noFill/>
            <a:ln w="28575">
              <a:solidFill>
                <a:schemeClr val="tx1"/>
              </a:solidFill>
              <a:round/>
              <a:headEnd/>
              <a:tailEnd/>
            </a:ln>
          </p:spPr>
          <p:txBody>
            <a:bodyPr wrap="none" anchor="ctr"/>
            <a:lstStyle/>
            <a:p>
              <a:endParaRPr lang="en-US"/>
            </a:p>
          </p:txBody>
        </p:sp>
        <p:sp>
          <p:nvSpPr>
            <p:cNvPr id="54280" name="Line 10"/>
            <p:cNvSpPr>
              <a:spLocks noChangeShapeType="1"/>
            </p:cNvSpPr>
            <p:nvPr/>
          </p:nvSpPr>
          <p:spPr bwMode="auto">
            <a:xfrm flipH="1">
              <a:off x="1536" y="2242"/>
              <a:ext cx="192" cy="542"/>
            </a:xfrm>
            <a:prstGeom prst="line">
              <a:avLst/>
            </a:prstGeom>
            <a:noFill/>
            <a:ln w="28575">
              <a:solidFill>
                <a:schemeClr val="tx1"/>
              </a:solidFill>
              <a:round/>
              <a:headEnd/>
              <a:tailEnd/>
            </a:ln>
          </p:spPr>
          <p:txBody>
            <a:bodyPr wrap="none" anchor="ctr"/>
            <a:lstStyle/>
            <a:p>
              <a:endParaRPr lang="en-US"/>
            </a:p>
          </p:txBody>
        </p:sp>
        <p:sp>
          <p:nvSpPr>
            <p:cNvPr id="54281" name="Line 11"/>
            <p:cNvSpPr>
              <a:spLocks noChangeShapeType="1"/>
            </p:cNvSpPr>
            <p:nvPr/>
          </p:nvSpPr>
          <p:spPr bwMode="auto">
            <a:xfrm flipH="1">
              <a:off x="2880" y="1763"/>
              <a:ext cx="144" cy="493"/>
            </a:xfrm>
            <a:prstGeom prst="line">
              <a:avLst/>
            </a:prstGeom>
            <a:noFill/>
            <a:ln w="28575">
              <a:solidFill>
                <a:schemeClr val="tx1"/>
              </a:solidFill>
              <a:round/>
              <a:headEnd/>
              <a:tailEnd/>
            </a:ln>
          </p:spPr>
          <p:txBody>
            <a:bodyPr wrap="none" anchor="ctr"/>
            <a:lstStyle/>
            <a:p>
              <a:endParaRPr lang="en-US"/>
            </a:p>
          </p:txBody>
        </p:sp>
        <p:sp>
          <p:nvSpPr>
            <p:cNvPr id="54282" name="Line 12"/>
            <p:cNvSpPr>
              <a:spLocks noChangeShapeType="1"/>
            </p:cNvSpPr>
            <p:nvPr/>
          </p:nvSpPr>
          <p:spPr bwMode="auto">
            <a:xfrm>
              <a:off x="2256" y="1763"/>
              <a:ext cx="96" cy="493"/>
            </a:xfrm>
            <a:prstGeom prst="line">
              <a:avLst/>
            </a:prstGeom>
            <a:noFill/>
            <a:ln w="28575">
              <a:solidFill>
                <a:schemeClr val="tx1"/>
              </a:solidFill>
              <a:round/>
              <a:headEnd/>
              <a:tailEnd/>
            </a:ln>
          </p:spPr>
          <p:txBody>
            <a:bodyPr wrap="none" anchor="ctr"/>
            <a:lstStyle/>
            <a:p>
              <a:endParaRPr lang="en-US"/>
            </a:p>
          </p:txBody>
        </p:sp>
        <p:sp>
          <p:nvSpPr>
            <p:cNvPr id="54283" name="Line 13"/>
            <p:cNvSpPr>
              <a:spLocks noChangeShapeType="1"/>
            </p:cNvSpPr>
            <p:nvPr/>
          </p:nvSpPr>
          <p:spPr bwMode="auto">
            <a:xfrm flipH="1">
              <a:off x="1200" y="1306"/>
              <a:ext cx="1440" cy="1478"/>
            </a:xfrm>
            <a:prstGeom prst="line">
              <a:avLst/>
            </a:prstGeom>
            <a:noFill/>
            <a:ln w="28575">
              <a:solidFill>
                <a:schemeClr val="tx1"/>
              </a:solidFill>
              <a:round/>
              <a:headEnd/>
              <a:tailEnd/>
            </a:ln>
          </p:spPr>
          <p:txBody>
            <a:bodyPr wrap="none" anchor="ctr"/>
            <a:lstStyle/>
            <a:p>
              <a:endParaRPr lang="en-US"/>
            </a:p>
          </p:txBody>
        </p:sp>
        <p:sp>
          <p:nvSpPr>
            <p:cNvPr id="54284" name="Oval 14"/>
            <p:cNvSpPr>
              <a:spLocks noChangeArrowheads="1"/>
            </p:cNvSpPr>
            <p:nvPr/>
          </p:nvSpPr>
          <p:spPr bwMode="auto">
            <a:xfrm>
              <a:off x="2496" y="1243"/>
              <a:ext cx="240" cy="197"/>
            </a:xfrm>
            <a:prstGeom prst="ellipse">
              <a:avLst/>
            </a:prstGeom>
            <a:solidFill>
              <a:srgbClr val="00FF00"/>
            </a:solidFill>
            <a:ln w="9525">
              <a:solidFill>
                <a:schemeClr val="tx1"/>
              </a:solidFill>
              <a:round/>
              <a:headEnd/>
              <a:tailEnd/>
            </a:ln>
          </p:spPr>
          <p:txBody>
            <a:bodyPr wrap="none" anchor="ctr"/>
            <a:lstStyle/>
            <a:p>
              <a:endParaRPr lang="en-US"/>
            </a:p>
          </p:txBody>
        </p:sp>
        <p:sp>
          <p:nvSpPr>
            <p:cNvPr id="54285" name="Oval 15"/>
            <p:cNvSpPr>
              <a:spLocks noChangeArrowheads="1"/>
            </p:cNvSpPr>
            <p:nvPr/>
          </p:nvSpPr>
          <p:spPr bwMode="auto">
            <a:xfrm>
              <a:off x="1632" y="2131"/>
              <a:ext cx="240" cy="197"/>
            </a:xfrm>
            <a:prstGeom prst="ellipse">
              <a:avLst/>
            </a:prstGeom>
            <a:solidFill>
              <a:srgbClr val="CC0000"/>
            </a:solidFill>
            <a:ln w="9525">
              <a:solidFill>
                <a:schemeClr val="tx1"/>
              </a:solidFill>
              <a:round/>
              <a:headEnd/>
              <a:tailEnd/>
            </a:ln>
          </p:spPr>
          <p:txBody>
            <a:bodyPr wrap="none" anchor="ctr"/>
            <a:lstStyle/>
            <a:p>
              <a:endParaRPr lang="en-US"/>
            </a:p>
          </p:txBody>
        </p:sp>
        <p:sp>
          <p:nvSpPr>
            <p:cNvPr id="54286" name="Oval 16"/>
            <p:cNvSpPr>
              <a:spLocks noChangeArrowheads="1"/>
            </p:cNvSpPr>
            <p:nvPr/>
          </p:nvSpPr>
          <p:spPr bwMode="auto">
            <a:xfrm>
              <a:off x="2112" y="1675"/>
              <a:ext cx="240" cy="197"/>
            </a:xfrm>
            <a:prstGeom prst="ellipse">
              <a:avLst/>
            </a:prstGeom>
            <a:solidFill>
              <a:srgbClr val="00FF00"/>
            </a:solidFill>
            <a:ln w="9525">
              <a:solidFill>
                <a:schemeClr val="tx1"/>
              </a:solidFill>
              <a:round/>
              <a:headEnd/>
              <a:tailEnd/>
            </a:ln>
          </p:spPr>
          <p:txBody>
            <a:bodyPr wrap="none" anchor="ctr"/>
            <a:lstStyle/>
            <a:p>
              <a:endParaRPr lang="en-US"/>
            </a:p>
          </p:txBody>
        </p:sp>
        <p:sp>
          <p:nvSpPr>
            <p:cNvPr id="54287" name="Oval 17"/>
            <p:cNvSpPr>
              <a:spLocks noChangeArrowheads="1"/>
            </p:cNvSpPr>
            <p:nvPr/>
          </p:nvSpPr>
          <p:spPr bwMode="auto">
            <a:xfrm>
              <a:off x="2880" y="1675"/>
              <a:ext cx="240" cy="197"/>
            </a:xfrm>
            <a:prstGeom prst="ellipse">
              <a:avLst/>
            </a:prstGeom>
            <a:solidFill>
              <a:srgbClr val="00FF00"/>
            </a:solidFill>
            <a:ln w="9525">
              <a:solidFill>
                <a:schemeClr val="tx1"/>
              </a:solidFill>
              <a:round/>
              <a:headEnd/>
              <a:tailEnd/>
            </a:ln>
          </p:spPr>
          <p:txBody>
            <a:bodyPr wrap="none" anchor="ctr"/>
            <a:lstStyle/>
            <a:p>
              <a:endParaRPr lang="en-US"/>
            </a:p>
          </p:txBody>
        </p:sp>
        <p:sp>
          <p:nvSpPr>
            <p:cNvPr id="54288" name="Oval 18"/>
            <p:cNvSpPr>
              <a:spLocks noChangeArrowheads="1"/>
            </p:cNvSpPr>
            <p:nvPr/>
          </p:nvSpPr>
          <p:spPr bwMode="auto">
            <a:xfrm>
              <a:off x="2784" y="2131"/>
              <a:ext cx="240" cy="197"/>
            </a:xfrm>
            <a:prstGeom prst="ellipse">
              <a:avLst/>
            </a:prstGeom>
            <a:solidFill>
              <a:srgbClr val="CC0000"/>
            </a:solidFill>
            <a:ln w="9525">
              <a:solidFill>
                <a:schemeClr val="tx1"/>
              </a:solidFill>
              <a:round/>
              <a:headEnd/>
              <a:tailEnd/>
            </a:ln>
          </p:spPr>
          <p:txBody>
            <a:bodyPr wrap="none" anchor="ctr"/>
            <a:lstStyle/>
            <a:p>
              <a:endParaRPr lang="en-US"/>
            </a:p>
          </p:txBody>
        </p:sp>
        <p:sp>
          <p:nvSpPr>
            <p:cNvPr id="54289" name="Oval 19"/>
            <p:cNvSpPr>
              <a:spLocks noChangeArrowheads="1"/>
            </p:cNvSpPr>
            <p:nvPr/>
          </p:nvSpPr>
          <p:spPr bwMode="auto">
            <a:xfrm>
              <a:off x="2208" y="2131"/>
              <a:ext cx="240" cy="197"/>
            </a:xfrm>
            <a:prstGeom prst="ellipse">
              <a:avLst/>
            </a:prstGeom>
            <a:solidFill>
              <a:srgbClr val="CC0000"/>
            </a:solidFill>
            <a:ln w="9525">
              <a:solidFill>
                <a:schemeClr val="tx1"/>
              </a:solidFill>
              <a:round/>
              <a:headEnd/>
              <a:tailEnd/>
            </a:ln>
          </p:spPr>
          <p:txBody>
            <a:bodyPr wrap="none" anchor="ctr"/>
            <a:lstStyle/>
            <a:p>
              <a:endParaRPr lang="en-US"/>
            </a:p>
          </p:txBody>
        </p:sp>
        <p:sp>
          <p:nvSpPr>
            <p:cNvPr id="54290" name="Oval 20"/>
            <p:cNvSpPr>
              <a:spLocks noChangeArrowheads="1"/>
            </p:cNvSpPr>
            <p:nvPr/>
          </p:nvSpPr>
          <p:spPr bwMode="auto">
            <a:xfrm>
              <a:off x="2976" y="2659"/>
              <a:ext cx="240" cy="197"/>
            </a:xfrm>
            <a:prstGeom prst="ellipse">
              <a:avLst/>
            </a:prstGeom>
            <a:solidFill>
              <a:schemeClr val="bg1"/>
            </a:solidFill>
            <a:ln w="9525">
              <a:solidFill>
                <a:schemeClr val="tx1"/>
              </a:solidFill>
              <a:round/>
              <a:headEnd/>
              <a:tailEnd/>
            </a:ln>
          </p:spPr>
          <p:txBody>
            <a:bodyPr wrap="none" anchor="ctr"/>
            <a:lstStyle/>
            <a:p>
              <a:endParaRPr lang="en-US"/>
            </a:p>
          </p:txBody>
        </p:sp>
        <p:sp>
          <p:nvSpPr>
            <p:cNvPr id="54291" name="Oval 21"/>
            <p:cNvSpPr>
              <a:spLocks noChangeArrowheads="1"/>
            </p:cNvSpPr>
            <p:nvPr/>
          </p:nvSpPr>
          <p:spPr bwMode="auto">
            <a:xfrm>
              <a:off x="1056" y="2659"/>
              <a:ext cx="240" cy="197"/>
            </a:xfrm>
            <a:prstGeom prst="ellipse">
              <a:avLst/>
            </a:prstGeom>
            <a:solidFill>
              <a:schemeClr val="bg1"/>
            </a:solidFill>
            <a:ln w="9525">
              <a:solidFill>
                <a:schemeClr val="tx1"/>
              </a:solidFill>
              <a:round/>
              <a:headEnd/>
              <a:tailEnd/>
            </a:ln>
          </p:spPr>
          <p:txBody>
            <a:bodyPr wrap="none" anchor="ctr"/>
            <a:lstStyle/>
            <a:p>
              <a:endParaRPr lang="en-US"/>
            </a:p>
          </p:txBody>
        </p:sp>
        <p:sp>
          <p:nvSpPr>
            <p:cNvPr id="242710" name="Oval 22"/>
            <p:cNvSpPr>
              <a:spLocks noChangeArrowheads="1"/>
            </p:cNvSpPr>
            <p:nvPr/>
          </p:nvSpPr>
          <p:spPr bwMode="auto">
            <a:xfrm>
              <a:off x="3312" y="2112"/>
              <a:ext cx="240" cy="197"/>
            </a:xfrm>
            <a:prstGeom prst="ellipse">
              <a:avLst/>
            </a:prstGeom>
            <a:solidFill>
              <a:srgbClr val="FFCC00"/>
            </a:solidFill>
            <a:ln w="9525">
              <a:solidFill>
                <a:schemeClr val="tx1"/>
              </a:solidFill>
              <a:round/>
              <a:headEnd/>
              <a:tailEnd/>
            </a:ln>
            <a:effectLst/>
          </p:spPr>
          <p:txBody>
            <a:bodyPr wrap="none" anchor="ctr"/>
            <a:lstStyle/>
            <a:p>
              <a:pPr algn="ctr" eaLnBrk="0" hangingPunct="0">
                <a:defRPr/>
              </a:pPr>
              <a:r>
                <a:rPr lang="en-US" sz="2000">
                  <a:solidFill>
                    <a:srgbClr val="000099"/>
                  </a:solidFill>
                  <a:effectLst>
                    <a:outerShdw blurRad="38100" dist="38100" dir="2700000" algn="tl">
                      <a:srgbClr val="000000"/>
                    </a:outerShdw>
                  </a:effectLst>
                  <a:latin typeface="Arial Narrow" pitchFamily="34" charset="0"/>
                </a:rPr>
                <a:t>G</a:t>
              </a:r>
              <a:endParaRPr lang="en-US" sz="2000">
                <a:solidFill>
                  <a:srgbClr val="000099"/>
                </a:solidFill>
                <a:effectLst>
                  <a:outerShdw blurRad="38100" dist="38100" dir="2700000" algn="tl">
                    <a:srgbClr val="000000"/>
                  </a:outerShdw>
                </a:effectLst>
                <a:latin typeface="Comic Sans MS" pitchFamily="66" charset="0"/>
              </a:endParaRPr>
            </a:p>
          </p:txBody>
        </p:sp>
        <p:sp>
          <p:nvSpPr>
            <p:cNvPr id="54293" name="Oval 23"/>
            <p:cNvSpPr>
              <a:spLocks noChangeArrowheads="1"/>
            </p:cNvSpPr>
            <p:nvPr/>
          </p:nvSpPr>
          <p:spPr bwMode="auto">
            <a:xfrm>
              <a:off x="2592" y="2659"/>
              <a:ext cx="240" cy="197"/>
            </a:xfrm>
            <a:prstGeom prst="ellipse">
              <a:avLst/>
            </a:prstGeom>
            <a:solidFill>
              <a:schemeClr val="bg1"/>
            </a:solidFill>
            <a:ln w="9525">
              <a:solidFill>
                <a:schemeClr val="tx1"/>
              </a:solidFill>
              <a:round/>
              <a:headEnd/>
              <a:tailEnd/>
            </a:ln>
          </p:spPr>
          <p:txBody>
            <a:bodyPr wrap="none" anchor="ctr"/>
            <a:lstStyle/>
            <a:p>
              <a:endParaRPr lang="en-US"/>
            </a:p>
          </p:txBody>
        </p:sp>
        <p:sp>
          <p:nvSpPr>
            <p:cNvPr id="54294" name="Oval 24"/>
            <p:cNvSpPr>
              <a:spLocks noChangeArrowheads="1"/>
            </p:cNvSpPr>
            <p:nvPr/>
          </p:nvSpPr>
          <p:spPr bwMode="auto">
            <a:xfrm>
              <a:off x="1440" y="2659"/>
              <a:ext cx="240" cy="197"/>
            </a:xfrm>
            <a:prstGeom prst="ellipse">
              <a:avLst/>
            </a:prstGeom>
            <a:solidFill>
              <a:schemeClr val="bg1"/>
            </a:solidFill>
            <a:ln w="9525">
              <a:solidFill>
                <a:schemeClr val="tx1"/>
              </a:solidFill>
              <a:round/>
              <a:headEnd/>
              <a:tailEnd/>
            </a:ln>
          </p:spPr>
          <p:txBody>
            <a:bodyPr wrap="none" anchor="ctr"/>
            <a:lstStyle/>
            <a:p>
              <a:endParaRPr lang="en-US"/>
            </a:p>
          </p:txBody>
        </p:sp>
        <p:sp>
          <p:nvSpPr>
            <p:cNvPr id="242713" name="AutoShape 25"/>
            <p:cNvSpPr>
              <a:spLocks/>
            </p:cNvSpPr>
            <p:nvPr/>
          </p:nvSpPr>
          <p:spPr bwMode="auto">
            <a:xfrm>
              <a:off x="4128" y="1344"/>
              <a:ext cx="192" cy="1489"/>
            </a:xfrm>
            <a:prstGeom prst="rightBrace">
              <a:avLst>
                <a:gd name="adj1" fmla="val 64583"/>
                <a:gd name="adj2" fmla="val 50000"/>
              </a:avLst>
            </a:prstGeom>
            <a:noFill/>
            <a:ln w="28575">
              <a:solidFill>
                <a:srgbClr val="000099"/>
              </a:solidFill>
              <a:round/>
              <a:headEnd/>
              <a:tailEnd/>
            </a:ln>
            <a:effectLst/>
          </p:spPr>
          <p:txBody>
            <a:bodyPr wrap="none" anchor="ctr"/>
            <a:lstStyle/>
            <a:p>
              <a:pPr algn="ctr" eaLnBrk="0" hangingPunct="0">
                <a:defRPr/>
              </a:pPr>
              <a:endParaRPr lang="en-GB" sz="2000">
                <a:solidFill>
                  <a:srgbClr val="000099"/>
                </a:solidFill>
                <a:effectLst>
                  <a:outerShdw blurRad="38100" dist="38100" dir="2700000" algn="tl">
                    <a:srgbClr val="C0C0C0"/>
                  </a:outerShdw>
                </a:effectLst>
                <a:latin typeface="Comic Sans MS" pitchFamily="66" charset="0"/>
              </a:endParaRPr>
            </a:p>
          </p:txBody>
        </p:sp>
        <p:sp>
          <p:nvSpPr>
            <p:cNvPr id="242714" name="Text Box 26"/>
            <p:cNvSpPr txBox="1">
              <a:spLocks noChangeArrowheads="1"/>
            </p:cNvSpPr>
            <p:nvPr/>
          </p:nvSpPr>
          <p:spPr bwMode="auto">
            <a:xfrm>
              <a:off x="4272" y="1920"/>
              <a:ext cx="223" cy="188"/>
            </a:xfrm>
            <a:prstGeom prst="rect">
              <a:avLst/>
            </a:prstGeom>
            <a:noFill/>
            <a:ln w="9525">
              <a:noFill/>
              <a:miter lim="800000"/>
              <a:headEnd/>
              <a:tailEnd/>
            </a:ln>
            <a:effectLst/>
          </p:spPr>
          <p:txBody>
            <a:bodyPr wrap="none">
              <a:spAutoFit/>
            </a:bodyPr>
            <a:lstStyle/>
            <a:p>
              <a:pPr eaLnBrk="0" hangingPunct="0">
                <a:defRPr/>
              </a:pPr>
              <a:r>
                <a:rPr lang="en-US">
                  <a:solidFill>
                    <a:srgbClr val="000099"/>
                  </a:solidFill>
                  <a:effectLst>
                    <a:outerShdw blurRad="38100" dist="38100" dir="2700000" algn="tl">
                      <a:srgbClr val="C0C0C0"/>
                    </a:outerShdw>
                  </a:effectLst>
                  <a:latin typeface="Comic Sans MS" pitchFamily="66" charset="0"/>
                </a:rPr>
                <a:t>m</a:t>
              </a:r>
              <a:endParaRPr lang="en-US" sz="2000">
                <a:solidFill>
                  <a:srgbClr val="000099"/>
                </a:solidFill>
                <a:effectLst>
                  <a:outerShdw blurRad="38100" dist="38100" dir="2700000" algn="tl">
                    <a:srgbClr val="C0C0C0"/>
                  </a:outerShdw>
                </a:effectLst>
                <a:latin typeface="Comic Sans MS" pitchFamily="66" charset="0"/>
              </a:endParaRPr>
            </a:p>
          </p:txBody>
        </p:sp>
        <p:sp>
          <p:nvSpPr>
            <p:cNvPr id="54297" name="AutoShape 27"/>
            <p:cNvSpPr>
              <a:spLocks/>
            </p:cNvSpPr>
            <p:nvPr/>
          </p:nvSpPr>
          <p:spPr bwMode="auto">
            <a:xfrm rot="-5400000">
              <a:off x="2568" y="1512"/>
              <a:ext cx="96" cy="912"/>
            </a:xfrm>
            <a:prstGeom prst="leftBrace">
              <a:avLst>
                <a:gd name="adj1" fmla="val 79167"/>
                <a:gd name="adj2" fmla="val 50000"/>
              </a:avLst>
            </a:prstGeom>
            <a:noFill/>
            <a:ln w="28575">
              <a:solidFill>
                <a:srgbClr val="000099"/>
              </a:solidFill>
              <a:round/>
              <a:headEnd/>
              <a:tailEnd/>
            </a:ln>
          </p:spPr>
          <p:txBody>
            <a:bodyPr wrap="none" anchor="ctr"/>
            <a:lstStyle/>
            <a:p>
              <a:endParaRPr lang="en-US"/>
            </a:p>
          </p:txBody>
        </p:sp>
        <p:sp>
          <p:nvSpPr>
            <p:cNvPr id="242716" name="Text Box 28"/>
            <p:cNvSpPr txBox="1">
              <a:spLocks noChangeArrowheads="1"/>
            </p:cNvSpPr>
            <p:nvPr/>
          </p:nvSpPr>
          <p:spPr bwMode="auto">
            <a:xfrm>
              <a:off x="2534" y="2016"/>
              <a:ext cx="193" cy="187"/>
            </a:xfrm>
            <a:prstGeom prst="rect">
              <a:avLst/>
            </a:prstGeom>
            <a:noFill/>
            <a:ln w="9525">
              <a:noFill/>
              <a:miter lim="800000"/>
              <a:headEnd/>
              <a:tailEnd/>
            </a:ln>
            <a:effectLst/>
          </p:spPr>
          <p:txBody>
            <a:bodyPr wrap="none">
              <a:spAutoFit/>
            </a:bodyPr>
            <a:lstStyle/>
            <a:p>
              <a:pPr eaLnBrk="0" hangingPunct="0">
                <a:defRPr/>
              </a:pPr>
              <a:r>
                <a:rPr lang="en-US">
                  <a:solidFill>
                    <a:srgbClr val="000099"/>
                  </a:solidFill>
                  <a:effectLst>
                    <a:outerShdw blurRad="38100" dist="38100" dir="2700000" algn="tl">
                      <a:srgbClr val="C0C0C0"/>
                    </a:outerShdw>
                  </a:effectLst>
                  <a:latin typeface="Comic Sans MS" pitchFamily="66" charset="0"/>
                </a:rPr>
                <a:t>b</a:t>
              </a:r>
              <a:endParaRPr lang="en-US" sz="2000">
                <a:solidFill>
                  <a:srgbClr val="000099"/>
                </a:solidFill>
                <a:effectLst>
                  <a:outerShdw blurRad="38100" dist="38100" dir="2700000" algn="tl">
                    <a:srgbClr val="C0C0C0"/>
                  </a:outerShdw>
                </a:effectLst>
                <a:latin typeface="Comic Sans MS" pitchFamily="66" charset="0"/>
              </a:endParaRPr>
            </a:p>
          </p:txBody>
        </p:sp>
        <p:sp>
          <p:nvSpPr>
            <p:cNvPr id="54299" name="AutoShape 29"/>
            <p:cNvSpPr>
              <a:spLocks/>
            </p:cNvSpPr>
            <p:nvPr/>
          </p:nvSpPr>
          <p:spPr bwMode="auto">
            <a:xfrm>
              <a:off x="3600" y="1344"/>
              <a:ext cx="144" cy="960"/>
            </a:xfrm>
            <a:prstGeom prst="rightBrace">
              <a:avLst>
                <a:gd name="adj1" fmla="val 55556"/>
                <a:gd name="adj2" fmla="val 50000"/>
              </a:avLst>
            </a:prstGeom>
            <a:noFill/>
            <a:ln w="28575">
              <a:solidFill>
                <a:srgbClr val="CC0000"/>
              </a:solidFill>
              <a:round/>
              <a:headEnd/>
              <a:tailEnd/>
            </a:ln>
          </p:spPr>
          <p:txBody>
            <a:bodyPr wrap="none" anchor="ctr"/>
            <a:lstStyle/>
            <a:p>
              <a:endParaRPr lang="en-US"/>
            </a:p>
          </p:txBody>
        </p:sp>
        <p:sp>
          <p:nvSpPr>
            <p:cNvPr id="242718" name="Text Box 30"/>
            <p:cNvSpPr txBox="1">
              <a:spLocks noChangeArrowheads="1"/>
            </p:cNvSpPr>
            <p:nvPr/>
          </p:nvSpPr>
          <p:spPr bwMode="auto">
            <a:xfrm>
              <a:off x="3696" y="1680"/>
              <a:ext cx="192" cy="187"/>
            </a:xfrm>
            <a:prstGeom prst="rect">
              <a:avLst/>
            </a:prstGeom>
            <a:noFill/>
            <a:ln w="9525">
              <a:noFill/>
              <a:miter lim="800000"/>
              <a:headEnd/>
              <a:tailEnd/>
            </a:ln>
            <a:effectLst/>
          </p:spPr>
          <p:txBody>
            <a:bodyPr wrap="none">
              <a:spAutoFit/>
            </a:bodyPr>
            <a:lstStyle/>
            <a:p>
              <a:pPr eaLnBrk="0" hangingPunct="0">
                <a:defRPr/>
              </a:pPr>
              <a:r>
                <a:rPr lang="en-US">
                  <a:solidFill>
                    <a:srgbClr val="CC0000"/>
                  </a:solidFill>
                  <a:effectLst>
                    <a:outerShdw blurRad="38100" dist="38100" dir="2700000" algn="tl">
                      <a:srgbClr val="C0C0C0"/>
                    </a:outerShdw>
                  </a:effectLst>
                  <a:latin typeface="Comic Sans MS" pitchFamily="66" charset="0"/>
                </a:rPr>
                <a:t>d</a:t>
              </a:r>
              <a:endParaRPr lang="en-US" sz="2000">
                <a:solidFill>
                  <a:srgbClr val="000099"/>
                </a:solidFill>
                <a:effectLst>
                  <a:outerShdw blurRad="38100" dist="38100" dir="2700000" algn="tl">
                    <a:srgbClr val="C0C0C0"/>
                  </a:outerShdw>
                </a:effectLst>
                <a:latin typeface="Comic Sans MS" pitchFamily="66" charset="0"/>
              </a:endParaRPr>
            </a:p>
          </p:txBody>
        </p:sp>
      </p:grpSp>
      <p:sp>
        <p:nvSpPr>
          <p:cNvPr id="29" name="Rectangle 2"/>
          <p:cNvSpPr>
            <a:spLocks noGrp="1" noChangeArrowheads="1"/>
          </p:cNvSpPr>
          <p:nvPr>
            <p:ph type="title"/>
          </p:nvPr>
        </p:nvSpPr>
        <p:spPr>
          <a:xfrm>
            <a:off x="762000" y="152400"/>
            <a:ext cx="7772400" cy="411163"/>
          </a:xfrm>
        </p:spPr>
        <p:txBody>
          <a:bodyPr rtlCol="0">
            <a:normAutofit fontScale="90000"/>
          </a:bodyPr>
          <a:lstStyle/>
          <a:p>
            <a:pPr eaLnBrk="1" fontAlgn="auto" hangingPunct="1">
              <a:spcAft>
                <a:spcPts val="0"/>
              </a:spcAft>
              <a:defRPr/>
            </a:pPr>
            <a:r>
              <a:rPr lang="en-US" sz="3200" b="1" dirty="0">
                <a:latin typeface="Times New Roman" pitchFamily="18" charset="0"/>
              </a:rPr>
              <a:t>Uninformed search (blind search) strategies</a:t>
            </a:r>
          </a:p>
        </p:txBody>
      </p:sp>
      <p:sp>
        <p:nvSpPr>
          <p:cNvPr id="30" name="Date Placeholder 29"/>
          <p:cNvSpPr>
            <a:spLocks noGrp="1"/>
          </p:cNvSpPr>
          <p:nvPr>
            <p:ph type="dt" sz="half" idx="10"/>
          </p:nvPr>
        </p:nvSpPr>
        <p:spPr/>
        <p:txBody>
          <a:bodyPr/>
          <a:lstStyle/>
          <a:p>
            <a:fld id="{550F1D4E-470C-406A-872D-BDC2116534C0}" type="datetime1">
              <a:rPr lang="en-US" smtClean="0"/>
              <a:pPr/>
              <a:t>2/1/2024</a:t>
            </a:fld>
            <a:endParaRPr lang="en-US"/>
          </a:p>
        </p:txBody>
      </p:sp>
      <p:sp>
        <p:nvSpPr>
          <p:cNvPr id="31" name="Footer Placeholder 30"/>
          <p:cNvSpPr>
            <a:spLocks noGrp="1"/>
          </p:cNvSpPr>
          <p:nvPr>
            <p:ph type="ftr" sz="quarter" idx="11"/>
          </p:nvPr>
        </p:nvSpPr>
        <p:spPr/>
        <p:txBody>
          <a:bodyPr/>
          <a:lstStyle/>
          <a:p>
            <a:r>
              <a:rPr lang="en-US" dirty="0"/>
              <a:t>AI/COSC</a:t>
            </a:r>
          </a:p>
        </p:txBody>
      </p:sp>
      <p:sp>
        <p:nvSpPr>
          <p:cNvPr id="32" name="Slide Number Placeholder 31"/>
          <p:cNvSpPr>
            <a:spLocks noGrp="1"/>
          </p:cNvSpPr>
          <p:nvPr>
            <p:ph type="sldNum" sz="quarter" idx="12"/>
          </p:nvPr>
        </p:nvSpPr>
        <p:spPr/>
        <p:txBody>
          <a:bodyPr/>
          <a:lstStyle/>
          <a:p>
            <a:fld id="{65584F51-559D-448B-9383-0D3801F2B0CC}"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026"/>
          <p:cNvSpPr>
            <a:spLocks noGrp="1" noChangeArrowheads="1"/>
          </p:cNvSpPr>
          <p:nvPr>
            <p:ph type="title" idx="4294967295"/>
          </p:nvPr>
        </p:nvSpPr>
        <p:spPr>
          <a:xfrm>
            <a:off x="762000" y="152400"/>
            <a:ext cx="7696200" cy="457200"/>
          </a:xfrm>
        </p:spPr>
        <p:txBody>
          <a:bodyPr rtlCol="0">
            <a:normAutofit fontScale="90000"/>
          </a:bodyPr>
          <a:lstStyle/>
          <a:p>
            <a:pPr eaLnBrk="1" fontAlgn="auto" hangingPunct="1">
              <a:spcAft>
                <a:spcPts val="0"/>
              </a:spcAft>
              <a:defRPr/>
            </a:pPr>
            <a:r>
              <a:rPr lang="en-US" sz="3600" b="1" dirty="0">
                <a:cs typeface="Times New Roman" pitchFamily="18" charset="0"/>
              </a:rPr>
              <a:t>Generating action sequences- search trees</a:t>
            </a:r>
          </a:p>
        </p:txBody>
      </p:sp>
      <p:sp>
        <p:nvSpPr>
          <p:cNvPr id="12292" name="Rectangle 1027"/>
          <p:cNvSpPr>
            <a:spLocks noGrp="1" noChangeArrowheads="1"/>
          </p:cNvSpPr>
          <p:nvPr>
            <p:ph type="body" idx="4294967295"/>
          </p:nvPr>
        </p:nvSpPr>
        <p:spPr>
          <a:xfrm>
            <a:off x="685800" y="838200"/>
            <a:ext cx="7696200" cy="5334000"/>
          </a:xfrm>
        </p:spPr>
        <p:txBody>
          <a:bodyPr rtlCol="0">
            <a:normAutofit fontScale="85000" lnSpcReduction="10000"/>
          </a:bodyPr>
          <a:lstStyle/>
          <a:p>
            <a:pPr algn="just" eaLnBrk="1" fontAlgn="auto" hangingPunct="1">
              <a:lnSpc>
                <a:spcPct val="160000"/>
              </a:lnSpc>
              <a:spcBef>
                <a:spcPts val="600"/>
              </a:spcBef>
              <a:spcAft>
                <a:spcPts val="0"/>
              </a:spcAft>
              <a:buFont typeface="Bell MT" panose="02020503060305020303" pitchFamily="18" charset="0"/>
              <a:buChar char="–"/>
              <a:defRPr/>
            </a:pPr>
            <a:r>
              <a:rPr lang="en-US" sz="2700" b="1" dirty="0">
                <a:latin typeface="Bell MT" pitchFamily="18" charset="0"/>
                <a:cs typeface="Times New Roman" pitchFamily="18" charset="0"/>
              </a:rPr>
              <a:t>Leaf Node</a:t>
            </a:r>
            <a:r>
              <a:rPr lang="en-US" sz="2700" dirty="0">
                <a:latin typeface="Bell MT" pitchFamily="18" charset="0"/>
                <a:cs typeface="Times New Roman" pitchFamily="18" charset="0"/>
              </a:rPr>
              <a:t>: is a node without successors ( or children).</a:t>
            </a:r>
            <a:endParaRPr lang="en-US" sz="2700" b="1" dirty="0">
              <a:latin typeface="Bell MT" pitchFamily="18" charset="0"/>
              <a:cs typeface="Times New Roman" pitchFamily="18" charset="0"/>
            </a:endParaRPr>
          </a:p>
          <a:p>
            <a:pPr lvl="1" algn="just" eaLnBrk="1" fontAlgn="auto" hangingPunct="1">
              <a:lnSpc>
                <a:spcPct val="160000"/>
              </a:lnSpc>
              <a:spcBef>
                <a:spcPts val="600"/>
              </a:spcBef>
              <a:spcAft>
                <a:spcPts val="0"/>
              </a:spcAft>
              <a:buFont typeface="Wingdings" panose="05000000000000000000" pitchFamily="2" charset="2"/>
              <a:buChar char="Ø"/>
              <a:defRPr/>
            </a:pPr>
            <a:r>
              <a:rPr lang="en-US" sz="2700" dirty="0">
                <a:latin typeface="Bell MT" pitchFamily="18" charset="0"/>
                <a:cs typeface="Times New Roman" pitchFamily="18" charset="0"/>
              </a:rPr>
              <a:t>They have not been expanded yet or because they were expanded before.</a:t>
            </a:r>
          </a:p>
          <a:p>
            <a:pPr algn="just" eaLnBrk="1" fontAlgn="auto" hangingPunct="1">
              <a:lnSpc>
                <a:spcPct val="160000"/>
              </a:lnSpc>
              <a:spcBef>
                <a:spcPts val="600"/>
              </a:spcBef>
              <a:spcAft>
                <a:spcPts val="0"/>
              </a:spcAft>
              <a:buFont typeface="Bell MT" panose="02020503060305020303" pitchFamily="18" charset="0"/>
              <a:buChar char="–"/>
              <a:defRPr/>
            </a:pPr>
            <a:r>
              <a:rPr lang="en-US" sz="2700" b="1" dirty="0">
                <a:latin typeface="Bell MT" pitchFamily="18" charset="0"/>
                <a:cs typeface="Times New Roman" pitchFamily="18" charset="0"/>
              </a:rPr>
              <a:t>Depth (d):  </a:t>
            </a:r>
            <a:r>
              <a:rPr lang="en-US" sz="2700" dirty="0">
                <a:latin typeface="Bell MT" pitchFamily="18" charset="0"/>
                <a:cs typeface="Times New Roman" pitchFamily="18" charset="0"/>
              </a:rPr>
              <a:t>of a node is the number of actions required to reach it from the initial state.</a:t>
            </a:r>
          </a:p>
          <a:p>
            <a:pPr algn="just" eaLnBrk="1" fontAlgn="auto" hangingPunct="1">
              <a:lnSpc>
                <a:spcPct val="160000"/>
              </a:lnSpc>
              <a:spcBef>
                <a:spcPts val="600"/>
              </a:spcBef>
              <a:spcAft>
                <a:spcPts val="0"/>
              </a:spcAft>
              <a:buFont typeface="Bell MT" panose="02020503060305020303" pitchFamily="18" charset="0"/>
              <a:buChar char="–"/>
              <a:defRPr/>
            </a:pPr>
            <a:r>
              <a:rPr lang="en-GB" sz="2700" b="1" dirty="0">
                <a:latin typeface="Bell MT" pitchFamily="18" charset="0"/>
                <a:cs typeface="Times New Roman" pitchFamily="18" charset="0"/>
              </a:rPr>
              <a:t>Frontier or Fringe Nodes: </a:t>
            </a:r>
            <a:r>
              <a:rPr lang="en-GB" sz="2700" dirty="0">
                <a:latin typeface="Bell MT" pitchFamily="18" charset="0"/>
                <a:cs typeface="Times New Roman" pitchFamily="18" charset="0"/>
              </a:rPr>
              <a:t>are the collection of nodes that are waiting to be expanded.</a:t>
            </a:r>
          </a:p>
          <a:p>
            <a:pPr algn="just" eaLnBrk="1" fontAlgn="auto" hangingPunct="1">
              <a:lnSpc>
                <a:spcPct val="160000"/>
              </a:lnSpc>
              <a:spcBef>
                <a:spcPts val="600"/>
              </a:spcBef>
              <a:spcAft>
                <a:spcPts val="0"/>
              </a:spcAft>
              <a:buFont typeface="Bell MT" panose="02020503060305020303" pitchFamily="18" charset="0"/>
              <a:buChar char="–"/>
              <a:defRPr/>
            </a:pPr>
            <a:r>
              <a:rPr lang="en-US" sz="2700" b="1" dirty="0">
                <a:latin typeface="Bell MT" pitchFamily="18" charset="0"/>
                <a:cs typeface="Times New Roman" pitchFamily="18" charset="0"/>
              </a:rPr>
              <a:t>Path cost</a:t>
            </a:r>
            <a:r>
              <a:rPr lang="en-US" sz="2700" dirty="0">
                <a:latin typeface="Bell MT" pitchFamily="18" charset="0"/>
                <a:cs typeface="Times New Roman" pitchFamily="18" charset="0"/>
              </a:rPr>
              <a:t>: of a node is the total cost leading to this node.</a:t>
            </a:r>
          </a:p>
          <a:p>
            <a:pPr algn="just" eaLnBrk="1" fontAlgn="auto" hangingPunct="1">
              <a:lnSpc>
                <a:spcPct val="160000"/>
              </a:lnSpc>
              <a:spcBef>
                <a:spcPts val="600"/>
              </a:spcBef>
              <a:spcAft>
                <a:spcPts val="0"/>
              </a:spcAft>
              <a:buFont typeface="Bell MT" panose="02020503060305020303" pitchFamily="18" charset="0"/>
              <a:buChar char="–"/>
              <a:defRPr/>
            </a:pPr>
            <a:r>
              <a:rPr lang="en-US" sz="2700" dirty="0">
                <a:latin typeface="Bell MT" pitchFamily="18" charset="0"/>
                <a:cs typeface="Times New Roman" pitchFamily="18" charset="0"/>
              </a:rPr>
              <a:t>Branch Factor(</a:t>
            </a:r>
            <a:r>
              <a:rPr lang="en-US" sz="2700" i="1" dirty="0">
                <a:latin typeface="Bell MT" pitchFamily="18" charset="0"/>
                <a:cs typeface="Times New Roman" pitchFamily="18" charset="0"/>
              </a:rPr>
              <a:t>b</a:t>
            </a:r>
            <a:r>
              <a:rPr lang="en-US" sz="2700" dirty="0">
                <a:latin typeface="Bell MT" pitchFamily="18" charset="0"/>
                <a:cs typeface="Times New Roman" pitchFamily="18" charset="0"/>
              </a:rPr>
              <a:t>): Max. number of successors for any node.</a:t>
            </a:r>
          </a:p>
          <a:p>
            <a:pPr eaLnBrk="1" fontAlgn="auto" hangingPunct="1">
              <a:spcAft>
                <a:spcPts val="0"/>
              </a:spcAft>
              <a:buFont typeface="Arial" pitchFamily="34" charset="0"/>
              <a:buChar char="•"/>
              <a:defRPr/>
            </a:pPr>
            <a:endParaRPr lang="en-US" sz="2800" dirty="0"/>
          </a:p>
        </p:txBody>
      </p:sp>
      <p:sp>
        <p:nvSpPr>
          <p:cNvPr id="5" name="Date Placeholder 4"/>
          <p:cNvSpPr>
            <a:spLocks noGrp="1"/>
          </p:cNvSpPr>
          <p:nvPr>
            <p:ph type="dt" sz="half" idx="10"/>
          </p:nvPr>
        </p:nvSpPr>
        <p:spPr/>
        <p:txBody>
          <a:bodyPr/>
          <a:lstStyle/>
          <a:p>
            <a:pPr>
              <a:defRPr/>
            </a:pPr>
            <a:fld id="{197AD962-2EF3-4E58-91B1-F04667E4A595}" type="datetime1">
              <a:rPr lang="en-US" altLang="en-US" smtClean="0"/>
              <a:pPr>
                <a:defRPr/>
              </a:pPr>
              <a:t>2/1/2024</a:t>
            </a:fld>
            <a:endParaRPr lang="en-US" altLang="en-US"/>
          </a:p>
        </p:txBody>
      </p:sp>
      <p:sp>
        <p:nvSpPr>
          <p:cNvPr id="6" name="Footer Placeholder 5"/>
          <p:cNvSpPr>
            <a:spLocks noGrp="1"/>
          </p:cNvSpPr>
          <p:nvPr>
            <p:ph type="ftr" sz="quarter" idx="11"/>
          </p:nvPr>
        </p:nvSpPr>
        <p:spPr/>
        <p:txBody>
          <a:bodyPr/>
          <a:lstStyle/>
          <a:p>
            <a:pPr>
              <a:defRPr/>
            </a:pPr>
            <a:r>
              <a:rPr lang="en-US" altLang="en-US" dirty="0"/>
              <a:t>AI/COSC</a:t>
            </a:r>
          </a:p>
        </p:txBody>
      </p:sp>
      <p:sp>
        <p:nvSpPr>
          <p:cNvPr id="7" name="Slide Number Placeholder 6"/>
          <p:cNvSpPr>
            <a:spLocks noGrp="1"/>
          </p:cNvSpPr>
          <p:nvPr>
            <p:ph type="sldNum" sz="quarter" idx="12"/>
          </p:nvPr>
        </p:nvSpPr>
        <p:spPr/>
        <p:txBody>
          <a:bodyPr/>
          <a:lstStyle/>
          <a:p>
            <a:pPr>
              <a:defRPr/>
            </a:pPr>
            <a:fld id="{2E53A112-71A6-42C9-9F16-7A725A4C64B2}" type="slidenum">
              <a:rPr lang="en-US" altLang="en-US" smtClean="0"/>
              <a:pPr>
                <a:defRPr/>
              </a:pPr>
              <a:t>52</a:t>
            </a:fld>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idx="4294967295"/>
          </p:nvPr>
        </p:nvSpPr>
        <p:spPr>
          <a:xfrm>
            <a:off x="762001" y="149225"/>
            <a:ext cx="7772400" cy="460375"/>
          </a:xfrm>
        </p:spPr>
        <p:txBody>
          <a:bodyPr>
            <a:normAutofit fontScale="90000"/>
          </a:bodyPr>
          <a:lstStyle/>
          <a:p>
            <a:r>
              <a:rPr lang="en-US" sz="3600" b="1" dirty="0">
                <a:cs typeface="Times New Roman" pitchFamily="18" charset="0"/>
              </a:rPr>
              <a:t>Breadth-first search</a:t>
            </a:r>
          </a:p>
        </p:txBody>
      </p:sp>
      <p:sp>
        <p:nvSpPr>
          <p:cNvPr id="56324" name="Rectangle 3"/>
          <p:cNvSpPr>
            <a:spLocks noGrp="1" noChangeArrowheads="1"/>
          </p:cNvSpPr>
          <p:nvPr>
            <p:ph type="body" sz="half" idx="4294967295"/>
          </p:nvPr>
        </p:nvSpPr>
        <p:spPr>
          <a:xfrm>
            <a:off x="762000" y="914400"/>
            <a:ext cx="7696200" cy="5105400"/>
          </a:xfrm>
        </p:spPr>
        <p:txBody>
          <a:bodyPr>
            <a:normAutofit lnSpcReduction="10000"/>
          </a:bodyPr>
          <a:lstStyle/>
          <a:p>
            <a:pPr algn="just">
              <a:spcBef>
                <a:spcPts val="1200"/>
              </a:spcBef>
              <a:buFont typeface="Bell MT" panose="02020503060305020303" pitchFamily="18" charset="0"/>
              <a:buChar char="–"/>
            </a:pPr>
            <a:r>
              <a:rPr lang="en-US" sz="2600" dirty="0">
                <a:latin typeface="Bell MT" pitchFamily="18" charset="0"/>
                <a:cs typeface="Times New Roman" pitchFamily="18" charset="0"/>
              </a:rPr>
              <a:t>Uses no  prior information, nor knowledge</a:t>
            </a:r>
          </a:p>
          <a:p>
            <a:pPr algn="just">
              <a:spcBef>
                <a:spcPts val="1200"/>
              </a:spcBef>
              <a:buFont typeface="Bell MT" panose="02020503060305020303" pitchFamily="18" charset="0"/>
              <a:buChar char="–"/>
            </a:pPr>
            <a:r>
              <a:rPr lang="en-US" sz="2600" dirty="0">
                <a:latin typeface="Bell MT" pitchFamily="18" charset="0"/>
                <a:cs typeface="Times New Roman" pitchFamily="18" charset="0"/>
              </a:rPr>
              <a:t>It tracks all nodes because it does not know whether this node leads to a goal or not</a:t>
            </a:r>
          </a:p>
          <a:p>
            <a:pPr algn="just">
              <a:spcBef>
                <a:spcPts val="1200"/>
              </a:spcBef>
              <a:buFont typeface="Bell MT" panose="02020503060305020303" pitchFamily="18" charset="0"/>
              <a:buChar char="–"/>
            </a:pPr>
            <a:r>
              <a:rPr lang="en-US" sz="2600" dirty="0">
                <a:latin typeface="Bell MT" pitchFamily="18" charset="0"/>
                <a:cs typeface="Times New Roman" pitchFamily="18" charset="0"/>
              </a:rPr>
              <a:t>Keeps on trying until it gets solution</a:t>
            </a:r>
          </a:p>
          <a:p>
            <a:pPr algn="just">
              <a:spcBef>
                <a:spcPts val="1200"/>
              </a:spcBef>
              <a:buFont typeface="Bell MT" panose="02020503060305020303" pitchFamily="18" charset="0"/>
              <a:buChar char="–"/>
            </a:pPr>
            <a:r>
              <a:rPr lang="en-US" sz="2600" dirty="0">
                <a:latin typeface="Bell MT" pitchFamily="18" charset="0"/>
              </a:rPr>
              <a:t>All nodes are expanded from the root node</a:t>
            </a:r>
            <a:endParaRPr lang="en-US" sz="2600" dirty="0">
              <a:latin typeface="Bell MT" pitchFamily="18" charset="0"/>
              <a:cs typeface="Times New Roman" pitchFamily="18" charset="0"/>
            </a:endParaRPr>
          </a:p>
          <a:p>
            <a:pPr algn="just">
              <a:spcBef>
                <a:spcPts val="1200"/>
              </a:spcBef>
              <a:buFont typeface="Bell MT" panose="02020503060305020303" pitchFamily="18" charset="0"/>
              <a:buChar char="–"/>
            </a:pPr>
            <a:r>
              <a:rPr lang="en-US" sz="2600" dirty="0">
                <a:latin typeface="Bell MT" pitchFamily="18" charset="0"/>
              </a:rPr>
              <a:t>That is it is a simple strategy in which </a:t>
            </a:r>
          </a:p>
          <a:p>
            <a:pPr lvl="1" algn="just">
              <a:spcBef>
                <a:spcPts val="1200"/>
              </a:spcBef>
              <a:buFont typeface="Wingdings" panose="05000000000000000000" pitchFamily="2" charset="2"/>
              <a:buChar char="Ø"/>
            </a:pPr>
            <a:r>
              <a:rPr lang="en-US" sz="2600" dirty="0">
                <a:latin typeface="Bell MT" pitchFamily="18" charset="0"/>
              </a:rPr>
              <a:t> the root node is expanded first, </a:t>
            </a:r>
          </a:p>
          <a:p>
            <a:pPr lvl="1" algn="just">
              <a:spcBef>
                <a:spcPts val="1200"/>
              </a:spcBef>
              <a:buFont typeface="Wingdings" panose="05000000000000000000" pitchFamily="2" charset="2"/>
              <a:buChar char="Ø"/>
            </a:pPr>
            <a:r>
              <a:rPr lang="en-US" sz="2600" dirty="0">
                <a:latin typeface="Bell MT" pitchFamily="18" charset="0"/>
              </a:rPr>
              <a:t> then all the successors of the root node are expanded next, </a:t>
            </a:r>
          </a:p>
          <a:p>
            <a:pPr lvl="1" algn="just">
              <a:spcBef>
                <a:spcPts val="1200"/>
              </a:spcBef>
              <a:buFont typeface="Wingdings" panose="05000000000000000000" pitchFamily="2" charset="2"/>
              <a:buChar char="Ø"/>
            </a:pPr>
            <a:r>
              <a:rPr lang="en-US" sz="2600" dirty="0">
                <a:latin typeface="Bell MT" pitchFamily="18" charset="0"/>
              </a:rPr>
              <a:t> then their successors, and so on. </a:t>
            </a:r>
          </a:p>
          <a:p>
            <a:endParaRPr lang="en-US" sz="3100" dirty="0"/>
          </a:p>
        </p:txBody>
      </p:sp>
      <p:sp>
        <p:nvSpPr>
          <p:cNvPr id="5" name="Date Placeholder 4"/>
          <p:cNvSpPr>
            <a:spLocks noGrp="1"/>
          </p:cNvSpPr>
          <p:nvPr>
            <p:ph type="dt" sz="half" idx="10"/>
          </p:nvPr>
        </p:nvSpPr>
        <p:spPr/>
        <p:txBody>
          <a:bodyPr/>
          <a:lstStyle/>
          <a:p>
            <a:pPr>
              <a:defRPr/>
            </a:pPr>
            <a:fld id="{126A5432-97CF-4F75-9260-CB04C826011B}" type="datetime1">
              <a:rPr lang="en-US" altLang="en-US" smtClean="0"/>
              <a:pPr>
                <a:defRPr/>
              </a:pPr>
              <a:t>2/1/2024</a:t>
            </a:fld>
            <a:endParaRPr lang="en-US" altLang="en-US"/>
          </a:p>
        </p:txBody>
      </p:sp>
      <p:sp>
        <p:nvSpPr>
          <p:cNvPr id="6" name="Footer Placeholder 5"/>
          <p:cNvSpPr>
            <a:spLocks noGrp="1"/>
          </p:cNvSpPr>
          <p:nvPr>
            <p:ph type="ftr" sz="quarter" idx="11"/>
          </p:nvPr>
        </p:nvSpPr>
        <p:spPr/>
        <p:txBody>
          <a:bodyPr/>
          <a:lstStyle/>
          <a:p>
            <a:pPr>
              <a:defRPr/>
            </a:pPr>
            <a:r>
              <a:rPr lang="en-US" altLang="en-US" dirty="0"/>
              <a:t>AI/COSC</a:t>
            </a:r>
          </a:p>
        </p:txBody>
      </p:sp>
      <p:sp>
        <p:nvSpPr>
          <p:cNvPr id="7" name="Slide Number Placeholder 6"/>
          <p:cNvSpPr>
            <a:spLocks noGrp="1"/>
          </p:cNvSpPr>
          <p:nvPr>
            <p:ph type="sldNum" sz="quarter" idx="12"/>
          </p:nvPr>
        </p:nvSpPr>
        <p:spPr/>
        <p:txBody>
          <a:bodyPr/>
          <a:lstStyle/>
          <a:p>
            <a:pPr>
              <a:defRPr/>
            </a:pPr>
            <a:fld id="{2E53A112-71A6-42C9-9F16-7A725A4C64B2}" type="slidenum">
              <a:rPr lang="en-US" altLang="en-US" smtClean="0"/>
              <a:pPr>
                <a:defRPr/>
              </a:pPr>
              <a:t>53</a:t>
            </a:fld>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idx="4294967295"/>
          </p:nvPr>
        </p:nvSpPr>
        <p:spPr>
          <a:xfrm>
            <a:off x="758825" y="76200"/>
            <a:ext cx="7699375" cy="533400"/>
          </a:xfrm>
        </p:spPr>
        <p:txBody>
          <a:bodyPr>
            <a:noAutofit/>
          </a:bodyPr>
          <a:lstStyle/>
          <a:p>
            <a:r>
              <a:rPr lang="en-US" b="1" dirty="0">
                <a:latin typeface="Bell MT" pitchFamily="18" charset="0"/>
              </a:rPr>
              <a:t>Breadth first search cont’d</a:t>
            </a:r>
          </a:p>
        </p:txBody>
      </p:sp>
      <p:sp>
        <p:nvSpPr>
          <p:cNvPr id="57348" name="Rectangle 3"/>
          <p:cNvSpPr>
            <a:spLocks noGrp="1" noChangeArrowheads="1"/>
          </p:cNvSpPr>
          <p:nvPr>
            <p:ph type="body" idx="4294967295"/>
          </p:nvPr>
        </p:nvSpPr>
        <p:spPr>
          <a:xfrm>
            <a:off x="685800" y="837561"/>
            <a:ext cx="7772400" cy="5715000"/>
          </a:xfrm>
        </p:spPr>
        <p:txBody>
          <a:bodyPr>
            <a:normAutofit/>
          </a:bodyPr>
          <a:lstStyle/>
          <a:p>
            <a:pPr indent="-365760" algn="just">
              <a:spcBef>
                <a:spcPts val="600"/>
              </a:spcBef>
              <a:buClr>
                <a:schemeClr val="tx1"/>
              </a:buClr>
              <a:buFont typeface="Bell MT" panose="02020503060305020303" pitchFamily="18" charset="0"/>
              <a:buChar char="–"/>
            </a:pPr>
            <a:r>
              <a:rPr lang="en-US" sz="2800" dirty="0">
                <a:latin typeface="Bell MT" pitchFamily="18" charset="0"/>
              </a:rPr>
              <a:t>In general, all the nodes are expanded at a given depth in the search tree before any nodes at the next level are expanded.</a:t>
            </a:r>
            <a:endParaRPr lang="en-US" sz="2800" dirty="0">
              <a:latin typeface="Bell MT" pitchFamily="18" charset="0"/>
              <a:cs typeface="Times New Roman" pitchFamily="18" charset="0"/>
            </a:endParaRPr>
          </a:p>
          <a:p>
            <a:pPr indent="-365760" algn="just">
              <a:spcBef>
                <a:spcPts val="600"/>
              </a:spcBef>
              <a:buClr>
                <a:schemeClr val="tx1"/>
              </a:buClr>
              <a:buFont typeface="Bell MT" panose="02020503060305020303" pitchFamily="18" charset="0"/>
              <a:buChar char="–"/>
            </a:pPr>
            <a:r>
              <a:rPr lang="en-US" sz="2800" dirty="0">
                <a:latin typeface="Bell MT" pitchFamily="18" charset="0"/>
              </a:rPr>
              <a:t>That is, BFS expands all nodes at level d before expanding nodes at level </a:t>
            </a:r>
            <a:r>
              <a:rPr lang="en-US" sz="2800" i="1" dirty="0">
                <a:latin typeface="Bell MT" pitchFamily="18" charset="0"/>
              </a:rPr>
              <a:t>d+1</a:t>
            </a:r>
          </a:p>
          <a:p>
            <a:pPr indent="-365760" algn="just">
              <a:spcBef>
                <a:spcPts val="600"/>
              </a:spcBef>
              <a:buClr>
                <a:schemeClr val="tx1"/>
              </a:buClr>
              <a:buFont typeface="Bell MT" panose="02020503060305020303" pitchFamily="18" charset="0"/>
              <a:buChar char="–"/>
            </a:pPr>
            <a:r>
              <a:rPr lang="en-US" sz="2800" dirty="0">
                <a:latin typeface="Bell MT" pitchFamily="18" charset="0"/>
              </a:rPr>
              <a:t>It checks all paths of a given length before moving to any longer path</a:t>
            </a:r>
          </a:p>
          <a:p>
            <a:pPr indent="-365760" algn="just">
              <a:spcBef>
                <a:spcPts val="600"/>
              </a:spcBef>
              <a:buClr>
                <a:schemeClr val="tx1"/>
              </a:buClr>
              <a:buFont typeface="Bell MT" panose="02020503060305020303" pitchFamily="18" charset="0"/>
              <a:buChar char="–"/>
            </a:pPr>
            <a:r>
              <a:rPr lang="en-US" sz="2800" dirty="0">
                <a:latin typeface="Bell MT" pitchFamily="18" charset="0"/>
              </a:rPr>
              <a:t>Expands the shallowest node first</a:t>
            </a:r>
          </a:p>
        </p:txBody>
      </p:sp>
      <p:sp>
        <p:nvSpPr>
          <p:cNvPr id="5" name="Date Placeholder 4"/>
          <p:cNvSpPr>
            <a:spLocks noGrp="1"/>
          </p:cNvSpPr>
          <p:nvPr>
            <p:ph type="dt" sz="half" idx="10"/>
          </p:nvPr>
        </p:nvSpPr>
        <p:spPr/>
        <p:txBody>
          <a:bodyPr/>
          <a:lstStyle/>
          <a:p>
            <a:pPr>
              <a:defRPr/>
            </a:pPr>
            <a:fld id="{369EEE6F-1D5C-45F3-A07D-2579C01DF835}" type="datetime1">
              <a:rPr lang="en-US" altLang="en-US" smtClean="0"/>
              <a:pPr>
                <a:defRPr/>
              </a:pPr>
              <a:t>2/1/2024</a:t>
            </a:fld>
            <a:endParaRPr lang="en-US" altLang="en-US"/>
          </a:p>
        </p:txBody>
      </p:sp>
      <p:sp>
        <p:nvSpPr>
          <p:cNvPr id="6" name="Footer Placeholder 5"/>
          <p:cNvSpPr>
            <a:spLocks noGrp="1"/>
          </p:cNvSpPr>
          <p:nvPr>
            <p:ph type="ftr" sz="quarter" idx="11"/>
          </p:nvPr>
        </p:nvSpPr>
        <p:spPr/>
        <p:txBody>
          <a:bodyPr/>
          <a:lstStyle/>
          <a:p>
            <a:pPr>
              <a:defRPr/>
            </a:pPr>
            <a:r>
              <a:rPr lang="en-US" altLang="en-US" dirty="0"/>
              <a:t>AI/COSC</a:t>
            </a:r>
          </a:p>
        </p:txBody>
      </p:sp>
      <p:sp>
        <p:nvSpPr>
          <p:cNvPr id="7" name="Slide Number Placeholder 6"/>
          <p:cNvSpPr>
            <a:spLocks noGrp="1"/>
          </p:cNvSpPr>
          <p:nvPr>
            <p:ph type="sldNum" sz="quarter" idx="12"/>
          </p:nvPr>
        </p:nvSpPr>
        <p:spPr/>
        <p:txBody>
          <a:bodyPr/>
          <a:lstStyle/>
          <a:p>
            <a:pPr>
              <a:defRPr/>
            </a:pPr>
            <a:fld id="{2E53A112-71A6-42C9-9F16-7A725A4C64B2}" type="slidenum">
              <a:rPr lang="en-US" altLang="en-US" smtClean="0"/>
              <a:pPr>
                <a:defRPr/>
              </a:pPr>
              <a:t>54</a:t>
            </a:fld>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4"/>
          <p:cNvSpPr>
            <a:spLocks noGrp="1" noChangeArrowheads="1"/>
          </p:cNvSpPr>
          <p:nvPr>
            <p:ph type="title" idx="4294967295"/>
          </p:nvPr>
        </p:nvSpPr>
        <p:spPr>
          <a:xfrm>
            <a:off x="771524" y="190135"/>
            <a:ext cx="7756525" cy="381000"/>
          </a:xfrm>
          <a:noFill/>
        </p:spPr>
        <p:txBody>
          <a:bodyPr anchor="b">
            <a:normAutofit fontScale="90000"/>
          </a:bodyPr>
          <a:lstStyle/>
          <a:p>
            <a:br>
              <a:rPr lang="sv-SE" dirty="0"/>
            </a:br>
            <a:br>
              <a:rPr lang="sv-SE" dirty="0"/>
            </a:br>
            <a:r>
              <a:rPr lang="en-US" sz="3600" b="1" dirty="0"/>
              <a:t>Breadth first search cont’d</a:t>
            </a:r>
            <a:endParaRPr lang="sv-SE" sz="3600" b="1" dirty="0"/>
          </a:p>
        </p:txBody>
      </p:sp>
      <p:sp>
        <p:nvSpPr>
          <p:cNvPr id="304133" name="Oval 5"/>
          <p:cNvSpPr>
            <a:spLocks noChangeArrowheads="1"/>
          </p:cNvSpPr>
          <p:nvPr/>
        </p:nvSpPr>
        <p:spPr bwMode="auto">
          <a:xfrm>
            <a:off x="1524000" y="1449388"/>
            <a:ext cx="457200" cy="455612"/>
          </a:xfrm>
          <a:prstGeom prst="ellipse">
            <a:avLst/>
          </a:prstGeom>
          <a:solidFill>
            <a:schemeClr val="accent1"/>
          </a:solidFill>
          <a:ln w="9525">
            <a:solidFill>
              <a:schemeClr val="tx1"/>
            </a:solidFill>
            <a:miter lim="800000"/>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grpSp>
        <p:nvGrpSpPr>
          <p:cNvPr id="2" name="Group 6"/>
          <p:cNvGrpSpPr>
            <a:grpSpLocks/>
          </p:cNvGrpSpPr>
          <p:nvPr/>
        </p:nvGrpSpPr>
        <p:grpSpPr bwMode="auto">
          <a:xfrm>
            <a:off x="5943600" y="841375"/>
            <a:ext cx="2438400" cy="1976438"/>
            <a:chOff x="2592" y="864"/>
            <a:chExt cx="1536" cy="1248"/>
          </a:xfrm>
        </p:grpSpPr>
        <p:grpSp>
          <p:nvGrpSpPr>
            <p:cNvPr id="3" name="Group 7"/>
            <p:cNvGrpSpPr>
              <a:grpSpLocks/>
            </p:cNvGrpSpPr>
            <p:nvPr/>
          </p:nvGrpSpPr>
          <p:grpSpPr bwMode="auto">
            <a:xfrm>
              <a:off x="2592" y="1344"/>
              <a:ext cx="816" cy="768"/>
              <a:chOff x="1488" y="1104"/>
              <a:chExt cx="816" cy="768"/>
            </a:xfrm>
          </p:grpSpPr>
          <p:sp>
            <p:nvSpPr>
              <p:cNvPr id="58430" name="Oval 8"/>
              <p:cNvSpPr>
                <a:spLocks noChangeArrowheads="1"/>
              </p:cNvSpPr>
              <p:nvPr/>
            </p:nvSpPr>
            <p:spPr bwMode="auto">
              <a:xfrm>
                <a:off x="1728" y="1104"/>
                <a:ext cx="288" cy="288"/>
              </a:xfrm>
              <a:prstGeom prst="ellipse">
                <a:avLst/>
              </a:prstGeom>
              <a:solidFill>
                <a:schemeClr val="accent1"/>
              </a:solidFill>
              <a:ln w="9525">
                <a:solidFill>
                  <a:schemeClr val="tx1"/>
                </a:solidFill>
                <a:miter lim="800000"/>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58431" name="Oval 9"/>
              <p:cNvSpPr>
                <a:spLocks noChangeArrowheads="1"/>
              </p:cNvSpPr>
              <p:nvPr/>
            </p:nvSpPr>
            <p:spPr bwMode="auto">
              <a:xfrm>
                <a:off x="1488" y="1584"/>
                <a:ext cx="288" cy="288"/>
              </a:xfrm>
              <a:prstGeom prst="ellipse">
                <a:avLst/>
              </a:prstGeom>
              <a:solidFill>
                <a:schemeClr val="accent1"/>
              </a:solidFill>
              <a:ln w="9525">
                <a:solidFill>
                  <a:schemeClr val="tx1"/>
                </a:solidFill>
                <a:miter lim="800000"/>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58432" name="Oval 10"/>
              <p:cNvSpPr>
                <a:spLocks noChangeArrowheads="1"/>
              </p:cNvSpPr>
              <p:nvPr/>
            </p:nvSpPr>
            <p:spPr bwMode="auto">
              <a:xfrm>
                <a:off x="2016" y="1584"/>
                <a:ext cx="288" cy="288"/>
              </a:xfrm>
              <a:prstGeom prst="ellipse">
                <a:avLst/>
              </a:prstGeom>
              <a:solidFill>
                <a:schemeClr val="accent1"/>
              </a:solidFill>
              <a:ln w="9525">
                <a:solidFill>
                  <a:schemeClr val="tx1"/>
                </a:solidFill>
                <a:miter lim="800000"/>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58433" name="Line 11"/>
              <p:cNvSpPr>
                <a:spLocks noChangeShapeType="1"/>
              </p:cNvSpPr>
              <p:nvPr/>
            </p:nvSpPr>
            <p:spPr bwMode="auto">
              <a:xfrm flipH="1">
                <a:off x="1680" y="1344"/>
                <a:ext cx="144" cy="288"/>
              </a:xfrm>
              <a:prstGeom prst="line">
                <a:avLst/>
              </a:prstGeom>
              <a:noFill/>
              <a:ln w="38100">
                <a:solidFill>
                  <a:schemeClr val="tx1"/>
                </a:solidFill>
                <a:miter lim="800000"/>
                <a:headEnd/>
                <a:tailEnd/>
              </a:ln>
            </p:spPr>
            <p:txBody>
              <a:bodyPr wrap="none"/>
              <a:lstStyle/>
              <a:p>
                <a:endParaRPr lang="en-US"/>
              </a:p>
            </p:txBody>
          </p:sp>
          <p:sp>
            <p:nvSpPr>
              <p:cNvPr id="58434" name="Line 12"/>
              <p:cNvSpPr>
                <a:spLocks noChangeShapeType="1"/>
              </p:cNvSpPr>
              <p:nvPr/>
            </p:nvSpPr>
            <p:spPr bwMode="auto">
              <a:xfrm>
                <a:off x="1968" y="1344"/>
                <a:ext cx="144" cy="240"/>
              </a:xfrm>
              <a:prstGeom prst="line">
                <a:avLst/>
              </a:prstGeom>
              <a:noFill/>
              <a:ln w="38100">
                <a:solidFill>
                  <a:schemeClr val="tx1"/>
                </a:solidFill>
                <a:miter lim="800000"/>
                <a:headEnd/>
                <a:tailEnd/>
              </a:ln>
            </p:spPr>
            <p:txBody>
              <a:bodyPr wrap="none"/>
              <a:lstStyle/>
              <a:p>
                <a:endParaRPr lang="en-US"/>
              </a:p>
            </p:txBody>
          </p:sp>
        </p:grpSp>
        <p:grpSp>
          <p:nvGrpSpPr>
            <p:cNvPr id="4" name="Group 13"/>
            <p:cNvGrpSpPr>
              <a:grpSpLocks/>
            </p:cNvGrpSpPr>
            <p:nvPr/>
          </p:nvGrpSpPr>
          <p:grpSpPr bwMode="auto">
            <a:xfrm>
              <a:off x="2832" y="864"/>
              <a:ext cx="1296" cy="768"/>
              <a:chOff x="1008" y="912"/>
              <a:chExt cx="1296" cy="768"/>
            </a:xfrm>
          </p:grpSpPr>
          <p:sp>
            <p:nvSpPr>
              <p:cNvPr id="58425" name="Oval 14"/>
              <p:cNvSpPr>
                <a:spLocks noChangeArrowheads="1"/>
              </p:cNvSpPr>
              <p:nvPr/>
            </p:nvSpPr>
            <p:spPr bwMode="auto">
              <a:xfrm>
                <a:off x="1488" y="912"/>
                <a:ext cx="288" cy="288"/>
              </a:xfrm>
              <a:prstGeom prst="ellipse">
                <a:avLst/>
              </a:prstGeom>
              <a:solidFill>
                <a:schemeClr val="accent1"/>
              </a:solidFill>
              <a:ln w="9525">
                <a:solidFill>
                  <a:schemeClr val="tx1"/>
                </a:solidFill>
                <a:miter lim="800000"/>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58426" name="Line 15"/>
              <p:cNvSpPr>
                <a:spLocks noChangeShapeType="1"/>
              </p:cNvSpPr>
              <p:nvPr/>
            </p:nvSpPr>
            <p:spPr bwMode="auto">
              <a:xfrm flipH="1">
                <a:off x="1200" y="1152"/>
                <a:ext cx="384" cy="288"/>
              </a:xfrm>
              <a:prstGeom prst="line">
                <a:avLst/>
              </a:prstGeom>
              <a:noFill/>
              <a:ln w="38100">
                <a:solidFill>
                  <a:schemeClr val="tx1"/>
                </a:solidFill>
                <a:miter lim="800000"/>
                <a:headEnd/>
                <a:tailEnd/>
              </a:ln>
            </p:spPr>
            <p:txBody>
              <a:bodyPr wrap="none"/>
              <a:lstStyle/>
              <a:p>
                <a:endParaRPr lang="en-US"/>
              </a:p>
            </p:txBody>
          </p:sp>
          <p:sp>
            <p:nvSpPr>
              <p:cNvPr id="58427" name="Line 16"/>
              <p:cNvSpPr>
                <a:spLocks noChangeShapeType="1"/>
              </p:cNvSpPr>
              <p:nvPr/>
            </p:nvSpPr>
            <p:spPr bwMode="auto">
              <a:xfrm>
                <a:off x="1728" y="1152"/>
                <a:ext cx="384" cy="288"/>
              </a:xfrm>
              <a:prstGeom prst="line">
                <a:avLst/>
              </a:prstGeom>
              <a:noFill/>
              <a:ln w="38100">
                <a:solidFill>
                  <a:schemeClr val="tx1"/>
                </a:solidFill>
                <a:miter lim="800000"/>
                <a:headEnd/>
                <a:tailEnd/>
              </a:ln>
            </p:spPr>
            <p:txBody>
              <a:bodyPr wrap="none"/>
              <a:lstStyle/>
              <a:p>
                <a:endParaRPr lang="en-US"/>
              </a:p>
            </p:txBody>
          </p:sp>
          <p:sp>
            <p:nvSpPr>
              <p:cNvPr id="58428" name="Oval 17"/>
              <p:cNvSpPr>
                <a:spLocks noChangeArrowheads="1"/>
              </p:cNvSpPr>
              <p:nvPr/>
            </p:nvSpPr>
            <p:spPr bwMode="auto">
              <a:xfrm>
                <a:off x="2016" y="1392"/>
                <a:ext cx="288" cy="288"/>
              </a:xfrm>
              <a:prstGeom prst="ellipse">
                <a:avLst/>
              </a:prstGeom>
              <a:solidFill>
                <a:schemeClr val="accent1"/>
              </a:solidFill>
              <a:ln w="9525">
                <a:solidFill>
                  <a:schemeClr val="tx1"/>
                </a:solidFill>
                <a:miter lim="800000"/>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58429" name="Oval 18"/>
              <p:cNvSpPr>
                <a:spLocks noChangeArrowheads="1"/>
              </p:cNvSpPr>
              <p:nvPr/>
            </p:nvSpPr>
            <p:spPr bwMode="auto">
              <a:xfrm>
                <a:off x="1008" y="1392"/>
                <a:ext cx="288" cy="288"/>
              </a:xfrm>
              <a:prstGeom prst="ellipse">
                <a:avLst/>
              </a:prstGeom>
              <a:solidFill>
                <a:schemeClr val="accent1"/>
              </a:solidFill>
              <a:ln w="9525">
                <a:solidFill>
                  <a:schemeClr val="tx1"/>
                </a:solidFill>
                <a:miter lim="800000"/>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grpSp>
      </p:grpSp>
      <p:grpSp>
        <p:nvGrpSpPr>
          <p:cNvPr id="5" name="Group 19"/>
          <p:cNvGrpSpPr>
            <a:grpSpLocks/>
          </p:cNvGrpSpPr>
          <p:nvPr/>
        </p:nvGrpSpPr>
        <p:grpSpPr bwMode="auto">
          <a:xfrm>
            <a:off x="1371600" y="3048000"/>
            <a:ext cx="2895600" cy="1984375"/>
            <a:chOff x="96" y="1920"/>
            <a:chExt cx="1824" cy="1248"/>
          </a:xfrm>
        </p:grpSpPr>
        <p:grpSp>
          <p:nvGrpSpPr>
            <p:cNvPr id="6" name="Group 20"/>
            <p:cNvGrpSpPr>
              <a:grpSpLocks/>
            </p:cNvGrpSpPr>
            <p:nvPr/>
          </p:nvGrpSpPr>
          <p:grpSpPr bwMode="auto">
            <a:xfrm>
              <a:off x="96" y="2400"/>
              <a:ext cx="816" cy="768"/>
              <a:chOff x="1488" y="1104"/>
              <a:chExt cx="816" cy="768"/>
            </a:xfrm>
          </p:grpSpPr>
          <p:sp>
            <p:nvSpPr>
              <p:cNvPr id="58418" name="Oval 21"/>
              <p:cNvSpPr>
                <a:spLocks noChangeArrowheads="1"/>
              </p:cNvSpPr>
              <p:nvPr/>
            </p:nvSpPr>
            <p:spPr bwMode="auto">
              <a:xfrm>
                <a:off x="1728" y="1104"/>
                <a:ext cx="288" cy="288"/>
              </a:xfrm>
              <a:prstGeom prst="ellipse">
                <a:avLst/>
              </a:prstGeom>
              <a:solidFill>
                <a:schemeClr val="accent1"/>
              </a:solidFill>
              <a:ln w="9525">
                <a:solidFill>
                  <a:schemeClr val="tx1"/>
                </a:solidFill>
                <a:miter lim="800000"/>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58419" name="Oval 22"/>
              <p:cNvSpPr>
                <a:spLocks noChangeArrowheads="1"/>
              </p:cNvSpPr>
              <p:nvPr/>
            </p:nvSpPr>
            <p:spPr bwMode="auto">
              <a:xfrm>
                <a:off x="1488" y="1584"/>
                <a:ext cx="288" cy="288"/>
              </a:xfrm>
              <a:prstGeom prst="ellipse">
                <a:avLst/>
              </a:prstGeom>
              <a:solidFill>
                <a:schemeClr val="accent1"/>
              </a:solidFill>
              <a:ln w="9525">
                <a:solidFill>
                  <a:schemeClr val="tx1"/>
                </a:solidFill>
                <a:miter lim="800000"/>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58420" name="Oval 23"/>
              <p:cNvSpPr>
                <a:spLocks noChangeArrowheads="1"/>
              </p:cNvSpPr>
              <p:nvPr/>
            </p:nvSpPr>
            <p:spPr bwMode="auto">
              <a:xfrm>
                <a:off x="2016" y="1584"/>
                <a:ext cx="288" cy="288"/>
              </a:xfrm>
              <a:prstGeom prst="ellipse">
                <a:avLst/>
              </a:prstGeom>
              <a:solidFill>
                <a:schemeClr val="accent1"/>
              </a:solidFill>
              <a:ln w="9525">
                <a:solidFill>
                  <a:schemeClr val="tx1"/>
                </a:solidFill>
                <a:miter lim="800000"/>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58421" name="Line 24"/>
              <p:cNvSpPr>
                <a:spLocks noChangeShapeType="1"/>
              </p:cNvSpPr>
              <p:nvPr/>
            </p:nvSpPr>
            <p:spPr bwMode="auto">
              <a:xfrm flipH="1">
                <a:off x="1680" y="1344"/>
                <a:ext cx="144" cy="288"/>
              </a:xfrm>
              <a:prstGeom prst="line">
                <a:avLst/>
              </a:prstGeom>
              <a:noFill/>
              <a:ln w="38100">
                <a:solidFill>
                  <a:schemeClr val="tx1"/>
                </a:solidFill>
                <a:miter lim="800000"/>
                <a:headEnd/>
                <a:tailEnd/>
              </a:ln>
            </p:spPr>
            <p:txBody>
              <a:bodyPr wrap="none"/>
              <a:lstStyle/>
              <a:p>
                <a:endParaRPr lang="en-US"/>
              </a:p>
            </p:txBody>
          </p:sp>
          <p:sp>
            <p:nvSpPr>
              <p:cNvPr id="58422" name="Line 25"/>
              <p:cNvSpPr>
                <a:spLocks noChangeShapeType="1"/>
              </p:cNvSpPr>
              <p:nvPr/>
            </p:nvSpPr>
            <p:spPr bwMode="auto">
              <a:xfrm>
                <a:off x="1968" y="1344"/>
                <a:ext cx="144" cy="240"/>
              </a:xfrm>
              <a:prstGeom prst="line">
                <a:avLst/>
              </a:prstGeom>
              <a:noFill/>
              <a:ln w="38100">
                <a:solidFill>
                  <a:schemeClr val="tx1"/>
                </a:solidFill>
                <a:miter lim="800000"/>
                <a:headEnd/>
                <a:tailEnd/>
              </a:ln>
            </p:spPr>
            <p:txBody>
              <a:bodyPr wrap="none"/>
              <a:lstStyle/>
              <a:p>
                <a:endParaRPr lang="en-US"/>
              </a:p>
            </p:txBody>
          </p:sp>
        </p:grpSp>
        <p:grpSp>
          <p:nvGrpSpPr>
            <p:cNvPr id="7" name="Group 26"/>
            <p:cNvGrpSpPr>
              <a:grpSpLocks/>
            </p:cNvGrpSpPr>
            <p:nvPr/>
          </p:nvGrpSpPr>
          <p:grpSpPr bwMode="auto">
            <a:xfrm>
              <a:off x="336" y="1920"/>
              <a:ext cx="1296" cy="768"/>
              <a:chOff x="1008" y="912"/>
              <a:chExt cx="1296" cy="768"/>
            </a:xfrm>
          </p:grpSpPr>
          <p:sp>
            <p:nvSpPr>
              <p:cNvPr id="58413" name="Oval 27"/>
              <p:cNvSpPr>
                <a:spLocks noChangeArrowheads="1"/>
              </p:cNvSpPr>
              <p:nvPr/>
            </p:nvSpPr>
            <p:spPr bwMode="auto">
              <a:xfrm>
                <a:off x="1488" y="912"/>
                <a:ext cx="288" cy="288"/>
              </a:xfrm>
              <a:prstGeom prst="ellipse">
                <a:avLst/>
              </a:prstGeom>
              <a:solidFill>
                <a:schemeClr val="accent1"/>
              </a:solidFill>
              <a:ln w="9525">
                <a:solidFill>
                  <a:schemeClr val="tx1"/>
                </a:solidFill>
                <a:miter lim="800000"/>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58414" name="Line 28"/>
              <p:cNvSpPr>
                <a:spLocks noChangeShapeType="1"/>
              </p:cNvSpPr>
              <p:nvPr/>
            </p:nvSpPr>
            <p:spPr bwMode="auto">
              <a:xfrm flipH="1">
                <a:off x="1200" y="1152"/>
                <a:ext cx="384" cy="288"/>
              </a:xfrm>
              <a:prstGeom prst="line">
                <a:avLst/>
              </a:prstGeom>
              <a:noFill/>
              <a:ln w="38100">
                <a:solidFill>
                  <a:schemeClr val="tx1"/>
                </a:solidFill>
                <a:miter lim="800000"/>
                <a:headEnd/>
                <a:tailEnd/>
              </a:ln>
            </p:spPr>
            <p:txBody>
              <a:bodyPr wrap="none"/>
              <a:lstStyle/>
              <a:p>
                <a:endParaRPr lang="en-US"/>
              </a:p>
            </p:txBody>
          </p:sp>
          <p:sp>
            <p:nvSpPr>
              <p:cNvPr id="58415" name="Line 29"/>
              <p:cNvSpPr>
                <a:spLocks noChangeShapeType="1"/>
              </p:cNvSpPr>
              <p:nvPr/>
            </p:nvSpPr>
            <p:spPr bwMode="auto">
              <a:xfrm>
                <a:off x="1728" y="1152"/>
                <a:ext cx="384" cy="288"/>
              </a:xfrm>
              <a:prstGeom prst="line">
                <a:avLst/>
              </a:prstGeom>
              <a:noFill/>
              <a:ln w="38100">
                <a:solidFill>
                  <a:schemeClr val="tx1"/>
                </a:solidFill>
                <a:miter lim="800000"/>
                <a:headEnd/>
                <a:tailEnd/>
              </a:ln>
            </p:spPr>
            <p:txBody>
              <a:bodyPr wrap="none"/>
              <a:lstStyle/>
              <a:p>
                <a:endParaRPr lang="en-US"/>
              </a:p>
            </p:txBody>
          </p:sp>
          <p:sp>
            <p:nvSpPr>
              <p:cNvPr id="58416" name="Oval 30"/>
              <p:cNvSpPr>
                <a:spLocks noChangeArrowheads="1"/>
              </p:cNvSpPr>
              <p:nvPr/>
            </p:nvSpPr>
            <p:spPr bwMode="auto">
              <a:xfrm>
                <a:off x="2016" y="1392"/>
                <a:ext cx="288" cy="288"/>
              </a:xfrm>
              <a:prstGeom prst="ellipse">
                <a:avLst/>
              </a:prstGeom>
              <a:solidFill>
                <a:schemeClr val="accent1"/>
              </a:solidFill>
              <a:ln w="9525">
                <a:solidFill>
                  <a:schemeClr val="tx1"/>
                </a:solidFill>
                <a:miter lim="800000"/>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58417" name="Oval 31"/>
              <p:cNvSpPr>
                <a:spLocks noChangeArrowheads="1"/>
              </p:cNvSpPr>
              <p:nvPr/>
            </p:nvSpPr>
            <p:spPr bwMode="auto">
              <a:xfrm>
                <a:off x="1008" y="1392"/>
                <a:ext cx="288" cy="288"/>
              </a:xfrm>
              <a:prstGeom prst="ellipse">
                <a:avLst/>
              </a:prstGeom>
              <a:solidFill>
                <a:schemeClr val="accent1"/>
              </a:solidFill>
              <a:ln w="9525">
                <a:solidFill>
                  <a:schemeClr val="tx1"/>
                </a:solidFill>
                <a:miter lim="800000"/>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grpSp>
        <p:grpSp>
          <p:nvGrpSpPr>
            <p:cNvPr id="8" name="Group 32"/>
            <p:cNvGrpSpPr>
              <a:grpSpLocks/>
            </p:cNvGrpSpPr>
            <p:nvPr/>
          </p:nvGrpSpPr>
          <p:grpSpPr bwMode="auto">
            <a:xfrm>
              <a:off x="1104" y="2400"/>
              <a:ext cx="816" cy="768"/>
              <a:chOff x="1488" y="1104"/>
              <a:chExt cx="816" cy="768"/>
            </a:xfrm>
          </p:grpSpPr>
          <p:sp>
            <p:nvSpPr>
              <p:cNvPr id="58408" name="Oval 33"/>
              <p:cNvSpPr>
                <a:spLocks noChangeArrowheads="1"/>
              </p:cNvSpPr>
              <p:nvPr/>
            </p:nvSpPr>
            <p:spPr bwMode="auto">
              <a:xfrm>
                <a:off x="1728" y="1104"/>
                <a:ext cx="288" cy="288"/>
              </a:xfrm>
              <a:prstGeom prst="ellipse">
                <a:avLst/>
              </a:prstGeom>
              <a:solidFill>
                <a:schemeClr val="accent1"/>
              </a:solidFill>
              <a:ln w="9525">
                <a:solidFill>
                  <a:schemeClr val="tx1"/>
                </a:solidFill>
                <a:miter lim="800000"/>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58409" name="Oval 34"/>
              <p:cNvSpPr>
                <a:spLocks noChangeArrowheads="1"/>
              </p:cNvSpPr>
              <p:nvPr/>
            </p:nvSpPr>
            <p:spPr bwMode="auto">
              <a:xfrm>
                <a:off x="1488" y="1584"/>
                <a:ext cx="288" cy="288"/>
              </a:xfrm>
              <a:prstGeom prst="ellipse">
                <a:avLst/>
              </a:prstGeom>
              <a:solidFill>
                <a:schemeClr val="accent1"/>
              </a:solidFill>
              <a:ln w="9525">
                <a:solidFill>
                  <a:schemeClr val="tx1"/>
                </a:solidFill>
                <a:miter lim="800000"/>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58410" name="Oval 35"/>
              <p:cNvSpPr>
                <a:spLocks noChangeArrowheads="1"/>
              </p:cNvSpPr>
              <p:nvPr/>
            </p:nvSpPr>
            <p:spPr bwMode="auto">
              <a:xfrm>
                <a:off x="2016" y="1584"/>
                <a:ext cx="288" cy="288"/>
              </a:xfrm>
              <a:prstGeom prst="ellipse">
                <a:avLst/>
              </a:prstGeom>
              <a:solidFill>
                <a:schemeClr val="accent1"/>
              </a:solidFill>
              <a:ln w="9525">
                <a:solidFill>
                  <a:schemeClr val="tx1"/>
                </a:solidFill>
                <a:miter lim="800000"/>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58411" name="Line 36"/>
              <p:cNvSpPr>
                <a:spLocks noChangeShapeType="1"/>
              </p:cNvSpPr>
              <p:nvPr/>
            </p:nvSpPr>
            <p:spPr bwMode="auto">
              <a:xfrm flipH="1">
                <a:off x="1680" y="1344"/>
                <a:ext cx="144" cy="288"/>
              </a:xfrm>
              <a:prstGeom prst="line">
                <a:avLst/>
              </a:prstGeom>
              <a:noFill/>
              <a:ln w="38100">
                <a:solidFill>
                  <a:schemeClr val="tx1"/>
                </a:solidFill>
                <a:miter lim="800000"/>
                <a:headEnd/>
                <a:tailEnd/>
              </a:ln>
            </p:spPr>
            <p:txBody>
              <a:bodyPr wrap="none"/>
              <a:lstStyle/>
              <a:p>
                <a:endParaRPr lang="en-US"/>
              </a:p>
            </p:txBody>
          </p:sp>
          <p:sp>
            <p:nvSpPr>
              <p:cNvPr id="58412" name="Line 37"/>
              <p:cNvSpPr>
                <a:spLocks noChangeShapeType="1"/>
              </p:cNvSpPr>
              <p:nvPr/>
            </p:nvSpPr>
            <p:spPr bwMode="auto">
              <a:xfrm>
                <a:off x="1968" y="1344"/>
                <a:ext cx="144" cy="240"/>
              </a:xfrm>
              <a:prstGeom prst="line">
                <a:avLst/>
              </a:prstGeom>
              <a:noFill/>
              <a:ln w="38100">
                <a:solidFill>
                  <a:schemeClr val="tx1"/>
                </a:solidFill>
                <a:miter lim="800000"/>
                <a:headEnd/>
                <a:tailEnd/>
              </a:ln>
            </p:spPr>
            <p:txBody>
              <a:bodyPr wrap="none"/>
              <a:lstStyle/>
              <a:p>
                <a:endParaRPr lang="en-US"/>
              </a:p>
            </p:txBody>
          </p:sp>
        </p:grpSp>
      </p:grpSp>
      <p:grpSp>
        <p:nvGrpSpPr>
          <p:cNvPr id="9" name="Group 38"/>
          <p:cNvGrpSpPr>
            <a:grpSpLocks/>
          </p:cNvGrpSpPr>
          <p:nvPr/>
        </p:nvGrpSpPr>
        <p:grpSpPr bwMode="auto">
          <a:xfrm>
            <a:off x="2667000" y="1293813"/>
            <a:ext cx="1295400" cy="1222375"/>
            <a:chOff x="1488" y="1104"/>
            <a:chExt cx="816" cy="768"/>
          </a:xfrm>
        </p:grpSpPr>
        <p:sp>
          <p:nvSpPr>
            <p:cNvPr id="58400" name="Oval 39"/>
            <p:cNvSpPr>
              <a:spLocks noChangeArrowheads="1"/>
            </p:cNvSpPr>
            <p:nvPr/>
          </p:nvSpPr>
          <p:spPr bwMode="auto">
            <a:xfrm>
              <a:off x="1728" y="1104"/>
              <a:ext cx="288" cy="288"/>
            </a:xfrm>
            <a:prstGeom prst="ellipse">
              <a:avLst/>
            </a:prstGeom>
            <a:solidFill>
              <a:schemeClr val="accent1"/>
            </a:solidFill>
            <a:ln w="9525">
              <a:solidFill>
                <a:schemeClr val="tx1"/>
              </a:solidFill>
              <a:miter lim="800000"/>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58401" name="Oval 40"/>
            <p:cNvSpPr>
              <a:spLocks noChangeArrowheads="1"/>
            </p:cNvSpPr>
            <p:nvPr/>
          </p:nvSpPr>
          <p:spPr bwMode="auto">
            <a:xfrm>
              <a:off x="1488" y="1584"/>
              <a:ext cx="288" cy="288"/>
            </a:xfrm>
            <a:prstGeom prst="ellipse">
              <a:avLst/>
            </a:prstGeom>
            <a:solidFill>
              <a:schemeClr val="accent1"/>
            </a:solidFill>
            <a:ln w="9525">
              <a:solidFill>
                <a:schemeClr val="tx1"/>
              </a:solidFill>
              <a:miter lim="800000"/>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58402" name="Oval 41"/>
            <p:cNvSpPr>
              <a:spLocks noChangeArrowheads="1"/>
            </p:cNvSpPr>
            <p:nvPr/>
          </p:nvSpPr>
          <p:spPr bwMode="auto">
            <a:xfrm>
              <a:off x="2016" y="1584"/>
              <a:ext cx="288" cy="288"/>
            </a:xfrm>
            <a:prstGeom prst="ellipse">
              <a:avLst/>
            </a:prstGeom>
            <a:solidFill>
              <a:schemeClr val="accent1"/>
            </a:solidFill>
            <a:ln w="9525">
              <a:solidFill>
                <a:schemeClr val="tx1"/>
              </a:solidFill>
              <a:miter lim="800000"/>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58403" name="Line 42"/>
            <p:cNvSpPr>
              <a:spLocks noChangeShapeType="1"/>
            </p:cNvSpPr>
            <p:nvPr/>
          </p:nvSpPr>
          <p:spPr bwMode="auto">
            <a:xfrm flipH="1">
              <a:off x="1680" y="1344"/>
              <a:ext cx="144" cy="288"/>
            </a:xfrm>
            <a:prstGeom prst="line">
              <a:avLst/>
            </a:prstGeom>
            <a:noFill/>
            <a:ln w="38100">
              <a:solidFill>
                <a:schemeClr val="tx1"/>
              </a:solidFill>
              <a:miter lim="800000"/>
              <a:headEnd/>
              <a:tailEnd/>
            </a:ln>
          </p:spPr>
          <p:txBody>
            <a:bodyPr wrap="none"/>
            <a:lstStyle/>
            <a:p>
              <a:endParaRPr lang="en-US"/>
            </a:p>
          </p:txBody>
        </p:sp>
        <p:sp>
          <p:nvSpPr>
            <p:cNvPr id="58404" name="Line 43"/>
            <p:cNvSpPr>
              <a:spLocks noChangeShapeType="1"/>
            </p:cNvSpPr>
            <p:nvPr/>
          </p:nvSpPr>
          <p:spPr bwMode="auto">
            <a:xfrm>
              <a:off x="1968" y="1344"/>
              <a:ext cx="144" cy="240"/>
            </a:xfrm>
            <a:prstGeom prst="line">
              <a:avLst/>
            </a:prstGeom>
            <a:noFill/>
            <a:ln w="38100">
              <a:solidFill>
                <a:schemeClr val="tx1"/>
              </a:solidFill>
              <a:miter lim="800000"/>
              <a:headEnd/>
              <a:tailEnd/>
            </a:ln>
          </p:spPr>
          <p:txBody>
            <a:bodyPr wrap="none"/>
            <a:lstStyle/>
            <a:p>
              <a:endParaRPr lang="en-US"/>
            </a:p>
          </p:txBody>
        </p:sp>
      </p:grpSp>
      <p:grpSp>
        <p:nvGrpSpPr>
          <p:cNvPr id="10" name="Group 44"/>
          <p:cNvGrpSpPr>
            <a:grpSpLocks/>
          </p:cNvGrpSpPr>
          <p:nvPr/>
        </p:nvGrpSpPr>
        <p:grpSpPr bwMode="auto">
          <a:xfrm>
            <a:off x="4498975" y="3048000"/>
            <a:ext cx="3273425" cy="2133600"/>
            <a:chOff x="2832" y="1920"/>
            <a:chExt cx="2064" cy="1728"/>
          </a:xfrm>
        </p:grpSpPr>
        <p:grpSp>
          <p:nvGrpSpPr>
            <p:cNvPr id="11" name="Group 45"/>
            <p:cNvGrpSpPr>
              <a:grpSpLocks/>
            </p:cNvGrpSpPr>
            <p:nvPr/>
          </p:nvGrpSpPr>
          <p:grpSpPr bwMode="auto">
            <a:xfrm>
              <a:off x="2832" y="2400"/>
              <a:ext cx="1056" cy="1248"/>
              <a:chOff x="3120" y="1104"/>
              <a:chExt cx="1056" cy="1248"/>
            </a:xfrm>
          </p:grpSpPr>
          <p:sp>
            <p:nvSpPr>
              <p:cNvPr id="58391" name="Oval 46"/>
              <p:cNvSpPr>
                <a:spLocks noChangeArrowheads="1"/>
              </p:cNvSpPr>
              <p:nvPr/>
            </p:nvSpPr>
            <p:spPr bwMode="auto">
              <a:xfrm>
                <a:off x="3600" y="1104"/>
                <a:ext cx="288" cy="288"/>
              </a:xfrm>
              <a:prstGeom prst="ellipse">
                <a:avLst/>
              </a:prstGeom>
              <a:solidFill>
                <a:schemeClr val="accent1"/>
              </a:solidFill>
              <a:ln w="9525">
                <a:solidFill>
                  <a:schemeClr val="tx1"/>
                </a:solidFill>
                <a:miter lim="800000"/>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58392" name="Oval 47"/>
              <p:cNvSpPr>
                <a:spLocks noChangeArrowheads="1"/>
              </p:cNvSpPr>
              <p:nvPr/>
            </p:nvSpPr>
            <p:spPr bwMode="auto">
              <a:xfrm>
                <a:off x="3360" y="1584"/>
                <a:ext cx="288" cy="288"/>
              </a:xfrm>
              <a:prstGeom prst="ellipse">
                <a:avLst/>
              </a:prstGeom>
              <a:solidFill>
                <a:schemeClr val="accent1"/>
              </a:solidFill>
              <a:ln w="9525">
                <a:solidFill>
                  <a:schemeClr val="tx1"/>
                </a:solidFill>
                <a:miter lim="800000"/>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58393" name="Oval 48"/>
              <p:cNvSpPr>
                <a:spLocks noChangeArrowheads="1"/>
              </p:cNvSpPr>
              <p:nvPr/>
            </p:nvSpPr>
            <p:spPr bwMode="auto">
              <a:xfrm>
                <a:off x="3888" y="1584"/>
                <a:ext cx="288" cy="288"/>
              </a:xfrm>
              <a:prstGeom prst="ellipse">
                <a:avLst/>
              </a:prstGeom>
              <a:solidFill>
                <a:schemeClr val="accent1"/>
              </a:solidFill>
              <a:ln w="9525">
                <a:solidFill>
                  <a:schemeClr val="tx1"/>
                </a:solidFill>
                <a:miter lim="800000"/>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58394" name="Line 49"/>
              <p:cNvSpPr>
                <a:spLocks noChangeShapeType="1"/>
              </p:cNvSpPr>
              <p:nvPr/>
            </p:nvSpPr>
            <p:spPr bwMode="auto">
              <a:xfrm flipH="1">
                <a:off x="3552" y="1344"/>
                <a:ext cx="144" cy="288"/>
              </a:xfrm>
              <a:prstGeom prst="line">
                <a:avLst/>
              </a:prstGeom>
              <a:noFill/>
              <a:ln w="38100">
                <a:solidFill>
                  <a:schemeClr val="tx1"/>
                </a:solidFill>
                <a:miter lim="800000"/>
                <a:headEnd/>
                <a:tailEnd/>
              </a:ln>
            </p:spPr>
            <p:txBody>
              <a:bodyPr wrap="none"/>
              <a:lstStyle/>
              <a:p>
                <a:endParaRPr lang="en-US"/>
              </a:p>
            </p:txBody>
          </p:sp>
          <p:sp>
            <p:nvSpPr>
              <p:cNvPr id="58395" name="Line 50"/>
              <p:cNvSpPr>
                <a:spLocks noChangeShapeType="1"/>
              </p:cNvSpPr>
              <p:nvPr/>
            </p:nvSpPr>
            <p:spPr bwMode="auto">
              <a:xfrm>
                <a:off x="3840" y="1344"/>
                <a:ext cx="144" cy="240"/>
              </a:xfrm>
              <a:prstGeom prst="line">
                <a:avLst/>
              </a:prstGeom>
              <a:noFill/>
              <a:ln w="38100">
                <a:solidFill>
                  <a:schemeClr val="tx1"/>
                </a:solidFill>
                <a:miter lim="800000"/>
                <a:headEnd/>
                <a:tailEnd/>
              </a:ln>
            </p:spPr>
            <p:txBody>
              <a:bodyPr wrap="none"/>
              <a:lstStyle/>
              <a:p>
                <a:endParaRPr lang="en-US"/>
              </a:p>
            </p:txBody>
          </p:sp>
          <p:sp>
            <p:nvSpPr>
              <p:cNvPr id="58396" name="Oval 51"/>
              <p:cNvSpPr>
                <a:spLocks noChangeArrowheads="1"/>
              </p:cNvSpPr>
              <p:nvPr/>
            </p:nvSpPr>
            <p:spPr bwMode="auto">
              <a:xfrm>
                <a:off x="3120" y="2064"/>
                <a:ext cx="288" cy="288"/>
              </a:xfrm>
              <a:prstGeom prst="ellipse">
                <a:avLst/>
              </a:prstGeom>
              <a:solidFill>
                <a:schemeClr val="accent1"/>
              </a:solidFill>
              <a:ln w="9525">
                <a:solidFill>
                  <a:schemeClr val="tx1"/>
                </a:solidFill>
                <a:miter lim="800000"/>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58397" name="Oval 52"/>
              <p:cNvSpPr>
                <a:spLocks noChangeArrowheads="1"/>
              </p:cNvSpPr>
              <p:nvPr/>
            </p:nvSpPr>
            <p:spPr bwMode="auto">
              <a:xfrm>
                <a:off x="3648" y="2064"/>
                <a:ext cx="288" cy="288"/>
              </a:xfrm>
              <a:prstGeom prst="ellipse">
                <a:avLst/>
              </a:prstGeom>
              <a:solidFill>
                <a:schemeClr val="accent1"/>
              </a:solidFill>
              <a:ln w="9525">
                <a:solidFill>
                  <a:schemeClr val="tx1"/>
                </a:solidFill>
                <a:miter lim="800000"/>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58398" name="Line 53"/>
              <p:cNvSpPr>
                <a:spLocks noChangeShapeType="1"/>
              </p:cNvSpPr>
              <p:nvPr/>
            </p:nvSpPr>
            <p:spPr bwMode="auto">
              <a:xfrm flipH="1">
                <a:off x="3312" y="1824"/>
                <a:ext cx="144" cy="288"/>
              </a:xfrm>
              <a:prstGeom prst="line">
                <a:avLst/>
              </a:prstGeom>
              <a:noFill/>
              <a:ln w="38100">
                <a:solidFill>
                  <a:schemeClr val="tx1"/>
                </a:solidFill>
                <a:miter lim="800000"/>
                <a:headEnd/>
                <a:tailEnd/>
              </a:ln>
            </p:spPr>
            <p:txBody>
              <a:bodyPr wrap="none"/>
              <a:lstStyle/>
              <a:p>
                <a:endParaRPr lang="en-US"/>
              </a:p>
            </p:txBody>
          </p:sp>
          <p:sp>
            <p:nvSpPr>
              <p:cNvPr id="58399" name="Line 54"/>
              <p:cNvSpPr>
                <a:spLocks noChangeShapeType="1"/>
              </p:cNvSpPr>
              <p:nvPr/>
            </p:nvSpPr>
            <p:spPr bwMode="auto">
              <a:xfrm>
                <a:off x="3600" y="1824"/>
                <a:ext cx="144" cy="240"/>
              </a:xfrm>
              <a:prstGeom prst="line">
                <a:avLst/>
              </a:prstGeom>
              <a:noFill/>
              <a:ln w="38100">
                <a:solidFill>
                  <a:schemeClr val="tx1"/>
                </a:solidFill>
                <a:miter lim="800000"/>
                <a:headEnd/>
                <a:tailEnd/>
              </a:ln>
            </p:spPr>
            <p:txBody>
              <a:bodyPr wrap="none"/>
              <a:lstStyle/>
              <a:p>
                <a:endParaRPr lang="en-US"/>
              </a:p>
            </p:txBody>
          </p:sp>
        </p:grpSp>
        <p:grpSp>
          <p:nvGrpSpPr>
            <p:cNvPr id="12" name="Group 55"/>
            <p:cNvGrpSpPr>
              <a:grpSpLocks/>
            </p:cNvGrpSpPr>
            <p:nvPr/>
          </p:nvGrpSpPr>
          <p:grpSpPr bwMode="auto">
            <a:xfrm>
              <a:off x="3312" y="1920"/>
              <a:ext cx="1296" cy="768"/>
              <a:chOff x="1008" y="912"/>
              <a:chExt cx="1296" cy="768"/>
            </a:xfrm>
          </p:grpSpPr>
          <p:sp>
            <p:nvSpPr>
              <p:cNvPr id="58386" name="Oval 56"/>
              <p:cNvSpPr>
                <a:spLocks noChangeArrowheads="1"/>
              </p:cNvSpPr>
              <p:nvPr/>
            </p:nvSpPr>
            <p:spPr bwMode="auto">
              <a:xfrm>
                <a:off x="1488" y="912"/>
                <a:ext cx="288" cy="288"/>
              </a:xfrm>
              <a:prstGeom prst="ellipse">
                <a:avLst/>
              </a:prstGeom>
              <a:solidFill>
                <a:schemeClr val="accent1"/>
              </a:solidFill>
              <a:ln w="9525">
                <a:solidFill>
                  <a:schemeClr val="tx1"/>
                </a:solidFill>
                <a:miter lim="800000"/>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58387" name="Line 57"/>
              <p:cNvSpPr>
                <a:spLocks noChangeShapeType="1"/>
              </p:cNvSpPr>
              <p:nvPr/>
            </p:nvSpPr>
            <p:spPr bwMode="auto">
              <a:xfrm flipH="1">
                <a:off x="1200" y="1152"/>
                <a:ext cx="384" cy="288"/>
              </a:xfrm>
              <a:prstGeom prst="line">
                <a:avLst/>
              </a:prstGeom>
              <a:noFill/>
              <a:ln w="38100">
                <a:solidFill>
                  <a:schemeClr val="tx1"/>
                </a:solidFill>
                <a:miter lim="800000"/>
                <a:headEnd/>
                <a:tailEnd/>
              </a:ln>
            </p:spPr>
            <p:txBody>
              <a:bodyPr wrap="none"/>
              <a:lstStyle/>
              <a:p>
                <a:endParaRPr lang="en-US"/>
              </a:p>
            </p:txBody>
          </p:sp>
          <p:sp>
            <p:nvSpPr>
              <p:cNvPr id="58388" name="Line 58"/>
              <p:cNvSpPr>
                <a:spLocks noChangeShapeType="1"/>
              </p:cNvSpPr>
              <p:nvPr/>
            </p:nvSpPr>
            <p:spPr bwMode="auto">
              <a:xfrm>
                <a:off x="1728" y="1152"/>
                <a:ext cx="384" cy="288"/>
              </a:xfrm>
              <a:prstGeom prst="line">
                <a:avLst/>
              </a:prstGeom>
              <a:noFill/>
              <a:ln w="38100">
                <a:solidFill>
                  <a:schemeClr val="tx1"/>
                </a:solidFill>
                <a:miter lim="800000"/>
                <a:headEnd/>
                <a:tailEnd/>
              </a:ln>
            </p:spPr>
            <p:txBody>
              <a:bodyPr wrap="none"/>
              <a:lstStyle/>
              <a:p>
                <a:endParaRPr lang="en-US"/>
              </a:p>
            </p:txBody>
          </p:sp>
          <p:sp>
            <p:nvSpPr>
              <p:cNvPr id="58389" name="Oval 59"/>
              <p:cNvSpPr>
                <a:spLocks noChangeArrowheads="1"/>
              </p:cNvSpPr>
              <p:nvPr/>
            </p:nvSpPr>
            <p:spPr bwMode="auto">
              <a:xfrm>
                <a:off x="2016" y="1392"/>
                <a:ext cx="288" cy="288"/>
              </a:xfrm>
              <a:prstGeom prst="ellipse">
                <a:avLst/>
              </a:prstGeom>
              <a:solidFill>
                <a:schemeClr val="accent1"/>
              </a:solidFill>
              <a:ln w="9525">
                <a:solidFill>
                  <a:schemeClr val="tx1"/>
                </a:solidFill>
                <a:miter lim="800000"/>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58390" name="Oval 60"/>
              <p:cNvSpPr>
                <a:spLocks noChangeArrowheads="1"/>
              </p:cNvSpPr>
              <p:nvPr/>
            </p:nvSpPr>
            <p:spPr bwMode="auto">
              <a:xfrm>
                <a:off x="1008" y="1392"/>
                <a:ext cx="288" cy="288"/>
              </a:xfrm>
              <a:prstGeom prst="ellipse">
                <a:avLst/>
              </a:prstGeom>
              <a:solidFill>
                <a:schemeClr val="accent1"/>
              </a:solidFill>
              <a:ln w="9525">
                <a:solidFill>
                  <a:schemeClr val="tx1"/>
                </a:solidFill>
                <a:miter lim="800000"/>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grpSp>
        <p:grpSp>
          <p:nvGrpSpPr>
            <p:cNvPr id="13" name="Group 61"/>
            <p:cNvGrpSpPr>
              <a:grpSpLocks/>
            </p:cNvGrpSpPr>
            <p:nvPr/>
          </p:nvGrpSpPr>
          <p:grpSpPr bwMode="auto">
            <a:xfrm>
              <a:off x="4080" y="2400"/>
              <a:ext cx="816" cy="768"/>
              <a:chOff x="1488" y="1104"/>
              <a:chExt cx="816" cy="768"/>
            </a:xfrm>
          </p:grpSpPr>
          <p:sp>
            <p:nvSpPr>
              <p:cNvPr id="58381" name="Oval 62"/>
              <p:cNvSpPr>
                <a:spLocks noChangeArrowheads="1"/>
              </p:cNvSpPr>
              <p:nvPr/>
            </p:nvSpPr>
            <p:spPr bwMode="auto">
              <a:xfrm>
                <a:off x="1728" y="1104"/>
                <a:ext cx="288" cy="288"/>
              </a:xfrm>
              <a:prstGeom prst="ellipse">
                <a:avLst/>
              </a:prstGeom>
              <a:solidFill>
                <a:schemeClr val="accent1"/>
              </a:solidFill>
              <a:ln w="9525">
                <a:solidFill>
                  <a:schemeClr val="tx1"/>
                </a:solidFill>
                <a:miter lim="800000"/>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58382" name="Oval 63"/>
              <p:cNvSpPr>
                <a:spLocks noChangeArrowheads="1"/>
              </p:cNvSpPr>
              <p:nvPr/>
            </p:nvSpPr>
            <p:spPr bwMode="auto">
              <a:xfrm>
                <a:off x="1488" y="1584"/>
                <a:ext cx="288" cy="288"/>
              </a:xfrm>
              <a:prstGeom prst="ellipse">
                <a:avLst/>
              </a:prstGeom>
              <a:solidFill>
                <a:schemeClr val="accent1"/>
              </a:solidFill>
              <a:ln w="9525">
                <a:solidFill>
                  <a:schemeClr val="tx1"/>
                </a:solidFill>
                <a:miter lim="800000"/>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58383" name="Oval 64"/>
              <p:cNvSpPr>
                <a:spLocks noChangeArrowheads="1"/>
              </p:cNvSpPr>
              <p:nvPr/>
            </p:nvSpPr>
            <p:spPr bwMode="auto">
              <a:xfrm>
                <a:off x="2016" y="1584"/>
                <a:ext cx="288" cy="288"/>
              </a:xfrm>
              <a:prstGeom prst="ellipse">
                <a:avLst/>
              </a:prstGeom>
              <a:solidFill>
                <a:schemeClr val="accent1"/>
              </a:solidFill>
              <a:ln w="9525">
                <a:solidFill>
                  <a:schemeClr val="tx1"/>
                </a:solidFill>
                <a:miter lim="800000"/>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58384" name="Line 65"/>
              <p:cNvSpPr>
                <a:spLocks noChangeShapeType="1"/>
              </p:cNvSpPr>
              <p:nvPr/>
            </p:nvSpPr>
            <p:spPr bwMode="auto">
              <a:xfrm flipH="1">
                <a:off x="1680" y="1344"/>
                <a:ext cx="144" cy="288"/>
              </a:xfrm>
              <a:prstGeom prst="line">
                <a:avLst/>
              </a:prstGeom>
              <a:noFill/>
              <a:ln w="38100">
                <a:solidFill>
                  <a:schemeClr val="tx1"/>
                </a:solidFill>
                <a:miter lim="800000"/>
                <a:headEnd/>
                <a:tailEnd/>
              </a:ln>
            </p:spPr>
            <p:txBody>
              <a:bodyPr wrap="none"/>
              <a:lstStyle/>
              <a:p>
                <a:endParaRPr lang="en-US"/>
              </a:p>
            </p:txBody>
          </p:sp>
          <p:sp>
            <p:nvSpPr>
              <p:cNvPr id="58385" name="Line 66"/>
              <p:cNvSpPr>
                <a:spLocks noChangeShapeType="1"/>
              </p:cNvSpPr>
              <p:nvPr/>
            </p:nvSpPr>
            <p:spPr bwMode="auto">
              <a:xfrm>
                <a:off x="1968" y="1344"/>
                <a:ext cx="144" cy="240"/>
              </a:xfrm>
              <a:prstGeom prst="line">
                <a:avLst/>
              </a:prstGeom>
              <a:noFill/>
              <a:ln w="38100">
                <a:solidFill>
                  <a:schemeClr val="tx1"/>
                </a:solidFill>
                <a:miter lim="800000"/>
                <a:headEnd/>
                <a:tailEnd/>
              </a:ln>
            </p:spPr>
            <p:txBody>
              <a:bodyPr wrap="none"/>
              <a:lstStyle/>
              <a:p>
                <a:endParaRPr lang="en-US"/>
              </a:p>
            </p:txBody>
          </p:sp>
        </p:grpSp>
      </p:grpSp>
      <p:sp>
        <p:nvSpPr>
          <p:cNvPr id="58377" name="Rectangle 67"/>
          <p:cNvSpPr>
            <a:spLocks noChangeArrowheads="1"/>
          </p:cNvSpPr>
          <p:nvPr/>
        </p:nvSpPr>
        <p:spPr bwMode="auto">
          <a:xfrm>
            <a:off x="609600" y="5257800"/>
            <a:ext cx="7918450" cy="914400"/>
          </a:xfrm>
          <a:prstGeom prst="rect">
            <a:avLst/>
          </a:prstGeom>
          <a:noFill/>
          <a:ln w="9525">
            <a:noFill/>
            <a:miter lim="800000"/>
            <a:headEnd/>
            <a:tailEnd/>
          </a:ln>
        </p:spPr>
        <p:txBody>
          <a:bodyPr lIns="102854" tIns="51428" rIns="102854" bIns="51428" anchor="b"/>
          <a:lstStyle/>
          <a:p>
            <a:pPr algn="just" defTabSz="1027113"/>
            <a:r>
              <a:rPr lang="sv-SE" sz="2400" dirty="0">
                <a:latin typeface="Bell MT" pitchFamily="18" charset="0"/>
              </a:rPr>
              <a:t>The figure shows the progress of the search on a simply binary tree BFS trees after 0, 1, 2, 3, and 4 nodes expansion</a:t>
            </a:r>
          </a:p>
        </p:txBody>
      </p:sp>
      <p:sp>
        <p:nvSpPr>
          <p:cNvPr id="67" name="Date Placeholder 66"/>
          <p:cNvSpPr>
            <a:spLocks noGrp="1"/>
          </p:cNvSpPr>
          <p:nvPr>
            <p:ph type="dt" sz="half" idx="10"/>
          </p:nvPr>
        </p:nvSpPr>
        <p:spPr/>
        <p:txBody>
          <a:bodyPr/>
          <a:lstStyle/>
          <a:p>
            <a:pPr>
              <a:defRPr/>
            </a:pPr>
            <a:fld id="{F2982292-F207-4EFC-A256-985496981AAB}" type="datetime1">
              <a:rPr lang="en-US" altLang="en-US" smtClean="0"/>
              <a:pPr>
                <a:defRPr/>
              </a:pPr>
              <a:t>2/1/2024</a:t>
            </a:fld>
            <a:endParaRPr lang="en-US" altLang="en-US"/>
          </a:p>
        </p:txBody>
      </p:sp>
      <p:sp>
        <p:nvSpPr>
          <p:cNvPr id="68" name="Footer Placeholder 67"/>
          <p:cNvSpPr>
            <a:spLocks noGrp="1"/>
          </p:cNvSpPr>
          <p:nvPr>
            <p:ph type="ftr" sz="quarter" idx="11"/>
          </p:nvPr>
        </p:nvSpPr>
        <p:spPr/>
        <p:txBody>
          <a:bodyPr/>
          <a:lstStyle/>
          <a:p>
            <a:pPr>
              <a:defRPr/>
            </a:pPr>
            <a:r>
              <a:rPr lang="en-US" altLang="en-US" dirty="0"/>
              <a:t>AI/COSC</a:t>
            </a:r>
          </a:p>
        </p:txBody>
      </p:sp>
      <p:sp>
        <p:nvSpPr>
          <p:cNvPr id="69" name="Slide Number Placeholder 68"/>
          <p:cNvSpPr>
            <a:spLocks noGrp="1"/>
          </p:cNvSpPr>
          <p:nvPr>
            <p:ph type="sldNum" sz="quarter" idx="12"/>
          </p:nvPr>
        </p:nvSpPr>
        <p:spPr/>
        <p:txBody>
          <a:bodyPr/>
          <a:lstStyle/>
          <a:p>
            <a:pPr>
              <a:defRPr/>
            </a:pPr>
            <a:fld id="{2E53A112-71A6-42C9-9F16-7A725A4C64B2}" type="slidenum">
              <a:rPr lang="en-US" altLang="en-US" smtClean="0"/>
              <a:pPr>
                <a:defRPr/>
              </a:pPr>
              <a:t>55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4133"/>
                                        </p:tgtEl>
                                        <p:attrNameLst>
                                          <p:attrName>style.visibility</p:attrName>
                                        </p:attrNameLst>
                                      </p:cBhvr>
                                      <p:to>
                                        <p:strVal val="visible"/>
                                      </p:to>
                                    </p:set>
                                    <p:anim calcmode="lin" valueType="num">
                                      <p:cBhvr additive="base">
                                        <p:cTn id="7" dur="500" fill="hold"/>
                                        <p:tgtEl>
                                          <p:spTgt spid="304133"/>
                                        </p:tgtEl>
                                        <p:attrNameLst>
                                          <p:attrName>ppt_x</p:attrName>
                                        </p:attrNameLst>
                                      </p:cBhvr>
                                      <p:tavLst>
                                        <p:tav tm="0">
                                          <p:val>
                                            <p:strVal val="0-#ppt_w/2"/>
                                          </p:val>
                                        </p:tav>
                                        <p:tav tm="100000">
                                          <p:val>
                                            <p:strVal val="#ppt_x"/>
                                          </p:val>
                                        </p:tav>
                                      </p:tavLst>
                                    </p:anim>
                                    <p:anim calcmode="lin" valueType="num">
                                      <p:cBhvr additive="base">
                                        <p:cTn id="8" dur="500" fill="hold"/>
                                        <p:tgtEl>
                                          <p:spTgt spid="3041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4"/>
          <p:cNvSpPr>
            <a:spLocks noChangeArrowheads="1"/>
          </p:cNvSpPr>
          <p:nvPr/>
        </p:nvSpPr>
        <p:spPr bwMode="auto">
          <a:xfrm>
            <a:off x="6342637" y="2581475"/>
            <a:ext cx="2115564" cy="2179346"/>
          </a:xfrm>
          <a:prstGeom prst="rect">
            <a:avLst/>
          </a:prstGeom>
          <a:solidFill>
            <a:schemeClr val="bg1"/>
          </a:solidFill>
          <a:ln w="9525">
            <a:solidFill>
              <a:schemeClr val="tx1"/>
            </a:solidFill>
            <a:miter lim="800000"/>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59396" name="Rectangle 5"/>
          <p:cNvSpPr>
            <a:spLocks noGrp="1" noChangeArrowheads="1"/>
          </p:cNvSpPr>
          <p:nvPr>
            <p:ph type="title" idx="4294967295"/>
          </p:nvPr>
        </p:nvSpPr>
        <p:spPr>
          <a:xfrm>
            <a:off x="772522" y="222250"/>
            <a:ext cx="7685678" cy="463550"/>
          </a:xfrm>
          <a:noFill/>
        </p:spPr>
        <p:txBody>
          <a:bodyPr anchor="b">
            <a:noAutofit/>
          </a:bodyPr>
          <a:lstStyle/>
          <a:p>
            <a:r>
              <a:rPr lang="en-US" b="1" dirty="0"/>
              <a:t>Breadth first search…cont’d</a:t>
            </a:r>
          </a:p>
        </p:txBody>
      </p:sp>
      <p:sp>
        <p:nvSpPr>
          <p:cNvPr id="59397" name="Rectangle 6" descr="Rectangle: Click to edit Master text styles&#10;Second level&#10;Third level&#10;Fourth level&#10;Fifth level"/>
          <p:cNvSpPr>
            <a:spLocks noGrp="1" noChangeArrowheads="1"/>
          </p:cNvSpPr>
          <p:nvPr>
            <p:ph type="body" idx="4294967295"/>
          </p:nvPr>
        </p:nvSpPr>
        <p:spPr>
          <a:xfrm>
            <a:off x="6400801" y="2667000"/>
            <a:ext cx="2057399" cy="2513013"/>
          </a:xfrm>
          <a:noFill/>
        </p:spPr>
        <p:txBody>
          <a:bodyPr>
            <a:normAutofit/>
          </a:bodyPr>
          <a:lstStyle/>
          <a:p>
            <a:pPr marL="0" indent="0">
              <a:lnSpc>
                <a:spcPct val="80000"/>
              </a:lnSpc>
              <a:buNone/>
            </a:pPr>
            <a:r>
              <a:rPr lang="en-US" sz="2000" b="1" dirty="0">
                <a:latin typeface="Bell MT" panose="02020503060305020303" pitchFamily="18" charset="0"/>
              </a:rPr>
              <a:t>Move downwards, level by level, until goal is reached.</a:t>
            </a:r>
          </a:p>
        </p:txBody>
      </p:sp>
      <p:grpSp>
        <p:nvGrpSpPr>
          <p:cNvPr id="2" name="Group 7"/>
          <p:cNvGrpSpPr>
            <a:grpSpLocks/>
          </p:cNvGrpSpPr>
          <p:nvPr/>
        </p:nvGrpSpPr>
        <p:grpSpPr bwMode="auto">
          <a:xfrm>
            <a:off x="685945" y="1113881"/>
            <a:ext cx="5409742" cy="4162425"/>
            <a:chOff x="-52" y="864"/>
            <a:chExt cx="4206" cy="2592"/>
          </a:xfrm>
        </p:grpSpPr>
        <p:sp>
          <p:nvSpPr>
            <p:cNvPr id="59411" name="Rectangle 8"/>
            <p:cNvSpPr>
              <a:spLocks noChangeArrowheads="1"/>
            </p:cNvSpPr>
            <p:nvPr/>
          </p:nvSpPr>
          <p:spPr bwMode="auto">
            <a:xfrm>
              <a:off x="-52" y="864"/>
              <a:ext cx="4206" cy="2592"/>
            </a:xfrm>
            <a:prstGeom prst="rect">
              <a:avLst/>
            </a:prstGeom>
            <a:solidFill>
              <a:schemeClr val="bg1"/>
            </a:solidFill>
            <a:ln w="9525">
              <a:solidFill>
                <a:schemeClr val="tx1"/>
              </a:solidFill>
              <a:miter lim="800000"/>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305161" name="Oval 9"/>
            <p:cNvSpPr>
              <a:spLocks noChangeArrowheads="1"/>
            </p:cNvSpPr>
            <p:nvPr/>
          </p:nvSpPr>
          <p:spPr bwMode="auto">
            <a:xfrm>
              <a:off x="1968" y="920"/>
              <a:ext cx="218" cy="141"/>
            </a:xfrm>
            <a:prstGeom prst="ellipse">
              <a:avLst/>
            </a:prstGeom>
            <a:solidFill>
              <a:srgbClr val="FFCC00"/>
            </a:solidFill>
            <a:ln w="28575">
              <a:solidFill>
                <a:schemeClr val="tx1"/>
              </a:solidFill>
              <a:round/>
              <a:headEnd/>
              <a:tailEnd/>
            </a:ln>
          </p:spPr>
          <p:txBody>
            <a:bodyPr wrap="none" lIns="94042" tIns="47022" rIns="94042" bIns="47022" anchor="ctr"/>
            <a:lstStyle/>
            <a:p>
              <a:pPr algn="ctr" defTabSz="1027859" eaLnBrk="0" hangingPunct="0">
                <a:defRPr/>
              </a:pPr>
              <a:endParaRPr lang="en-GB" sz="3100" dirty="0">
                <a:solidFill>
                  <a:srgbClr val="660066"/>
                </a:solidFill>
                <a:effectLst>
                  <a:outerShdw blurRad="38100" dist="38100" dir="2700000" algn="tl">
                    <a:srgbClr val="000000"/>
                  </a:outerShdw>
                </a:effectLst>
                <a:latin typeface="Comic Sans MS" pitchFamily="66" charset="0"/>
              </a:endParaRPr>
            </a:p>
          </p:txBody>
        </p:sp>
        <p:sp>
          <p:nvSpPr>
            <p:cNvPr id="305162" name="Text Box 10"/>
            <p:cNvSpPr txBox="1">
              <a:spLocks noChangeArrowheads="1"/>
            </p:cNvSpPr>
            <p:nvPr/>
          </p:nvSpPr>
          <p:spPr bwMode="auto">
            <a:xfrm>
              <a:off x="1976" y="864"/>
              <a:ext cx="226" cy="293"/>
            </a:xfrm>
            <a:prstGeom prst="rect">
              <a:avLst/>
            </a:prstGeom>
            <a:noFill/>
            <a:ln w="9525">
              <a:noFill/>
              <a:miter lim="800000"/>
              <a:headEnd/>
              <a:tailEnd/>
            </a:ln>
          </p:spPr>
          <p:txBody>
            <a:bodyPr wrap="none" lIns="94042" tIns="47022" rIns="94042" bIns="47022">
              <a:spAutoFit/>
            </a:bodyPr>
            <a:lstStyle/>
            <a:p>
              <a:pPr defTabSz="1027859" eaLnBrk="0" hangingPunct="0">
                <a:defRPr/>
              </a:pPr>
              <a:r>
                <a:rPr lang="en-US" sz="2400" b="1" dirty="0">
                  <a:effectLst>
                    <a:outerShdw blurRad="38100" dist="38100" dir="2700000" algn="tl">
                      <a:srgbClr val="C0C0C0"/>
                    </a:outerShdw>
                  </a:effectLst>
                  <a:latin typeface="Arial Narrow" pitchFamily="34" charset="0"/>
                </a:rPr>
                <a:t>S</a:t>
              </a:r>
              <a:endParaRPr lang="en-US" sz="2600" b="1" dirty="0">
                <a:effectLst>
                  <a:outerShdw blurRad="38100" dist="38100" dir="2700000" algn="tl">
                    <a:srgbClr val="C0C0C0"/>
                  </a:outerShdw>
                </a:effectLst>
                <a:latin typeface="Arial Narrow" pitchFamily="34" charset="0"/>
              </a:endParaRPr>
            </a:p>
          </p:txBody>
        </p:sp>
        <p:sp>
          <p:nvSpPr>
            <p:cNvPr id="59414" name="Oval 11"/>
            <p:cNvSpPr>
              <a:spLocks noChangeArrowheads="1"/>
            </p:cNvSpPr>
            <p:nvPr/>
          </p:nvSpPr>
          <p:spPr bwMode="auto">
            <a:xfrm>
              <a:off x="960" y="1374"/>
              <a:ext cx="219" cy="142"/>
            </a:xfrm>
            <a:prstGeom prst="ellipse">
              <a:avLst/>
            </a:prstGeom>
            <a:noFill/>
            <a:ln w="28575">
              <a:solidFill>
                <a:schemeClr val="tx1"/>
              </a:solidFill>
              <a:round/>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305164" name="Text Box 12"/>
            <p:cNvSpPr txBox="1">
              <a:spLocks noChangeArrowheads="1"/>
            </p:cNvSpPr>
            <p:nvPr/>
          </p:nvSpPr>
          <p:spPr bwMode="auto">
            <a:xfrm>
              <a:off x="966" y="1334"/>
              <a:ext cx="235" cy="294"/>
            </a:xfrm>
            <a:prstGeom prst="rect">
              <a:avLst/>
            </a:prstGeom>
            <a:noFill/>
            <a:ln w="9525">
              <a:noFill/>
              <a:miter lim="800000"/>
              <a:headEnd/>
              <a:tailEnd/>
            </a:ln>
          </p:spPr>
          <p:txBody>
            <a:bodyPr wrap="none" lIns="94042" tIns="47022" rIns="94042" bIns="47022">
              <a:spAutoFit/>
            </a:bodyPr>
            <a:lstStyle/>
            <a:p>
              <a:pPr defTabSz="1027859" eaLnBrk="0" hangingPunct="0">
                <a:defRPr/>
              </a:pPr>
              <a:r>
                <a:rPr lang="en-US" sz="2400" b="1" dirty="0">
                  <a:effectLst>
                    <a:outerShdw blurRad="38100" dist="38100" dir="2700000" algn="tl">
                      <a:srgbClr val="C0C0C0"/>
                    </a:outerShdw>
                  </a:effectLst>
                  <a:latin typeface="Arial Narrow" pitchFamily="34" charset="0"/>
                </a:rPr>
                <a:t>A</a:t>
              </a:r>
              <a:endParaRPr lang="en-US" sz="2600" b="1" dirty="0">
                <a:effectLst>
                  <a:outerShdw blurRad="38100" dist="38100" dir="2700000" algn="tl">
                    <a:srgbClr val="C0C0C0"/>
                  </a:outerShdw>
                </a:effectLst>
                <a:latin typeface="Arial Narrow" pitchFamily="34" charset="0"/>
              </a:endParaRPr>
            </a:p>
          </p:txBody>
        </p:sp>
        <p:sp>
          <p:nvSpPr>
            <p:cNvPr id="305165" name="Oval 13"/>
            <p:cNvSpPr>
              <a:spLocks noChangeArrowheads="1"/>
            </p:cNvSpPr>
            <p:nvPr/>
          </p:nvSpPr>
          <p:spPr bwMode="auto">
            <a:xfrm>
              <a:off x="3027" y="1371"/>
              <a:ext cx="218" cy="141"/>
            </a:xfrm>
            <a:prstGeom prst="ellipse">
              <a:avLst/>
            </a:prstGeom>
            <a:noFill/>
            <a:ln w="28575">
              <a:solidFill>
                <a:schemeClr val="tx1"/>
              </a:solidFill>
              <a:round/>
              <a:headEnd/>
              <a:tailEnd/>
            </a:ln>
          </p:spPr>
          <p:txBody>
            <a:bodyPr wrap="none" lIns="94042" tIns="47022" rIns="94042" bIns="47022" anchor="ctr"/>
            <a:lstStyle/>
            <a:p>
              <a:pPr algn="ctr" defTabSz="1027859" eaLnBrk="0" hangingPunct="0">
                <a:defRPr/>
              </a:pPr>
              <a:r>
                <a:rPr lang="en-US" sz="2400" b="1" dirty="0">
                  <a:effectLst>
                    <a:outerShdw blurRad="38100" dist="38100" dir="2700000" algn="tl">
                      <a:srgbClr val="C0C0C0"/>
                    </a:outerShdw>
                  </a:effectLst>
                  <a:latin typeface="Arial Narrow" pitchFamily="34" charset="0"/>
                </a:rPr>
                <a:t>D</a:t>
              </a:r>
              <a:endParaRPr lang="en-US" sz="2600" b="1" dirty="0">
                <a:effectLst>
                  <a:outerShdw blurRad="38100" dist="38100" dir="2700000" algn="tl">
                    <a:srgbClr val="C0C0C0"/>
                  </a:outerShdw>
                </a:effectLst>
                <a:latin typeface="Arial Narrow" pitchFamily="34" charset="0"/>
              </a:endParaRPr>
            </a:p>
          </p:txBody>
        </p:sp>
        <p:sp>
          <p:nvSpPr>
            <p:cNvPr id="59417" name="Oval 14"/>
            <p:cNvSpPr>
              <a:spLocks noChangeArrowheads="1"/>
            </p:cNvSpPr>
            <p:nvPr/>
          </p:nvSpPr>
          <p:spPr bwMode="auto">
            <a:xfrm>
              <a:off x="432" y="1802"/>
              <a:ext cx="218" cy="141"/>
            </a:xfrm>
            <a:prstGeom prst="ellipse">
              <a:avLst/>
            </a:prstGeom>
            <a:noFill/>
            <a:ln w="28575">
              <a:solidFill>
                <a:schemeClr val="tx1"/>
              </a:solidFill>
              <a:round/>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305167" name="Text Box 15"/>
            <p:cNvSpPr txBox="1">
              <a:spLocks noChangeArrowheads="1"/>
            </p:cNvSpPr>
            <p:nvPr/>
          </p:nvSpPr>
          <p:spPr bwMode="auto">
            <a:xfrm>
              <a:off x="437" y="1728"/>
              <a:ext cx="235" cy="293"/>
            </a:xfrm>
            <a:prstGeom prst="rect">
              <a:avLst/>
            </a:prstGeom>
            <a:noFill/>
            <a:ln w="9525">
              <a:noFill/>
              <a:miter lim="800000"/>
              <a:headEnd/>
              <a:tailEnd/>
            </a:ln>
          </p:spPr>
          <p:txBody>
            <a:bodyPr wrap="none" lIns="94042" tIns="47022" rIns="94042" bIns="47022">
              <a:spAutoFit/>
            </a:bodyPr>
            <a:lstStyle/>
            <a:p>
              <a:pPr defTabSz="1027859" eaLnBrk="0" hangingPunct="0">
                <a:defRPr/>
              </a:pPr>
              <a:r>
                <a:rPr lang="en-US" sz="2400" b="1" dirty="0">
                  <a:effectLst>
                    <a:outerShdw blurRad="38100" dist="38100" dir="2700000" algn="tl">
                      <a:srgbClr val="C0C0C0"/>
                    </a:outerShdw>
                  </a:effectLst>
                  <a:latin typeface="Arial Narrow" pitchFamily="34" charset="0"/>
                </a:rPr>
                <a:t>B</a:t>
              </a:r>
              <a:endParaRPr lang="en-US" sz="2600" b="1" dirty="0">
                <a:effectLst>
                  <a:outerShdw blurRad="38100" dist="38100" dir="2700000" algn="tl">
                    <a:srgbClr val="C0C0C0"/>
                  </a:outerShdw>
                </a:effectLst>
                <a:latin typeface="Arial Narrow" pitchFamily="34" charset="0"/>
              </a:endParaRPr>
            </a:p>
          </p:txBody>
        </p:sp>
        <p:sp>
          <p:nvSpPr>
            <p:cNvPr id="305168" name="Oval 16"/>
            <p:cNvSpPr>
              <a:spLocks noChangeArrowheads="1"/>
            </p:cNvSpPr>
            <p:nvPr/>
          </p:nvSpPr>
          <p:spPr bwMode="auto">
            <a:xfrm>
              <a:off x="1416" y="1796"/>
              <a:ext cx="218" cy="141"/>
            </a:xfrm>
            <a:prstGeom prst="ellipse">
              <a:avLst/>
            </a:prstGeom>
            <a:noFill/>
            <a:ln w="28575">
              <a:solidFill>
                <a:schemeClr val="tx1"/>
              </a:solidFill>
              <a:round/>
              <a:headEnd/>
              <a:tailEnd/>
            </a:ln>
          </p:spPr>
          <p:txBody>
            <a:bodyPr wrap="none" lIns="94042" tIns="47022" rIns="94042" bIns="47022" anchor="ctr"/>
            <a:lstStyle/>
            <a:p>
              <a:pPr algn="ctr" defTabSz="1027859" eaLnBrk="0" hangingPunct="0">
                <a:defRPr/>
              </a:pPr>
              <a:r>
                <a:rPr lang="en-US" sz="2400" b="1" dirty="0">
                  <a:effectLst>
                    <a:outerShdw blurRad="38100" dist="38100" dir="2700000" algn="tl">
                      <a:srgbClr val="C0C0C0"/>
                    </a:outerShdw>
                  </a:effectLst>
                  <a:latin typeface="Arial Narrow" pitchFamily="34" charset="0"/>
                </a:rPr>
                <a:t>D</a:t>
              </a:r>
              <a:endParaRPr lang="en-US" sz="2600" b="1" dirty="0">
                <a:effectLst>
                  <a:outerShdw blurRad="38100" dist="38100" dir="2700000" algn="tl">
                    <a:srgbClr val="C0C0C0"/>
                  </a:outerShdw>
                </a:effectLst>
                <a:latin typeface="Arial Narrow" pitchFamily="34" charset="0"/>
              </a:endParaRPr>
            </a:p>
          </p:txBody>
        </p:sp>
        <p:sp>
          <p:nvSpPr>
            <p:cNvPr id="59420" name="Oval 17"/>
            <p:cNvSpPr>
              <a:spLocks noChangeArrowheads="1"/>
            </p:cNvSpPr>
            <p:nvPr/>
          </p:nvSpPr>
          <p:spPr bwMode="auto">
            <a:xfrm>
              <a:off x="2381" y="1801"/>
              <a:ext cx="219" cy="142"/>
            </a:xfrm>
            <a:prstGeom prst="ellipse">
              <a:avLst/>
            </a:prstGeom>
            <a:noFill/>
            <a:ln w="28575">
              <a:solidFill>
                <a:schemeClr val="tx1"/>
              </a:solidFill>
              <a:round/>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305170" name="Text Box 18"/>
            <p:cNvSpPr txBox="1">
              <a:spLocks noChangeArrowheads="1"/>
            </p:cNvSpPr>
            <p:nvPr/>
          </p:nvSpPr>
          <p:spPr bwMode="auto">
            <a:xfrm>
              <a:off x="2387" y="1728"/>
              <a:ext cx="235" cy="293"/>
            </a:xfrm>
            <a:prstGeom prst="rect">
              <a:avLst/>
            </a:prstGeom>
            <a:noFill/>
            <a:ln w="9525">
              <a:noFill/>
              <a:miter lim="800000"/>
              <a:headEnd/>
              <a:tailEnd/>
            </a:ln>
          </p:spPr>
          <p:txBody>
            <a:bodyPr wrap="none" lIns="94042" tIns="47022" rIns="94042" bIns="47022">
              <a:spAutoFit/>
            </a:bodyPr>
            <a:lstStyle/>
            <a:p>
              <a:pPr defTabSz="1027859" eaLnBrk="0" hangingPunct="0">
                <a:defRPr/>
              </a:pPr>
              <a:r>
                <a:rPr lang="en-US" sz="2400" b="1" dirty="0">
                  <a:effectLst>
                    <a:outerShdw blurRad="38100" dist="38100" dir="2700000" algn="tl">
                      <a:srgbClr val="C0C0C0"/>
                    </a:outerShdw>
                  </a:effectLst>
                  <a:latin typeface="Arial Narrow" pitchFamily="34" charset="0"/>
                </a:rPr>
                <a:t>A</a:t>
              </a:r>
              <a:endParaRPr lang="en-US" sz="2600" b="1" dirty="0">
                <a:effectLst>
                  <a:outerShdw blurRad="38100" dist="38100" dir="2700000" algn="tl">
                    <a:srgbClr val="C0C0C0"/>
                  </a:outerShdw>
                </a:effectLst>
                <a:latin typeface="Arial Narrow" pitchFamily="34" charset="0"/>
              </a:endParaRPr>
            </a:p>
          </p:txBody>
        </p:sp>
        <p:sp>
          <p:nvSpPr>
            <p:cNvPr id="305171" name="Oval 19"/>
            <p:cNvSpPr>
              <a:spLocks noChangeArrowheads="1"/>
            </p:cNvSpPr>
            <p:nvPr/>
          </p:nvSpPr>
          <p:spPr bwMode="auto">
            <a:xfrm>
              <a:off x="3581" y="1796"/>
              <a:ext cx="218" cy="141"/>
            </a:xfrm>
            <a:prstGeom prst="ellipse">
              <a:avLst/>
            </a:prstGeom>
            <a:noFill/>
            <a:ln w="28575">
              <a:solidFill>
                <a:schemeClr val="tx1"/>
              </a:solidFill>
              <a:round/>
              <a:headEnd/>
              <a:tailEnd/>
            </a:ln>
          </p:spPr>
          <p:txBody>
            <a:bodyPr wrap="none" lIns="94042" tIns="47022" rIns="94042" bIns="47022" anchor="ctr"/>
            <a:lstStyle/>
            <a:p>
              <a:pPr algn="ctr" defTabSz="1027859" eaLnBrk="0" hangingPunct="0">
                <a:defRPr/>
              </a:pPr>
              <a:r>
                <a:rPr lang="en-US" sz="2400" b="1" dirty="0">
                  <a:effectLst>
                    <a:outerShdw blurRad="38100" dist="38100" dir="2700000" algn="tl">
                      <a:srgbClr val="C0C0C0"/>
                    </a:outerShdw>
                  </a:effectLst>
                  <a:latin typeface="Arial Narrow" pitchFamily="34" charset="0"/>
                </a:rPr>
                <a:t>E</a:t>
              </a:r>
              <a:endParaRPr lang="en-US" sz="2600" b="1" dirty="0">
                <a:effectLst>
                  <a:outerShdw blurRad="38100" dist="38100" dir="2700000" algn="tl">
                    <a:srgbClr val="C0C0C0"/>
                  </a:outerShdw>
                </a:effectLst>
                <a:latin typeface="Arial Narrow" pitchFamily="34" charset="0"/>
              </a:endParaRPr>
            </a:p>
          </p:txBody>
        </p:sp>
        <p:sp>
          <p:nvSpPr>
            <p:cNvPr id="59423" name="Oval 20"/>
            <p:cNvSpPr>
              <a:spLocks noChangeArrowheads="1"/>
            </p:cNvSpPr>
            <p:nvPr/>
          </p:nvSpPr>
          <p:spPr bwMode="auto">
            <a:xfrm>
              <a:off x="192" y="2226"/>
              <a:ext cx="219" cy="142"/>
            </a:xfrm>
            <a:prstGeom prst="ellipse">
              <a:avLst/>
            </a:prstGeom>
            <a:noFill/>
            <a:ln w="28575">
              <a:solidFill>
                <a:schemeClr val="tx1"/>
              </a:solidFill>
              <a:round/>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305173" name="Text Box 21"/>
            <p:cNvSpPr txBox="1">
              <a:spLocks noChangeArrowheads="1"/>
            </p:cNvSpPr>
            <p:nvPr/>
          </p:nvSpPr>
          <p:spPr bwMode="auto">
            <a:xfrm>
              <a:off x="199" y="2161"/>
              <a:ext cx="235" cy="292"/>
            </a:xfrm>
            <a:prstGeom prst="rect">
              <a:avLst/>
            </a:prstGeom>
            <a:noFill/>
            <a:ln w="9525">
              <a:noFill/>
              <a:miter lim="800000"/>
              <a:headEnd/>
              <a:tailEnd/>
            </a:ln>
          </p:spPr>
          <p:txBody>
            <a:bodyPr wrap="none" lIns="94042" tIns="47022" rIns="94042" bIns="47022">
              <a:spAutoFit/>
            </a:bodyPr>
            <a:lstStyle/>
            <a:p>
              <a:pPr defTabSz="1027859" eaLnBrk="0" hangingPunct="0">
                <a:defRPr/>
              </a:pPr>
              <a:r>
                <a:rPr lang="en-US" sz="2400" b="1" dirty="0">
                  <a:effectLst>
                    <a:outerShdw blurRad="38100" dist="38100" dir="2700000" algn="tl">
                      <a:srgbClr val="C0C0C0"/>
                    </a:outerShdw>
                  </a:effectLst>
                  <a:latin typeface="Arial Narrow" pitchFamily="34" charset="0"/>
                </a:rPr>
                <a:t>C</a:t>
              </a:r>
              <a:endParaRPr lang="en-US" sz="2600" b="1" dirty="0">
                <a:effectLst>
                  <a:outerShdw blurRad="38100" dist="38100" dir="2700000" algn="tl">
                    <a:srgbClr val="C0C0C0"/>
                  </a:outerShdw>
                </a:effectLst>
                <a:latin typeface="Arial Narrow" pitchFamily="34" charset="0"/>
              </a:endParaRPr>
            </a:p>
          </p:txBody>
        </p:sp>
        <p:sp>
          <p:nvSpPr>
            <p:cNvPr id="305174" name="Oval 22"/>
            <p:cNvSpPr>
              <a:spLocks noChangeArrowheads="1"/>
            </p:cNvSpPr>
            <p:nvPr/>
          </p:nvSpPr>
          <p:spPr bwMode="auto">
            <a:xfrm>
              <a:off x="720" y="2222"/>
              <a:ext cx="219" cy="141"/>
            </a:xfrm>
            <a:prstGeom prst="ellipse">
              <a:avLst/>
            </a:prstGeom>
            <a:noFill/>
            <a:ln w="28575">
              <a:solidFill>
                <a:schemeClr val="tx1"/>
              </a:solidFill>
              <a:round/>
              <a:headEnd/>
              <a:tailEnd/>
            </a:ln>
          </p:spPr>
          <p:txBody>
            <a:bodyPr wrap="none" lIns="94042" tIns="47022" rIns="94042" bIns="47022" anchor="ctr"/>
            <a:lstStyle/>
            <a:p>
              <a:pPr algn="ctr" defTabSz="1027859" eaLnBrk="0" hangingPunct="0">
                <a:defRPr/>
              </a:pPr>
              <a:r>
                <a:rPr lang="en-US" sz="2400" b="1" dirty="0">
                  <a:effectLst>
                    <a:outerShdw blurRad="38100" dist="38100" dir="2700000" algn="tl">
                      <a:srgbClr val="C0C0C0"/>
                    </a:outerShdw>
                  </a:effectLst>
                  <a:latin typeface="Arial Narrow" pitchFamily="34" charset="0"/>
                </a:rPr>
                <a:t>E</a:t>
              </a:r>
              <a:endParaRPr lang="en-US" sz="2600" b="1" dirty="0">
                <a:effectLst>
                  <a:outerShdw blurRad="38100" dist="38100" dir="2700000" algn="tl">
                    <a:srgbClr val="C0C0C0"/>
                  </a:outerShdw>
                </a:effectLst>
                <a:latin typeface="Arial Narrow" pitchFamily="34" charset="0"/>
              </a:endParaRPr>
            </a:p>
          </p:txBody>
        </p:sp>
        <p:sp>
          <p:nvSpPr>
            <p:cNvPr id="305175" name="Oval 23"/>
            <p:cNvSpPr>
              <a:spLocks noChangeArrowheads="1"/>
            </p:cNvSpPr>
            <p:nvPr/>
          </p:nvSpPr>
          <p:spPr bwMode="auto">
            <a:xfrm>
              <a:off x="1415" y="2222"/>
              <a:ext cx="219" cy="141"/>
            </a:xfrm>
            <a:prstGeom prst="ellipse">
              <a:avLst/>
            </a:prstGeom>
            <a:noFill/>
            <a:ln w="28575">
              <a:solidFill>
                <a:schemeClr val="tx1"/>
              </a:solidFill>
              <a:round/>
              <a:headEnd/>
              <a:tailEnd/>
            </a:ln>
          </p:spPr>
          <p:txBody>
            <a:bodyPr wrap="none" lIns="94042" tIns="47022" rIns="94042" bIns="47022" anchor="ctr"/>
            <a:lstStyle/>
            <a:p>
              <a:pPr algn="ctr" defTabSz="1027859" eaLnBrk="0" hangingPunct="0">
                <a:defRPr/>
              </a:pPr>
              <a:r>
                <a:rPr lang="en-US" sz="2400" b="1" dirty="0">
                  <a:effectLst>
                    <a:outerShdw blurRad="38100" dist="38100" dir="2700000" algn="tl">
                      <a:srgbClr val="C0C0C0"/>
                    </a:outerShdw>
                  </a:effectLst>
                  <a:latin typeface="Arial Narrow" pitchFamily="34" charset="0"/>
                </a:rPr>
                <a:t>E</a:t>
              </a:r>
              <a:endParaRPr lang="en-US" sz="2600" b="1" dirty="0">
                <a:effectLst>
                  <a:outerShdw blurRad="38100" dist="38100" dir="2700000" algn="tl">
                    <a:srgbClr val="C0C0C0"/>
                  </a:outerShdw>
                </a:effectLst>
                <a:latin typeface="Arial Narrow" pitchFamily="34" charset="0"/>
              </a:endParaRPr>
            </a:p>
          </p:txBody>
        </p:sp>
        <p:sp>
          <p:nvSpPr>
            <p:cNvPr id="59427" name="Oval 24"/>
            <p:cNvSpPr>
              <a:spLocks noChangeArrowheads="1"/>
            </p:cNvSpPr>
            <p:nvPr/>
          </p:nvSpPr>
          <p:spPr bwMode="auto">
            <a:xfrm>
              <a:off x="2381" y="2227"/>
              <a:ext cx="218" cy="142"/>
            </a:xfrm>
            <a:prstGeom prst="ellipse">
              <a:avLst/>
            </a:prstGeom>
            <a:noFill/>
            <a:ln w="28575">
              <a:solidFill>
                <a:schemeClr val="tx1"/>
              </a:solidFill>
              <a:round/>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305177" name="Text Box 25"/>
            <p:cNvSpPr txBox="1">
              <a:spLocks noChangeArrowheads="1"/>
            </p:cNvSpPr>
            <p:nvPr/>
          </p:nvSpPr>
          <p:spPr bwMode="auto">
            <a:xfrm>
              <a:off x="2386" y="2161"/>
              <a:ext cx="235" cy="292"/>
            </a:xfrm>
            <a:prstGeom prst="rect">
              <a:avLst/>
            </a:prstGeom>
            <a:noFill/>
            <a:ln w="9525">
              <a:noFill/>
              <a:miter lim="800000"/>
              <a:headEnd/>
              <a:tailEnd/>
            </a:ln>
          </p:spPr>
          <p:txBody>
            <a:bodyPr wrap="none" lIns="94042" tIns="47022" rIns="94042" bIns="47022">
              <a:spAutoFit/>
            </a:bodyPr>
            <a:lstStyle/>
            <a:p>
              <a:pPr defTabSz="1027859" eaLnBrk="0" hangingPunct="0">
                <a:defRPr/>
              </a:pPr>
              <a:r>
                <a:rPr lang="en-US" sz="2400" b="1" dirty="0">
                  <a:effectLst>
                    <a:outerShdw blurRad="38100" dist="38100" dir="2700000" algn="tl">
                      <a:srgbClr val="C0C0C0"/>
                    </a:outerShdw>
                  </a:effectLst>
                  <a:latin typeface="Arial Narrow" pitchFamily="34" charset="0"/>
                </a:rPr>
                <a:t>B</a:t>
              </a:r>
              <a:endParaRPr lang="en-US" sz="2600" b="1" dirty="0">
                <a:effectLst>
                  <a:outerShdw blurRad="38100" dist="38100" dir="2700000" algn="tl">
                    <a:srgbClr val="C0C0C0"/>
                  </a:outerShdw>
                </a:effectLst>
                <a:latin typeface="Arial Narrow" pitchFamily="34" charset="0"/>
              </a:endParaRPr>
            </a:p>
          </p:txBody>
        </p:sp>
        <p:sp>
          <p:nvSpPr>
            <p:cNvPr id="59429" name="Oval 26"/>
            <p:cNvSpPr>
              <a:spLocks noChangeArrowheads="1"/>
            </p:cNvSpPr>
            <p:nvPr/>
          </p:nvSpPr>
          <p:spPr bwMode="auto">
            <a:xfrm>
              <a:off x="3245" y="2227"/>
              <a:ext cx="218" cy="142"/>
            </a:xfrm>
            <a:prstGeom prst="ellipse">
              <a:avLst/>
            </a:prstGeom>
            <a:noFill/>
            <a:ln w="28575">
              <a:solidFill>
                <a:schemeClr val="tx1"/>
              </a:solidFill>
              <a:round/>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305179" name="Text Box 27"/>
            <p:cNvSpPr txBox="1">
              <a:spLocks noChangeArrowheads="1"/>
            </p:cNvSpPr>
            <p:nvPr/>
          </p:nvSpPr>
          <p:spPr bwMode="auto">
            <a:xfrm>
              <a:off x="3250" y="2161"/>
              <a:ext cx="235" cy="292"/>
            </a:xfrm>
            <a:prstGeom prst="rect">
              <a:avLst/>
            </a:prstGeom>
            <a:noFill/>
            <a:ln w="9525">
              <a:noFill/>
              <a:miter lim="800000"/>
              <a:headEnd/>
              <a:tailEnd/>
            </a:ln>
          </p:spPr>
          <p:txBody>
            <a:bodyPr wrap="none" lIns="94042" tIns="47022" rIns="94042" bIns="47022">
              <a:spAutoFit/>
            </a:bodyPr>
            <a:lstStyle/>
            <a:p>
              <a:pPr defTabSz="1027859" eaLnBrk="0" hangingPunct="0">
                <a:defRPr/>
              </a:pPr>
              <a:r>
                <a:rPr lang="en-US" sz="2400" b="1" dirty="0">
                  <a:effectLst>
                    <a:outerShdw blurRad="38100" dist="38100" dir="2700000" algn="tl">
                      <a:srgbClr val="C0C0C0"/>
                    </a:outerShdw>
                  </a:effectLst>
                  <a:latin typeface="Arial Narrow" pitchFamily="34" charset="0"/>
                </a:rPr>
                <a:t>B</a:t>
              </a:r>
              <a:endParaRPr lang="en-US" sz="2600" b="1" dirty="0">
                <a:effectLst>
                  <a:outerShdw blurRad="38100" dist="38100" dir="2700000" algn="tl">
                    <a:srgbClr val="C0C0C0"/>
                  </a:outerShdw>
                </a:effectLst>
                <a:latin typeface="Arial Narrow" pitchFamily="34" charset="0"/>
              </a:endParaRPr>
            </a:p>
          </p:txBody>
        </p:sp>
        <p:sp>
          <p:nvSpPr>
            <p:cNvPr id="59431" name="Oval 28"/>
            <p:cNvSpPr>
              <a:spLocks noChangeArrowheads="1"/>
            </p:cNvSpPr>
            <p:nvPr/>
          </p:nvSpPr>
          <p:spPr bwMode="auto">
            <a:xfrm>
              <a:off x="3869" y="2219"/>
              <a:ext cx="219" cy="142"/>
            </a:xfrm>
            <a:prstGeom prst="ellipse">
              <a:avLst/>
            </a:prstGeom>
            <a:noFill/>
            <a:ln w="28575">
              <a:solidFill>
                <a:schemeClr val="tx1"/>
              </a:solidFill>
              <a:round/>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305181" name="Text Box 29"/>
            <p:cNvSpPr txBox="1">
              <a:spLocks noChangeArrowheads="1"/>
            </p:cNvSpPr>
            <p:nvPr/>
          </p:nvSpPr>
          <p:spPr bwMode="auto">
            <a:xfrm>
              <a:off x="3878" y="2161"/>
              <a:ext cx="217" cy="292"/>
            </a:xfrm>
            <a:prstGeom prst="rect">
              <a:avLst/>
            </a:prstGeom>
            <a:noFill/>
            <a:ln w="9525">
              <a:noFill/>
              <a:miter lim="800000"/>
              <a:headEnd/>
              <a:tailEnd/>
            </a:ln>
          </p:spPr>
          <p:txBody>
            <a:bodyPr wrap="none" lIns="94042" tIns="47022" rIns="94042" bIns="47022">
              <a:spAutoFit/>
            </a:bodyPr>
            <a:lstStyle/>
            <a:p>
              <a:pPr defTabSz="1027859" eaLnBrk="0" hangingPunct="0">
                <a:defRPr/>
              </a:pPr>
              <a:r>
                <a:rPr lang="en-US" sz="2400" b="1" dirty="0">
                  <a:effectLst>
                    <a:outerShdw blurRad="38100" dist="38100" dir="2700000" algn="tl">
                      <a:srgbClr val="C0C0C0"/>
                    </a:outerShdw>
                  </a:effectLst>
                  <a:latin typeface="Arial Narrow" pitchFamily="34" charset="0"/>
                </a:rPr>
                <a:t>F</a:t>
              </a:r>
              <a:endParaRPr lang="en-US" sz="2600" b="1" dirty="0">
                <a:effectLst>
                  <a:outerShdw blurRad="38100" dist="38100" dir="2700000" algn="tl">
                    <a:srgbClr val="C0C0C0"/>
                  </a:outerShdw>
                </a:effectLst>
                <a:latin typeface="Arial Narrow" pitchFamily="34" charset="0"/>
              </a:endParaRPr>
            </a:p>
          </p:txBody>
        </p:sp>
        <p:sp>
          <p:nvSpPr>
            <p:cNvPr id="305182" name="Oval 30"/>
            <p:cNvSpPr>
              <a:spLocks noChangeArrowheads="1"/>
            </p:cNvSpPr>
            <p:nvPr/>
          </p:nvSpPr>
          <p:spPr bwMode="auto">
            <a:xfrm>
              <a:off x="483" y="2625"/>
              <a:ext cx="218" cy="142"/>
            </a:xfrm>
            <a:prstGeom prst="ellipse">
              <a:avLst/>
            </a:prstGeom>
            <a:noFill/>
            <a:ln w="28575">
              <a:solidFill>
                <a:schemeClr val="tx1"/>
              </a:solidFill>
              <a:round/>
              <a:headEnd/>
              <a:tailEnd/>
            </a:ln>
          </p:spPr>
          <p:txBody>
            <a:bodyPr wrap="none" lIns="94042" tIns="47022" rIns="94042" bIns="47022" anchor="ctr"/>
            <a:lstStyle/>
            <a:p>
              <a:pPr algn="ctr" defTabSz="1027859" eaLnBrk="0" hangingPunct="0">
                <a:defRPr/>
              </a:pPr>
              <a:r>
                <a:rPr lang="en-US" sz="2400" b="1" dirty="0">
                  <a:effectLst>
                    <a:outerShdw blurRad="38100" dist="38100" dir="2700000" algn="tl">
                      <a:srgbClr val="C0C0C0"/>
                    </a:outerShdw>
                  </a:effectLst>
                  <a:latin typeface="Arial Narrow" pitchFamily="34" charset="0"/>
                </a:rPr>
                <a:t>D</a:t>
              </a:r>
              <a:endParaRPr lang="en-US" sz="2600" b="1" dirty="0">
                <a:effectLst>
                  <a:outerShdw blurRad="38100" dist="38100" dir="2700000" algn="tl">
                    <a:srgbClr val="C0C0C0"/>
                  </a:outerShdw>
                </a:effectLst>
                <a:latin typeface="Arial Narrow" pitchFamily="34" charset="0"/>
              </a:endParaRPr>
            </a:p>
          </p:txBody>
        </p:sp>
        <p:sp>
          <p:nvSpPr>
            <p:cNvPr id="59434" name="Oval 31"/>
            <p:cNvSpPr>
              <a:spLocks noChangeArrowheads="1"/>
            </p:cNvSpPr>
            <p:nvPr/>
          </p:nvSpPr>
          <p:spPr bwMode="auto">
            <a:xfrm>
              <a:off x="893" y="2622"/>
              <a:ext cx="219" cy="142"/>
            </a:xfrm>
            <a:prstGeom prst="ellipse">
              <a:avLst/>
            </a:prstGeom>
            <a:noFill/>
            <a:ln w="28575">
              <a:solidFill>
                <a:schemeClr val="tx1"/>
              </a:solidFill>
              <a:round/>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305184" name="Text Box 32"/>
            <p:cNvSpPr txBox="1">
              <a:spLocks noChangeArrowheads="1"/>
            </p:cNvSpPr>
            <p:nvPr/>
          </p:nvSpPr>
          <p:spPr bwMode="auto">
            <a:xfrm>
              <a:off x="907" y="2582"/>
              <a:ext cx="217" cy="293"/>
            </a:xfrm>
            <a:prstGeom prst="rect">
              <a:avLst/>
            </a:prstGeom>
            <a:noFill/>
            <a:ln w="9525">
              <a:noFill/>
              <a:miter lim="800000"/>
              <a:headEnd/>
              <a:tailEnd/>
            </a:ln>
          </p:spPr>
          <p:txBody>
            <a:bodyPr wrap="none" lIns="94042" tIns="47022" rIns="94042" bIns="47022">
              <a:spAutoFit/>
            </a:bodyPr>
            <a:lstStyle/>
            <a:p>
              <a:pPr defTabSz="1027859" eaLnBrk="0" hangingPunct="0">
                <a:defRPr/>
              </a:pPr>
              <a:r>
                <a:rPr lang="en-US" sz="2400" b="1" dirty="0">
                  <a:effectLst>
                    <a:outerShdw blurRad="38100" dist="38100" dir="2700000" algn="tl">
                      <a:srgbClr val="C0C0C0"/>
                    </a:outerShdw>
                  </a:effectLst>
                  <a:latin typeface="Arial Narrow" pitchFamily="34" charset="0"/>
                </a:rPr>
                <a:t>F</a:t>
              </a:r>
              <a:endParaRPr lang="en-US" sz="2600" b="1" dirty="0">
                <a:effectLst>
                  <a:outerShdw blurRad="38100" dist="38100" dir="2700000" algn="tl">
                    <a:srgbClr val="C0C0C0"/>
                  </a:outerShdw>
                </a:effectLst>
                <a:latin typeface="Arial Narrow" pitchFamily="34" charset="0"/>
              </a:endParaRPr>
            </a:p>
          </p:txBody>
        </p:sp>
        <p:sp>
          <p:nvSpPr>
            <p:cNvPr id="59436" name="Oval 33"/>
            <p:cNvSpPr>
              <a:spLocks noChangeArrowheads="1"/>
            </p:cNvSpPr>
            <p:nvPr/>
          </p:nvSpPr>
          <p:spPr bwMode="auto">
            <a:xfrm>
              <a:off x="1248" y="2610"/>
              <a:ext cx="218" cy="142"/>
            </a:xfrm>
            <a:prstGeom prst="ellipse">
              <a:avLst/>
            </a:prstGeom>
            <a:noFill/>
            <a:ln w="28575">
              <a:solidFill>
                <a:schemeClr val="tx1"/>
              </a:solidFill>
              <a:round/>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305186" name="Text Box 34"/>
            <p:cNvSpPr txBox="1">
              <a:spLocks noChangeArrowheads="1"/>
            </p:cNvSpPr>
            <p:nvPr/>
          </p:nvSpPr>
          <p:spPr bwMode="auto">
            <a:xfrm>
              <a:off x="1253" y="2544"/>
              <a:ext cx="236" cy="294"/>
            </a:xfrm>
            <a:prstGeom prst="rect">
              <a:avLst/>
            </a:prstGeom>
            <a:noFill/>
            <a:ln w="9525">
              <a:noFill/>
              <a:miter lim="800000"/>
              <a:headEnd/>
              <a:tailEnd/>
            </a:ln>
          </p:spPr>
          <p:txBody>
            <a:bodyPr wrap="none" lIns="94042" tIns="47022" rIns="94042" bIns="47022">
              <a:spAutoFit/>
            </a:bodyPr>
            <a:lstStyle/>
            <a:p>
              <a:pPr defTabSz="1027859" eaLnBrk="0" hangingPunct="0">
                <a:defRPr/>
              </a:pPr>
              <a:r>
                <a:rPr lang="en-US" sz="2400" b="1" dirty="0">
                  <a:effectLst>
                    <a:outerShdw blurRad="38100" dist="38100" dir="2700000" algn="tl">
                      <a:srgbClr val="C0C0C0"/>
                    </a:outerShdw>
                  </a:effectLst>
                  <a:latin typeface="Arial Narrow" pitchFamily="34" charset="0"/>
                </a:rPr>
                <a:t>B</a:t>
              </a:r>
              <a:endParaRPr lang="en-US" sz="2600" b="1" dirty="0">
                <a:effectLst>
                  <a:outerShdw blurRad="38100" dist="38100" dir="2700000" algn="tl">
                    <a:srgbClr val="C0C0C0"/>
                  </a:outerShdw>
                </a:effectLst>
                <a:latin typeface="Arial Narrow" pitchFamily="34" charset="0"/>
              </a:endParaRPr>
            </a:p>
          </p:txBody>
        </p:sp>
        <p:sp>
          <p:nvSpPr>
            <p:cNvPr id="59438" name="Oval 35"/>
            <p:cNvSpPr>
              <a:spLocks noChangeArrowheads="1"/>
            </p:cNvSpPr>
            <p:nvPr/>
          </p:nvSpPr>
          <p:spPr bwMode="auto">
            <a:xfrm>
              <a:off x="1632" y="2622"/>
              <a:ext cx="219" cy="142"/>
            </a:xfrm>
            <a:prstGeom prst="ellipse">
              <a:avLst/>
            </a:prstGeom>
            <a:noFill/>
            <a:ln w="28575">
              <a:solidFill>
                <a:schemeClr val="tx1"/>
              </a:solidFill>
              <a:round/>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305188" name="Text Box 36"/>
            <p:cNvSpPr txBox="1">
              <a:spLocks noChangeArrowheads="1"/>
            </p:cNvSpPr>
            <p:nvPr/>
          </p:nvSpPr>
          <p:spPr bwMode="auto">
            <a:xfrm>
              <a:off x="1641" y="2582"/>
              <a:ext cx="217" cy="293"/>
            </a:xfrm>
            <a:prstGeom prst="rect">
              <a:avLst/>
            </a:prstGeom>
            <a:noFill/>
            <a:ln w="9525">
              <a:noFill/>
              <a:miter lim="800000"/>
              <a:headEnd/>
              <a:tailEnd/>
            </a:ln>
          </p:spPr>
          <p:txBody>
            <a:bodyPr wrap="none" lIns="94042" tIns="47022" rIns="94042" bIns="47022">
              <a:spAutoFit/>
            </a:bodyPr>
            <a:lstStyle/>
            <a:p>
              <a:pPr defTabSz="1027859" eaLnBrk="0" hangingPunct="0">
                <a:defRPr/>
              </a:pPr>
              <a:r>
                <a:rPr lang="en-US" sz="2400" b="1" dirty="0">
                  <a:effectLst>
                    <a:outerShdw blurRad="38100" dist="38100" dir="2700000" algn="tl">
                      <a:srgbClr val="C0C0C0"/>
                    </a:outerShdw>
                  </a:effectLst>
                  <a:latin typeface="Arial Narrow" pitchFamily="34" charset="0"/>
                </a:rPr>
                <a:t>F</a:t>
              </a:r>
              <a:endParaRPr lang="en-US" sz="2600" b="1" dirty="0">
                <a:effectLst>
                  <a:outerShdw blurRad="38100" dist="38100" dir="2700000" algn="tl">
                    <a:srgbClr val="C0C0C0"/>
                  </a:outerShdw>
                </a:effectLst>
                <a:latin typeface="Arial Narrow" pitchFamily="34" charset="0"/>
              </a:endParaRPr>
            </a:p>
          </p:txBody>
        </p:sp>
        <p:sp>
          <p:nvSpPr>
            <p:cNvPr id="59440" name="Oval 37"/>
            <p:cNvSpPr>
              <a:spLocks noChangeArrowheads="1"/>
            </p:cNvSpPr>
            <p:nvPr/>
          </p:nvSpPr>
          <p:spPr bwMode="auto">
            <a:xfrm>
              <a:off x="2141" y="2629"/>
              <a:ext cx="219" cy="142"/>
            </a:xfrm>
            <a:prstGeom prst="ellipse">
              <a:avLst/>
            </a:prstGeom>
            <a:noFill/>
            <a:ln w="28575">
              <a:solidFill>
                <a:schemeClr val="tx1"/>
              </a:solidFill>
              <a:round/>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305190" name="Text Box 38"/>
            <p:cNvSpPr txBox="1">
              <a:spLocks noChangeArrowheads="1"/>
            </p:cNvSpPr>
            <p:nvPr/>
          </p:nvSpPr>
          <p:spPr bwMode="auto">
            <a:xfrm>
              <a:off x="2147" y="2582"/>
              <a:ext cx="235" cy="293"/>
            </a:xfrm>
            <a:prstGeom prst="rect">
              <a:avLst/>
            </a:prstGeom>
            <a:noFill/>
            <a:ln w="9525">
              <a:noFill/>
              <a:miter lim="800000"/>
              <a:headEnd/>
              <a:tailEnd/>
            </a:ln>
          </p:spPr>
          <p:txBody>
            <a:bodyPr wrap="none" lIns="94042" tIns="47022" rIns="94042" bIns="47022">
              <a:spAutoFit/>
            </a:bodyPr>
            <a:lstStyle/>
            <a:p>
              <a:pPr defTabSz="1027859" eaLnBrk="0" hangingPunct="0">
                <a:defRPr/>
              </a:pPr>
              <a:r>
                <a:rPr lang="en-US" sz="2400" b="1" dirty="0">
                  <a:effectLst>
                    <a:outerShdw blurRad="38100" dist="38100" dir="2700000" algn="tl">
                      <a:srgbClr val="C0C0C0"/>
                    </a:outerShdw>
                  </a:effectLst>
                  <a:latin typeface="Arial Narrow" pitchFamily="34" charset="0"/>
                </a:rPr>
                <a:t>C</a:t>
              </a:r>
              <a:endParaRPr lang="en-US" sz="2600" b="1" dirty="0">
                <a:effectLst>
                  <a:outerShdw blurRad="38100" dist="38100" dir="2700000" algn="tl">
                    <a:srgbClr val="C0C0C0"/>
                  </a:outerShdw>
                </a:effectLst>
                <a:latin typeface="Arial Narrow" pitchFamily="34" charset="0"/>
              </a:endParaRPr>
            </a:p>
          </p:txBody>
        </p:sp>
        <p:sp>
          <p:nvSpPr>
            <p:cNvPr id="305191" name="Oval 39"/>
            <p:cNvSpPr>
              <a:spLocks noChangeArrowheads="1"/>
            </p:cNvSpPr>
            <p:nvPr/>
          </p:nvSpPr>
          <p:spPr bwMode="auto">
            <a:xfrm>
              <a:off x="2621" y="2625"/>
              <a:ext cx="219" cy="142"/>
            </a:xfrm>
            <a:prstGeom prst="ellipse">
              <a:avLst/>
            </a:prstGeom>
            <a:noFill/>
            <a:ln w="28575">
              <a:solidFill>
                <a:schemeClr val="tx1"/>
              </a:solidFill>
              <a:round/>
              <a:headEnd/>
              <a:tailEnd/>
            </a:ln>
          </p:spPr>
          <p:txBody>
            <a:bodyPr wrap="none" lIns="94042" tIns="47022" rIns="94042" bIns="47022" anchor="ctr"/>
            <a:lstStyle/>
            <a:p>
              <a:pPr algn="ctr" defTabSz="1027859" eaLnBrk="0" hangingPunct="0">
                <a:defRPr/>
              </a:pPr>
              <a:r>
                <a:rPr lang="en-US" sz="2400" b="1" dirty="0">
                  <a:effectLst>
                    <a:outerShdw blurRad="38100" dist="38100" dir="2700000" algn="tl">
                      <a:srgbClr val="C0C0C0"/>
                    </a:outerShdw>
                  </a:effectLst>
                  <a:latin typeface="Arial Narrow" pitchFamily="34" charset="0"/>
                </a:rPr>
                <a:t>E</a:t>
              </a:r>
              <a:endParaRPr lang="en-US" sz="2600" b="1" dirty="0">
                <a:effectLst>
                  <a:outerShdw blurRad="38100" dist="38100" dir="2700000" algn="tl">
                    <a:srgbClr val="C0C0C0"/>
                  </a:outerShdw>
                </a:effectLst>
                <a:latin typeface="Arial Narrow" pitchFamily="34" charset="0"/>
              </a:endParaRPr>
            </a:p>
          </p:txBody>
        </p:sp>
        <p:sp>
          <p:nvSpPr>
            <p:cNvPr id="59443" name="Oval 40"/>
            <p:cNvSpPr>
              <a:spLocks noChangeArrowheads="1"/>
            </p:cNvSpPr>
            <p:nvPr/>
          </p:nvSpPr>
          <p:spPr bwMode="auto">
            <a:xfrm>
              <a:off x="3061" y="2629"/>
              <a:ext cx="219" cy="142"/>
            </a:xfrm>
            <a:prstGeom prst="ellipse">
              <a:avLst/>
            </a:prstGeom>
            <a:noFill/>
            <a:ln w="28575">
              <a:solidFill>
                <a:schemeClr val="tx1"/>
              </a:solidFill>
              <a:round/>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305193" name="Text Box 41"/>
            <p:cNvSpPr txBox="1">
              <a:spLocks noChangeArrowheads="1"/>
            </p:cNvSpPr>
            <p:nvPr/>
          </p:nvSpPr>
          <p:spPr bwMode="auto">
            <a:xfrm>
              <a:off x="3067" y="2582"/>
              <a:ext cx="235" cy="293"/>
            </a:xfrm>
            <a:prstGeom prst="rect">
              <a:avLst/>
            </a:prstGeom>
            <a:noFill/>
            <a:ln w="9525">
              <a:noFill/>
              <a:miter lim="800000"/>
              <a:headEnd/>
              <a:tailEnd/>
            </a:ln>
          </p:spPr>
          <p:txBody>
            <a:bodyPr wrap="none" lIns="94042" tIns="47022" rIns="94042" bIns="47022">
              <a:spAutoFit/>
            </a:bodyPr>
            <a:lstStyle/>
            <a:p>
              <a:pPr defTabSz="1027859" eaLnBrk="0" hangingPunct="0">
                <a:defRPr/>
              </a:pPr>
              <a:r>
                <a:rPr lang="en-US" sz="2400" b="1" dirty="0">
                  <a:effectLst>
                    <a:outerShdw blurRad="38100" dist="38100" dir="2700000" algn="tl">
                      <a:srgbClr val="C0C0C0"/>
                    </a:outerShdw>
                  </a:effectLst>
                  <a:latin typeface="Arial Narrow" pitchFamily="34" charset="0"/>
                </a:rPr>
                <a:t>A</a:t>
              </a:r>
              <a:endParaRPr lang="en-US" sz="2600" b="1" dirty="0">
                <a:effectLst>
                  <a:outerShdw blurRad="38100" dist="38100" dir="2700000" algn="tl">
                    <a:srgbClr val="C0C0C0"/>
                  </a:outerShdw>
                </a:effectLst>
                <a:latin typeface="Arial Narrow" pitchFamily="34" charset="0"/>
              </a:endParaRPr>
            </a:p>
          </p:txBody>
        </p:sp>
        <p:sp>
          <p:nvSpPr>
            <p:cNvPr id="59445" name="Oval 42"/>
            <p:cNvSpPr>
              <a:spLocks noChangeArrowheads="1"/>
            </p:cNvSpPr>
            <p:nvPr/>
          </p:nvSpPr>
          <p:spPr bwMode="auto">
            <a:xfrm>
              <a:off x="3441" y="2629"/>
              <a:ext cx="219" cy="142"/>
            </a:xfrm>
            <a:prstGeom prst="ellipse">
              <a:avLst/>
            </a:prstGeom>
            <a:noFill/>
            <a:ln w="28575">
              <a:solidFill>
                <a:schemeClr val="tx1"/>
              </a:solidFill>
              <a:round/>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305195" name="Text Box 43"/>
            <p:cNvSpPr txBox="1">
              <a:spLocks noChangeArrowheads="1"/>
            </p:cNvSpPr>
            <p:nvPr/>
          </p:nvSpPr>
          <p:spPr bwMode="auto">
            <a:xfrm>
              <a:off x="3447" y="2592"/>
              <a:ext cx="235" cy="293"/>
            </a:xfrm>
            <a:prstGeom prst="rect">
              <a:avLst/>
            </a:prstGeom>
            <a:noFill/>
            <a:ln w="9525">
              <a:noFill/>
              <a:miter lim="800000"/>
              <a:headEnd/>
              <a:tailEnd/>
            </a:ln>
          </p:spPr>
          <p:txBody>
            <a:bodyPr wrap="none" lIns="94042" tIns="47022" rIns="94042" bIns="47022">
              <a:spAutoFit/>
            </a:bodyPr>
            <a:lstStyle/>
            <a:p>
              <a:pPr defTabSz="1027859" eaLnBrk="0" hangingPunct="0">
                <a:defRPr/>
              </a:pPr>
              <a:r>
                <a:rPr lang="en-US" sz="2400" b="1" dirty="0">
                  <a:effectLst>
                    <a:outerShdw blurRad="38100" dist="38100" dir="2700000" algn="tl">
                      <a:srgbClr val="C0C0C0"/>
                    </a:outerShdw>
                  </a:effectLst>
                  <a:latin typeface="Arial Narrow" pitchFamily="34" charset="0"/>
                </a:rPr>
                <a:t>C</a:t>
              </a:r>
              <a:endParaRPr lang="en-US" sz="2600" b="1" dirty="0">
                <a:effectLst>
                  <a:outerShdw blurRad="38100" dist="38100" dir="2700000" algn="tl">
                    <a:srgbClr val="C0C0C0"/>
                  </a:outerShdw>
                </a:effectLst>
                <a:latin typeface="Arial Narrow" pitchFamily="34" charset="0"/>
              </a:endParaRPr>
            </a:p>
          </p:txBody>
        </p:sp>
        <p:sp>
          <p:nvSpPr>
            <p:cNvPr id="305196" name="Oval 44"/>
            <p:cNvSpPr>
              <a:spLocks noChangeArrowheads="1"/>
            </p:cNvSpPr>
            <p:nvPr/>
          </p:nvSpPr>
          <p:spPr bwMode="auto">
            <a:xfrm>
              <a:off x="3870" y="2625"/>
              <a:ext cx="219" cy="142"/>
            </a:xfrm>
            <a:prstGeom prst="ellipse">
              <a:avLst/>
            </a:prstGeom>
            <a:solidFill>
              <a:srgbClr val="FFCC00"/>
            </a:solidFill>
            <a:ln w="28575">
              <a:solidFill>
                <a:schemeClr val="tx1"/>
              </a:solidFill>
              <a:round/>
              <a:headEnd/>
              <a:tailEnd/>
            </a:ln>
          </p:spPr>
          <p:txBody>
            <a:bodyPr wrap="none" lIns="94042" tIns="47022" rIns="94042" bIns="47022" anchor="ctr"/>
            <a:lstStyle/>
            <a:p>
              <a:pPr algn="ctr" defTabSz="1027859" eaLnBrk="0" hangingPunct="0">
                <a:defRPr/>
              </a:pPr>
              <a:r>
                <a:rPr lang="en-US" sz="2400" b="1" dirty="0">
                  <a:effectLst>
                    <a:outerShdw blurRad="38100" dist="38100" dir="2700000" algn="tl">
                      <a:srgbClr val="FFFFFF"/>
                    </a:outerShdw>
                  </a:effectLst>
                  <a:latin typeface="Arial Narrow" pitchFamily="34" charset="0"/>
                </a:rPr>
                <a:t>G</a:t>
              </a:r>
              <a:endParaRPr lang="en-US" sz="2600" b="1" dirty="0">
                <a:effectLst>
                  <a:outerShdw blurRad="38100" dist="38100" dir="2700000" algn="tl">
                    <a:srgbClr val="FFFFFF"/>
                  </a:outerShdw>
                </a:effectLst>
                <a:latin typeface="Arial Narrow" pitchFamily="34" charset="0"/>
              </a:endParaRPr>
            </a:p>
          </p:txBody>
        </p:sp>
        <p:sp>
          <p:nvSpPr>
            <p:cNvPr id="305197" name="Oval 45"/>
            <p:cNvSpPr>
              <a:spLocks noChangeArrowheads="1"/>
            </p:cNvSpPr>
            <p:nvPr/>
          </p:nvSpPr>
          <p:spPr bwMode="auto">
            <a:xfrm>
              <a:off x="2621" y="3266"/>
              <a:ext cx="219" cy="141"/>
            </a:xfrm>
            <a:prstGeom prst="ellipse">
              <a:avLst/>
            </a:prstGeom>
            <a:solidFill>
              <a:srgbClr val="FFCC00"/>
            </a:solidFill>
            <a:ln w="28575">
              <a:solidFill>
                <a:schemeClr val="tx1"/>
              </a:solidFill>
              <a:round/>
              <a:headEnd/>
              <a:tailEnd/>
            </a:ln>
          </p:spPr>
          <p:txBody>
            <a:bodyPr wrap="none" lIns="94042" tIns="47022" rIns="94042" bIns="47022" anchor="ctr"/>
            <a:lstStyle/>
            <a:p>
              <a:pPr algn="ctr" defTabSz="1027859" eaLnBrk="0" hangingPunct="0">
                <a:defRPr/>
              </a:pPr>
              <a:r>
                <a:rPr lang="en-US" sz="2400" b="1" dirty="0">
                  <a:effectLst>
                    <a:outerShdw blurRad="38100" dist="38100" dir="2700000" algn="tl">
                      <a:srgbClr val="FFFFFF"/>
                    </a:outerShdw>
                  </a:effectLst>
                  <a:latin typeface="Arial Narrow" pitchFamily="34" charset="0"/>
                </a:rPr>
                <a:t>G</a:t>
              </a:r>
            </a:p>
          </p:txBody>
        </p:sp>
        <p:sp>
          <p:nvSpPr>
            <p:cNvPr id="305198" name="Oval 46"/>
            <p:cNvSpPr>
              <a:spLocks noChangeArrowheads="1"/>
            </p:cNvSpPr>
            <p:nvPr/>
          </p:nvSpPr>
          <p:spPr bwMode="auto">
            <a:xfrm>
              <a:off x="1613" y="2989"/>
              <a:ext cx="219" cy="141"/>
            </a:xfrm>
            <a:prstGeom prst="ellipse">
              <a:avLst/>
            </a:prstGeom>
            <a:solidFill>
              <a:srgbClr val="FFCC00"/>
            </a:solidFill>
            <a:ln w="28575">
              <a:solidFill>
                <a:schemeClr val="tx1"/>
              </a:solidFill>
              <a:round/>
              <a:headEnd/>
              <a:tailEnd/>
            </a:ln>
          </p:spPr>
          <p:txBody>
            <a:bodyPr wrap="none" lIns="94042" tIns="47022" rIns="94042" bIns="47022" anchor="ctr"/>
            <a:lstStyle/>
            <a:p>
              <a:pPr algn="ctr" defTabSz="1027859" eaLnBrk="0" hangingPunct="0">
                <a:defRPr/>
              </a:pPr>
              <a:r>
                <a:rPr lang="en-US" sz="2400" b="1" dirty="0">
                  <a:effectLst>
                    <a:outerShdw blurRad="38100" dist="38100" dir="2700000" algn="tl">
                      <a:srgbClr val="FFFFFF"/>
                    </a:outerShdw>
                  </a:effectLst>
                  <a:latin typeface="Arial Narrow" pitchFamily="34" charset="0"/>
                </a:rPr>
                <a:t>G</a:t>
              </a:r>
              <a:endParaRPr lang="en-US" sz="2600" b="1" dirty="0">
                <a:effectLst>
                  <a:outerShdw blurRad="38100" dist="38100" dir="2700000" algn="tl">
                    <a:srgbClr val="FFFFFF"/>
                  </a:outerShdw>
                </a:effectLst>
                <a:latin typeface="Arial Narrow" pitchFamily="34" charset="0"/>
              </a:endParaRPr>
            </a:p>
          </p:txBody>
        </p:sp>
        <p:sp>
          <p:nvSpPr>
            <p:cNvPr id="305199" name="Oval 47"/>
            <p:cNvSpPr>
              <a:spLocks noChangeArrowheads="1"/>
            </p:cNvSpPr>
            <p:nvPr/>
          </p:nvSpPr>
          <p:spPr bwMode="auto">
            <a:xfrm>
              <a:off x="893" y="2989"/>
              <a:ext cx="218" cy="141"/>
            </a:xfrm>
            <a:prstGeom prst="ellipse">
              <a:avLst/>
            </a:prstGeom>
            <a:solidFill>
              <a:srgbClr val="FFCC00"/>
            </a:solidFill>
            <a:ln w="28575">
              <a:solidFill>
                <a:schemeClr val="tx1"/>
              </a:solidFill>
              <a:round/>
              <a:headEnd/>
              <a:tailEnd/>
            </a:ln>
          </p:spPr>
          <p:txBody>
            <a:bodyPr wrap="none" lIns="94042" tIns="47022" rIns="94042" bIns="47022" anchor="ctr"/>
            <a:lstStyle/>
            <a:p>
              <a:pPr algn="ctr" defTabSz="1027859" eaLnBrk="0" hangingPunct="0">
                <a:defRPr/>
              </a:pPr>
              <a:r>
                <a:rPr lang="en-US" sz="2400" b="1" dirty="0">
                  <a:effectLst>
                    <a:outerShdw blurRad="38100" dist="38100" dir="2700000" algn="tl">
                      <a:srgbClr val="FFFFFF"/>
                    </a:outerShdw>
                  </a:effectLst>
                  <a:latin typeface="Arial Narrow" pitchFamily="34" charset="0"/>
                </a:rPr>
                <a:t>G</a:t>
              </a:r>
              <a:endParaRPr lang="en-US" sz="2600" b="1" dirty="0">
                <a:effectLst>
                  <a:outerShdw blurRad="38100" dist="38100" dir="2700000" algn="tl">
                    <a:srgbClr val="FFFFFF"/>
                  </a:outerShdw>
                </a:effectLst>
                <a:latin typeface="Arial Narrow" pitchFamily="34" charset="0"/>
              </a:endParaRPr>
            </a:p>
          </p:txBody>
        </p:sp>
        <p:sp>
          <p:nvSpPr>
            <p:cNvPr id="59451" name="Oval 48"/>
            <p:cNvSpPr>
              <a:spLocks noChangeArrowheads="1"/>
            </p:cNvSpPr>
            <p:nvPr/>
          </p:nvSpPr>
          <p:spPr bwMode="auto">
            <a:xfrm>
              <a:off x="2621" y="2985"/>
              <a:ext cx="219" cy="142"/>
            </a:xfrm>
            <a:prstGeom prst="ellipse">
              <a:avLst/>
            </a:prstGeom>
            <a:noFill/>
            <a:ln w="28575">
              <a:solidFill>
                <a:schemeClr val="tx1"/>
              </a:solidFill>
              <a:round/>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305201" name="Text Box 49"/>
            <p:cNvSpPr txBox="1">
              <a:spLocks noChangeArrowheads="1"/>
            </p:cNvSpPr>
            <p:nvPr/>
          </p:nvSpPr>
          <p:spPr bwMode="auto">
            <a:xfrm>
              <a:off x="2629" y="2928"/>
              <a:ext cx="217" cy="293"/>
            </a:xfrm>
            <a:prstGeom prst="rect">
              <a:avLst/>
            </a:prstGeom>
            <a:noFill/>
            <a:ln w="9525">
              <a:noFill/>
              <a:miter lim="800000"/>
              <a:headEnd/>
              <a:tailEnd/>
            </a:ln>
          </p:spPr>
          <p:txBody>
            <a:bodyPr wrap="none" lIns="94042" tIns="47022" rIns="94042" bIns="47022">
              <a:spAutoFit/>
            </a:bodyPr>
            <a:lstStyle/>
            <a:p>
              <a:pPr defTabSz="1027859" eaLnBrk="0" hangingPunct="0">
                <a:defRPr/>
              </a:pPr>
              <a:r>
                <a:rPr lang="en-US" sz="2400" b="1" dirty="0">
                  <a:effectLst>
                    <a:outerShdw blurRad="38100" dist="38100" dir="2700000" algn="tl">
                      <a:srgbClr val="C0C0C0"/>
                    </a:outerShdw>
                  </a:effectLst>
                  <a:latin typeface="Arial Narrow" pitchFamily="34" charset="0"/>
                </a:rPr>
                <a:t>F</a:t>
              </a:r>
              <a:endParaRPr lang="en-US" sz="2600" b="1" dirty="0">
                <a:effectLst>
                  <a:outerShdw blurRad="38100" dist="38100" dir="2700000" algn="tl">
                    <a:srgbClr val="C0C0C0"/>
                  </a:outerShdw>
                </a:effectLst>
                <a:latin typeface="Arial Narrow" pitchFamily="34" charset="0"/>
              </a:endParaRPr>
            </a:p>
          </p:txBody>
        </p:sp>
        <p:cxnSp>
          <p:nvCxnSpPr>
            <p:cNvPr id="59453" name="AutoShape 50"/>
            <p:cNvCxnSpPr>
              <a:cxnSpLocks noChangeShapeType="1"/>
              <a:stCxn id="305162" idx="1"/>
              <a:endCxn id="305164" idx="0"/>
            </p:cNvCxnSpPr>
            <p:nvPr/>
          </p:nvCxnSpPr>
          <p:spPr bwMode="auto">
            <a:xfrm rot="10800000" flipV="1">
              <a:off x="1083" y="1010"/>
              <a:ext cx="893" cy="324"/>
            </a:xfrm>
            <a:prstGeom prst="straightConnector1">
              <a:avLst/>
            </a:prstGeom>
            <a:noFill/>
            <a:ln w="28575">
              <a:solidFill>
                <a:schemeClr val="tx1"/>
              </a:solidFill>
              <a:round/>
              <a:headEnd/>
              <a:tailEnd/>
            </a:ln>
          </p:spPr>
        </p:cxnSp>
        <p:cxnSp>
          <p:nvCxnSpPr>
            <p:cNvPr id="59454" name="AutoShape 51"/>
            <p:cNvCxnSpPr>
              <a:cxnSpLocks noChangeShapeType="1"/>
              <a:stCxn id="305162" idx="3"/>
              <a:endCxn id="305165" idx="1"/>
            </p:cNvCxnSpPr>
            <p:nvPr/>
          </p:nvCxnSpPr>
          <p:spPr bwMode="auto">
            <a:xfrm>
              <a:off x="2202" y="1010"/>
              <a:ext cx="857" cy="381"/>
            </a:xfrm>
            <a:prstGeom prst="straightConnector1">
              <a:avLst/>
            </a:prstGeom>
            <a:noFill/>
            <a:ln w="28575">
              <a:solidFill>
                <a:schemeClr val="tx1"/>
              </a:solidFill>
              <a:round/>
              <a:headEnd/>
              <a:tailEnd/>
            </a:ln>
          </p:spPr>
        </p:cxnSp>
        <p:cxnSp>
          <p:nvCxnSpPr>
            <p:cNvPr id="59455" name="AutoShape 52"/>
            <p:cNvCxnSpPr>
              <a:cxnSpLocks noChangeShapeType="1"/>
              <a:stCxn id="305164" idx="1"/>
              <a:endCxn id="305167" idx="0"/>
            </p:cNvCxnSpPr>
            <p:nvPr/>
          </p:nvCxnSpPr>
          <p:spPr bwMode="auto">
            <a:xfrm rot="10800000" flipV="1">
              <a:off x="554" y="1480"/>
              <a:ext cx="412" cy="248"/>
            </a:xfrm>
            <a:prstGeom prst="straightConnector1">
              <a:avLst/>
            </a:prstGeom>
            <a:noFill/>
            <a:ln w="28575">
              <a:solidFill>
                <a:schemeClr val="tx1"/>
              </a:solidFill>
              <a:round/>
              <a:headEnd/>
              <a:tailEnd/>
            </a:ln>
          </p:spPr>
        </p:cxnSp>
        <p:cxnSp>
          <p:nvCxnSpPr>
            <p:cNvPr id="59456" name="AutoShape 53"/>
            <p:cNvCxnSpPr>
              <a:cxnSpLocks noChangeShapeType="1"/>
              <a:stCxn id="305167" idx="1"/>
              <a:endCxn id="305173" idx="0"/>
            </p:cNvCxnSpPr>
            <p:nvPr/>
          </p:nvCxnSpPr>
          <p:spPr bwMode="auto">
            <a:xfrm rot="10800000" flipV="1">
              <a:off x="315" y="1874"/>
              <a:ext cx="122" cy="286"/>
            </a:xfrm>
            <a:prstGeom prst="straightConnector1">
              <a:avLst/>
            </a:prstGeom>
            <a:noFill/>
            <a:ln w="28575">
              <a:solidFill>
                <a:schemeClr val="tx1"/>
              </a:solidFill>
              <a:round/>
              <a:headEnd/>
              <a:tailEnd/>
            </a:ln>
          </p:spPr>
        </p:cxnSp>
        <p:cxnSp>
          <p:nvCxnSpPr>
            <p:cNvPr id="59457" name="AutoShape 54"/>
            <p:cNvCxnSpPr>
              <a:cxnSpLocks noChangeShapeType="1"/>
              <a:stCxn id="305167" idx="3"/>
              <a:endCxn id="305174" idx="0"/>
            </p:cNvCxnSpPr>
            <p:nvPr/>
          </p:nvCxnSpPr>
          <p:spPr bwMode="auto">
            <a:xfrm>
              <a:off x="672" y="1874"/>
              <a:ext cx="158" cy="348"/>
            </a:xfrm>
            <a:prstGeom prst="straightConnector1">
              <a:avLst/>
            </a:prstGeom>
            <a:noFill/>
            <a:ln w="28575">
              <a:solidFill>
                <a:schemeClr val="tx1"/>
              </a:solidFill>
              <a:round/>
              <a:headEnd/>
              <a:tailEnd/>
            </a:ln>
          </p:spPr>
        </p:cxnSp>
        <p:cxnSp>
          <p:nvCxnSpPr>
            <p:cNvPr id="59458" name="AutoShape 55"/>
            <p:cNvCxnSpPr>
              <a:cxnSpLocks noChangeShapeType="1"/>
              <a:stCxn id="305164" idx="3"/>
              <a:endCxn id="305168" idx="0"/>
            </p:cNvCxnSpPr>
            <p:nvPr/>
          </p:nvCxnSpPr>
          <p:spPr bwMode="auto">
            <a:xfrm>
              <a:off x="1201" y="1480"/>
              <a:ext cx="324" cy="316"/>
            </a:xfrm>
            <a:prstGeom prst="straightConnector1">
              <a:avLst/>
            </a:prstGeom>
            <a:noFill/>
            <a:ln w="28575">
              <a:solidFill>
                <a:schemeClr val="tx1"/>
              </a:solidFill>
              <a:round/>
              <a:headEnd/>
              <a:tailEnd/>
            </a:ln>
          </p:spPr>
        </p:cxnSp>
        <p:cxnSp>
          <p:nvCxnSpPr>
            <p:cNvPr id="59459" name="AutoShape 56"/>
            <p:cNvCxnSpPr>
              <a:cxnSpLocks noChangeShapeType="1"/>
              <a:stCxn id="305165" idx="2"/>
              <a:endCxn id="305170" idx="0"/>
            </p:cNvCxnSpPr>
            <p:nvPr/>
          </p:nvCxnSpPr>
          <p:spPr bwMode="auto">
            <a:xfrm rot="10800000" flipV="1">
              <a:off x="2504" y="1441"/>
              <a:ext cx="523" cy="287"/>
            </a:xfrm>
            <a:prstGeom prst="straightConnector1">
              <a:avLst/>
            </a:prstGeom>
            <a:noFill/>
            <a:ln w="28575">
              <a:solidFill>
                <a:schemeClr val="tx1"/>
              </a:solidFill>
              <a:round/>
              <a:headEnd/>
              <a:tailEnd/>
            </a:ln>
          </p:spPr>
        </p:cxnSp>
        <p:cxnSp>
          <p:nvCxnSpPr>
            <p:cNvPr id="59460" name="AutoShape 57"/>
            <p:cNvCxnSpPr>
              <a:cxnSpLocks noChangeShapeType="1"/>
              <a:stCxn id="305165" idx="6"/>
              <a:endCxn id="305171" idx="0"/>
            </p:cNvCxnSpPr>
            <p:nvPr/>
          </p:nvCxnSpPr>
          <p:spPr bwMode="auto">
            <a:xfrm>
              <a:off x="3254" y="1441"/>
              <a:ext cx="437" cy="348"/>
            </a:xfrm>
            <a:prstGeom prst="straightConnector1">
              <a:avLst/>
            </a:prstGeom>
            <a:noFill/>
            <a:ln w="28575">
              <a:solidFill>
                <a:schemeClr val="tx1"/>
              </a:solidFill>
              <a:round/>
              <a:headEnd/>
              <a:tailEnd/>
            </a:ln>
          </p:spPr>
        </p:cxnSp>
        <p:cxnSp>
          <p:nvCxnSpPr>
            <p:cNvPr id="59461" name="AutoShape 58"/>
            <p:cNvCxnSpPr>
              <a:cxnSpLocks noChangeShapeType="1"/>
              <a:stCxn id="305168" idx="4"/>
              <a:endCxn id="305175" idx="0"/>
            </p:cNvCxnSpPr>
            <p:nvPr/>
          </p:nvCxnSpPr>
          <p:spPr bwMode="auto">
            <a:xfrm>
              <a:off x="1525" y="1946"/>
              <a:ext cx="0" cy="269"/>
            </a:xfrm>
            <a:prstGeom prst="straightConnector1">
              <a:avLst/>
            </a:prstGeom>
            <a:noFill/>
            <a:ln w="28575">
              <a:solidFill>
                <a:schemeClr val="tx1"/>
              </a:solidFill>
              <a:round/>
              <a:headEnd/>
              <a:tailEnd/>
            </a:ln>
          </p:spPr>
        </p:cxnSp>
        <p:cxnSp>
          <p:nvCxnSpPr>
            <p:cNvPr id="59462" name="AutoShape 59"/>
            <p:cNvCxnSpPr>
              <a:cxnSpLocks noChangeShapeType="1"/>
              <a:stCxn id="305170" idx="2"/>
              <a:endCxn id="305177" idx="0"/>
            </p:cNvCxnSpPr>
            <p:nvPr/>
          </p:nvCxnSpPr>
          <p:spPr bwMode="auto">
            <a:xfrm rot="5400000">
              <a:off x="2434" y="2090"/>
              <a:ext cx="139" cy="1"/>
            </a:xfrm>
            <a:prstGeom prst="straightConnector1">
              <a:avLst/>
            </a:prstGeom>
            <a:noFill/>
            <a:ln w="28575">
              <a:solidFill>
                <a:schemeClr val="tx1"/>
              </a:solidFill>
              <a:round/>
              <a:headEnd/>
              <a:tailEnd/>
            </a:ln>
          </p:spPr>
        </p:cxnSp>
        <p:cxnSp>
          <p:nvCxnSpPr>
            <p:cNvPr id="59463" name="AutoShape 60"/>
            <p:cNvCxnSpPr>
              <a:cxnSpLocks noChangeShapeType="1"/>
              <a:stCxn id="305171" idx="2"/>
              <a:endCxn id="305179" idx="0"/>
            </p:cNvCxnSpPr>
            <p:nvPr/>
          </p:nvCxnSpPr>
          <p:spPr bwMode="auto">
            <a:xfrm rot="10800000" flipV="1">
              <a:off x="3367" y="1867"/>
              <a:ext cx="214" cy="293"/>
            </a:xfrm>
            <a:prstGeom prst="straightConnector1">
              <a:avLst/>
            </a:prstGeom>
            <a:noFill/>
            <a:ln w="28575">
              <a:solidFill>
                <a:schemeClr val="tx1"/>
              </a:solidFill>
              <a:round/>
              <a:headEnd/>
              <a:tailEnd/>
            </a:ln>
          </p:spPr>
        </p:cxnSp>
        <p:cxnSp>
          <p:nvCxnSpPr>
            <p:cNvPr id="59464" name="AutoShape 61"/>
            <p:cNvCxnSpPr>
              <a:cxnSpLocks noChangeShapeType="1"/>
              <a:stCxn id="305171" idx="6"/>
              <a:endCxn id="305181" idx="0"/>
            </p:cNvCxnSpPr>
            <p:nvPr/>
          </p:nvCxnSpPr>
          <p:spPr bwMode="auto">
            <a:xfrm>
              <a:off x="3800" y="1867"/>
              <a:ext cx="186" cy="293"/>
            </a:xfrm>
            <a:prstGeom prst="straightConnector1">
              <a:avLst/>
            </a:prstGeom>
            <a:noFill/>
            <a:ln w="28575">
              <a:solidFill>
                <a:schemeClr val="tx1"/>
              </a:solidFill>
              <a:round/>
              <a:headEnd/>
              <a:tailEnd/>
            </a:ln>
          </p:spPr>
        </p:cxnSp>
        <p:cxnSp>
          <p:nvCxnSpPr>
            <p:cNvPr id="59465" name="AutoShape 62"/>
            <p:cNvCxnSpPr>
              <a:cxnSpLocks noChangeShapeType="1"/>
              <a:stCxn id="305174" idx="2"/>
              <a:endCxn id="305182" idx="0"/>
            </p:cNvCxnSpPr>
            <p:nvPr/>
          </p:nvCxnSpPr>
          <p:spPr bwMode="auto">
            <a:xfrm flipH="1">
              <a:off x="592" y="2293"/>
              <a:ext cx="119" cy="325"/>
            </a:xfrm>
            <a:prstGeom prst="straightConnector1">
              <a:avLst/>
            </a:prstGeom>
            <a:noFill/>
            <a:ln w="28575">
              <a:solidFill>
                <a:schemeClr val="tx1"/>
              </a:solidFill>
              <a:round/>
              <a:headEnd/>
              <a:tailEnd/>
            </a:ln>
          </p:spPr>
        </p:cxnSp>
        <p:cxnSp>
          <p:nvCxnSpPr>
            <p:cNvPr id="59466" name="AutoShape 63"/>
            <p:cNvCxnSpPr>
              <a:cxnSpLocks noChangeShapeType="1"/>
              <a:stCxn id="305174" idx="6"/>
              <a:endCxn id="305184" idx="0"/>
            </p:cNvCxnSpPr>
            <p:nvPr/>
          </p:nvCxnSpPr>
          <p:spPr bwMode="auto">
            <a:xfrm>
              <a:off x="939" y="2293"/>
              <a:ext cx="77" cy="289"/>
            </a:xfrm>
            <a:prstGeom prst="straightConnector1">
              <a:avLst/>
            </a:prstGeom>
            <a:noFill/>
            <a:ln w="28575">
              <a:solidFill>
                <a:schemeClr val="tx1"/>
              </a:solidFill>
              <a:round/>
              <a:headEnd/>
              <a:tailEnd/>
            </a:ln>
          </p:spPr>
        </p:cxnSp>
        <p:cxnSp>
          <p:nvCxnSpPr>
            <p:cNvPr id="59467" name="AutoShape 64"/>
            <p:cNvCxnSpPr>
              <a:cxnSpLocks noChangeShapeType="1"/>
              <a:stCxn id="305184" idx="2"/>
              <a:endCxn id="305199" idx="0"/>
            </p:cNvCxnSpPr>
            <p:nvPr/>
          </p:nvCxnSpPr>
          <p:spPr bwMode="auto">
            <a:xfrm rot="5400000">
              <a:off x="952" y="2925"/>
              <a:ext cx="114" cy="14"/>
            </a:xfrm>
            <a:prstGeom prst="straightConnector1">
              <a:avLst/>
            </a:prstGeom>
            <a:noFill/>
            <a:ln w="28575">
              <a:solidFill>
                <a:schemeClr val="tx1"/>
              </a:solidFill>
              <a:round/>
              <a:headEnd/>
              <a:tailEnd/>
            </a:ln>
          </p:spPr>
        </p:cxnSp>
        <p:sp>
          <p:nvSpPr>
            <p:cNvPr id="59468" name="Oval 65"/>
            <p:cNvSpPr>
              <a:spLocks noChangeArrowheads="1"/>
            </p:cNvSpPr>
            <p:nvPr/>
          </p:nvSpPr>
          <p:spPr bwMode="auto">
            <a:xfrm>
              <a:off x="1233" y="2993"/>
              <a:ext cx="219" cy="142"/>
            </a:xfrm>
            <a:prstGeom prst="ellipse">
              <a:avLst/>
            </a:prstGeom>
            <a:noFill/>
            <a:ln w="28575">
              <a:solidFill>
                <a:schemeClr val="tx1"/>
              </a:solidFill>
              <a:round/>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305218" name="Text Box 66"/>
            <p:cNvSpPr txBox="1">
              <a:spLocks noChangeArrowheads="1"/>
            </p:cNvSpPr>
            <p:nvPr/>
          </p:nvSpPr>
          <p:spPr bwMode="auto">
            <a:xfrm>
              <a:off x="1239" y="2928"/>
              <a:ext cx="235" cy="293"/>
            </a:xfrm>
            <a:prstGeom prst="rect">
              <a:avLst/>
            </a:prstGeom>
            <a:noFill/>
            <a:ln w="9525">
              <a:noFill/>
              <a:miter lim="800000"/>
              <a:headEnd/>
              <a:tailEnd/>
            </a:ln>
          </p:spPr>
          <p:txBody>
            <a:bodyPr wrap="none" lIns="94042" tIns="47022" rIns="94042" bIns="47022">
              <a:spAutoFit/>
            </a:bodyPr>
            <a:lstStyle/>
            <a:p>
              <a:pPr defTabSz="1027859" eaLnBrk="0" hangingPunct="0">
                <a:defRPr/>
              </a:pPr>
              <a:r>
                <a:rPr lang="en-US" sz="2400" b="1" dirty="0">
                  <a:effectLst>
                    <a:outerShdw blurRad="38100" dist="38100" dir="2700000" algn="tl">
                      <a:srgbClr val="C0C0C0"/>
                    </a:outerShdw>
                  </a:effectLst>
                  <a:latin typeface="Arial Narrow" pitchFamily="34" charset="0"/>
                </a:rPr>
                <a:t>C</a:t>
              </a:r>
              <a:endParaRPr lang="en-US" sz="2600" b="1" dirty="0">
                <a:effectLst>
                  <a:outerShdw blurRad="38100" dist="38100" dir="2700000" algn="tl">
                    <a:srgbClr val="C0C0C0"/>
                  </a:outerShdw>
                </a:effectLst>
                <a:latin typeface="Arial Narrow" pitchFamily="34" charset="0"/>
              </a:endParaRPr>
            </a:p>
          </p:txBody>
        </p:sp>
        <p:cxnSp>
          <p:nvCxnSpPr>
            <p:cNvPr id="59470" name="AutoShape 67"/>
            <p:cNvCxnSpPr>
              <a:cxnSpLocks noChangeShapeType="1"/>
              <a:stCxn id="305186" idx="2"/>
              <a:endCxn id="305218" idx="0"/>
            </p:cNvCxnSpPr>
            <p:nvPr/>
          </p:nvCxnSpPr>
          <p:spPr bwMode="auto">
            <a:xfrm rot="5400000">
              <a:off x="1318" y="2875"/>
              <a:ext cx="91" cy="14"/>
            </a:xfrm>
            <a:prstGeom prst="straightConnector1">
              <a:avLst/>
            </a:prstGeom>
            <a:noFill/>
            <a:ln w="28575">
              <a:solidFill>
                <a:schemeClr val="tx1"/>
              </a:solidFill>
              <a:round/>
              <a:headEnd/>
              <a:tailEnd/>
            </a:ln>
          </p:spPr>
        </p:cxnSp>
        <p:cxnSp>
          <p:nvCxnSpPr>
            <p:cNvPr id="59471" name="AutoShape 68"/>
            <p:cNvCxnSpPr>
              <a:cxnSpLocks noChangeShapeType="1"/>
              <a:stCxn id="305188" idx="2"/>
              <a:endCxn id="305198" idx="0"/>
            </p:cNvCxnSpPr>
            <p:nvPr/>
          </p:nvCxnSpPr>
          <p:spPr bwMode="auto">
            <a:xfrm rot="5400000">
              <a:off x="1679" y="2918"/>
              <a:ext cx="114" cy="27"/>
            </a:xfrm>
            <a:prstGeom prst="straightConnector1">
              <a:avLst/>
            </a:prstGeom>
            <a:noFill/>
            <a:ln w="28575">
              <a:solidFill>
                <a:schemeClr val="tx1"/>
              </a:solidFill>
              <a:round/>
              <a:headEnd/>
              <a:tailEnd/>
            </a:ln>
          </p:spPr>
        </p:cxnSp>
        <p:cxnSp>
          <p:nvCxnSpPr>
            <p:cNvPr id="59472" name="AutoShape 69"/>
            <p:cNvCxnSpPr>
              <a:cxnSpLocks noChangeShapeType="1"/>
              <a:stCxn id="305175" idx="2"/>
              <a:endCxn id="305186" idx="0"/>
            </p:cNvCxnSpPr>
            <p:nvPr/>
          </p:nvCxnSpPr>
          <p:spPr bwMode="auto">
            <a:xfrm rot="10800000" flipV="1">
              <a:off x="1370" y="2293"/>
              <a:ext cx="45" cy="251"/>
            </a:xfrm>
            <a:prstGeom prst="straightConnector1">
              <a:avLst/>
            </a:prstGeom>
            <a:noFill/>
            <a:ln w="28575">
              <a:solidFill>
                <a:schemeClr val="tx1"/>
              </a:solidFill>
              <a:round/>
              <a:headEnd/>
              <a:tailEnd/>
            </a:ln>
          </p:spPr>
        </p:cxnSp>
        <p:cxnSp>
          <p:nvCxnSpPr>
            <p:cNvPr id="59473" name="AutoShape 70"/>
            <p:cNvCxnSpPr>
              <a:cxnSpLocks noChangeShapeType="1"/>
              <a:stCxn id="305175" idx="6"/>
              <a:endCxn id="305188" idx="0"/>
            </p:cNvCxnSpPr>
            <p:nvPr/>
          </p:nvCxnSpPr>
          <p:spPr bwMode="auto">
            <a:xfrm>
              <a:off x="1634" y="2293"/>
              <a:ext cx="115" cy="289"/>
            </a:xfrm>
            <a:prstGeom prst="straightConnector1">
              <a:avLst/>
            </a:prstGeom>
            <a:noFill/>
            <a:ln w="28575">
              <a:solidFill>
                <a:schemeClr val="tx1"/>
              </a:solidFill>
              <a:round/>
              <a:headEnd/>
              <a:tailEnd/>
            </a:ln>
          </p:spPr>
        </p:cxnSp>
        <p:cxnSp>
          <p:nvCxnSpPr>
            <p:cNvPr id="59474" name="AutoShape 71"/>
            <p:cNvCxnSpPr>
              <a:cxnSpLocks noChangeShapeType="1"/>
              <a:stCxn id="305177" idx="1"/>
              <a:endCxn id="305190" idx="0"/>
            </p:cNvCxnSpPr>
            <p:nvPr/>
          </p:nvCxnSpPr>
          <p:spPr bwMode="auto">
            <a:xfrm rot="10800000" flipV="1">
              <a:off x="2264" y="2306"/>
              <a:ext cx="122" cy="276"/>
            </a:xfrm>
            <a:prstGeom prst="straightConnector1">
              <a:avLst/>
            </a:prstGeom>
            <a:noFill/>
            <a:ln w="28575">
              <a:solidFill>
                <a:schemeClr val="tx1"/>
              </a:solidFill>
              <a:round/>
              <a:headEnd/>
              <a:tailEnd/>
            </a:ln>
          </p:spPr>
        </p:cxnSp>
        <p:cxnSp>
          <p:nvCxnSpPr>
            <p:cNvPr id="59475" name="AutoShape 72"/>
            <p:cNvCxnSpPr>
              <a:cxnSpLocks noChangeShapeType="1"/>
              <a:stCxn id="305177" idx="3"/>
              <a:endCxn id="305191" idx="0"/>
            </p:cNvCxnSpPr>
            <p:nvPr/>
          </p:nvCxnSpPr>
          <p:spPr bwMode="auto">
            <a:xfrm>
              <a:off x="2621" y="2306"/>
              <a:ext cx="110" cy="319"/>
            </a:xfrm>
            <a:prstGeom prst="straightConnector1">
              <a:avLst/>
            </a:prstGeom>
            <a:noFill/>
            <a:ln w="28575">
              <a:solidFill>
                <a:schemeClr val="tx1"/>
              </a:solidFill>
              <a:round/>
              <a:headEnd/>
              <a:tailEnd/>
            </a:ln>
          </p:spPr>
        </p:cxnSp>
        <p:cxnSp>
          <p:nvCxnSpPr>
            <p:cNvPr id="59476" name="AutoShape 73"/>
            <p:cNvCxnSpPr>
              <a:cxnSpLocks noChangeShapeType="1"/>
              <a:stCxn id="305191" idx="4"/>
              <a:endCxn id="305201" idx="0"/>
            </p:cNvCxnSpPr>
            <p:nvPr/>
          </p:nvCxnSpPr>
          <p:spPr bwMode="auto">
            <a:xfrm rot="16200000" flipH="1">
              <a:off x="2653" y="2844"/>
              <a:ext cx="161" cy="7"/>
            </a:xfrm>
            <a:prstGeom prst="straightConnector1">
              <a:avLst/>
            </a:prstGeom>
            <a:noFill/>
            <a:ln w="28575">
              <a:solidFill>
                <a:schemeClr val="tx1"/>
              </a:solidFill>
              <a:round/>
              <a:headEnd/>
              <a:tailEnd/>
            </a:ln>
          </p:spPr>
        </p:cxnSp>
        <p:cxnSp>
          <p:nvCxnSpPr>
            <p:cNvPr id="59477" name="AutoShape 74"/>
            <p:cNvCxnSpPr>
              <a:cxnSpLocks noChangeShapeType="1"/>
              <a:stCxn id="305201" idx="2"/>
              <a:endCxn id="305197" idx="0"/>
            </p:cNvCxnSpPr>
            <p:nvPr/>
          </p:nvCxnSpPr>
          <p:spPr bwMode="auto">
            <a:xfrm rot="5400000">
              <a:off x="2711" y="3240"/>
              <a:ext cx="45" cy="7"/>
            </a:xfrm>
            <a:prstGeom prst="straightConnector1">
              <a:avLst/>
            </a:prstGeom>
            <a:noFill/>
            <a:ln w="28575">
              <a:solidFill>
                <a:schemeClr val="tx1"/>
              </a:solidFill>
              <a:round/>
              <a:headEnd/>
              <a:tailEnd/>
            </a:ln>
          </p:spPr>
        </p:cxnSp>
        <p:cxnSp>
          <p:nvCxnSpPr>
            <p:cNvPr id="59478" name="AutoShape 75"/>
            <p:cNvCxnSpPr>
              <a:cxnSpLocks noChangeShapeType="1"/>
              <a:stCxn id="305179" idx="1"/>
              <a:endCxn id="305193" idx="0"/>
            </p:cNvCxnSpPr>
            <p:nvPr/>
          </p:nvCxnSpPr>
          <p:spPr bwMode="auto">
            <a:xfrm rot="10800000" flipV="1">
              <a:off x="3184" y="2306"/>
              <a:ext cx="66" cy="276"/>
            </a:xfrm>
            <a:prstGeom prst="straightConnector1">
              <a:avLst/>
            </a:prstGeom>
            <a:noFill/>
            <a:ln w="28575">
              <a:solidFill>
                <a:schemeClr val="tx1"/>
              </a:solidFill>
              <a:round/>
              <a:headEnd/>
              <a:tailEnd/>
            </a:ln>
          </p:spPr>
        </p:cxnSp>
        <p:cxnSp>
          <p:nvCxnSpPr>
            <p:cNvPr id="59479" name="AutoShape 76"/>
            <p:cNvCxnSpPr>
              <a:cxnSpLocks noChangeShapeType="1"/>
              <a:stCxn id="305179" idx="3"/>
              <a:endCxn id="305195" idx="0"/>
            </p:cNvCxnSpPr>
            <p:nvPr/>
          </p:nvCxnSpPr>
          <p:spPr bwMode="auto">
            <a:xfrm>
              <a:off x="3485" y="2306"/>
              <a:ext cx="80" cy="286"/>
            </a:xfrm>
            <a:prstGeom prst="straightConnector1">
              <a:avLst/>
            </a:prstGeom>
            <a:noFill/>
            <a:ln w="28575">
              <a:solidFill>
                <a:schemeClr val="tx1"/>
              </a:solidFill>
              <a:round/>
              <a:headEnd/>
              <a:tailEnd/>
            </a:ln>
          </p:spPr>
        </p:cxnSp>
        <p:cxnSp>
          <p:nvCxnSpPr>
            <p:cNvPr id="59480" name="AutoShape 77"/>
            <p:cNvCxnSpPr>
              <a:cxnSpLocks noChangeShapeType="1"/>
              <a:stCxn id="305181" idx="2"/>
              <a:endCxn id="305196" idx="0"/>
            </p:cNvCxnSpPr>
            <p:nvPr/>
          </p:nvCxnSpPr>
          <p:spPr bwMode="auto">
            <a:xfrm rot="5400000">
              <a:off x="3897" y="2535"/>
              <a:ext cx="172" cy="7"/>
            </a:xfrm>
            <a:prstGeom prst="straightConnector1">
              <a:avLst/>
            </a:prstGeom>
            <a:noFill/>
            <a:ln w="28575">
              <a:solidFill>
                <a:schemeClr val="tx1"/>
              </a:solidFill>
              <a:round/>
              <a:headEnd/>
              <a:tailEnd/>
            </a:ln>
          </p:spPr>
        </p:cxnSp>
      </p:grpSp>
      <p:cxnSp>
        <p:nvCxnSpPr>
          <p:cNvPr id="305230" name="AutoShape 78"/>
          <p:cNvCxnSpPr>
            <a:cxnSpLocks noChangeShapeType="1"/>
            <a:stCxn id="305162" idx="3"/>
            <a:endCxn id="305164" idx="1"/>
          </p:cNvCxnSpPr>
          <p:nvPr/>
        </p:nvCxnSpPr>
        <p:spPr bwMode="auto">
          <a:xfrm flipH="1">
            <a:off x="1995292" y="1349142"/>
            <a:ext cx="1589739" cy="755564"/>
          </a:xfrm>
          <a:prstGeom prst="curvedConnector5">
            <a:avLst>
              <a:gd name="adj1" fmla="val -14380"/>
              <a:gd name="adj2" fmla="val 49947"/>
              <a:gd name="adj3" fmla="val 114380"/>
            </a:avLst>
          </a:prstGeom>
          <a:noFill/>
          <a:ln w="28575">
            <a:solidFill>
              <a:srgbClr val="CC0000"/>
            </a:solidFill>
            <a:prstDash val="sysDot"/>
            <a:round/>
            <a:headEnd/>
            <a:tailEnd type="triangle" w="med" len="med"/>
          </a:ln>
        </p:spPr>
      </p:cxnSp>
      <p:cxnSp>
        <p:nvCxnSpPr>
          <p:cNvPr id="305231" name="AutoShape 79"/>
          <p:cNvCxnSpPr>
            <a:cxnSpLocks noChangeShapeType="1"/>
            <a:stCxn id="305164" idx="3"/>
            <a:endCxn id="305165" idx="2"/>
          </p:cNvCxnSpPr>
          <p:nvPr/>
        </p:nvCxnSpPr>
        <p:spPr bwMode="auto">
          <a:xfrm flipV="1">
            <a:off x="2297548" y="2041273"/>
            <a:ext cx="2348595" cy="63433"/>
          </a:xfrm>
          <a:prstGeom prst="straightConnector1">
            <a:avLst/>
          </a:prstGeom>
          <a:noFill/>
          <a:ln w="28575">
            <a:solidFill>
              <a:srgbClr val="CC0000"/>
            </a:solidFill>
            <a:prstDash val="sysDot"/>
            <a:round/>
            <a:headEnd/>
            <a:tailEnd type="triangle" w="med" len="med"/>
          </a:ln>
        </p:spPr>
      </p:cxnSp>
      <p:cxnSp>
        <p:nvCxnSpPr>
          <p:cNvPr id="305232" name="AutoShape 80"/>
          <p:cNvCxnSpPr>
            <a:cxnSpLocks noChangeShapeType="1"/>
            <a:stCxn id="305165" idx="6"/>
            <a:endCxn id="305167" idx="1"/>
          </p:cNvCxnSpPr>
          <p:nvPr/>
        </p:nvCxnSpPr>
        <p:spPr bwMode="auto">
          <a:xfrm flipH="1">
            <a:off x="1314894" y="2041273"/>
            <a:ext cx="3611640" cy="695344"/>
          </a:xfrm>
          <a:prstGeom prst="curvedConnector5">
            <a:avLst>
              <a:gd name="adj1" fmla="val -6330"/>
              <a:gd name="adj2" fmla="val 41224"/>
              <a:gd name="adj3" fmla="val 106330"/>
            </a:avLst>
          </a:prstGeom>
          <a:noFill/>
          <a:ln w="28575">
            <a:solidFill>
              <a:srgbClr val="CC0000"/>
            </a:solidFill>
            <a:prstDash val="sysDot"/>
            <a:round/>
            <a:headEnd/>
            <a:tailEnd type="triangle" w="med" len="med"/>
          </a:ln>
        </p:spPr>
      </p:cxnSp>
      <p:cxnSp>
        <p:nvCxnSpPr>
          <p:cNvPr id="305233" name="AutoShape 81"/>
          <p:cNvCxnSpPr>
            <a:cxnSpLocks noChangeShapeType="1"/>
            <a:stCxn id="305167" idx="3"/>
            <a:endCxn id="305168" idx="2"/>
          </p:cNvCxnSpPr>
          <p:nvPr/>
        </p:nvCxnSpPr>
        <p:spPr bwMode="auto">
          <a:xfrm flipV="1">
            <a:off x="1617150" y="2723769"/>
            <a:ext cx="956930" cy="12848"/>
          </a:xfrm>
          <a:prstGeom prst="straightConnector1">
            <a:avLst/>
          </a:prstGeom>
          <a:noFill/>
          <a:ln w="28575">
            <a:solidFill>
              <a:srgbClr val="CC0000"/>
            </a:solidFill>
            <a:prstDash val="sysDot"/>
            <a:round/>
            <a:headEnd/>
            <a:tailEnd type="triangle" w="med" len="med"/>
          </a:ln>
        </p:spPr>
      </p:cxnSp>
      <p:cxnSp>
        <p:nvCxnSpPr>
          <p:cNvPr id="305234" name="AutoShape 82"/>
          <p:cNvCxnSpPr>
            <a:cxnSpLocks noChangeShapeType="1"/>
            <a:stCxn id="305168" idx="6"/>
            <a:endCxn id="305170" idx="1"/>
          </p:cNvCxnSpPr>
          <p:nvPr/>
        </p:nvCxnSpPr>
        <p:spPr bwMode="auto">
          <a:xfrm>
            <a:off x="2854471" y="2723769"/>
            <a:ext cx="968506" cy="12848"/>
          </a:xfrm>
          <a:prstGeom prst="straightConnector1">
            <a:avLst/>
          </a:prstGeom>
          <a:noFill/>
          <a:ln w="28575">
            <a:solidFill>
              <a:srgbClr val="CC0000"/>
            </a:solidFill>
            <a:prstDash val="sysDot"/>
            <a:round/>
            <a:headEnd/>
            <a:tailEnd type="triangle" w="med" len="med"/>
          </a:ln>
        </p:spPr>
      </p:cxnSp>
      <p:cxnSp>
        <p:nvCxnSpPr>
          <p:cNvPr id="305235" name="AutoShape 83"/>
          <p:cNvCxnSpPr>
            <a:cxnSpLocks noChangeShapeType="1"/>
            <a:stCxn id="305170" idx="3"/>
            <a:endCxn id="305171" idx="2"/>
          </p:cNvCxnSpPr>
          <p:nvPr/>
        </p:nvCxnSpPr>
        <p:spPr bwMode="auto">
          <a:xfrm flipV="1">
            <a:off x="4125233" y="2723769"/>
            <a:ext cx="1233463" cy="12848"/>
          </a:xfrm>
          <a:prstGeom prst="straightConnector1">
            <a:avLst/>
          </a:prstGeom>
          <a:noFill/>
          <a:ln w="28575">
            <a:solidFill>
              <a:srgbClr val="CC0000"/>
            </a:solidFill>
            <a:prstDash val="sysDot"/>
            <a:round/>
            <a:headEnd/>
            <a:tailEnd type="triangle" w="med" len="med"/>
          </a:ln>
        </p:spPr>
      </p:cxnSp>
      <p:cxnSp>
        <p:nvCxnSpPr>
          <p:cNvPr id="305236" name="AutoShape 84"/>
          <p:cNvCxnSpPr>
            <a:cxnSpLocks noChangeShapeType="1"/>
            <a:stCxn id="305171" idx="6"/>
            <a:endCxn id="305173" idx="1"/>
          </p:cNvCxnSpPr>
          <p:nvPr/>
        </p:nvCxnSpPr>
        <p:spPr bwMode="auto">
          <a:xfrm flipH="1">
            <a:off x="1008779" y="2723769"/>
            <a:ext cx="4630308" cy="707388"/>
          </a:xfrm>
          <a:prstGeom prst="curvedConnector5">
            <a:avLst>
              <a:gd name="adj1" fmla="val -4937"/>
              <a:gd name="adj2" fmla="val 41430"/>
              <a:gd name="adj3" fmla="val 104937"/>
            </a:avLst>
          </a:prstGeom>
          <a:noFill/>
          <a:ln w="28575">
            <a:solidFill>
              <a:srgbClr val="CC0000"/>
            </a:solidFill>
            <a:prstDash val="sysDot"/>
            <a:round/>
            <a:headEnd/>
            <a:tailEnd type="triangle" w="med" len="med"/>
          </a:ln>
        </p:spPr>
      </p:cxnSp>
      <p:cxnSp>
        <p:nvCxnSpPr>
          <p:cNvPr id="305237" name="AutoShape 85"/>
          <p:cNvCxnSpPr>
            <a:cxnSpLocks noChangeShapeType="1"/>
            <a:stCxn id="305173" idx="3"/>
            <a:endCxn id="305174" idx="2"/>
          </p:cNvCxnSpPr>
          <p:nvPr/>
        </p:nvCxnSpPr>
        <p:spPr bwMode="auto">
          <a:xfrm flipV="1">
            <a:off x="1311035" y="3407872"/>
            <a:ext cx="367853" cy="23285"/>
          </a:xfrm>
          <a:prstGeom prst="straightConnector1">
            <a:avLst/>
          </a:prstGeom>
          <a:noFill/>
          <a:ln w="28575">
            <a:solidFill>
              <a:srgbClr val="CC0000"/>
            </a:solidFill>
            <a:prstDash val="sysDot"/>
            <a:round/>
            <a:headEnd/>
            <a:tailEnd type="triangle" w="med" len="med"/>
          </a:ln>
        </p:spPr>
      </p:cxnSp>
      <p:cxnSp>
        <p:nvCxnSpPr>
          <p:cNvPr id="305238" name="AutoShape 86"/>
          <p:cNvCxnSpPr>
            <a:cxnSpLocks noChangeShapeType="1"/>
            <a:stCxn id="305174" idx="6"/>
            <a:endCxn id="305175" idx="2"/>
          </p:cNvCxnSpPr>
          <p:nvPr/>
        </p:nvCxnSpPr>
        <p:spPr bwMode="auto">
          <a:xfrm>
            <a:off x="1960565" y="3407872"/>
            <a:ext cx="612229" cy="0"/>
          </a:xfrm>
          <a:prstGeom prst="straightConnector1">
            <a:avLst/>
          </a:prstGeom>
          <a:noFill/>
          <a:ln w="28575">
            <a:solidFill>
              <a:srgbClr val="CC0000"/>
            </a:solidFill>
            <a:prstDash val="sysDot"/>
            <a:round/>
            <a:headEnd/>
            <a:tailEnd type="triangle" w="med" len="med"/>
          </a:ln>
        </p:spPr>
      </p:cxnSp>
      <p:cxnSp>
        <p:nvCxnSpPr>
          <p:cNvPr id="305239" name="AutoShape 87"/>
          <p:cNvCxnSpPr>
            <a:cxnSpLocks noChangeShapeType="1"/>
            <a:stCxn id="305175" idx="6"/>
            <a:endCxn id="305177" idx="1"/>
          </p:cNvCxnSpPr>
          <p:nvPr/>
        </p:nvCxnSpPr>
        <p:spPr bwMode="auto">
          <a:xfrm>
            <a:off x="2854471" y="3407872"/>
            <a:ext cx="967220" cy="23285"/>
          </a:xfrm>
          <a:prstGeom prst="straightConnector1">
            <a:avLst/>
          </a:prstGeom>
          <a:noFill/>
          <a:ln w="28575">
            <a:solidFill>
              <a:srgbClr val="CC0000"/>
            </a:solidFill>
            <a:prstDash val="sysDot"/>
            <a:round/>
            <a:headEnd/>
            <a:tailEnd type="triangle" w="med" len="med"/>
          </a:ln>
        </p:spPr>
      </p:cxnSp>
      <p:cxnSp>
        <p:nvCxnSpPr>
          <p:cNvPr id="305240" name="AutoShape 88"/>
          <p:cNvCxnSpPr>
            <a:cxnSpLocks noChangeShapeType="1"/>
            <a:stCxn id="305177" idx="3"/>
            <a:endCxn id="305179" idx="1"/>
          </p:cNvCxnSpPr>
          <p:nvPr/>
        </p:nvCxnSpPr>
        <p:spPr bwMode="auto">
          <a:xfrm>
            <a:off x="4123947" y="3431157"/>
            <a:ext cx="809018" cy="0"/>
          </a:xfrm>
          <a:prstGeom prst="straightConnector1">
            <a:avLst/>
          </a:prstGeom>
          <a:noFill/>
          <a:ln w="28575">
            <a:solidFill>
              <a:srgbClr val="CC0000"/>
            </a:solidFill>
            <a:prstDash val="sysDot"/>
            <a:round/>
            <a:headEnd/>
            <a:tailEnd type="triangle" w="med" len="med"/>
          </a:ln>
        </p:spPr>
      </p:cxnSp>
      <p:cxnSp>
        <p:nvCxnSpPr>
          <p:cNvPr id="305241" name="AutoShape 89"/>
          <p:cNvCxnSpPr>
            <a:cxnSpLocks noChangeShapeType="1"/>
            <a:stCxn id="305179" idx="3"/>
            <a:endCxn id="305181" idx="1"/>
          </p:cNvCxnSpPr>
          <p:nvPr/>
        </p:nvCxnSpPr>
        <p:spPr bwMode="auto">
          <a:xfrm>
            <a:off x="5235221" y="3431157"/>
            <a:ext cx="505475" cy="0"/>
          </a:xfrm>
          <a:prstGeom prst="straightConnector1">
            <a:avLst/>
          </a:prstGeom>
          <a:noFill/>
          <a:ln w="28575">
            <a:solidFill>
              <a:srgbClr val="CC0000"/>
            </a:solidFill>
            <a:prstDash val="sysDot"/>
            <a:round/>
            <a:headEnd/>
            <a:tailEnd type="triangle" w="med" len="med"/>
          </a:ln>
        </p:spPr>
      </p:cxnSp>
      <p:sp>
        <p:nvSpPr>
          <p:cNvPr id="89" name="Date Placeholder 88"/>
          <p:cNvSpPr>
            <a:spLocks noGrp="1"/>
          </p:cNvSpPr>
          <p:nvPr>
            <p:ph type="dt" sz="half" idx="10"/>
          </p:nvPr>
        </p:nvSpPr>
        <p:spPr/>
        <p:txBody>
          <a:bodyPr/>
          <a:lstStyle/>
          <a:p>
            <a:pPr>
              <a:defRPr/>
            </a:pPr>
            <a:fld id="{C43D4FC3-30A5-4244-AA9A-C2B9029032DD}" type="datetime1">
              <a:rPr lang="en-US" altLang="en-US" smtClean="0"/>
              <a:pPr>
                <a:defRPr/>
              </a:pPr>
              <a:t>2/1/2024</a:t>
            </a:fld>
            <a:endParaRPr lang="en-US" altLang="en-US"/>
          </a:p>
        </p:txBody>
      </p:sp>
      <p:sp>
        <p:nvSpPr>
          <p:cNvPr id="90" name="Footer Placeholder 89"/>
          <p:cNvSpPr>
            <a:spLocks noGrp="1"/>
          </p:cNvSpPr>
          <p:nvPr>
            <p:ph type="ftr" sz="quarter" idx="11"/>
          </p:nvPr>
        </p:nvSpPr>
        <p:spPr/>
        <p:txBody>
          <a:bodyPr/>
          <a:lstStyle/>
          <a:p>
            <a:pPr>
              <a:defRPr/>
            </a:pPr>
            <a:r>
              <a:rPr lang="en-US" altLang="en-US" dirty="0"/>
              <a:t>AI/COSC</a:t>
            </a:r>
          </a:p>
        </p:txBody>
      </p:sp>
      <p:sp>
        <p:nvSpPr>
          <p:cNvPr id="91" name="Slide Number Placeholder 90"/>
          <p:cNvSpPr>
            <a:spLocks noGrp="1"/>
          </p:cNvSpPr>
          <p:nvPr>
            <p:ph type="sldNum" sz="quarter" idx="12"/>
          </p:nvPr>
        </p:nvSpPr>
        <p:spPr/>
        <p:txBody>
          <a:bodyPr/>
          <a:lstStyle/>
          <a:p>
            <a:pPr>
              <a:defRPr/>
            </a:pPr>
            <a:fld id="{2E53A112-71A6-42C9-9F16-7A725A4C64B2}" type="slidenum">
              <a:rPr lang="en-US" altLang="en-US" smtClean="0"/>
              <a:pPr>
                <a:defRPr/>
              </a:pPr>
              <a:t>56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1000"/>
                                  </p:stCondLst>
                                  <p:childTnLst>
                                    <p:set>
                                      <p:cBhvr>
                                        <p:cTn id="6" dur="1" fill="hold">
                                          <p:stCondLst>
                                            <p:cond delay="0"/>
                                          </p:stCondLst>
                                        </p:cTn>
                                        <p:tgtEl>
                                          <p:spTgt spid="305230"/>
                                        </p:tgtEl>
                                        <p:attrNameLst>
                                          <p:attrName>style.visibility</p:attrName>
                                        </p:attrNameLst>
                                      </p:cBhvr>
                                      <p:to>
                                        <p:strVal val="visible"/>
                                      </p:to>
                                    </p:set>
                                    <p:animEffect transition="in" filter="wipe(right)">
                                      <p:cBhvr>
                                        <p:cTn id="7" dur="500"/>
                                        <p:tgtEl>
                                          <p:spTgt spid="305230"/>
                                        </p:tgtEl>
                                      </p:cBhvr>
                                    </p:animEffect>
                                  </p:childTnLst>
                                </p:cTn>
                              </p:par>
                            </p:childTnLst>
                          </p:cTn>
                        </p:par>
                        <p:par>
                          <p:cTn id="8" fill="hold">
                            <p:stCondLst>
                              <p:cond delay="1500"/>
                            </p:stCondLst>
                            <p:childTnLst>
                              <p:par>
                                <p:cTn id="9" presetID="22" presetClass="entr" presetSubtype="8" fill="hold" nodeType="afterEffect">
                                  <p:stCondLst>
                                    <p:cond delay="1000"/>
                                  </p:stCondLst>
                                  <p:childTnLst>
                                    <p:set>
                                      <p:cBhvr>
                                        <p:cTn id="10" dur="1" fill="hold">
                                          <p:stCondLst>
                                            <p:cond delay="0"/>
                                          </p:stCondLst>
                                        </p:cTn>
                                        <p:tgtEl>
                                          <p:spTgt spid="305231"/>
                                        </p:tgtEl>
                                        <p:attrNameLst>
                                          <p:attrName>style.visibility</p:attrName>
                                        </p:attrNameLst>
                                      </p:cBhvr>
                                      <p:to>
                                        <p:strVal val="visible"/>
                                      </p:to>
                                    </p:set>
                                    <p:animEffect transition="in" filter="wipe(left)">
                                      <p:cBhvr>
                                        <p:cTn id="11" dur="500"/>
                                        <p:tgtEl>
                                          <p:spTgt spid="305231"/>
                                        </p:tgtEl>
                                      </p:cBhvr>
                                    </p:animEffect>
                                  </p:childTnLst>
                                </p:cTn>
                              </p:par>
                            </p:childTnLst>
                          </p:cTn>
                        </p:par>
                        <p:par>
                          <p:cTn id="12" fill="hold">
                            <p:stCondLst>
                              <p:cond delay="3000"/>
                            </p:stCondLst>
                            <p:childTnLst>
                              <p:par>
                                <p:cTn id="13" presetID="22" presetClass="entr" presetSubtype="2" fill="hold" nodeType="afterEffect">
                                  <p:stCondLst>
                                    <p:cond delay="1000"/>
                                  </p:stCondLst>
                                  <p:childTnLst>
                                    <p:set>
                                      <p:cBhvr>
                                        <p:cTn id="14" dur="1" fill="hold">
                                          <p:stCondLst>
                                            <p:cond delay="0"/>
                                          </p:stCondLst>
                                        </p:cTn>
                                        <p:tgtEl>
                                          <p:spTgt spid="305232"/>
                                        </p:tgtEl>
                                        <p:attrNameLst>
                                          <p:attrName>style.visibility</p:attrName>
                                        </p:attrNameLst>
                                      </p:cBhvr>
                                      <p:to>
                                        <p:strVal val="visible"/>
                                      </p:to>
                                    </p:set>
                                    <p:animEffect transition="in" filter="wipe(right)">
                                      <p:cBhvr>
                                        <p:cTn id="15" dur="500"/>
                                        <p:tgtEl>
                                          <p:spTgt spid="305232"/>
                                        </p:tgtEl>
                                      </p:cBhvr>
                                    </p:animEffect>
                                  </p:childTnLst>
                                </p:cTn>
                              </p:par>
                            </p:childTnLst>
                          </p:cTn>
                        </p:par>
                        <p:par>
                          <p:cTn id="16" fill="hold">
                            <p:stCondLst>
                              <p:cond delay="4500"/>
                            </p:stCondLst>
                            <p:childTnLst>
                              <p:par>
                                <p:cTn id="17" presetID="22" presetClass="entr" presetSubtype="8" fill="hold" nodeType="afterEffect">
                                  <p:stCondLst>
                                    <p:cond delay="1000"/>
                                  </p:stCondLst>
                                  <p:childTnLst>
                                    <p:set>
                                      <p:cBhvr>
                                        <p:cTn id="18" dur="1" fill="hold">
                                          <p:stCondLst>
                                            <p:cond delay="0"/>
                                          </p:stCondLst>
                                        </p:cTn>
                                        <p:tgtEl>
                                          <p:spTgt spid="305233"/>
                                        </p:tgtEl>
                                        <p:attrNameLst>
                                          <p:attrName>style.visibility</p:attrName>
                                        </p:attrNameLst>
                                      </p:cBhvr>
                                      <p:to>
                                        <p:strVal val="visible"/>
                                      </p:to>
                                    </p:set>
                                    <p:animEffect transition="in" filter="wipe(left)">
                                      <p:cBhvr>
                                        <p:cTn id="19" dur="500"/>
                                        <p:tgtEl>
                                          <p:spTgt spid="305233"/>
                                        </p:tgtEl>
                                      </p:cBhvr>
                                    </p:animEffect>
                                  </p:childTnLst>
                                </p:cTn>
                              </p:par>
                            </p:childTnLst>
                          </p:cTn>
                        </p:par>
                        <p:par>
                          <p:cTn id="20" fill="hold">
                            <p:stCondLst>
                              <p:cond delay="6000"/>
                            </p:stCondLst>
                            <p:childTnLst>
                              <p:par>
                                <p:cTn id="21" presetID="22" presetClass="entr" presetSubtype="8" fill="hold" nodeType="afterEffect">
                                  <p:stCondLst>
                                    <p:cond delay="1000"/>
                                  </p:stCondLst>
                                  <p:childTnLst>
                                    <p:set>
                                      <p:cBhvr>
                                        <p:cTn id="22" dur="1" fill="hold">
                                          <p:stCondLst>
                                            <p:cond delay="0"/>
                                          </p:stCondLst>
                                        </p:cTn>
                                        <p:tgtEl>
                                          <p:spTgt spid="305234"/>
                                        </p:tgtEl>
                                        <p:attrNameLst>
                                          <p:attrName>style.visibility</p:attrName>
                                        </p:attrNameLst>
                                      </p:cBhvr>
                                      <p:to>
                                        <p:strVal val="visible"/>
                                      </p:to>
                                    </p:set>
                                    <p:animEffect transition="in" filter="wipe(left)">
                                      <p:cBhvr>
                                        <p:cTn id="23" dur="500"/>
                                        <p:tgtEl>
                                          <p:spTgt spid="305234"/>
                                        </p:tgtEl>
                                      </p:cBhvr>
                                    </p:animEffect>
                                  </p:childTnLst>
                                </p:cTn>
                              </p:par>
                            </p:childTnLst>
                          </p:cTn>
                        </p:par>
                        <p:par>
                          <p:cTn id="24" fill="hold">
                            <p:stCondLst>
                              <p:cond delay="7500"/>
                            </p:stCondLst>
                            <p:childTnLst>
                              <p:par>
                                <p:cTn id="25" presetID="22" presetClass="entr" presetSubtype="8" fill="hold" nodeType="afterEffect">
                                  <p:stCondLst>
                                    <p:cond delay="1000"/>
                                  </p:stCondLst>
                                  <p:childTnLst>
                                    <p:set>
                                      <p:cBhvr>
                                        <p:cTn id="26" dur="1" fill="hold">
                                          <p:stCondLst>
                                            <p:cond delay="0"/>
                                          </p:stCondLst>
                                        </p:cTn>
                                        <p:tgtEl>
                                          <p:spTgt spid="305235"/>
                                        </p:tgtEl>
                                        <p:attrNameLst>
                                          <p:attrName>style.visibility</p:attrName>
                                        </p:attrNameLst>
                                      </p:cBhvr>
                                      <p:to>
                                        <p:strVal val="visible"/>
                                      </p:to>
                                    </p:set>
                                    <p:animEffect transition="in" filter="wipe(left)">
                                      <p:cBhvr>
                                        <p:cTn id="27" dur="500"/>
                                        <p:tgtEl>
                                          <p:spTgt spid="305235"/>
                                        </p:tgtEl>
                                      </p:cBhvr>
                                    </p:animEffect>
                                  </p:childTnLst>
                                </p:cTn>
                              </p:par>
                            </p:childTnLst>
                          </p:cTn>
                        </p:par>
                        <p:par>
                          <p:cTn id="28" fill="hold">
                            <p:stCondLst>
                              <p:cond delay="9000"/>
                            </p:stCondLst>
                            <p:childTnLst>
                              <p:par>
                                <p:cTn id="29" presetID="22" presetClass="entr" presetSubtype="2" fill="hold" nodeType="afterEffect">
                                  <p:stCondLst>
                                    <p:cond delay="500"/>
                                  </p:stCondLst>
                                  <p:childTnLst>
                                    <p:set>
                                      <p:cBhvr>
                                        <p:cTn id="30" dur="1" fill="hold">
                                          <p:stCondLst>
                                            <p:cond delay="0"/>
                                          </p:stCondLst>
                                        </p:cTn>
                                        <p:tgtEl>
                                          <p:spTgt spid="305236"/>
                                        </p:tgtEl>
                                        <p:attrNameLst>
                                          <p:attrName>style.visibility</p:attrName>
                                        </p:attrNameLst>
                                      </p:cBhvr>
                                      <p:to>
                                        <p:strVal val="visible"/>
                                      </p:to>
                                    </p:set>
                                    <p:animEffect transition="in" filter="wipe(right)">
                                      <p:cBhvr>
                                        <p:cTn id="31" dur="500"/>
                                        <p:tgtEl>
                                          <p:spTgt spid="305236"/>
                                        </p:tgtEl>
                                      </p:cBhvr>
                                    </p:animEffect>
                                  </p:childTnLst>
                                </p:cTn>
                              </p:par>
                            </p:childTnLst>
                          </p:cTn>
                        </p:par>
                        <p:par>
                          <p:cTn id="32" fill="hold">
                            <p:stCondLst>
                              <p:cond delay="10000"/>
                            </p:stCondLst>
                            <p:childTnLst>
                              <p:par>
                                <p:cTn id="33" presetID="22" presetClass="entr" presetSubtype="8" fill="hold" nodeType="afterEffect">
                                  <p:stCondLst>
                                    <p:cond delay="500"/>
                                  </p:stCondLst>
                                  <p:childTnLst>
                                    <p:set>
                                      <p:cBhvr>
                                        <p:cTn id="34" dur="1" fill="hold">
                                          <p:stCondLst>
                                            <p:cond delay="0"/>
                                          </p:stCondLst>
                                        </p:cTn>
                                        <p:tgtEl>
                                          <p:spTgt spid="305237"/>
                                        </p:tgtEl>
                                        <p:attrNameLst>
                                          <p:attrName>style.visibility</p:attrName>
                                        </p:attrNameLst>
                                      </p:cBhvr>
                                      <p:to>
                                        <p:strVal val="visible"/>
                                      </p:to>
                                    </p:set>
                                    <p:animEffect transition="in" filter="wipe(left)">
                                      <p:cBhvr>
                                        <p:cTn id="35" dur="500"/>
                                        <p:tgtEl>
                                          <p:spTgt spid="305237"/>
                                        </p:tgtEl>
                                      </p:cBhvr>
                                    </p:animEffect>
                                  </p:childTnLst>
                                </p:cTn>
                              </p:par>
                            </p:childTnLst>
                          </p:cTn>
                        </p:par>
                        <p:par>
                          <p:cTn id="36" fill="hold">
                            <p:stCondLst>
                              <p:cond delay="11000"/>
                            </p:stCondLst>
                            <p:childTnLst>
                              <p:par>
                                <p:cTn id="37" presetID="22" presetClass="entr" presetSubtype="8" fill="hold" nodeType="afterEffect">
                                  <p:stCondLst>
                                    <p:cond delay="500"/>
                                  </p:stCondLst>
                                  <p:childTnLst>
                                    <p:set>
                                      <p:cBhvr>
                                        <p:cTn id="38" dur="1" fill="hold">
                                          <p:stCondLst>
                                            <p:cond delay="0"/>
                                          </p:stCondLst>
                                        </p:cTn>
                                        <p:tgtEl>
                                          <p:spTgt spid="305238"/>
                                        </p:tgtEl>
                                        <p:attrNameLst>
                                          <p:attrName>style.visibility</p:attrName>
                                        </p:attrNameLst>
                                      </p:cBhvr>
                                      <p:to>
                                        <p:strVal val="visible"/>
                                      </p:to>
                                    </p:set>
                                    <p:animEffect transition="in" filter="wipe(left)">
                                      <p:cBhvr>
                                        <p:cTn id="39" dur="500"/>
                                        <p:tgtEl>
                                          <p:spTgt spid="305238"/>
                                        </p:tgtEl>
                                      </p:cBhvr>
                                    </p:animEffect>
                                  </p:childTnLst>
                                </p:cTn>
                              </p:par>
                            </p:childTnLst>
                          </p:cTn>
                        </p:par>
                        <p:par>
                          <p:cTn id="40" fill="hold">
                            <p:stCondLst>
                              <p:cond delay="12000"/>
                            </p:stCondLst>
                            <p:childTnLst>
                              <p:par>
                                <p:cTn id="41" presetID="22" presetClass="entr" presetSubtype="8" fill="hold" nodeType="afterEffect">
                                  <p:stCondLst>
                                    <p:cond delay="500"/>
                                  </p:stCondLst>
                                  <p:childTnLst>
                                    <p:set>
                                      <p:cBhvr>
                                        <p:cTn id="42" dur="1" fill="hold">
                                          <p:stCondLst>
                                            <p:cond delay="0"/>
                                          </p:stCondLst>
                                        </p:cTn>
                                        <p:tgtEl>
                                          <p:spTgt spid="305239"/>
                                        </p:tgtEl>
                                        <p:attrNameLst>
                                          <p:attrName>style.visibility</p:attrName>
                                        </p:attrNameLst>
                                      </p:cBhvr>
                                      <p:to>
                                        <p:strVal val="visible"/>
                                      </p:to>
                                    </p:set>
                                    <p:animEffect transition="in" filter="wipe(left)">
                                      <p:cBhvr>
                                        <p:cTn id="43" dur="500"/>
                                        <p:tgtEl>
                                          <p:spTgt spid="305239"/>
                                        </p:tgtEl>
                                      </p:cBhvr>
                                    </p:animEffect>
                                  </p:childTnLst>
                                </p:cTn>
                              </p:par>
                            </p:childTnLst>
                          </p:cTn>
                        </p:par>
                        <p:par>
                          <p:cTn id="44" fill="hold">
                            <p:stCondLst>
                              <p:cond delay="13000"/>
                            </p:stCondLst>
                            <p:childTnLst>
                              <p:par>
                                <p:cTn id="45" presetID="22" presetClass="entr" presetSubtype="8" fill="hold" nodeType="afterEffect">
                                  <p:stCondLst>
                                    <p:cond delay="500"/>
                                  </p:stCondLst>
                                  <p:childTnLst>
                                    <p:set>
                                      <p:cBhvr>
                                        <p:cTn id="46" dur="1" fill="hold">
                                          <p:stCondLst>
                                            <p:cond delay="0"/>
                                          </p:stCondLst>
                                        </p:cTn>
                                        <p:tgtEl>
                                          <p:spTgt spid="305240"/>
                                        </p:tgtEl>
                                        <p:attrNameLst>
                                          <p:attrName>style.visibility</p:attrName>
                                        </p:attrNameLst>
                                      </p:cBhvr>
                                      <p:to>
                                        <p:strVal val="visible"/>
                                      </p:to>
                                    </p:set>
                                    <p:animEffect transition="in" filter="wipe(left)">
                                      <p:cBhvr>
                                        <p:cTn id="47" dur="500"/>
                                        <p:tgtEl>
                                          <p:spTgt spid="305240"/>
                                        </p:tgtEl>
                                      </p:cBhvr>
                                    </p:animEffect>
                                  </p:childTnLst>
                                </p:cTn>
                              </p:par>
                            </p:childTnLst>
                          </p:cTn>
                        </p:par>
                        <p:par>
                          <p:cTn id="48" fill="hold">
                            <p:stCondLst>
                              <p:cond delay="14000"/>
                            </p:stCondLst>
                            <p:childTnLst>
                              <p:par>
                                <p:cTn id="49" presetID="22" presetClass="entr" presetSubtype="8" fill="hold" nodeType="afterEffect">
                                  <p:stCondLst>
                                    <p:cond delay="500"/>
                                  </p:stCondLst>
                                  <p:childTnLst>
                                    <p:set>
                                      <p:cBhvr>
                                        <p:cTn id="50" dur="1" fill="hold">
                                          <p:stCondLst>
                                            <p:cond delay="0"/>
                                          </p:stCondLst>
                                        </p:cTn>
                                        <p:tgtEl>
                                          <p:spTgt spid="305241"/>
                                        </p:tgtEl>
                                        <p:attrNameLst>
                                          <p:attrName>style.visibility</p:attrName>
                                        </p:attrNameLst>
                                      </p:cBhvr>
                                      <p:to>
                                        <p:strVal val="visible"/>
                                      </p:to>
                                    </p:set>
                                    <p:animEffect transition="in" filter="wipe(left)">
                                      <p:cBhvr>
                                        <p:cTn id="51" dur="500"/>
                                        <p:tgtEl>
                                          <p:spTgt spid="305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6"/>
          <p:cNvSpPr>
            <a:spLocks noGrp="1" noChangeArrowheads="1"/>
          </p:cNvSpPr>
          <p:nvPr>
            <p:ph type="title" idx="4294967295"/>
          </p:nvPr>
        </p:nvSpPr>
        <p:spPr>
          <a:xfrm>
            <a:off x="549275" y="0"/>
            <a:ext cx="7759700" cy="762000"/>
          </a:xfrm>
          <a:noFill/>
        </p:spPr>
        <p:txBody>
          <a:bodyPr>
            <a:normAutofit fontScale="90000"/>
          </a:bodyPr>
          <a:lstStyle/>
          <a:p>
            <a:br>
              <a:rPr lang="en-US" b="1" dirty="0"/>
            </a:br>
            <a:r>
              <a:rPr lang="en-US" sz="3600" b="1" dirty="0"/>
              <a:t>Breadth first search cont’d</a:t>
            </a:r>
            <a:br>
              <a:rPr lang="en-US" sz="3600" b="1" dirty="0"/>
            </a:br>
            <a:endParaRPr lang="en-US" sz="3600" b="1" dirty="0"/>
          </a:p>
        </p:txBody>
      </p:sp>
      <p:sp>
        <p:nvSpPr>
          <p:cNvPr id="60420" name="Rectangle 7"/>
          <p:cNvSpPr>
            <a:spLocks noGrp="1" noChangeArrowheads="1"/>
          </p:cNvSpPr>
          <p:nvPr>
            <p:ph type="body" idx="4294967295"/>
          </p:nvPr>
        </p:nvSpPr>
        <p:spPr>
          <a:xfrm>
            <a:off x="838200" y="762000"/>
            <a:ext cx="7470775" cy="5210175"/>
          </a:xfrm>
          <a:noFill/>
        </p:spPr>
        <p:txBody>
          <a:bodyPr>
            <a:normAutofit fontScale="85000" lnSpcReduction="10000"/>
          </a:bodyPr>
          <a:lstStyle/>
          <a:p>
            <a:pPr algn="just">
              <a:buNone/>
            </a:pPr>
            <a:r>
              <a:rPr lang="en-US" b="1" dirty="0">
                <a:latin typeface="Bell MT" panose="02020503060305020303" pitchFamily="18" charset="0"/>
              </a:rPr>
              <a:t>Algorithm for Breadth-first search(FIFO) </a:t>
            </a:r>
          </a:p>
          <a:p>
            <a:pPr algn="just"/>
            <a:r>
              <a:rPr lang="en-US" dirty="0">
                <a:latin typeface="Bell MT" pitchFamily="18" charset="0"/>
              </a:rPr>
              <a:t>Blind search in which the list of nodes is a queue</a:t>
            </a:r>
          </a:p>
          <a:p>
            <a:pPr algn="just"/>
            <a:r>
              <a:rPr lang="en-US" dirty="0">
                <a:latin typeface="Bell MT" pitchFamily="18" charset="0"/>
              </a:rPr>
              <a:t>To solve a problem using breadth-first search:</a:t>
            </a:r>
          </a:p>
          <a:p>
            <a:pPr lvl="1" algn="just">
              <a:buFont typeface="Arial" charset="0"/>
              <a:buNone/>
            </a:pPr>
            <a:r>
              <a:rPr lang="en-US" dirty="0">
                <a:latin typeface="Bell MT" pitchFamily="18" charset="0"/>
              </a:rPr>
              <a:t>1.Set L to be a list of the initial node in the problem. </a:t>
            </a:r>
          </a:p>
          <a:p>
            <a:pPr lvl="1" algn="just">
              <a:lnSpc>
                <a:spcPct val="90000"/>
              </a:lnSpc>
              <a:buFont typeface="Arial" charset="0"/>
              <a:buNone/>
            </a:pPr>
            <a:r>
              <a:rPr lang="en-US" dirty="0">
                <a:latin typeface="Bell MT" pitchFamily="18" charset="0"/>
              </a:rPr>
              <a:t>2.If L is empty, return failure otherwise </a:t>
            </a:r>
            <a:r>
              <a:rPr lang="en-US" b="1" dirty="0">
                <a:latin typeface="Bell MT" pitchFamily="18" charset="0"/>
              </a:rPr>
              <a:t>pick the first node</a:t>
            </a:r>
            <a:r>
              <a:rPr lang="en-US" dirty="0">
                <a:latin typeface="Bell MT" pitchFamily="18" charset="0"/>
              </a:rPr>
              <a:t> </a:t>
            </a:r>
            <a:r>
              <a:rPr lang="en-US" i="1" dirty="0">
                <a:latin typeface="Bell MT" pitchFamily="18" charset="0"/>
              </a:rPr>
              <a:t>n</a:t>
            </a:r>
            <a:r>
              <a:rPr lang="en-US" dirty="0">
                <a:latin typeface="Bell MT" pitchFamily="18" charset="0"/>
              </a:rPr>
              <a:t> from L </a:t>
            </a:r>
          </a:p>
          <a:p>
            <a:pPr lvl="1" algn="just">
              <a:lnSpc>
                <a:spcPct val="90000"/>
              </a:lnSpc>
              <a:buFont typeface="Arial" charset="0"/>
              <a:buNone/>
            </a:pPr>
            <a:r>
              <a:rPr lang="en-US" dirty="0">
                <a:latin typeface="Bell MT" pitchFamily="18" charset="0"/>
              </a:rPr>
              <a:t>3.If n is a goal state, quit and return the path from initial node to </a:t>
            </a:r>
            <a:r>
              <a:rPr lang="en-US" i="1" dirty="0">
                <a:latin typeface="Bell MT" pitchFamily="18" charset="0"/>
              </a:rPr>
              <a:t>n</a:t>
            </a:r>
            <a:r>
              <a:rPr lang="en-US" dirty="0">
                <a:latin typeface="Bell MT" pitchFamily="18" charset="0"/>
              </a:rPr>
              <a:t> </a:t>
            </a:r>
          </a:p>
          <a:p>
            <a:pPr lvl="1" algn="just">
              <a:lnSpc>
                <a:spcPct val="90000"/>
              </a:lnSpc>
              <a:buFont typeface="Arial" charset="0"/>
              <a:buNone/>
            </a:pPr>
            <a:r>
              <a:rPr lang="en-US" dirty="0">
                <a:latin typeface="Bell MT" pitchFamily="18" charset="0"/>
              </a:rPr>
              <a:t>4.Otherwise remove </a:t>
            </a:r>
            <a:r>
              <a:rPr lang="en-US" i="1" dirty="0">
                <a:latin typeface="Bell MT" pitchFamily="18" charset="0"/>
              </a:rPr>
              <a:t>n</a:t>
            </a:r>
            <a:r>
              <a:rPr lang="en-US" dirty="0">
                <a:latin typeface="Bell MT" pitchFamily="18" charset="0"/>
              </a:rPr>
              <a:t> from L and </a:t>
            </a:r>
            <a:r>
              <a:rPr lang="en-US" b="1" u="sng" dirty="0">
                <a:latin typeface="Bell MT" pitchFamily="18" charset="0"/>
              </a:rPr>
              <a:t>add to the end</a:t>
            </a:r>
            <a:r>
              <a:rPr lang="en-US" dirty="0">
                <a:latin typeface="Bell MT" pitchFamily="18" charset="0"/>
              </a:rPr>
              <a:t> of L all of </a:t>
            </a:r>
            <a:r>
              <a:rPr lang="en-US" i="1" dirty="0" err="1">
                <a:latin typeface="Bell MT" pitchFamily="18" charset="0"/>
              </a:rPr>
              <a:t>n</a:t>
            </a:r>
            <a:r>
              <a:rPr lang="en-US" dirty="0" err="1">
                <a:latin typeface="Bell MT" pitchFamily="18" charset="0"/>
              </a:rPr>
              <a:t>'s</a:t>
            </a:r>
            <a:r>
              <a:rPr lang="en-US" dirty="0">
                <a:latin typeface="Bell MT" pitchFamily="18" charset="0"/>
              </a:rPr>
              <a:t> children. Label each child with its path from initial node</a:t>
            </a:r>
          </a:p>
          <a:p>
            <a:pPr lvl="1" algn="just">
              <a:lnSpc>
                <a:spcPct val="90000"/>
              </a:lnSpc>
              <a:buFont typeface="Arial" charset="0"/>
              <a:buNone/>
            </a:pPr>
            <a:r>
              <a:rPr lang="en-US" dirty="0">
                <a:latin typeface="Bell MT" pitchFamily="18" charset="0"/>
              </a:rPr>
              <a:t>5.Return to 2.</a:t>
            </a:r>
          </a:p>
        </p:txBody>
      </p:sp>
      <p:sp>
        <p:nvSpPr>
          <p:cNvPr id="5" name="Date Placeholder 4"/>
          <p:cNvSpPr>
            <a:spLocks noGrp="1"/>
          </p:cNvSpPr>
          <p:nvPr>
            <p:ph type="dt" sz="half" idx="10"/>
          </p:nvPr>
        </p:nvSpPr>
        <p:spPr/>
        <p:txBody>
          <a:bodyPr/>
          <a:lstStyle/>
          <a:p>
            <a:pPr>
              <a:defRPr/>
            </a:pPr>
            <a:fld id="{AA565BC8-0947-4736-AD4C-11BDFC1C6627}" type="datetime1">
              <a:rPr lang="en-US" altLang="en-US" smtClean="0"/>
              <a:pPr>
                <a:defRPr/>
              </a:pPr>
              <a:t>2/1/2024</a:t>
            </a:fld>
            <a:endParaRPr lang="en-US" altLang="en-US"/>
          </a:p>
        </p:txBody>
      </p:sp>
      <p:sp>
        <p:nvSpPr>
          <p:cNvPr id="6" name="Footer Placeholder 5"/>
          <p:cNvSpPr>
            <a:spLocks noGrp="1"/>
          </p:cNvSpPr>
          <p:nvPr>
            <p:ph type="ftr" sz="quarter" idx="11"/>
          </p:nvPr>
        </p:nvSpPr>
        <p:spPr/>
        <p:txBody>
          <a:bodyPr/>
          <a:lstStyle/>
          <a:p>
            <a:pPr>
              <a:defRPr/>
            </a:pPr>
            <a:r>
              <a:rPr lang="en-US" altLang="en-US" dirty="0"/>
              <a:t>AI/COSC</a:t>
            </a:r>
          </a:p>
        </p:txBody>
      </p:sp>
      <p:sp>
        <p:nvSpPr>
          <p:cNvPr id="7" name="Slide Number Placeholder 6"/>
          <p:cNvSpPr>
            <a:spLocks noGrp="1"/>
          </p:cNvSpPr>
          <p:nvPr>
            <p:ph type="sldNum" sz="quarter" idx="12"/>
          </p:nvPr>
        </p:nvSpPr>
        <p:spPr/>
        <p:txBody>
          <a:bodyPr/>
          <a:lstStyle/>
          <a:p>
            <a:pPr>
              <a:defRPr/>
            </a:pPr>
            <a:fld id="{2E53A112-71A6-42C9-9F16-7A725A4C64B2}" type="slidenum">
              <a:rPr lang="en-US" altLang="en-US" smtClean="0"/>
              <a:pPr>
                <a:defRPr/>
              </a:pPr>
              <a:t>57</a:t>
            </a:fld>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4"/>
          <p:cNvSpPr>
            <a:spLocks noChangeArrowheads="1"/>
          </p:cNvSpPr>
          <p:nvPr/>
        </p:nvSpPr>
        <p:spPr bwMode="auto">
          <a:xfrm>
            <a:off x="609600" y="1295401"/>
            <a:ext cx="7848600" cy="4876800"/>
          </a:xfrm>
          <a:prstGeom prst="rect">
            <a:avLst/>
          </a:prstGeom>
          <a:solidFill>
            <a:schemeClr val="bg1"/>
          </a:solidFill>
          <a:ln w="28575">
            <a:solidFill>
              <a:srgbClr val="990000"/>
            </a:solidFill>
            <a:miter lim="800000"/>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61444" name="Rectangle 11"/>
          <p:cNvSpPr>
            <a:spLocks noGrp="1" noChangeArrowheads="1"/>
          </p:cNvSpPr>
          <p:nvPr>
            <p:ph type="title" idx="4294967295"/>
          </p:nvPr>
        </p:nvSpPr>
        <p:spPr>
          <a:xfrm>
            <a:off x="914400" y="798514"/>
            <a:ext cx="7759700" cy="344486"/>
          </a:xfrm>
          <a:noFill/>
        </p:spPr>
        <p:txBody>
          <a:bodyPr anchor="b">
            <a:noAutofit/>
          </a:bodyPr>
          <a:lstStyle/>
          <a:p>
            <a:br>
              <a:rPr lang="en-US" sz="2800" dirty="0">
                <a:latin typeface="Bell MT" pitchFamily="18" charset="0"/>
              </a:rPr>
            </a:br>
            <a:r>
              <a:rPr lang="en-US" sz="2800" dirty="0">
                <a:latin typeface="Bell MT" pitchFamily="18" charset="0"/>
              </a:rPr>
              <a:t>Algorithm for Breadth-first search(FIFO) </a:t>
            </a:r>
          </a:p>
        </p:txBody>
      </p:sp>
      <p:sp>
        <p:nvSpPr>
          <p:cNvPr id="306188" name="Text Box 12"/>
          <p:cNvSpPr txBox="1">
            <a:spLocks noChangeArrowheads="1"/>
          </p:cNvSpPr>
          <p:nvPr/>
        </p:nvSpPr>
        <p:spPr bwMode="auto">
          <a:xfrm>
            <a:off x="946245" y="2421152"/>
            <a:ext cx="8382000" cy="3746500"/>
          </a:xfrm>
          <a:prstGeom prst="rect">
            <a:avLst/>
          </a:prstGeom>
          <a:noFill/>
          <a:ln w="9525">
            <a:noFill/>
            <a:miter lim="800000"/>
            <a:headEnd/>
            <a:tailEnd/>
          </a:ln>
        </p:spPr>
        <p:txBody>
          <a:bodyPr lIns="102854" tIns="51428" rIns="102854" bIns="51428">
            <a:spAutoFit/>
          </a:bodyPr>
          <a:lstStyle/>
          <a:p>
            <a:pPr defTabSz="1027859" eaLnBrk="0" hangingPunct="0">
              <a:defRPr/>
            </a:pPr>
            <a:r>
              <a:rPr lang="en-US" sz="2600" dirty="0">
                <a:effectLst>
                  <a:outerShdw blurRad="38100" dist="38100" dir="2700000" algn="tl">
                    <a:srgbClr val="C0C0C0"/>
                  </a:outerShdw>
                </a:effectLst>
                <a:latin typeface="Comic Sans MS" pitchFamily="66" charset="0"/>
              </a:rPr>
              <a:t>1. </a:t>
            </a:r>
            <a:r>
              <a:rPr lang="en-US" sz="1700" dirty="0">
                <a:solidFill>
                  <a:srgbClr val="000099"/>
                </a:solidFill>
                <a:effectLst>
                  <a:outerShdw blurRad="38100" dist="38100" dir="2700000" algn="tl">
                    <a:srgbClr val="C0C0C0"/>
                  </a:outerShdw>
                </a:effectLst>
                <a:latin typeface="Comic Sans MS" pitchFamily="66" charset="0"/>
              </a:rPr>
              <a:t>QUEUE</a:t>
            </a:r>
            <a:r>
              <a:rPr lang="en-US" sz="1700" dirty="0">
                <a:effectLst>
                  <a:outerShdw blurRad="38100" dist="38100" dir="2700000" algn="tl">
                    <a:srgbClr val="C0C0C0"/>
                  </a:outerShdw>
                </a:effectLst>
                <a:latin typeface="Comic Sans MS" pitchFamily="66" charset="0"/>
              </a:rPr>
              <a:t>  &lt;--  path only containing the root;</a:t>
            </a:r>
          </a:p>
          <a:p>
            <a:pPr defTabSz="1027859" eaLnBrk="0" hangingPunct="0">
              <a:defRPr/>
            </a:pPr>
            <a:endParaRPr lang="en-US" sz="1700" dirty="0">
              <a:effectLst>
                <a:outerShdw blurRad="38100" dist="38100" dir="2700000" algn="tl">
                  <a:srgbClr val="C0C0C0"/>
                </a:outerShdw>
              </a:effectLst>
              <a:latin typeface="Comic Sans MS" pitchFamily="66" charset="0"/>
            </a:endParaRPr>
          </a:p>
          <a:p>
            <a:pPr defTabSz="1027859" eaLnBrk="0" hangingPunct="0">
              <a:defRPr/>
            </a:pPr>
            <a:r>
              <a:rPr lang="en-US" sz="1700" dirty="0">
                <a:effectLst>
                  <a:outerShdw blurRad="38100" dist="38100" dir="2700000" algn="tl">
                    <a:srgbClr val="C0C0C0"/>
                  </a:outerShdw>
                </a:effectLst>
                <a:latin typeface="Comic Sans MS" pitchFamily="66" charset="0"/>
              </a:rPr>
              <a:t>2. </a:t>
            </a:r>
            <a:r>
              <a:rPr lang="en-US" sz="1700" u="sng" dirty="0">
                <a:solidFill>
                  <a:srgbClr val="660066"/>
                </a:solidFill>
                <a:effectLst>
                  <a:outerShdw blurRad="38100" dist="38100" dir="2700000" algn="tl">
                    <a:srgbClr val="C0C0C0"/>
                  </a:outerShdw>
                </a:effectLst>
                <a:latin typeface="Comic Sans MS" pitchFamily="66" charset="0"/>
              </a:rPr>
              <a:t>WHILE</a:t>
            </a:r>
            <a:r>
              <a:rPr lang="en-US" sz="1700" dirty="0">
                <a:effectLst>
                  <a:outerShdw blurRad="38100" dist="38100" dir="2700000" algn="tl">
                    <a:srgbClr val="C0C0C0"/>
                  </a:outerShdw>
                </a:effectLst>
                <a:latin typeface="Comic Sans MS" pitchFamily="66" charset="0"/>
              </a:rPr>
              <a:t>        </a:t>
            </a:r>
            <a:r>
              <a:rPr lang="en-US" sz="1700" dirty="0">
                <a:solidFill>
                  <a:srgbClr val="000099"/>
                </a:solidFill>
                <a:effectLst>
                  <a:outerShdw blurRad="38100" dist="38100" dir="2700000" algn="tl">
                    <a:srgbClr val="C0C0C0"/>
                  </a:outerShdw>
                </a:effectLst>
                <a:latin typeface="Comic Sans MS" pitchFamily="66" charset="0"/>
              </a:rPr>
              <a:t>QUEUE</a:t>
            </a:r>
            <a:r>
              <a:rPr lang="en-US" sz="1700" dirty="0">
                <a:effectLst>
                  <a:outerShdw blurRad="38100" dist="38100" dir="2700000" algn="tl">
                    <a:srgbClr val="C0C0C0"/>
                  </a:outerShdw>
                </a:effectLst>
                <a:latin typeface="Comic Sans MS" pitchFamily="66" charset="0"/>
              </a:rPr>
              <a:t> is not empty</a:t>
            </a:r>
          </a:p>
          <a:p>
            <a:pPr defTabSz="1027859" eaLnBrk="0" hangingPunct="0">
              <a:defRPr/>
            </a:pPr>
            <a:r>
              <a:rPr lang="en-US" sz="1700" dirty="0">
                <a:effectLst>
                  <a:outerShdw blurRad="38100" dist="38100" dir="2700000" algn="tl">
                    <a:srgbClr val="C0C0C0"/>
                  </a:outerShdw>
                </a:effectLst>
                <a:latin typeface="Comic Sans MS" pitchFamily="66" charset="0"/>
              </a:rPr>
              <a:t>                              </a:t>
            </a:r>
            <a:r>
              <a:rPr lang="en-US" sz="1700" u="sng" dirty="0">
                <a:solidFill>
                  <a:srgbClr val="660066"/>
                </a:solidFill>
                <a:effectLst>
                  <a:outerShdw blurRad="38100" dist="38100" dir="2700000" algn="tl">
                    <a:srgbClr val="C0C0C0"/>
                  </a:outerShdw>
                </a:effectLst>
                <a:latin typeface="Comic Sans MS" pitchFamily="66" charset="0"/>
              </a:rPr>
              <a:t>AND</a:t>
            </a:r>
            <a:r>
              <a:rPr lang="en-US" sz="1700" dirty="0">
                <a:effectLst>
                  <a:outerShdw blurRad="38100" dist="38100" dir="2700000" algn="tl">
                    <a:srgbClr val="C0C0C0"/>
                  </a:outerShdw>
                </a:effectLst>
                <a:latin typeface="Comic Sans MS" pitchFamily="66" charset="0"/>
              </a:rPr>
              <a:t> goal is not reached</a:t>
            </a:r>
          </a:p>
          <a:p>
            <a:pPr defTabSz="1027859" eaLnBrk="0" hangingPunct="0">
              <a:defRPr/>
            </a:pPr>
            <a:endParaRPr lang="en-US" sz="1700" dirty="0">
              <a:effectLst>
                <a:outerShdw blurRad="38100" dist="38100" dir="2700000" algn="tl">
                  <a:srgbClr val="C0C0C0"/>
                </a:outerShdw>
              </a:effectLst>
              <a:latin typeface="Comic Sans MS" pitchFamily="66" charset="0"/>
            </a:endParaRPr>
          </a:p>
          <a:p>
            <a:pPr defTabSz="1027859" eaLnBrk="0" hangingPunct="0">
              <a:lnSpc>
                <a:spcPct val="110000"/>
              </a:lnSpc>
              <a:defRPr/>
            </a:pPr>
            <a:r>
              <a:rPr lang="en-US" sz="1700" dirty="0">
                <a:effectLst>
                  <a:outerShdw blurRad="38100" dist="38100" dir="2700000" algn="tl">
                    <a:srgbClr val="C0C0C0"/>
                  </a:outerShdw>
                </a:effectLst>
                <a:latin typeface="Comic Sans MS" pitchFamily="66" charset="0"/>
              </a:rPr>
              <a:t>     </a:t>
            </a:r>
            <a:r>
              <a:rPr lang="en-US" sz="1700" u="sng" dirty="0">
                <a:solidFill>
                  <a:srgbClr val="660066"/>
                </a:solidFill>
                <a:effectLst>
                  <a:outerShdw blurRad="38100" dist="38100" dir="2700000" algn="tl">
                    <a:srgbClr val="C0C0C0"/>
                  </a:outerShdw>
                </a:effectLst>
                <a:latin typeface="Comic Sans MS" pitchFamily="66" charset="0"/>
              </a:rPr>
              <a:t>DO</a:t>
            </a:r>
            <a:r>
              <a:rPr lang="en-US" sz="1700" dirty="0">
                <a:effectLst>
                  <a:outerShdw blurRad="38100" dist="38100" dir="2700000" algn="tl">
                    <a:srgbClr val="C0C0C0"/>
                  </a:outerShdw>
                </a:effectLst>
                <a:latin typeface="Comic Sans MS" pitchFamily="66" charset="0"/>
              </a:rPr>
              <a:t>    remove the first path from the </a:t>
            </a:r>
            <a:r>
              <a:rPr lang="en-US" sz="1700" dirty="0">
                <a:solidFill>
                  <a:srgbClr val="000099"/>
                </a:solidFill>
                <a:effectLst>
                  <a:outerShdw blurRad="38100" dist="38100" dir="2700000" algn="tl">
                    <a:srgbClr val="C0C0C0"/>
                  </a:outerShdw>
                </a:effectLst>
                <a:latin typeface="Comic Sans MS" pitchFamily="66" charset="0"/>
              </a:rPr>
              <a:t>QUEUE</a:t>
            </a:r>
            <a:r>
              <a:rPr lang="en-US" sz="1700" dirty="0">
                <a:effectLst>
                  <a:outerShdw blurRad="38100" dist="38100" dir="2700000" algn="tl">
                    <a:srgbClr val="C0C0C0"/>
                  </a:outerShdw>
                </a:effectLst>
                <a:latin typeface="Comic Sans MS" pitchFamily="66" charset="0"/>
              </a:rPr>
              <a:t>;</a:t>
            </a:r>
          </a:p>
          <a:p>
            <a:pPr defTabSz="1027859" eaLnBrk="0" hangingPunct="0">
              <a:lnSpc>
                <a:spcPct val="110000"/>
              </a:lnSpc>
              <a:defRPr/>
            </a:pPr>
            <a:r>
              <a:rPr lang="en-US" sz="1700" dirty="0">
                <a:effectLst>
                  <a:outerShdw blurRad="38100" dist="38100" dir="2700000" algn="tl">
                    <a:srgbClr val="C0C0C0"/>
                  </a:outerShdw>
                </a:effectLst>
                <a:latin typeface="Comic Sans MS" pitchFamily="66" charset="0"/>
              </a:rPr>
              <a:t>              </a:t>
            </a:r>
            <a:r>
              <a:rPr lang="en-US" sz="1700" dirty="0">
                <a:solidFill>
                  <a:srgbClr val="FF3300"/>
                </a:solidFill>
                <a:effectLst>
                  <a:outerShdw blurRad="38100" dist="38100" dir="2700000" algn="tl">
                    <a:srgbClr val="C0C0C0"/>
                  </a:outerShdw>
                </a:effectLst>
                <a:latin typeface="Comic Sans MS" pitchFamily="66" charset="0"/>
              </a:rPr>
              <a:t>create new</a:t>
            </a:r>
            <a:r>
              <a:rPr lang="en-US" sz="1700" dirty="0">
                <a:effectLst>
                  <a:outerShdw blurRad="38100" dist="38100" dir="2700000" algn="tl">
                    <a:srgbClr val="C0C0C0"/>
                  </a:outerShdw>
                </a:effectLst>
                <a:latin typeface="Comic Sans MS" pitchFamily="66" charset="0"/>
              </a:rPr>
              <a:t> paths (to all children);</a:t>
            </a:r>
          </a:p>
          <a:p>
            <a:pPr defTabSz="1027859" eaLnBrk="0" hangingPunct="0">
              <a:lnSpc>
                <a:spcPct val="110000"/>
              </a:lnSpc>
              <a:defRPr/>
            </a:pPr>
            <a:r>
              <a:rPr lang="en-US" sz="1700" dirty="0">
                <a:effectLst>
                  <a:outerShdw blurRad="38100" dist="38100" dir="2700000" algn="tl">
                    <a:srgbClr val="C0C0C0"/>
                  </a:outerShdw>
                </a:effectLst>
                <a:latin typeface="Comic Sans MS" pitchFamily="66" charset="0"/>
              </a:rPr>
              <a:t>              reject the new paths with loops;</a:t>
            </a:r>
          </a:p>
          <a:p>
            <a:pPr defTabSz="1027859" eaLnBrk="0" hangingPunct="0">
              <a:lnSpc>
                <a:spcPct val="110000"/>
              </a:lnSpc>
              <a:defRPr/>
            </a:pPr>
            <a:r>
              <a:rPr lang="en-US" sz="1700" dirty="0">
                <a:effectLst>
                  <a:outerShdw blurRad="38100" dist="38100" dir="2700000" algn="tl">
                    <a:srgbClr val="C0C0C0"/>
                  </a:outerShdw>
                </a:effectLst>
                <a:latin typeface="Comic Sans MS" pitchFamily="66" charset="0"/>
              </a:rPr>
              <a:t>              add the new paths to back of </a:t>
            </a:r>
            <a:r>
              <a:rPr lang="en-US" sz="1700" dirty="0">
                <a:solidFill>
                  <a:srgbClr val="000099"/>
                </a:solidFill>
                <a:effectLst>
                  <a:outerShdw blurRad="38100" dist="38100" dir="2700000" algn="tl">
                    <a:srgbClr val="C0C0C0"/>
                  </a:outerShdw>
                </a:effectLst>
                <a:latin typeface="Comic Sans MS" pitchFamily="66" charset="0"/>
              </a:rPr>
              <a:t>QUEUE</a:t>
            </a:r>
            <a:r>
              <a:rPr lang="en-US" sz="1700" dirty="0">
                <a:effectLst>
                  <a:outerShdw blurRad="38100" dist="38100" dir="2700000" algn="tl">
                    <a:srgbClr val="C0C0C0"/>
                  </a:outerShdw>
                </a:effectLst>
                <a:latin typeface="Comic Sans MS" pitchFamily="66" charset="0"/>
              </a:rPr>
              <a:t>;</a:t>
            </a:r>
          </a:p>
          <a:p>
            <a:pPr defTabSz="1027859" eaLnBrk="0" hangingPunct="0">
              <a:defRPr/>
            </a:pPr>
            <a:endParaRPr lang="en-US" sz="1700" dirty="0">
              <a:effectLst>
                <a:outerShdw blurRad="38100" dist="38100" dir="2700000" algn="tl">
                  <a:srgbClr val="C0C0C0"/>
                </a:outerShdw>
              </a:effectLst>
              <a:latin typeface="Comic Sans MS" pitchFamily="66" charset="0"/>
            </a:endParaRPr>
          </a:p>
          <a:p>
            <a:pPr defTabSz="1027859" eaLnBrk="0" hangingPunct="0">
              <a:defRPr/>
            </a:pPr>
            <a:r>
              <a:rPr lang="en-US" sz="1700" dirty="0">
                <a:effectLst>
                  <a:outerShdw blurRad="38100" dist="38100" dir="2700000" algn="tl">
                    <a:srgbClr val="C0C0C0"/>
                  </a:outerShdw>
                </a:effectLst>
                <a:latin typeface="Comic Sans MS" pitchFamily="66" charset="0"/>
              </a:rPr>
              <a:t>3. </a:t>
            </a:r>
            <a:r>
              <a:rPr lang="en-US" sz="1700" u="sng" dirty="0">
                <a:solidFill>
                  <a:srgbClr val="660066"/>
                </a:solidFill>
                <a:effectLst>
                  <a:outerShdw blurRad="38100" dist="38100" dir="2700000" algn="tl">
                    <a:srgbClr val="C0C0C0"/>
                  </a:outerShdw>
                </a:effectLst>
                <a:latin typeface="Comic Sans MS" pitchFamily="66" charset="0"/>
              </a:rPr>
              <a:t>IF</a:t>
            </a:r>
            <a:r>
              <a:rPr lang="en-US" sz="1700" dirty="0">
                <a:effectLst>
                  <a:outerShdw blurRad="38100" dist="38100" dir="2700000" algn="tl">
                    <a:srgbClr val="C0C0C0"/>
                  </a:outerShdw>
                </a:effectLst>
                <a:latin typeface="Comic Sans MS" pitchFamily="66" charset="0"/>
              </a:rPr>
              <a:t>  goal reached</a:t>
            </a:r>
          </a:p>
          <a:p>
            <a:pPr defTabSz="1027859" eaLnBrk="0" hangingPunct="0">
              <a:defRPr/>
            </a:pPr>
            <a:r>
              <a:rPr lang="en-US" sz="1700" dirty="0">
                <a:effectLst>
                  <a:outerShdw blurRad="38100" dist="38100" dir="2700000" algn="tl">
                    <a:srgbClr val="C0C0C0"/>
                  </a:outerShdw>
                </a:effectLst>
                <a:latin typeface="Comic Sans MS" pitchFamily="66" charset="0"/>
              </a:rPr>
              <a:t>             </a:t>
            </a:r>
            <a:r>
              <a:rPr lang="en-US" sz="1700" u="sng" dirty="0">
                <a:solidFill>
                  <a:srgbClr val="660066"/>
                </a:solidFill>
                <a:effectLst>
                  <a:outerShdw blurRad="38100" dist="38100" dir="2700000" algn="tl">
                    <a:srgbClr val="C0C0C0"/>
                  </a:outerShdw>
                </a:effectLst>
                <a:latin typeface="Comic Sans MS" pitchFamily="66" charset="0"/>
              </a:rPr>
              <a:t>THEN</a:t>
            </a:r>
            <a:r>
              <a:rPr lang="en-US" sz="1700" dirty="0">
                <a:effectLst>
                  <a:outerShdw blurRad="38100" dist="38100" dir="2700000" algn="tl">
                    <a:srgbClr val="C0C0C0"/>
                  </a:outerShdw>
                </a:effectLst>
                <a:latin typeface="Comic Sans MS" pitchFamily="66" charset="0"/>
              </a:rPr>
              <a:t> success;</a:t>
            </a:r>
          </a:p>
          <a:p>
            <a:pPr defTabSz="1027859" eaLnBrk="0" hangingPunct="0">
              <a:defRPr/>
            </a:pPr>
            <a:r>
              <a:rPr lang="en-US" sz="1700" dirty="0">
                <a:effectLst>
                  <a:outerShdw blurRad="38100" dist="38100" dir="2700000" algn="tl">
                    <a:srgbClr val="C0C0C0"/>
                  </a:outerShdw>
                </a:effectLst>
                <a:latin typeface="Comic Sans MS" pitchFamily="66" charset="0"/>
              </a:rPr>
              <a:t>             </a:t>
            </a:r>
            <a:r>
              <a:rPr lang="en-US" sz="1700" u="sng" dirty="0">
                <a:solidFill>
                  <a:srgbClr val="660066"/>
                </a:solidFill>
                <a:effectLst>
                  <a:outerShdw blurRad="38100" dist="38100" dir="2700000" algn="tl">
                    <a:srgbClr val="C0C0C0"/>
                  </a:outerShdw>
                </a:effectLst>
                <a:latin typeface="Comic Sans MS" pitchFamily="66" charset="0"/>
              </a:rPr>
              <a:t>ELSE</a:t>
            </a:r>
            <a:r>
              <a:rPr lang="en-US" sz="1700" dirty="0">
                <a:effectLst>
                  <a:outerShdw blurRad="38100" dist="38100" dir="2700000" algn="tl">
                    <a:srgbClr val="C0C0C0"/>
                  </a:outerShdw>
                </a:effectLst>
                <a:latin typeface="Comic Sans MS" pitchFamily="66" charset="0"/>
              </a:rPr>
              <a:t> failure;</a:t>
            </a:r>
            <a:r>
              <a:rPr lang="en-US" sz="1700" dirty="0">
                <a:solidFill>
                  <a:srgbClr val="000099"/>
                </a:solidFill>
                <a:effectLst>
                  <a:outerShdw blurRad="38100" dist="38100" dir="2700000" algn="tl">
                    <a:srgbClr val="C0C0C0"/>
                  </a:outerShdw>
                </a:effectLst>
                <a:latin typeface="Comic Sans MS" pitchFamily="66" charset="0"/>
              </a:rPr>
              <a:t> </a:t>
            </a:r>
          </a:p>
        </p:txBody>
      </p:sp>
      <p:sp>
        <p:nvSpPr>
          <p:cNvPr id="61446" name="AutoShape 13"/>
          <p:cNvSpPr>
            <a:spLocks/>
          </p:cNvSpPr>
          <p:nvPr/>
        </p:nvSpPr>
        <p:spPr bwMode="auto">
          <a:xfrm>
            <a:off x="2165445" y="2753520"/>
            <a:ext cx="152400" cy="687388"/>
          </a:xfrm>
          <a:prstGeom prst="leftBrace">
            <a:avLst>
              <a:gd name="adj1" fmla="val 38986"/>
              <a:gd name="adj2" fmla="val 50000"/>
            </a:avLst>
          </a:prstGeom>
          <a:noFill/>
          <a:ln w="28575">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61447" name="AutoShape 14"/>
          <p:cNvSpPr>
            <a:spLocks/>
          </p:cNvSpPr>
          <p:nvPr/>
        </p:nvSpPr>
        <p:spPr bwMode="auto">
          <a:xfrm>
            <a:off x="1676400" y="3446369"/>
            <a:ext cx="152400" cy="1449388"/>
          </a:xfrm>
          <a:prstGeom prst="leftBrace">
            <a:avLst>
              <a:gd name="adj1" fmla="val 82203"/>
              <a:gd name="adj2" fmla="val 50000"/>
            </a:avLst>
          </a:prstGeom>
          <a:noFill/>
          <a:ln w="28575">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61448" name="Rectangle 15"/>
          <p:cNvSpPr>
            <a:spLocks noChangeArrowheads="1"/>
          </p:cNvSpPr>
          <p:nvPr/>
        </p:nvSpPr>
        <p:spPr bwMode="auto">
          <a:xfrm>
            <a:off x="609600" y="1290637"/>
            <a:ext cx="7848600" cy="1147763"/>
          </a:xfrm>
          <a:prstGeom prst="rect">
            <a:avLst/>
          </a:prstGeom>
          <a:noFill/>
          <a:ln w="9525">
            <a:noFill/>
            <a:miter lim="800000"/>
            <a:headEnd/>
            <a:tailEnd/>
          </a:ln>
        </p:spPr>
        <p:txBody>
          <a:bodyPr lIns="102854" tIns="51428" rIns="102854" bIns="51428" anchor="b"/>
          <a:lstStyle/>
          <a:p>
            <a:pPr defTabSz="1027113"/>
            <a:r>
              <a:rPr lang="en-US" sz="2200" b="1" dirty="0">
                <a:latin typeface="Bell MT" panose="02020503060305020303" pitchFamily="18" charset="0"/>
              </a:rPr>
              <a:t>BFS can be implemented using a queuing function that puts the newly generated states at the end of the queue, after all previously generated states</a:t>
            </a:r>
          </a:p>
        </p:txBody>
      </p:sp>
      <p:sp>
        <p:nvSpPr>
          <p:cNvPr id="61449" name="Rectangle 9"/>
          <p:cNvSpPr>
            <a:spLocks noChangeArrowheads="1"/>
          </p:cNvSpPr>
          <p:nvPr/>
        </p:nvSpPr>
        <p:spPr bwMode="auto">
          <a:xfrm>
            <a:off x="762000" y="0"/>
            <a:ext cx="7696200" cy="584775"/>
          </a:xfrm>
          <a:prstGeom prst="rect">
            <a:avLst/>
          </a:prstGeom>
          <a:noFill/>
          <a:ln w="9525">
            <a:noFill/>
            <a:miter lim="800000"/>
            <a:headEnd/>
            <a:tailEnd/>
          </a:ln>
        </p:spPr>
        <p:txBody>
          <a:bodyPr wrap="square">
            <a:spAutoFit/>
          </a:bodyPr>
          <a:lstStyle/>
          <a:p>
            <a:pPr algn="ctr"/>
            <a:r>
              <a:rPr lang="sv-SE" sz="3200" b="1" dirty="0">
                <a:latin typeface="Bell MT" panose="02020503060305020303" pitchFamily="18" charset="0"/>
              </a:rPr>
              <a:t>Breadth first search cont’d</a:t>
            </a:r>
            <a:endParaRPr lang="en-US" sz="3200" b="1" dirty="0">
              <a:latin typeface="Bell MT" panose="02020503060305020303" pitchFamily="18" charset="0"/>
            </a:endParaRPr>
          </a:p>
        </p:txBody>
      </p:sp>
      <p:sp>
        <p:nvSpPr>
          <p:cNvPr id="10" name="Date Placeholder 9"/>
          <p:cNvSpPr>
            <a:spLocks noGrp="1"/>
          </p:cNvSpPr>
          <p:nvPr>
            <p:ph type="dt" sz="half" idx="10"/>
          </p:nvPr>
        </p:nvSpPr>
        <p:spPr/>
        <p:txBody>
          <a:bodyPr/>
          <a:lstStyle/>
          <a:p>
            <a:pPr>
              <a:defRPr/>
            </a:pPr>
            <a:fld id="{75795091-1E33-4A49-9244-3CC466685391}" type="datetime1">
              <a:rPr lang="en-US" altLang="en-US" smtClean="0"/>
              <a:pPr>
                <a:defRPr/>
              </a:pPr>
              <a:t>2/1/2024</a:t>
            </a:fld>
            <a:endParaRPr lang="en-US" altLang="en-US"/>
          </a:p>
        </p:txBody>
      </p:sp>
      <p:sp>
        <p:nvSpPr>
          <p:cNvPr id="11" name="Footer Placeholder 10"/>
          <p:cNvSpPr>
            <a:spLocks noGrp="1"/>
          </p:cNvSpPr>
          <p:nvPr>
            <p:ph type="ftr" sz="quarter" idx="11"/>
          </p:nvPr>
        </p:nvSpPr>
        <p:spPr/>
        <p:txBody>
          <a:bodyPr/>
          <a:lstStyle/>
          <a:p>
            <a:pPr>
              <a:defRPr/>
            </a:pPr>
            <a:r>
              <a:rPr lang="en-US" altLang="en-US" dirty="0"/>
              <a:t>AI/COSC</a:t>
            </a:r>
          </a:p>
        </p:txBody>
      </p:sp>
      <p:sp>
        <p:nvSpPr>
          <p:cNvPr id="12" name="Slide Number Placeholder 11"/>
          <p:cNvSpPr>
            <a:spLocks noGrp="1"/>
          </p:cNvSpPr>
          <p:nvPr>
            <p:ph type="sldNum" sz="quarter" idx="12"/>
          </p:nvPr>
        </p:nvSpPr>
        <p:spPr/>
        <p:txBody>
          <a:bodyPr/>
          <a:lstStyle/>
          <a:p>
            <a:pPr>
              <a:defRPr/>
            </a:pPr>
            <a:fld id="{2E53A112-71A6-42C9-9F16-7A725A4C64B2}" type="slidenum">
              <a:rPr lang="en-US" altLang="en-US" smtClean="0"/>
              <a:pPr>
                <a:defRPr/>
              </a:pPr>
              <a:t>58</a:t>
            </a:fld>
            <a:endParaRPr lang="en-US"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762000" y="838200"/>
            <a:ext cx="7772400" cy="526603"/>
          </a:xfrm>
        </p:spPr>
        <p:txBody>
          <a:bodyPr>
            <a:normAutofit/>
          </a:bodyPr>
          <a:lstStyle/>
          <a:p>
            <a:pPr eaLnBrk="1" hangingPunct="1">
              <a:defRPr/>
            </a:pPr>
            <a:r>
              <a:rPr lang="en-US" sz="2600" b="1" dirty="0"/>
              <a:t>Properties of breadth-first search</a:t>
            </a:r>
          </a:p>
        </p:txBody>
      </p:sp>
      <p:sp>
        <p:nvSpPr>
          <p:cNvPr id="62468" name="Rectangle 3"/>
          <p:cNvSpPr>
            <a:spLocks noGrp="1" noChangeArrowheads="1"/>
          </p:cNvSpPr>
          <p:nvPr>
            <p:ph type="body" idx="4294967295"/>
          </p:nvPr>
        </p:nvSpPr>
        <p:spPr>
          <a:xfrm>
            <a:off x="762000" y="1625154"/>
            <a:ext cx="7772400" cy="4470846"/>
          </a:xfrm>
        </p:spPr>
        <p:txBody>
          <a:bodyPr>
            <a:normAutofit/>
          </a:bodyPr>
          <a:lstStyle/>
          <a:p>
            <a:pPr algn="just" eaLnBrk="1" hangingPunct="1">
              <a:spcBef>
                <a:spcPts val="1200"/>
              </a:spcBef>
            </a:pPr>
            <a:r>
              <a:rPr lang="en-US" sz="2300" u="sng" dirty="0">
                <a:solidFill>
                  <a:srgbClr val="CC0099"/>
                </a:solidFill>
                <a:latin typeface="Bell MT" pitchFamily="18" charset="0"/>
              </a:rPr>
              <a:t>Complete?</a:t>
            </a:r>
            <a:r>
              <a:rPr lang="en-US" sz="2300" dirty="0">
                <a:solidFill>
                  <a:srgbClr val="CC0099"/>
                </a:solidFill>
                <a:latin typeface="Bell MT" pitchFamily="18" charset="0"/>
              </a:rPr>
              <a:t> </a:t>
            </a:r>
            <a:r>
              <a:rPr lang="en-US" sz="2300" dirty="0">
                <a:latin typeface="Bell MT" pitchFamily="18" charset="0"/>
              </a:rPr>
              <a:t>Yes (if </a:t>
            </a:r>
            <a:r>
              <a:rPr lang="en-US" sz="2300" i="1" dirty="0">
                <a:latin typeface="Bell MT" pitchFamily="18" charset="0"/>
              </a:rPr>
              <a:t>b</a:t>
            </a:r>
            <a:r>
              <a:rPr lang="en-US" sz="2300" dirty="0">
                <a:latin typeface="Bell MT" pitchFamily="18" charset="0"/>
              </a:rPr>
              <a:t> is finite, which is true in most cases)</a:t>
            </a:r>
          </a:p>
          <a:p>
            <a:pPr algn="just" eaLnBrk="1" hangingPunct="1">
              <a:spcBef>
                <a:spcPts val="1200"/>
              </a:spcBef>
            </a:pPr>
            <a:r>
              <a:rPr lang="en-US" sz="2300" u="sng" dirty="0">
                <a:solidFill>
                  <a:srgbClr val="CC0099"/>
                </a:solidFill>
                <a:latin typeface="Bell MT" pitchFamily="18" charset="0"/>
              </a:rPr>
              <a:t>Time?</a:t>
            </a:r>
            <a:r>
              <a:rPr lang="en-US" sz="2300" dirty="0">
                <a:latin typeface="Bell MT" pitchFamily="18" charset="0"/>
              </a:rPr>
              <a:t> </a:t>
            </a:r>
            <a:r>
              <a:rPr lang="en-US" sz="2300" i="1" dirty="0">
                <a:latin typeface="Bell MT" pitchFamily="18" charset="0"/>
              </a:rPr>
              <a:t>1+b+b</a:t>
            </a:r>
            <a:r>
              <a:rPr lang="en-US" sz="2300" i="1" baseline="30000" dirty="0">
                <a:latin typeface="Bell MT" pitchFamily="18" charset="0"/>
              </a:rPr>
              <a:t>2</a:t>
            </a:r>
            <a:r>
              <a:rPr lang="en-US" sz="2300" i="1" dirty="0">
                <a:latin typeface="Bell MT" pitchFamily="18" charset="0"/>
              </a:rPr>
              <a:t>+b</a:t>
            </a:r>
            <a:r>
              <a:rPr lang="en-US" sz="2300" i="1" baseline="30000" dirty="0">
                <a:latin typeface="Bell MT" pitchFamily="18" charset="0"/>
              </a:rPr>
              <a:t>3</a:t>
            </a:r>
            <a:r>
              <a:rPr lang="en-US" sz="2300" dirty="0">
                <a:latin typeface="Bell MT" pitchFamily="18" charset="0"/>
              </a:rPr>
              <a:t>+… +</a:t>
            </a:r>
            <a:r>
              <a:rPr lang="en-US" sz="2300" i="1" dirty="0" err="1">
                <a:latin typeface="Bell MT" pitchFamily="18" charset="0"/>
              </a:rPr>
              <a:t>b</a:t>
            </a:r>
            <a:r>
              <a:rPr lang="en-US" sz="2300" i="1" baseline="30000" dirty="0" err="1">
                <a:latin typeface="Bell MT" pitchFamily="18" charset="0"/>
              </a:rPr>
              <a:t>d</a:t>
            </a:r>
            <a:r>
              <a:rPr lang="en-US" sz="2300" dirty="0">
                <a:latin typeface="Bell MT" pitchFamily="18" charset="0"/>
              </a:rPr>
              <a:t> = O(b</a:t>
            </a:r>
            <a:r>
              <a:rPr lang="en-US" sz="2300" baseline="30000" dirty="0">
                <a:latin typeface="Bell MT" pitchFamily="18" charset="0"/>
              </a:rPr>
              <a:t>d+1</a:t>
            </a:r>
            <a:r>
              <a:rPr lang="en-US" sz="2300" dirty="0">
                <a:latin typeface="Bell MT" pitchFamily="18" charset="0"/>
              </a:rPr>
              <a:t>)</a:t>
            </a:r>
          </a:p>
          <a:p>
            <a:pPr lvl="1" algn="just" eaLnBrk="1" hangingPunct="1">
              <a:spcBef>
                <a:spcPts val="1200"/>
              </a:spcBef>
            </a:pPr>
            <a:r>
              <a:rPr lang="en-US" sz="2300" dirty="0">
                <a:latin typeface="Bell MT" pitchFamily="18" charset="0"/>
              </a:rPr>
              <a:t>at depth value = </a:t>
            </a:r>
            <a:r>
              <a:rPr lang="en-US" sz="2300" dirty="0" err="1">
                <a:latin typeface="Bell MT" pitchFamily="18" charset="0"/>
              </a:rPr>
              <a:t>i</a:t>
            </a:r>
            <a:r>
              <a:rPr lang="en-US" sz="2300" dirty="0">
                <a:latin typeface="Bell MT" pitchFamily="18" charset="0"/>
              </a:rPr>
              <a:t> , there are b</a:t>
            </a:r>
            <a:r>
              <a:rPr lang="en-US" sz="2300" baseline="30000" dirty="0">
                <a:latin typeface="Bell MT" pitchFamily="18" charset="0"/>
              </a:rPr>
              <a:t>i</a:t>
            </a:r>
            <a:r>
              <a:rPr lang="en-US" sz="2300" dirty="0">
                <a:latin typeface="Bell MT" pitchFamily="18" charset="0"/>
              </a:rPr>
              <a:t> nodes expanded for </a:t>
            </a:r>
            <a:r>
              <a:rPr lang="en-US" sz="2300" dirty="0" err="1">
                <a:latin typeface="Bell MT" pitchFamily="18" charset="0"/>
              </a:rPr>
              <a:t>i</a:t>
            </a:r>
            <a:r>
              <a:rPr lang="en-US" sz="2300" dirty="0">
                <a:latin typeface="Bell MT" pitchFamily="18" charset="0"/>
              </a:rPr>
              <a:t> </a:t>
            </a:r>
            <a:r>
              <a:rPr lang="en-US" sz="2300" dirty="0">
                <a:latin typeface="Bell MT" pitchFamily="18" charset="0"/>
                <a:cs typeface="Times New Roman" pitchFamily="18" charset="0"/>
              </a:rPr>
              <a:t>≤</a:t>
            </a:r>
            <a:r>
              <a:rPr lang="en-US" sz="2300" dirty="0">
                <a:latin typeface="Bell MT" pitchFamily="18" charset="0"/>
              </a:rPr>
              <a:t>d</a:t>
            </a:r>
          </a:p>
          <a:p>
            <a:pPr algn="just" eaLnBrk="1" hangingPunct="1">
              <a:spcBef>
                <a:spcPts val="1200"/>
              </a:spcBef>
            </a:pPr>
            <a:r>
              <a:rPr lang="en-US" sz="2300" u="sng" dirty="0">
                <a:solidFill>
                  <a:srgbClr val="CC0099"/>
                </a:solidFill>
                <a:latin typeface="Bell MT" pitchFamily="18" charset="0"/>
              </a:rPr>
              <a:t>Space?</a:t>
            </a:r>
            <a:r>
              <a:rPr lang="en-US" sz="2300" dirty="0">
                <a:latin typeface="Bell MT" pitchFamily="18" charset="0"/>
              </a:rPr>
              <a:t> </a:t>
            </a:r>
            <a:r>
              <a:rPr lang="en-US" sz="2300" i="1" dirty="0">
                <a:latin typeface="Bell MT" pitchFamily="18" charset="0"/>
              </a:rPr>
              <a:t>O(</a:t>
            </a:r>
            <a:r>
              <a:rPr lang="en-US" sz="2300" i="1" dirty="0" err="1">
                <a:latin typeface="Bell MT" pitchFamily="18" charset="0"/>
              </a:rPr>
              <a:t>b</a:t>
            </a:r>
            <a:r>
              <a:rPr lang="en-US" sz="2300" i="1" baseline="30000" dirty="0" err="1">
                <a:latin typeface="Bell MT" pitchFamily="18" charset="0"/>
              </a:rPr>
              <a:t>d</a:t>
            </a:r>
            <a:r>
              <a:rPr lang="en-US" sz="2300" i="1" dirty="0">
                <a:latin typeface="Bell MT" pitchFamily="18" charset="0"/>
              </a:rPr>
              <a:t>)</a:t>
            </a:r>
            <a:r>
              <a:rPr lang="en-US" sz="2300" dirty="0">
                <a:latin typeface="Bell MT" pitchFamily="18" charset="0"/>
              </a:rPr>
              <a:t> (keeps every node in memory)</a:t>
            </a:r>
          </a:p>
          <a:p>
            <a:pPr lvl="1" algn="just" eaLnBrk="1" hangingPunct="1">
              <a:spcBef>
                <a:spcPts val="1200"/>
              </a:spcBef>
            </a:pPr>
            <a:r>
              <a:rPr lang="en-US" sz="2300" dirty="0">
                <a:latin typeface="Bell MT" pitchFamily="18" charset="0"/>
              </a:rPr>
              <a:t>a maximum of this much node will be there  while reaching to the goal node</a:t>
            </a:r>
          </a:p>
          <a:p>
            <a:pPr lvl="1" algn="just" eaLnBrk="1" hangingPunct="1">
              <a:spcBef>
                <a:spcPts val="1200"/>
              </a:spcBef>
            </a:pPr>
            <a:r>
              <a:rPr lang="en-US" sz="2300" dirty="0">
                <a:latin typeface="Bell MT" pitchFamily="18" charset="0"/>
              </a:rPr>
              <a:t>This is a major problem for real problem</a:t>
            </a:r>
          </a:p>
          <a:p>
            <a:pPr algn="just" eaLnBrk="1" hangingPunct="1">
              <a:spcBef>
                <a:spcPts val="1200"/>
              </a:spcBef>
            </a:pPr>
            <a:r>
              <a:rPr lang="en-US" sz="2300" u="sng" dirty="0">
                <a:solidFill>
                  <a:srgbClr val="CC0099"/>
                </a:solidFill>
                <a:latin typeface="Bell MT" pitchFamily="18" charset="0"/>
              </a:rPr>
              <a:t>Optimal?</a:t>
            </a:r>
            <a:r>
              <a:rPr lang="en-US" sz="2300" dirty="0">
                <a:latin typeface="Bell MT" pitchFamily="18" charset="0"/>
              </a:rPr>
              <a:t> Yes (if cost = constant (k) per step)</a:t>
            </a:r>
            <a:endParaRPr lang="en-US" sz="2300" dirty="0">
              <a:solidFill>
                <a:srgbClr val="FF0000"/>
              </a:solidFill>
              <a:latin typeface="Bell MT" pitchFamily="18" charset="0"/>
            </a:endParaRPr>
          </a:p>
          <a:p>
            <a:pPr algn="just" eaLnBrk="1" hangingPunct="1">
              <a:spcBef>
                <a:spcPts val="1200"/>
              </a:spcBef>
            </a:pPr>
            <a:r>
              <a:rPr lang="en-US" sz="2300" dirty="0">
                <a:solidFill>
                  <a:srgbClr val="FF0000"/>
                </a:solidFill>
                <a:latin typeface="Bell MT" pitchFamily="18" charset="0"/>
              </a:rPr>
              <a:t>Space</a:t>
            </a:r>
            <a:r>
              <a:rPr lang="en-US" sz="2300" dirty="0">
                <a:latin typeface="Bell MT" pitchFamily="18" charset="0"/>
              </a:rPr>
              <a:t> is the bigger problem (more than time)</a:t>
            </a:r>
          </a:p>
        </p:txBody>
      </p:sp>
      <p:sp>
        <p:nvSpPr>
          <p:cNvPr id="5" name="Rectangle 4"/>
          <p:cNvSpPr/>
          <p:nvPr/>
        </p:nvSpPr>
        <p:spPr>
          <a:xfrm>
            <a:off x="762000" y="0"/>
            <a:ext cx="7696200" cy="584775"/>
          </a:xfrm>
          <a:prstGeom prst="rect">
            <a:avLst/>
          </a:prstGeom>
        </p:spPr>
        <p:txBody>
          <a:bodyPr wrap="square">
            <a:spAutoFit/>
          </a:bodyPr>
          <a:lstStyle/>
          <a:p>
            <a:pPr>
              <a:defRPr/>
            </a:pPr>
            <a:r>
              <a:rPr lang="en-US" sz="3200" b="1" dirty="0">
                <a:solidFill>
                  <a:prstClr val="black"/>
                </a:solidFill>
                <a:latin typeface="Bell MT" pitchFamily="18" charset="0"/>
                <a:ea typeface="+mj-ea"/>
                <a:cs typeface="+mj-cs"/>
              </a:rPr>
              <a:t>Breadth first search cont’d</a:t>
            </a:r>
            <a:endParaRPr lang="en-US" sz="2000" b="1" dirty="0"/>
          </a:p>
        </p:txBody>
      </p:sp>
      <p:sp>
        <p:nvSpPr>
          <p:cNvPr id="7" name="Date Placeholder 6"/>
          <p:cNvSpPr>
            <a:spLocks noGrp="1"/>
          </p:cNvSpPr>
          <p:nvPr>
            <p:ph type="dt" sz="half" idx="10"/>
          </p:nvPr>
        </p:nvSpPr>
        <p:spPr/>
        <p:txBody>
          <a:bodyPr/>
          <a:lstStyle/>
          <a:p>
            <a:pPr>
              <a:defRPr/>
            </a:pPr>
            <a:fld id="{CB6E7D98-7D21-497C-B791-3C5E1F7F53AE}" type="datetime1">
              <a:rPr lang="en-US" altLang="en-US" smtClean="0"/>
              <a:pPr>
                <a:defRPr/>
              </a:pPr>
              <a:t>2/1/2024</a:t>
            </a:fld>
            <a:endParaRPr lang="en-US" altLang="en-US"/>
          </a:p>
        </p:txBody>
      </p:sp>
      <p:sp>
        <p:nvSpPr>
          <p:cNvPr id="8" name="Footer Placeholder 7"/>
          <p:cNvSpPr>
            <a:spLocks noGrp="1"/>
          </p:cNvSpPr>
          <p:nvPr>
            <p:ph type="ftr" sz="quarter" idx="11"/>
          </p:nvPr>
        </p:nvSpPr>
        <p:spPr/>
        <p:txBody>
          <a:bodyPr/>
          <a:lstStyle/>
          <a:p>
            <a:pPr>
              <a:defRPr/>
            </a:pPr>
            <a:r>
              <a:rPr lang="en-US" altLang="en-US" dirty="0"/>
              <a:t>AI/COSC</a:t>
            </a:r>
          </a:p>
        </p:txBody>
      </p:sp>
      <p:sp>
        <p:nvSpPr>
          <p:cNvPr id="9" name="Slide Number Placeholder 8"/>
          <p:cNvSpPr>
            <a:spLocks noGrp="1"/>
          </p:cNvSpPr>
          <p:nvPr>
            <p:ph type="sldNum" sz="quarter" idx="12"/>
          </p:nvPr>
        </p:nvSpPr>
        <p:spPr/>
        <p:txBody>
          <a:bodyPr/>
          <a:lstStyle/>
          <a:p>
            <a:pPr>
              <a:defRPr/>
            </a:pPr>
            <a:fld id="{2E53A112-71A6-42C9-9F16-7A725A4C64B2}" type="slidenum">
              <a:rPr lang="en-US" altLang="en-US" smtClean="0"/>
              <a:pPr>
                <a:defRPr/>
              </a:pPr>
              <a:t>59</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122237"/>
            <a:ext cx="7696200" cy="411163"/>
          </a:xfrm>
        </p:spPr>
        <p:txBody>
          <a:bodyPr>
            <a:normAutofit fontScale="90000"/>
          </a:bodyPr>
          <a:lstStyle/>
          <a:p>
            <a:r>
              <a:rPr lang="en-US" sz="3600" b="1" dirty="0">
                <a:latin typeface="Bell MT" pitchFamily="18" charset="0"/>
              </a:rPr>
              <a:t>Problem-solving agent</a:t>
            </a:r>
            <a:r>
              <a:rPr lang="en-US" dirty="0"/>
              <a:t>	</a:t>
            </a:r>
          </a:p>
        </p:txBody>
      </p:sp>
      <p:sp>
        <p:nvSpPr>
          <p:cNvPr id="8195" name="Rectangle 3" descr="Rectangle: Click to edit Master text styles&#10;Second level&#10;Third level&#10;Fourth level&#10;Fifth level"/>
          <p:cNvSpPr>
            <a:spLocks noGrp="1" noChangeArrowheads="1"/>
          </p:cNvSpPr>
          <p:nvPr>
            <p:ph type="body" idx="1"/>
          </p:nvPr>
        </p:nvSpPr>
        <p:spPr>
          <a:xfrm>
            <a:off x="685800" y="762000"/>
            <a:ext cx="7848600" cy="4800600"/>
          </a:xfrm>
        </p:spPr>
        <p:txBody>
          <a:bodyPr>
            <a:normAutofit/>
          </a:bodyPr>
          <a:lstStyle/>
          <a:p>
            <a:pPr>
              <a:spcBef>
                <a:spcPct val="0"/>
              </a:spcBef>
              <a:buFont typeface="Wingdings" pitchFamily="2" charset="2"/>
              <a:buNone/>
            </a:pPr>
            <a:r>
              <a:rPr lang="en-US" sz="1800" b="1" dirty="0">
                <a:latin typeface="Bell MT" pitchFamily="18" charset="0"/>
              </a:rPr>
              <a:t>function</a:t>
            </a:r>
            <a:r>
              <a:rPr lang="en-US" sz="1800" dirty="0">
                <a:latin typeface="Bell MT" pitchFamily="18" charset="0"/>
              </a:rPr>
              <a:t> SIMPLE-PROBLEM-SOLVING-AGENT(</a:t>
            </a:r>
            <a:r>
              <a:rPr lang="en-US" sz="1800" i="1" dirty="0">
                <a:latin typeface="Bell MT" pitchFamily="18" charset="0"/>
              </a:rPr>
              <a:t>percept</a:t>
            </a:r>
            <a:r>
              <a:rPr lang="en-US" sz="1800" dirty="0">
                <a:latin typeface="Bell MT" pitchFamily="18" charset="0"/>
              </a:rPr>
              <a:t>) </a:t>
            </a:r>
            <a:r>
              <a:rPr lang="en-US" sz="1800" b="1" dirty="0">
                <a:latin typeface="Bell MT" pitchFamily="18" charset="0"/>
              </a:rPr>
              <a:t>return</a:t>
            </a:r>
            <a:r>
              <a:rPr lang="en-US" sz="1800" dirty="0">
                <a:latin typeface="Bell MT" pitchFamily="18" charset="0"/>
              </a:rPr>
              <a:t> an action</a:t>
            </a:r>
          </a:p>
          <a:p>
            <a:pPr>
              <a:spcBef>
                <a:spcPct val="0"/>
              </a:spcBef>
              <a:buFont typeface="Wingdings" pitchFamily="2" charset="2"/>
              <a:buNone/>
            </a:pPr>
            <a:r>
              <a:rPr lang="en-US" sz="1800" dirty="0">
                <a:latin typeface="Bell MT" pitchFamily="18" charset="0"/>
              </a:rPr>
              <a:t>	</a:t>
            </a:r>
            <a:r>
              <a:rPr lang="en-US" sz="1800" b="1" dirty="0">
                <a:latin typeface="Bell MT" pitchFamily="18" charset="0"/>
              </a:rPr>
              <a:t>static</a:t>
            </a:r>
            <a:r>
              <a:rPr lang="en-US" sz="1800" dirty="0">
                <a:latin typeface="Bell MT" pitchFamily="18" charset="0"/>
              </a:rPr>
              <a:t>: </a:t>
            </a:r>
            <a:r>
              <a:rPr lang="en-US" sz="1800" i="1" dirty="0" err="1">
                <a:latin typeface="Bell MT" pitchFamily="18" charset="0"/>
              </a:rPr>
              <a:t>seq</a:t>
            </a:r>
            <a:r>
              <a:rPr lang="en-US" sz="1800" dirty="0">
                <a:latin typeface="Bell MT" pitchFamily="18" charset="0"/>
              </a:rPr>
              <a:t>, an action sequence</a:t>
            </a:r>
          </a:p>
          <a:p>
            <a:pPr>
              <a:spcBef>
                <a:spcPct val="0"/>
              </a:spcBef>
              <a:buFont typeface="Wingdings" pitchFamily="2" charset="2"/>
              <a:buNone/>
            </a:pPr>
            <a:r>
              <a:rPr lang="en-US" sz="1800" dirty="0">
                <a:latin typeface="Bell MT" pitchFamily="18" charset="0"/>
              </a:rPr>
              <a:t>		</a:t>
            </a:r>
            <a:r>
              <a:rPr lang="en-US" sz="1800" i="1" dirty="0">
                <a:latin typeface="Bell MT" pitchFamily="18" charset="0"/>
              </a:rPr>
              <a:t>state</a:t>
            </a:r>
            <a:r>
              <a:rPr lang="en-US" sz="1800" dirty="0">
                <a:latin typeface="Bell MT" pitchFamily="18" charset="0"/>
              </a:rPr>
              <a:t>, some description of the current world state</a:t>
            </a:r>
          </a:p>
          <a:p>
            <a:pPr>
              <a:spcBef>
                <a:spcPct val="0"/>
              </a:spcBef>
              <a:buFont typeface="Wingdings" pitchFamily="2" charset="2"/>
              <a:buNone/>
            </a:pPr>
            <a:r>
              <a:rPr lang="en-US" sz="1800" dirty="0">
                <a:latin typeface="Bell MT" pitchFamily="18" charset="0"/>
              </a:rPr>
              <a:t>		</a:t>
            </a:r>
            <a:r>
              <a:rPr lang="en-US" sz="1800" i="1" dirty="0">
                <a:latin typeface="Bell MT" pitchFamily="18" charset="0"/>
              </a:rPr>
              <a:t>goal</a:t>
            </a:r>
            <a:r>
              <a:rPr lang="en-US" sz="1800" dirty="0">
                <a:latin typeface="Bell MT" pitchFamily="18" charset="0"/>
              </a:rPr>
              <a:t>, a goal</a:t>
            </a:r>
          </a:p>
          <a:p>
            <a:pPr>
              <a:spcBef>
                <a:spcPct val="0"/>
              </a:spcBef>
              <a:buFont typeface="Wingdings" pitchFamily="2" charset="2"/>
              <a:buNone/>
            </a:pPr>
            <a:r>
              <a:rPr lang="en-US" sz="1800" dirty="0">
                <a:latin typeface="Bell MT" pitchFamily="18" charset="0"/>
              </a:rPr>
              <a:t>		</a:t>
            </a:r>
            <a:r>
              <a:rPr lang="en-US" sz="1800" i="1" dirty="0">
                <a:latin typeface="Bell MT" pitchFamily="18" charset="0"/>
              </a:rPr>
              <a:t>problem</a:t>
            </a:r>
            <a:r>
              <a:rPr lang="en-US" sz="1800" dirty="0">
                <a:latin typeface="Bell MT" pitchFamily="18" charset="0"/>
              </a:rPr>
              <a:t>, a problem formulation</a:t>
            </a:r>
          </a:p>
          <a:p>
            <a:pPr>
              <a:spcBef>
                <a:spcPct val="0"/>
              </a:spcBef>
              <a:buFont typeface="Wingdings" pitchFamily="2" charset="2"/>
              <a:buNone/>
            </a:pPr>
            <a:endParaRPr lang="en-US" sz="1800" dirty="0">
              <a:latin typeface="Bell MT" pitchFamily="18" charset="0"/>
            </a:endParaRPr>
          </a:p>
          <a:p>
            <a:pPr>
              <a:spcBef>
                <a:spcPct val="0"/>
              </a:spcBef>
              <a:buFont typeface="Wingdings" pitchFamily="2" charset="2"/>
              <a:buNone/>
            </a:pPr>
            <a:r>
              <a:rPr lang="en-US" sz="1800" dirty="0">
                <a:latin typeface="Bell MT" pitchFamily="18" charset="0"/>
              </a:rPr>
              <a:t>	</a:t>
            </a:r>
            <a:r>
              <a:rPr lang="en-US" sz="1800" i="1" dirty="0">
                <a:latin typeface="Bell MT" pitchFamily="18" charset="0"/>
              </a:rPr>
              <a:t>state</a:t>
            </a:r>
            <a:r>
              <a:rPr lang="en-US" sz="1800" dirty="0">
                <a:latin typeface="Bell MT" pitchFamily="18" charset="0"/>
              </a:rPr>
              <a:t> </a:t>
            </a:r>
            <a:r>
              <a:rPr lang="en-US" sz="1800" dirty="0">
                <a:latin typeface="Bell MT" pitchFamily="18" charset="0"/>
                <a:sym typeface="Symbol" pitchFamily="18" charset="2"/>
              </a:rPr>
              <a:t> </a:t>
            </a:r>
            <a:r>
              <a:rPr lang="en-US" sz="1800" dirty="0">
                <a:latin typeface="Bell MT" pitchFamily="18" charset="0"/>
              </a:rPr>
              <a:t>UPDATE-STATE(</a:t>
            </a:r>
            <a:r>
              <a:rPr lang="en-US" sz="1800" i="1" dirty="0">
                <a:latin typeface="Bell MT" pitchFamily="18" charset="0"/>
              </a:rPr>
              <a:t>state</a:t>
            </a:r>
            <a:r>
              <a:rPr lang="en-US" sz="1800" dirty="0">
                <a:latin typeface="Bell MT" pitchFamily="18" charset="0"/>
              </a:rPr>
              <a:t>, </a:t>
            </a:r>
            <a:r>
              <a:rPr lang="en-US" sz="1800" i="1" dirty="0">
                <a:latin typeface="Bell MT" pitchFamily="18" charset="0"/>
              </a:rPr>
              <a:t>percept</a:t>
            </a:r>
            <a:r>
              <a:rPr lang="en-US" sz="1800" dirty="0">
                <a:latin typeface="Bell MT" pitchFamily="18" charset="0"/>
              </a:rPr>
              <a:t>)</a:t>
            </a:r>
          </a:p>
          <a:p>
            <a:pPr>
              <a:spcBef>
                <a:spcPct val="0"/>
              </a:spcBef>
              <a:buFont typeface="Wingdings" pitchFamily="2" charset="2"/>
              <a:buNone/>
            </a:pPr>
            <a:r>
              <a:rPr lang="en-US" sz="1800" dirty="0">
                <a:latin typeface="Bell MT" pitchFamily="18" charset="0"/>
              </a:rPr>
              <a:t>	</a:t>
            </a:r>
            <a:r>
              <a:rPr lang="en-US" sz="1800" b="1" dirty="0">
                <a:latin typeface="Bell MT" pitchFamily="18" charset="0"/>
              </a:rPr>
              <a:t>if</a:t>
            </a:r>
            <a:r>
              <a:rPr lang="en-US" sz="1800" dirty="0">
                <a:latin typeface="Bell MT" pitchFamily="18" charset="0"/>
              </a:rPr>
              <a:t> </a:t>
            </a:r>
            <a:r>
              <a:rPr lang="en-US" sz="1800" i="1" dirty="0" err="1">
                <a:latin typeface="Bell MT" pitchFamily="18" charset="0"/>
              </a:rPr>
              <a:t>seq</a:t>
            </a:r>
            <a:r>
              <a:rPr lang="en-US" sz="1800" dirty="0">
                <a:latin typeface="Bell MT" pitchFamily="18" charset="0"/>
              </a:rPr>
              <a:t> is empty </a:t>
            </a:r>
            <a:r>
              <a:rPr lang="en-US" sz="1800" b="1" dirty="0">
                <a:latin typeface="Bell MT" pitchFamily="18" charset="0"/>
              </a:rPr>
              <a:t>then</a:t>
            </a:r>
            <a:endParaRPr lang="en-US" sz="1800" dirty="0">
              <a:latin typeface="Bell MT" pitchFamily="18" charset="0"/>
            </a:endParaRPr>
          </a:p>
          <a:p>
            <a:pPr>
              <a:spcBef>
                <a:spcPct val="0"/>
              </a:spcBef>
              <a:buFont typeface="Wingdings" pitchFamily="2" charset="2"/>
              <a:buNone/>
            </a:pPr>
            <a:r>
              <a:rPr lang="en-US" sz="1800" dirty="0">
                <a:latin typeface="Bell MT" pitchFamily="18" charset="0"/>
              </a:rPr>
              <a:t>		</a:t>
            </a:r>
            <a:r>
              <a:rPr lang="en-US" sz="1800" i="1" dirty="0">
                <a:latin typeface="Bell MT" pitchFamily="18" charset="0"/>
              </a:rPr>
              <a:t>goal</a:t>
            </a:r>
            <a:r>
              <a:rPr lang="en-US" sz="1800" dirty="0">
                <a:latin typeface="Bell MT" pitchFamily="18" charset="0"/>
              </a:rPr>
              <a:t> </a:t>
            </a:r>
            <a:r>
              <a:rPr lang="en-US" sz="1800" dirty="0">
                <a:latin typeface="Bell MT" pitchFamily="18" charset="0"/>
                <a:sym typeface="Symbol" pitchFamily="18" charset="2"/>
              </a:rPr>
              <a:t> </a:t>
            </a:r>
            <a:r>
              <a:rPr lang="en-US" sz="1800" dirty="0">
                <a:latin typeface="Bell MT" pitchFamily="18" charset="0"/>
              </a:rPr>
              <a:t>FORMULATE-GOAL(</a:t>
            </a:r>
            <a:r>
              <a:rPr lang="en-US" sz="1800" i="1" dirty="0">
                <a:latin typeface="Bell MT" pitchFamily="18" charset="0"/>
              </a:rPr>
              <a:t>state</a:t>
            </a:r>
            <a:r>
              <a:rPr lang="en-US" sz="1800" dirty="0">
                <a:latin typeface="Bell MT" pitchFamily="18" charset="0"/>
              </a:rPr>
              <a:t>)</a:t>
            </a:r>
          </a:p>
          <a:p>
            <a:pPr>
              <a:spcBef>
                <a:spcPct val="0"/>
              </a:spcBef>
              <a:buFont typeface="Wingdings" pitchFamily="2" charset="2"/>
              <a:buNone/>
            </a:pPr>
            <a:r>
              <a:rPr lang="en-US" sz="1800" dirty="0">
                <a:latin typeface="Bell MT" pitchFamily="18" charset="0"/>
              </a:rPr>
              <a:t>		</a:t>
            </a:r>
            <a:r>
              <a:rPr lang="en-US" sz="1800" i="1" dirty="0">
                <a:latin typeface="Bell MT" pitchFamily="18" charset="0"/>
              </a:rPr>
              <a:t>problem</a:t>
            </a:r>
            <a:r>
              <a:rPr lang="en-US" sz="1800" dirty="0">
                <a:latin typeface="Bell MT" pitchFamily="18" charset="0"/>
              </a:rPr>
              <a:t> </a:t>
            </a:r>
            <a:r>
              <a:rPr lang="en-US" sz="1800" dirty="0">
                <a:latin typeface="Bell MT" pitchFamily="18" charset="0"/>
                <a:sym typeface="Symbol" pitchFamily="18" charset="2"/>
              </a:rPr>
              <a:t> </a:t>
            </a:r>
            <a:r>
              <a:rPr lang="en-US" sz="1800" dirty="0">
                <a:latin typeface="Bell MT" pitchFamily="18" charset="0"/>
              </a:rPr>
              <a:t>FORMULATE-PROBLEM(</a:t>
            </a:r>
            <a:r>
              <a:rPr lang="en-US" sz="1800" i="1" dirty="0" err="1">
                <a:latin typeface="Bell MT" pitchFamily="18" charset="0"/>
              </a:rPr>
              <a:t>state</a:t>
            </a:r>
            <a:r>
              <a:rPr lang="en-US" sz="1800" dirty="0" err="1">
                <a:latin typeface="Bell MT" pitchFamily="18" charset="0"/>
              </a:rPr>
              <a:t>,</a:t>
            </a:r>
            <a:r>
              <a:rPr lang="en-US" sz="1800" i="1" dirty="0" err="1">
                <a:latin typeface="Bell MT" pitchFamily="18" charset="0"/>
              </a:rPr>
              <a:t>goal</a:t>
            </a:r>
            <a:r>
              <a:rPr lang="en-US" sz="1800" dirty="0">
                <a:latin typeface="Bell MT" pitchFamily="18" charset="0"/>
              </a:rPr>
              <a:t>)</a:t>
            </a:r>
          </a:p>
          <a:p>
            <a:pPr>
              <a:spcBef>
                <a:spcPct val="0"/>
              </a:spcBef>
              <a:buFont typeface="Wingdings" pitchFamily="2" charset="2"/>
              <a:buNone/>
            </a:pPr>
            <a:r>
              <a:rPr lang="en-US" sz="1800" dirty="0">
                <a:latin typeface="Bell MT" pitchFamily="18" charset="0"/>
              </a:rPr>
              <a:t>		</a:t>
            </a:r>
            <a:r>
              <a:rPr lang="en-US" sz="1800" i="1" dirty="0" err="1">
                <a:latin typeface="Bell MT" pitchFamily="18" charset="0"/>
              </a:rPr>
              <a:t>seq</a:t>
            </a:r>
            <a:r>
              <a:rPr lang="en-US" sz="1800" dirty="0">
                <a:latin typeface="Bell MT" pitchFamily="18" charset="0"/>
              </a:rPr>
              <a:t> </a:t>
            </a:r>
            <a:r>
              <a:rPr lang="en-US" sz="1800" dirty="0">
                <a:latin typeface="Bell MT" pitchFamily="18" charset="0"/>
                <a:sym typeface="Symbol" pitchFamily="18" charset="2"/>
              </a:rPr>
              <a:t> </a:t>
            </a:r>
            <a:r>
              <a:rPr lang="en-US" sz="1800" dirty="0">
                <a:latin typeface="Bell MT" pitchFamily="18" charset="0"/>
              </a:rPr>
              <a:t>SEARCH(</a:t>
            </a:r>
            <a:r>
              <a:rPr lang="en-US" sz="1800" i="1" dirty="0">
                <a:latin typeface="Bell MT" pitchFamily="18" charset="0"/>
              </a:rPr>
              <a:t>problem</a:t>
            </a:r>
            <a:r>
              <a:rPr lang="en-US" sz="1800" dirty="0">
                <a:latin typeface="Bell MT" pitchFamily="18" charset="0"/>
              </a:rPr>
              <a:t>)</a:t>
            </a:r>
          </a:p>
          <a:p>
            <a:pPr>
              <a:spcBef>
                <a:spcPct val="0"/>
              </a:spcBef>
              <a:buFont typeface="Wingdings" pitchFamily="2" charset="2"/>
              <a:buNone/>
            </a:pPr>
            <a:r>
              <a:rPr lang="en-US" sz="1800" dirty="0">
                <a:latin typeface="Bell MT" pitchFamily="18" charset="0"/>
              </a:rPr>
              <a:t>	</a:t>
            </a:r>
            <a:r>
              <a:rPr lang="en-US" sz="1800" i="1" dirty="0">
                <a:latin typeface="Bell MT" pitchFamily="18" charset="0"/>
              </a:rPr>
              <a:t>action</a:t>
            </a:r>
            <a:r>
              <a:rPr lang="en-US" sz="1800" dirty="0">
                <a:latin typeface="Bell MT" pitchFamily="18" charset="0"/>
              </a:rPr>
              <a:t> </a:t>
            </a:r>
            <a:r>
              <a:rPr lang="en-US" sz="1800" dirty="0">
                <a:latin typeface="Bell MT" pitchFamily="18" charset="0"/>
                <a:sym typeface="Symbol" pitchFamily="18" charset="2"/>
              </a:rPr>
              <a:t> </a:t>
            </a:r>
            <a:r>
              <a:rPr lang="en-US" sz="1800" dirty="0">
                <a:latin typeface="Bell MT" pitchFamily="18" charset="0"/>
              </a:rPr>
              <a:t>FIRST(</a:t>
            </a:r>
            <a:r>
              <a:rPr lang="en-US" sz="1800" i="1" dirty="0" err="1">
                <a:latin typeface="Bell MT" pitchFamily="18" charset="0"/>
              </a:rPr>
              <a:t>seq</a:t>
            </a:r>
            <a:r>
              <a:rPr lang="en-US" sz="1800" dirty="0">
                <a:latin typeface="Bell MT" pitchFamily="18" charset="0"/>
              </a:rPr>
              <a:t>)</a:t>
            </a:r>
          </a:p>
          <a:p>
            <a:pPr>
              <a:spcBef>
                <a:spcPct val="0"/>
              </a:spcBef>
              <a:buFont typeface="Wingdings" pitchFamily="2" charset="2"/>
              <a:buNone/>
            </a:pPr>
            <a:r>
              <a:rPr lang="en-US" sz="1800" dirty="0">
                <a:latin typeface="Bell MT" pitchFamily="18" charset="0"/>
              </a:rPr>
              <a:t>	</a:t>
            </a:r>
            <a:r>
              <a:rPr lang="en-US" sz="1800" i="1" dirty="0" err="1">
                <a:latin typeface="Bell MT" pitchFamily="18" charset="0"/>
              </a:rPr>
              <a:t>seq</a:t>
            </a:r>
            <a:r>
              <a:rPr lang="en-US" sz="1800" dirty="0">
                <a:latin typeface="Bell MT" pitchFamily="18" charset="0"/>
              </a:rPr>
              <a:t> </a:t>
            </a:r>
            <a:r>
              <a:rPr lang="en-US" sz="1800" dirty="0">
                <a:latin typeface="Bell MT" pitchFamily="18" charset="0"/>
                <a:sym typeface="Symbol" pitchFamily="18" charset="2"/>
              </a:rPr>
              <a:t> </a:t>
            </a:r>
            <a:r>
              <a:rPr lang="en-US" sz="1800" dirty="0">
                <a:latin typeface="Bell MT" pitchFamily="18" charset="0"/>
              </a:rPr>
              <a:t>REST(</a:t>
            </a:r>
            <a:r>
              <a:rPr lang="en-US" sz="1800" i="1" dirty="0" err="1">
                <a:latin typeface="Bell MT" pitchFamily="18" charset="0"/>
              </a:rPr>
              <a:t>seq</a:t>
            </a:r>
            <a:r>
              <a:rPr lang="en-US" sz="1800" dirty="0">
                <a:latin typeface="Bell MT" pitchFamily="18" charset="0"/>
              </a:rPr>
              <a:t>)</a:t>
            </a:r>
          </a:p>
          <a:p>
            <a:pPr>
              <a:spcBef>
                <a:spcPct val="0"/>
              </a:spcBef>
              <a:buFont typeface="Wingdings" pitchFamily="2" charset="2"/>
              <a:buNone/>
            </a:pPr>
            <a:r>
              <a:rPr lang="en-US" sz="1800" dirty="0">
                <a:latin typeface="Bell MT" pitchFamily="18" charset="0"/>
              </a:rPr>
              <a:t>	return </a:t>
            </a:r>
            <a:r>
              <a:rPr lang="en-US" sz="1800" i="1" dirty="0">
                <a:latin typeface="Bell MT" pitchFamily="18" charset="0"/>
              </a:rPr>
              <a:t>action</a:t>
            </a:r>
          </a:p>
        </p:txBody>
      </p:sp>
      <p:sp>
        <p:nvSpPr>
          <p:cNvPr id="8196" name="Rectangle 3"/>
          <p:cNvSpPr>
            <a:spLocks noChangeArrowheads="1"/>
          </p:cNvSpPr>
          <p:nvPr/>
        </p:nvSpPr>
        <p:spPr bwMode="auto">
          <a:xfrm>
            <a:off x="3276600" y="4048027"/>
            <a:ext cx="5524500" cy="2308324"/>
          </a:xfrm>
          <a:prstGeom prst="rect">
            <a:avLst/>
          </a:prstGeom>
          <a:noFill/>
          <a:ln w="9525">
            <a:noFill/>
            <a:miter lim="800000"/>
            <a:headEnd/>
            <a:tailEnd/>
          </a:ln>
        </p:spPr>
        <p:txBody>
          <a:bodyPr wrap="square">
            <a:spAutoFit/>
          </a:bodyPr>
          <a:lstStyle/>
          <a:p>
            <a:pPr marL="285750" indent="-285750" algn="just">
              <a:buFont typeface="Bell MT" panose="02020503060305020303" pitchFamily="18" charset="0"/>
              <a:buChar char="–"/>
            </a:pPr>
            <a:r>
              <a:rPr lang="en-US" sz="1600" dirty="0">
                <a:latin typeface="Bell MT" pitchFamily="18" charset="0"/>
              </a:rPr>
              <a:t>A simple problem-solving agent. </a:t>
            </a:r>
          </a:p>
          <a:p>
            <a:pPr marL="285750" indent="-285750" algn="just">
              <a:buFont typeface="Bell MT" panose="02020503060305020303" pitchFamily="18" charset="0"/>
              <a:buChar char="–"/>
            </a:pPr>
            <a:r>
              <a:rPr lang="en-US" sz="1600" dirty="0">
                <a:latin typeface="Bell MT" pitchFamily="18" charset="0"/>
              </a:rPr>
              <a:t>It first formulates a goal and a problem, searches for a sequence of actions that would solve the problem, and then executes the actions one at a time. </a:t>
            </a:r>
          </a:p>
          <a:p>
            <a:pPr marL="285750" indent="-285750" algn="just">
              <a:buFont typeface="Bell MT" panose="02020503060305020303" pitchFamily="18" charset="0"/>
              <a:buChar char="–"/>
            </a:pPr>
            <a:r>
              <a:rPr lang="en-US" sz="1600" dirty="0">
                <a:latin typeface="Bell MT" pitchFamily="18" charset="0"/>
              </a:rPr>
              <a:t>When this is complete, it formulates another goal and starts over. </a:t>
            </a:r>
          </a:p>
          <a:p>
            <a:pPr marL="285750" indent="-285750" algn="just">
              <a:buFont typeface="Bell MT" panose="02020503060305020303" pitchFamily="18" charset="0"/>
              <a:buChar char="–"/>
            </a:pPr>
            <a:r>
              <a:rPr lang="en-US" sz="1600" dirty="0">
                <a:latin typeface="Bell MT" pitchFamily="18" charset="0"/>
              </a:rPr>
              <a:t>Note that when it is executing the sequence it ignores its percepts: it assumes that the solution it has found will always work.</a:t>
            </a:r>
          </a:p>
        </p:txBody>
      </p:sp>
      <p:sp>
        <p:nvSpPr>
          <p:cNvPr id="5" name="Date Placeholder 4"/>
          <p:cNvSpPr>
            <a:spLocks noGrp="1"/>
          </p:cNvSpPr>
          <p:nvPr>
            <p:ph type="dt" sz="half" idx="10"/>
          </p:nvPr>
        </p:nvSpPr>
        <p:spPr/>
        <p:txBody>
          <a:bodyPr/>
          <a:lstStyle/>
          <a:p>
            <a:fld id="{F7A84115-5A21-46F5-BEA3-38DF888BB74D}" type="datetime1">
              <a:rPr lang="en-US" smtClean="0"/>
              <a:pPr/>
              <a:t>2/1/2024</a:t>
            </a:fld>
            <a:endParaRPr lang="en-US"/>
          </a:p>
        </p:txBody>
      </p:sp>
      <p:sp>
        <p:nvSpPr>
          <p:cNvPr id="7" name="Footer Placeholder 6"/>
          <p:cNvSpPr>
            <a:spLocks noGrp="1"/>
          </p:cNvSpPr>
          <p:nvPr>
            <p:ph type="ftr" sz="quarter" idx="11"/>
          </p:nvPr>
        </p:nvSpPr>
        <p:spPr/>
        <p:txBody>
          <a:bodyPr/>
          <a:lstStyle/>
          <a:p>
            <a:r>
              <a:rPr lang="en-US" dirty="0"/>
              <a:t>AI/COSC</a:t>
            </a:r>
          </a:p>
        </p:txBody>
      </p:sp>
      <p:sp>
        <p:nvSpPr>
          <p:cNvPr id="8" name="Slide Number Placeholder 7"/>
          <p:cNvSpPr>
            <a:spLocks noGrp="1"/>
          </p:cNvSpPr>
          <p:nvPr>
            <p:ph type="sldNum" sz="quarter" idx="12"/>
          </p:nvPr>
        </p:nvSpPr>
        <p:spPr/>
        <p:txBody>
          <a:bodyPr/>
          <a:lstStyle/>
          <a:p>
            <a:fld id="{65584F51-559D-448B-9383-0D3801F2B0CC}"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3354" name="Object 2"/>
          <p:cNvGraphicFramePr>
            <a:graphicFrameLocks noChangeAspect="1"/>
          </p:cNvGraphicFramePr>
          <p:nvPr>
            <p:extLst>
              <p:ext uri="{D42A27DB-BD31-4B8C-83A1-F6EECF244321}">
                <p14:modId xmlns:p14="http://schemas.microsoft.com/office/powerpoint/2010/main" val="2853098173"/>
              </p:ext>
            </p:extLst>
          </p:nvPr>
        </p:nvGraphicFramePr>
        <p:xfrm>
          <a:off x="838200" y="2209800"/>
          <a:ext cx="7543800" cy="3505200"/>
        </p:xfrm>
        <a:graphic>
          <a:graphicData uri="http://schemas.openxmlformats.org/presentationml/2006/ole">
            <mc:AlternateContent xmlns:mc="http://schemas.openxmlformats.org/markup-compatibility/2006">
              <mc:Choice xmlns:v="urn:schemas-microsoft-com:vml" Requires="v">
                <p:oleObj name="Document" r:id="rId2" imgW="5815977" imgH="1916504" progId="Word.Document.8">
                  <p:embed/>
                </p:oleObj>
              </mc:Choice>
              <mc:Fallback>
                <p:oleObj name="Document" r:id="rId2" imgW="5815977" imgH="1916504" progId="Word.Document.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09800"/>
                        <a:ext cx="7543800" cy="3505200"/>
                      </a:xfrm>
                      <a:prstGeom prst="rect">
                        <a:avLst/>
                      </a:prstGeom>
                      <a:noFill/>
                      <a:ln>
                        <a:noFill/>
                      </a:ln>
                      <a:effectLst/>
                    </p:spPr>
                  </p:pic>
                </p:oleObj>
              </mc:Fallback>
            </mc:AlternateContent>
          </a:graphicData>
        </a:graphic>
      </p:graphicFrame>
      <p:sp>
        <p:nvSpPr>
          <p:cNvPr id="313355" name="Text Box 11"/>
          <p:cNvSpPr txBox="1">
            <a:spLocks noChangeArrowheads="1"/>
          </p:cNvSpPr>
          <p:nvPr/>
        </p:nvSpPr>
        <p:spPr bwMode="auto">
          <a:xfrm>
            <a:off x="228600" y="4419600"/>
            <a:ext cx="8915400" cy="2254250"/>
          </a:xfrm>
          <a:prstGeom prst="rect">
            <a:avLst/>
          </a:prstGeom>
          <a:noFill/>
          <a:ln w="9525">
            <a:noFill/>
            <a:miter lim="800000"/>
            <a:headEnd type="none" w="sm" len="sm"/>
            <a:tailEnd type="none" w="sm" len="sm"/>
          </a:ln>
        </p:spPr>
        <p:txBody>
          <a:bodyPr lIns="92075" tIns="46038" rIns="92075" bIns="46038" anchor="b"/>
          <a:lstStyle/>
          <a:p>
            <a:pPr>
              <a:spcAft>
                <a:spcPts val="300"/>
              </a:spcAft>
              <a:buFontTx/>
              <a:buChar char="•"/>
            </a:pPr>
            <a:endParaRPr lang="en-US" sz="2400">
              <a:solidFill>
                <a:schemeClr val="tx2"/>
              </a:solidFill>
            </a:endParaRPr>
          </a:p>
        </p:txBody>
      </p:sp>
      <p:sp>
        <p:nvSpPr>
          <p:cNvPr id="1029" name="Title 5"/>
          <p:cNvSpPr>
            <a:spLocks noGrp="1"/>
          </p:cNvSpPr>
          <p:nvPr>
            <p:ph type="title"/>
          </p:nvPr>
        </p:nvSpPr>
        <p:spPr>
          <a:xfrm>
            <a:off x="762000" y="685800"/>
            <a:ext cx="7772400" cy="1371600"/>
          </a:xfrm>
        </p:spPr>
        <p:txBody>
          <a:bodyPr/>
          <a:lstStyle/>
          <a:p>
            <a:pPr algn="just"/>
            <a:r>
              <a:rPr lang="en-US" sz="2200" dirty="0">
                <a:latin typeface="Bell MT" pitchFamily="18" charset="0"/>
              </a:rPr>
              <a:t>Using the same hypothetical state space find the time and memory required for a BFS with branching factor b=10 and various values of the solution depth d</a:t>
            </a:r>
          </a:p>
        </p:txBody>
      </p:sp>
      <p:sp>
        <p:nvSpPr>
          <p:cNvPr id="6" name="Rectangle 5"/>
          <p:cNvSpPr/>
          <p:nvPr/>
        </p:nvSpPr>
        <p:spPr>
          <a:xfrm>
            <a:off x="838200" y="0"/>
            <a:ext cx="7696200" cy="584775"/>
          </a:xfrm>
          <a:prstGeom prst="rect">
            <a:avLst/>
          </a:prstGeom>
        </p:spPr>
        <p:txBody>
          <a:bodyPr wrap="square">
            <a:spAutoFit/>
          </a:bodyPr>
          <a:lstStyle/>
          <a:p>
            <a:pPr>
              <a:defRPr/>
            </a:pPr>
            <a:r>
              <a:rPr lang="sv-SE" sz="3200" b="1" dirty="0">
                <a:solidFill>
                  <a:prstClr val="black"/>
                </a:solidFill>
                <a:latin typeface="Bell MT" panose="02020503060305020303" pitchFamily="18" charset="0"/>
                <a:ea typeface="+mj-ea"/>
                <a:cs typeface="+mj-cs"/>
              </a:rPr>
              <a:t>Breadth first search cont’d</a:t>
            </a:r>
            <a:endParaRPr lang="en-US" sz="3200" b="1" dirty="0">
              <a:latin typeface="Bell MT" panose="02020503060305020303" pitchFamily="18" charset="0"/>
            </a:endParaRPr>
          </a:p>
        </p:txBody>
      </p:sp>
      <p:sp>
        <p:nvSpPr>
          <p:cNvPr id="7" name="Date Placeholder 6"/>
          <p:cNvSpPr>
            <a:spLocks noGrp="1"/>
          </p:cNvSpPr>
          <p:nvPr>
            <p:ph type="dt" sz="half" idx="10"/>
          </p:nvPr>
        </p:nvSpPr>
        <p:spPr/>
        <p:txBody>
          <a:bodyPr/>
          <a:lstStyle/>
          <a:p>
            <a:fld id="{DE552E1E-7371-48F7-82F2-2CBD29C9A8B7}" type="datetime1">
              <a:rPr lang="en-US" smtClean="0"/>
              <a:pPr/>
              <a:t>2/1/2024</a:t>
            </a:fld>
            <a:endParaRPr lang="en-US"/>
          </a:p>
        </p:txBody>
      </p:sp>
      <p:sp>
        <p:nvSpPr>
          <p:cNvPr id="8" name="Footer Placeholder 7"/>
          <p:cNvSpPr>
            <a:spLocks noGrp="1"/>
          </p:cNvSpPr>
          <p:nvPr>
            <p:ph type="ftr" sz="quarter" idx="11"/>
          </p:nvPr>
        </p:nvSpPr>
        <p:spPr/>
        <p:txBody>
          <a:bodyPr/>
          <a:lstStyle/>
          <a:p>
            <a:r>
              <a:rPr lang="en-US" dirty="0"/>
              <a:t>AI/COSC</a:t>
            </a:r>
          </a:p>
        </p:txBody>
      </p:sp>
      <p:sp>
        <p:nvSpPr>
          <p:cNvPr id="9" name="Slide Number Placeholder 8"/>
          <p:cNvSpPr>
            <a:spLocks noGrp="1"/>
          </p:cNvSpPr>
          <p:nvPr>
            <p:ph type="sldNum" sz="quarter" idx="12"/>
          </p:nvPr>
        </p:nvSpPr>
        <p:spPr/>
        <p:txBody>
          <a:bodyPr/>
          <a:lstStyle/>
          <a:p>
            <a:fld id="{65584F51-559D-448B-9383-0D3801F2B0CC}" type="slidenum">
              <a:rPr lang="en-US" smtClean="0"/>
              <a:pPr/>
              <a:t>60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313355"/>
                                        </p:tgtEl>
                                        <p:attrNameLst>
                                          <p:attrName>style.visibility</p:attrName>
                                        </p:attrNameLst>
                                      </p:cBhvr>
                                      <p:to>
                                        <p:strVal val="visible"/>
                                      </p:to>
                                    </p:set>
                                    <p:anim calcmode="lin" valueType="num">
                                      <p:cBhvr additive="base">
                                        <p:cTn id="7" dur="500" fill="hold"/>
                                        <p:tgtEl>
                                          <p:spTgt spid="313355"/>
                                        </p:tgtEl>
                                        <p:attrNameLst>
                                          <p:attrName>ppt_x</p:attrName>
                                        </p:attrNameLst>
                                      </p:cBhvr>
                                      <p:tavLst>
                                        <p:tav tm="0">
                                          <p:val>
                                            <p:strVal val="0-#ppt_w/2"/>
                                          </p:val>
                                        </p:tav>
                                        <p:tav tm="100000">
                                          <p:val>
                                            <p:strVal val="#ppt_x"/>
                                          </p:val>
                                        </p:tav>
                                      </p:tavLst>
                                    </p:anim>
                                    <p:anim calcmode="lin" valueType="num">
                                      <p:cBhvr additive="base">
                                        <p:cTn id="8" dur="500" fill="hold"/>
                                        <p:tgtEl>
                                          <p:spTgt spid="3133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13354"/>
                                        </p:tgtEl>
                                        <p:attrNameLst>
                                          <p:attrName>style.visibility</p:attrName>
                                        </p:attrNameLst>
                                      </p:cBhvr>
                                      <p:to>
                                        <p:strVal val="visible"/>
                                      </p:to>
                                    </p:set>
                                    <p:animEffect transition="in" filter="dissolve">
                                      <p:cBhvr>
                                        <p:cTn id="13" dur="500"/>
                                        <p:tgtEl>
                                          <p:spTgt spid="313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55"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idx="4294967295"/>
          </p:nvPr>
        </p:nvSpPr>
        <p:spPr>
          <a:xfrm>
            <a:off x="762000" y="228600"/>
            <a:ext cx="7696200" cy="381000"/>
          </a:xfrm>
        </p:spPr>
        <p:txBody>
          <a:bodyPr>
            <a:normAutofit fontScale="90000"/>
          </a:bodyPr>
          <a:lstStyle/>
          <a:p>
            <a:r>
              <a:rPr lang="en-US" b="1" dirty="0"/>
              <a:t>Depth-first Search (DFS</a:t>
            </a:r>
            <a:r>
              <a:rPr lang="en-US" dirty="0"/>
              <a:t>)</a:t>
            </a:r>
          </a:p>
        </p:txBody>
      </p:sp>
      <p:sp>
        <p:nvSpPr>
          <p:cNvPr id="63492" name="Rectangle 3"/>
          <p:cNvSpPr>
            <a:spLocks noGrp="1" noChangeArrowheads="1"/>
          </p:cNvSpPr>
          <p:nvPr>
            <p:ph type="body" idx="4294967295"/>
          </p:nvPr>
        </p:nvSpPr>
        <p:spPr>
          <a:xfrm>
            <a:off x="762000" y="1143000"/>
            <a:ext cx="7696200" cy="4572000"/>
          </a:xfrm>
        </p:spPr>
        <p:txBody>
          <a:bodyPr>
            <a:normAutofit/>
          </a:bodyPr>
          <a:lstStyle/>
          <a:p>
            <a:pPr algn="just">
              <a:spcBef>
                <a:spcPts val="1200"/>
              </a:spcBef>
              <a:buFont typeface="Bell MT" panose="02020503060305020303" pitchFamily="18" charset="0"/>
              <a:buChar char="–"/>
            </a:pPr>
            <a:r>
              <a:rPr lang="en-US" sz="2800" dirty="0">
                <a:latin typeface="Bell MT" pitchFamily="18" charset="0"/>
              </a:rPr>
              <a:t>Pick one of the children at every node visited, and work forward from that child</a:t>
            </a:r>
          </a:p>
          <a:p>
            <a:pPr algn="just">
              <a:spcBef>
                <a:spcPts val="1200"/>
              </a:spcBef>
              <a:buFont typeface="Bell MT" panose="02020503060305020303" pitchFamily="18" charset="0"/>
              <a:buChar char="–"/>
            </a:pPr>
            <a:r>
              <a:rPr lang="en-US" sz="2800" dirty="0">
                <a:latin typeface="Bell MT" pitchFamily="18" charset="0"/>
              </a:rPr>
              <a:t>Always expands the deepest node reached so far (and therefore searches one path to a leaf before allowing up any other path)</a:t>
            </a:r>
          </a:p>
          <a:p>
            <a:pPr algn="just">
              <a:spcBef>
                <a:spcPts val="1200"/>
              </a:spcBef>
              <a:buFont typeface="Bell MT" panose="02020503060305020303" pitchFamily="18" charset="0"/>
              <a:buChar char="–"/>
            </a:pPr>
            <a:r>
              <a:rPr lang="en-US" sz="2800" dirty="0">
                <a:latin typeface="Bell MT" pitchFamily="18" charset="0"/>
              </a:rPr>
              <a:t>Thus, it finds the left most solution</a:t>
            </a:r>
          </a:p>
        </p:txBody>
      </p:sp>
      <p:sp>
        <p:nvSpPr>
          <p:cNvPr id="5" name="Date Placeholder 4"/>
          <p:cNvSpPr>
            <a:spLocks noGrp="1"/>
          </p:cNvSpPr>
          <p:nvPr>
            <p:ph type="dt" sz="half" idx="10"/>
          </p:nvPr>
        </p:nvSpPr>
        <p:spPr/>
        <p:txBody>
          <a:bodyPr/>
          <a:lstStyle/>
          <a:p>
            <a:pPr>
              <a:defRPr/>
            </a:pPr>
            <a:fld id="{B05A8CBF-8F61-42C8-8D6E-A062FEFC0164}" type="datetime1">
              <a:rPr lang="en-US" altLang="en-US" smtClean="0"/>
              <a:pPr>
                <a:defRPr/>
              </a:pPr>
              <a:t>2/1/2024</a:t>
            </a:fld>
            <a:endParaRPr lang="en-US" altLang="en-US"/>
          </a:p>
        </p:txBody>
      </p:sp>
      <p:sp>
        <p:nvSpPr>
          <p:cNvPr id="6" name="Footer Placeholder 5"/>
          <p:cNvSpPr>
            <a:spLocks noGrp="1"/>
          </p:cNvSpPr>
          <p:nvPr>
            <p:ph type="ftr" sz="quarter" idx="11"/>
          </p:nvPr>
        </p:nvSpPr>
        <p:spPr/>
        <p:txBody>
          <a:bodyPr/>
          <a:lstStyle/>
          <a:p>
            <a:pPr>
              <a:defRPr/>
            </a:pPr>
            <a:r>
              <a:rPr lang="en-US" altLang="en-US" dirty="0"/>
              <a:t>AI/COSC</a:t>
            </a:r>
          </a:p>
        </p:txBody>
      </p:sp>
      <p:sp>
        <p:nvSpPr>
          <p:cNvPr id="7" name="Slide Number Placeholder 6"/>
          <p:cNvSpPr>
            <a:spLocks noGrp="1"/>
          </p:cNvSpPr>
          <p:nvPr>
            <p:ph type="sldNum" sz="quarter" idx="12"/>
          </p:nvPr>
        </p:nvSpPr>
        <p:spPr/>
        <p:txBody>
          <a:bodyPr/>
          <a:lstStyle/>
          <a:p>
            <a:pPr>
              <a:defRPr/>
            </a:pPr>
            <a:fld id="{2E53A112-71A6-42C9-9F16-7A725A4C64B2}" type="slidenum">
              <a:rPr lang="en-US" altLang="en-US" smtClean="0"/>
              <a:pPr>
                <a:defRPr/>
              </a:pPr>
              <a:t>61</a:t>
            </a:fld>
            <a:endParaRPr lang="en-US"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1029"/>
          <p:cNvSpPr>
            <a:spLocks noChangeArrowheads="1"/>
          </p:cNvSpPr>
          <p:nvPr/>
        </p:nvSpPr>
        <p:spPr bwMode="auto">
          <a:xfrm>
            <a:off x="307975" y="1830388"/>
            <a:ext cx="3810000" cy="4265612"/>
          </a:xfrm>
          <a:prstGeom prst="rect">
            <a:avLst/>
          </a:prstGeom>
          <a:noFill/>
          <a:ln w="9525">
            <a:noFill/>
            <a:miter lim="800000"/>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64516" name="Rectangle 1030"/>
          <p:cNvSpPr>
            <a:spLocks noGrp="1" noChangeArrowheads="1"/>
          </p:cNvSpPr>
          <p:nvPr>
            <p:ph type="title" idx="4294967295"/>
          </p:nvPr>
        </p:nvSpPr>
        <p:spPr>
          <a:xfrm>
            <a:off x="720725" y="762000"/>
            <a:ext cx="7737476" cy="531813"/>
          </a:xfrm>
          <a:noFill/>
        </p:spPr>
        <p:txBody>
          <a:bodyPr anchor="b">
            <a:normAutofit/>
          </a:bodyPr>
          <a:lstStyle/>
          <a:p>
            <a:pPr algn="l"/>
            <a:r>
              <a:rPr lang="en-US" sz="2800" dirty="0"/>
              <a:t>Depth-first search-  Chronological backtracking</a:t>
            </a:r>
          </a:p>
        </p:txBody>
      </p:sp>
      <p:sp>
        <p:nvSpPr>
          <p:cNvPr id="64517" name="Arc 1031" descr="Rectangle: Click to edit Master text styles&#10;Second level&#10;Third level&#10;Fourth level&#10;Fifth level"/>
          <p:cNvSpPr>
            <a:spLocks noGrp="1"/>
          </p:cNvSpPr>
          <p:nvPr>
            <p:ph type="body" idx="4294967295"/>
          </p:nvPr>
        </p:nvSpPr>
        <p:spPr>
          <a:xfrm>
            <a:off x="4562476" y="2209800"/>
            <a:ext cx="3895724" cy="289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p:spPr>
        <p:txBody>
          <a:bodyPr>
            <a:normAutofit fontScale="92500" lnSpcReduction="20000"/>
          </a:bodyPr>
          <a:lstStyle/>
          <a:p>
            <a:pPr>
              <a:lnSpc>
                <a:spcPct val="90000"/>
              </a:lnSpc>
            </a:pPr>
            <a:endParaRPr lang="en-US" sz="2400" dirty="0">
              <a:latin typeface="Bell MT" pitchFamily="18" charset="0"/>
            </a:endParaRPr>
          </a:p>
          <a:p>
            <a:pPr>
              <a:lnSpc>
                <a:spcPct val="90000"/>
              </a:lnSpc>
            </a:pPr>
            <a:r>
              <a:rPr lang="en-US" sz="2400" dirty="0">
                <a:latin typeface="Bell MT" pitchFamily="18" charset="0"/>
              </a:rPr>
              <a:t>Select a child </a:t>
            </a:r>
          </a:p>
          <a:p>
            <a:pPr lvl="1">
              <a:lnSpc>
                <a:spcPct val="90000"/>
              </a:lnSpc>
              <a:buFontTx/>
              <a:buChar char="•"/>
            </a:pPr>
            <a:r>
              <a:rPr lang="en-US" sz="2400" dirty="0">
                <a:latin typeface="Bell MT" pitchFamily="18" charset="0"/>
              </a:rPr>
              <a:t>convention: left-to-right or  may be alphabetical order</a:t>
            </a:r>
          </a:p>
          <a:p>
            <a:pPr>
              <a:lnSpc>
                <a:spcPct val="90000"/>
              </a:lnSpc>
            </a:pPr>
            <a:r>
              <a:rPr lang="en-US" sz="2400" dirty="0">
                <a:latin typeface="Bell MT" pitchFamily="18" charset="0"/>
              </a:rPr>
              <a:t>Repeatedly go to next child, as long as possible.</a:t>
            </a:r>
          </a:p>
          <a:p>
            <a:pPr>
              <a:lnSpc>
                <a:spcPct val="90000"/>
              </a:lnSpc>
            </a:pPr>
            <a:r>
              <a:rPr lang="en-US" sz="2400" dirty="0">
                <a:latin typeface="Bell MT" pitchFamily="18" charset="0"/>
              </a:rPr>
              <a:t>Return to left-over alternatives (higher-up) only when needed.</a:t>
            </a:r>
          </a:p>
        </p:txBody>
      </p:sp>
      <p:sp>
        <p:nvSpPr>
          <p:cNvPr id="64518" name="Oval 1032"/>
          <p:cNvSpPr>
            <a:spLocks noChangeArrowheads="1"/>
          </p:cNvSpPr>
          <p:nvPr/>
        </p:nvSpPr>
        <p:spPr bwMode="auto">
          <a:xfrm>
            <a:off x="1101725" y="3532188"/>
            <a:ext cx="349250" cy="222250"/>
          </a:xfrm>
          <a:prstGeom prst="ellipse">
            <a:avLst/>
          </a:prstGeom>
          <a:noFill/>
          <a:ln w="28575">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482313" name="Text Box 1033"/>
          <p:cNvSpPr txBox="1">
            <a:spLocks noChangeArrowheads="1"/>
          </p:cNvSpPr>
          <p:nvPr/>
        </p:nvSpPr>
        <p:spPr bwMode="auto">
          <a:xfrm>
            <a:off x="1108075" y="3413125"/>
            <a:ext cx="390525" cy="473075"/>
          </a:xfrm>
          <a:prstGeom prst="rect">
            <a:avLst/>
          </a:prstGeom>
          <a:noFill/>
          <a:ln w="9525">
            <a:noFill/>
            <a:miter lim="800000"/>
            <a:headEnd/>
            <a:tailEnd/>
          </a:ln>
        </p:spPr>
        <p:txBody>
          <a:bodyPr wrap="none" lIns="102854" tIns="51428" rIns="102854" bIns="51428">
            <a:spAutoFit/>
          </a:bodyPr>
          <a:lstStyle/>
          <a:p>
            <a:pPr defTabSz="1027859" eaLnBrk="0" hangingPunct="0">
              <a:defRPr/>
            </a:pPr>
            <a:r>
              <a:rPr lang="en-US" sz="2400" b="1" dirty="0">
                <a:effectLst>
                  <a:outerShdw blurRad="38100" dist="38100" dir="2700000" algn="tl">
                    <a:srgbClr val="C0C0C0"/>
                  </a:outerShdw>
                </a:effectLst>
                <a:latin typeface="Arial Narrow" pitchFamily="34" charset="0"/>
              </a:rPr>
              <a:t>B</a:t>
            </a:r>
            <a:endParaRPr lang="en-US" sz="2600" b="1" dirty="0">
              <a:effectLst>
                <a:outerShdw blurRad="38100" dist="38100" dir="2700000" algn="tl">
                  <a:srgbClr val="C0C0C0"/>
                </a:outerShdw>
              </a:effectLst>
              <a:latin typeface="Arial Narrow" pitchFamily="34" charset="0"/>
            </a:endParaRPr>
          </a:p>
        </p:txBody>
      </p:sp>
      <p:sp>
        <p:nvSpPr>
          <p:cNvPr id="64520" name="Oval 1034"/>
          <p:cNvSpPr>
            <a:spLocks noChangeArrowheads="1"/>
          </p:cNvSpPr>
          <p:nvPr/>
        </p:nvSpPr>
        <p:spPr bwMode="auto">
          <a:xfrm>
            <a:off x="720725" y="4203700"/>
            <a:ext cx="349250" cy="222250"/>
          </a:xfrm>
          <a:prstGeom prst="ellipse">
            <a:avLst/>
          </a:prstGeom>
          <a:noFill/>
          <a:ln w="28575">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482315" name="Text Box 1035"/>
          <p:cNvSpPr txBox="1">
            <a:spLocks noChangeArrowheads="1"/>
          </p:cNvSpPr>
          <p:nvPr/>
        </p:nvSpPr>
        <p:spPr bwMode="auto">
          <a:xfrm>
            <a:off x="730250" y="4098925"/>
            <a:ext cx="390525" cy="473075"/>
          </a:xfrm>
          <a:prstGeom prst="rect">
            <a:avLst/>
          </a:prstGeom>
          <a:noFill/>
          <a:ln w="9525">
            <a:noFill/>
            <a:miter lim="800000"/>
            <a:headEnd/>
            <a:tailEnd/>
          </a:ln>
        </p:spPr>
        <p:txBody>
          <a:bodyPr wrap="none" lIns="102854" tIns="51428" rIns="102854" bIns="51428">
            <a:spAutoFit/>
          </a:bodyPr>
          <a:lstStyle/>
          <a:p>
            <a:pPr defTabSz="1027859" eaLnBrk="0" hangingPunct="0">
              <a:defRPr/>
            </a:pPr>
            <a:r>
              <a:rPr lang="en-US" sz="2400" b="1" dirty="0">
                <a:effectLst>
                  <a:outerShdw blurRad="38100" dist="38100" dir="2700000" algn="tl">
                    <a:srgbClr val="C0C0C0"/>
                  </a:outerShdw>
                </a:effectLst>
                <a:latin typeface="Arial Narrow" pitchFamily="34" charset="0"/>
              </a:rPr>
              <a:t>C</a:t>
            </a:r>
            <a:endParaRPr lang="en-US" sz="2600" b="1" dirty="0">
              <a:effectLst>
                <a:outerShdw blurRad="38100" dist="38100" dir="2700000" algn="tl">
                  <a:srgbClr val="C0C0C0"/>
                </a:outerShdw>
              </a:effectLst>
              <a:latin typeface="Arial Narrow" pitchFamily="34" charset="0"/>
            </a:endParaRPr>
          </a:p>
        </p:txBody>
      </p:sp>
      <p:sp>
        <p:nvSpPr>
          <p:cNvPr id="482316" name="Oval 1036"/>
          <p:cNvSpPr>
            <a:spLocks noChangeArrowheads="1"/>
          </p:cNvSpPr>
          <p:nvPr/>
        </p:nvSpPr>
        <p:spPr bwMode="auto">
          <a:xfrm>
            <a:off x="1562100" y="4198938"/>
            <a:ext cx="346075" cy="227012"/>
          </a:xfrm>
          <a:prstGeom prst="ellipse">
            <a:avLst/>
          </a:prstGeom>
          <a:noFill/>
          <a:ln w="28575">
            <a:solidFill>
              <a:schemeClr val="tx1"/>
            </a:solidFill>
            <a:round/>
            <a:headEnd/>
            <a:tailEnd/>
          </a:ln>
        </p:spPr>
        <p:txBody>
          <a:bodyPr wrap="none" lIns="102854" tIns="51428" rIns="102854" bIns="51428" anchor="ctr"/>
          <a:lstStyle/>
          <a:p>
            <a:pPr algn="ctr" defTabSz="1027859" eaLnBrk="0" hangingPunct="0">
              <a:defRPr/>
            </a:pPr>
            <a:r>
              <a:rPr lang="en-US" sz="2400" b="1" dirty="0">
                <a:effectLst>
                  <a:outerShdw blurRad="38100" dist="38100" dir="2700000" algn="tl">
                    <a:srgbClr val="C0C0C0"/>
                  </a:outerShdw>
                </a:effectLst>
                <a:latin typeface="Arial Narrow" pitchFamily="34" charset="0"/>
              </a:rPr>
              <a:t>E</a:t>
            </a:r>
            <a:endParaRPr lang="en-US" sz="2600" b="1" dirty="0">
              <a:effectLst>
                <a:outerShdw blurRad="38100" dist="38100" dir="2700000" algn="tl">
                  <a:srgbClr val="C0C0C0"/>
                </a:outerShdw>
              </a:effectLst>
              <a:latin typeface="Arial Narrow" pitchFamily="34" charset="0"/>
            </a:endParaRPr>
          </a:p>
        </p:txBody>
      </p:sp>
      <p:sp>
        <p:nvSpPr>
          <p:cNvPr id="482317" name="Oval 1037"/>
          <p:cNvSpPr>
            <a:spLocks noChangeArrowheads="1"/>
          </p:cNvSpPr>
          <p:nvPr/>
        </p:nvSpPr>
        <p:spPr bwMode="auto">
          <a:xfrm>
            <a:off x="1184275" y="4837113"/>
            <a:ext cx="346075" cy="223837"/>
          </a:xfrm>
          <a:prstGeom prst="ellipse">
            <a:avLst/>
          </a:prstGeom>
          <a:noFill/>
          <a:ln w="28575">
            <a:solidFill>
              <a:schemeClr val="tx1"/>
            </a:solidFill>
            <a:round/>
            <a:headEnd/>
            <a:tailEnd/>
          </a:ln>
        </p:spPr>
        <p:txBody>
          <a:bodyPr wrap="none" lIns="102854" tIns="51428" rIns="102854" bIns="51428" anchor="ctr"/>
          <a:lstStyle/>
          <a:p>
            <a:pPr algn="ctr" defTabSz="1027859" eaLnBrk="0" hangingPunct="0">
              <a:defRPr/>
            </a:pPr>
            <a:r>
              <a:rPr lang="en-US" sz="2400" b="1" dirty="0">
                <a:effectLst>
                  <a:outerShdw blurRad="38100" dist="38100" dir="2700000" algn="tl">
                    <a:srgbClr val="C0C0C0"/>
                  </a:outerShdw>
                </a:effectLst>
                <a:latin typeface="Arial Narrow" pitchFamily="34" charset="0"/>
              </a:rPr>
              <a:t>D</a:t>
            </a:r>
            <a:endParaRPr lang="en-US" sz="2600" b="1" dirty="0">
              <a:effectLst>
                <a:outerShdw blurRad="38100" dist="38100" dir="2700000" algn="tl">
                  <a:srgbClr val="C0C0C0"/>
                </a:outerShdw>
              </a:effectLst>
              <a:latin typeface="Arial Narrow" pitchFamily="34" charset="0"/>
            </a:endParaRPr>
          </a:p>
        </p:txBody>
      </p:sp>
      <p:sp>
        <p:nvSpPr>
          <p:cNvPr id="64524" name="Oval 1038"/>
          <p:cNvSpPr>
            <a:spLocks noChangeArrowheads="1"/>
          </p:cNvSpPr>
          <p:nvPr/>
        </p:nvSpPr>
        <p:spPr bwMode="auto">
          <a:xfrm>
            <a:off x="1835150" y="4830763"/>
            <a:ext cx="346075" cy="225425"/>
          </a:xfrm>
          <a:prstGeom prst="ellipse">
            <a:avLst/>
          </a:prstGeom>
          <a:noFill/>
          <a:ln w="28575">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482319" name="Text Box 1039"/>
          <p:cNvSpPr txBox="1">
            <a:spLocks noChangeArrowheads="1"/>
          </p:cNvSpPr>
          <p:nvPr/>
        </p:nvSpPr>
        <p:spPr bwMode="auto">
          <a:xfrm>
            <a:off x="1857375" y="4770438"/>
            <a:ext cx="361950" cy="473075"/>
          </a:xfrm>
          <a:prstGeom prst="rect">
            <a:avLst/>
          </a:prstGeom>
          <a:noFill/>
          <a:ln w="9525">
            <a:noFill/>
            <a:miter lim="800000"/>
            <a:headEnd/>
            <a:tailEnd/>
          </a:ln>
        </p:spPr>
        <p:txBody>
          <a:bodyPr wrap="none" lIns="102854" tIns="51428" rIns="102854" bIns="51428">
            <a:spAutoFit/>
          </a:bodyPr>
          <a:lstStyle/>
          <a:p>
            <a:pPr defTabSz="1027859" eaLnBrk="0" hangingPunct="0">
              <a:defRPr/>
            </a:pPr>
            <a:r>
              <a:rPr lang="en-US" sz="2400" b="1" dirty="0">
                <a:effectLst>
                  <a:outerShdw blurRad="38100" dist="38100" dir="2700000" algn="tl">
                    <a:srgbClr val="C0C0C0"/>
                  </a:outerShdw>
                </a:effectLst>
                <a:latin typeface="Arial Narrow" pitchFamily="34" charset="0"/>
              </a:rPr>
              <a:t>F</a:t>
            </a:r>
            <a:endParaRPr lang="en-US" sz="2600" b="1" dirty="0">
              <a:effectLst>
                <a:outerShdw blurRad="38100" dist="38100" dir="2700000" algn="tl">
                  <a:srgbClr val="C0C0C0"/>
                </a:outerShdw>
              </a:effectLst>
              <a:latin typeface="Arial Narrow" pitchFamily="34" charset="0"/>
            </a:endParaRPr>
          </a:p>
        </p:txBody>
      </p:sp>
      <p:sp>
        <p:nvSpPr>
          <p:cNvPr id="482320" name="Oval 1040"/>
          <p:cNvSpPr>
            <a:spLocks noChangeArrowheads="1"/>
          </p:cNvSpPr>
          <p:nvPr/>
        </p:nvSpPr>
        <p:spPr bwMode="auto">
          <a:xfrm>
            <a:off x="1835150" y="5413375"/>
            <a:ext cx="346075" cy="227013"/>
          </a:xfrm>
          <a:prstGeom prst="ellipse">
            <a:avLst/>
          </a:prstGeom>
          <a:solidFill>
            <a:srgbClr val="FFCC00"/>
          </a:solidFill>
          <a:ln w="28575">
            <a:solidFill>
              <a:schemeClr val="tx1"/>
            </a:solidFill>
            <a:round/>
            <a:headEnd/>
            <a:tailEnd/>
          </a:ln>
        </p:spPr>
        <p:txBody>
          <a:bodyPr wrap="none" lIns="102854" tIns="51428" rIns="102854" bIns="51428" anchor="ctr"/>
          <a:lstStyle/>
          <a:p>
            <a:pPr algn="ctr" defTabSz="1027859" eaLnBrk="0" hangingPunct="0">
              <a:defRPr/>
            </a:pPr>
            <a:r>
              <a:rPr lang="en-US" sz="2400" b="1" dirty="0">
                <a:effectLst>
                  <a:outerShdw blurRad="38100" dist="38100" dir="2700000" algn="tl">
                    <a:srgbClr val="FFFFFF"/>
                  </a:outerShdw>
                </a:effectLst>
                <a:latin typeface="Arial Narrow" pitchFamily="34" charset="0"/>
              </a:rPr>
              <a:t>G</a:t>
            </a:r>
            <a:endParaRPr lang="en-US" sz="2600" b="1" dirty="0">
              <a:effectLst>
                <a:outerShdw blurRad="38100" dist="38100" dir="2700000" algn="tl">
                  <a:srgbClr val="FFFFFF"/>
                </a:outerShdw>
              </a:effectLst>
              <a:latin typeface="Arial Narrow" pitchFamily="34" charset="0"/>
            </a:endParaRPr>
          </a:p>
        </p:txBody>
      </p:sp>
      <p:cxnSp>
        <p:nvCxnSpPr>
          <p:cNvPr id="64527" name="AutoShape 1041"/>
          <p:cNvCxnSpPr>
            <a:cxnSpLocks noChangeShapeType="1"/>
            <a:stCxn id="482313" idx="1"/>
            <a:endCxn id="482315" idx="0"/>
          </p:cNvCxnSpPr>
          <p:nvPr/>
        </p:nvCxnSpPr>
        <p:spPr bwMode="auto">
          <a:xfrm rot="10800000" flipV="1">
            <a:off x="925513" y="3649663"/>
            <a:ext cx="182562" cy="449262"/>
          </a:xfrm>
          <a:prstGeom prst="straightConnector1">
            <a:avLst/>
          </a:prstGeom>
          <a:noFill/>
          <a:ln w="28575">
            <a:solidFill>
              <a:schemeClr val="tx1"/>
            </a:solidFill>
            <a:round/>
            <a:headEnd/>
            <a:tailEnd/>
          </a:ln>
        </p:spPr>
      </p:cxnSp>
      <p:cxnSp>
        <p:nvCxnSpPr>
          <p:cNvPr id="64528" name="AutoShape 1042"/>
          <p:cNvCxnSpPr>
            <a:cxnSpLocks noChangeShapeType="1"/>
            <a:stCxn id="482313" idx="3"/>
            <a:endCxn id="482316" idx="0"/>
          </p:cNvCxnSpPr>
          <p:nvPr/>
        </p:nvCxnSpPr>
        <p:spPr bwMode="auto">
          <a:xfrm>
            <a:off x="1498600" y="3649663"/>
            <a:ext cx="236538" cy="549275"/>
          </a:xfrm>
          <a:prstGeom prst="straightConnector1">
            <a:avLst/>
          </a:prstGeom>
          <a:noFill/>
          <a:ln w="28575">
            <a:solidFill>
              <a:schemeClr val="tx1"/>
            </a:solidFill>
            <a:round/>
            <a:headEnd/>
            <a:tailEnd/>
          </a:ln>
        </p:spPr>
      </p:cxnSp>
      <p:cxnSp>
        <p:nvCxnSpPr>
          <p:cNvPr id="64529" name="AutoShape 1043"/>
          <p:cNvCxnSpPr>
            <a:cxnSpLocks noChangeShapeType="1"/>
            <a:stCxn id="482316" idx="2"/>
            <a:endCxn id="482317" idx="0"/>
          </p:cNvCxnSpPr>
          <p:nvPr/>
        </p:nvCxnSpPr>
        <p:spPr bwMode="auto">
          <a:xfrm flipH="1">
            <a:off x="1358900" y="4313238"/>
            <a:ext cx="187325" cy="509587"/>
          </a:xfrm>
          <a:prstGeom prst="straightConnector1">
            <a:avLst/>
          </a:prstGeom>
          <a:noFill/>
          <a:ln w="28575">
            <a:solidFill>
              <a:schemeClr val="tx1"/>
            </a:solidFill>
            <a:round/>
            <a:headEnd/>
            <a:tailEnd/>
          </a:ln>
        </p:spPr>
      </p:cxnSp>
      <p:cxnSp>
        <p:nvCxnSpPr>
          <p:cNvPr id="64530" name="AutoShape 1044"/>
          <p:cNvCxnSpPr>
            <a:cxnSpLocks noChangeShapeType="1"/>
            <a:stCxn id="482316" idx="6"/>
            <a:endCxn id="482319" idx="0"/>
          </p:cNvCxnSpPr>
          <p:nvPr/>
        </p:nvCxnSpPr>
        <p:spPr bwMode="auto">
          <a:xfrm>
            <a:off x="1908175" y="4313238"/>
            <a:ext cx="130175" cy="457200"/>
          </a:xfrm>
          <a:prstGeom prst="straightConnector1">
            <a:avLst/>
          </a:prstGeom>
          <a:noFill/>
          <a:ln w="28575">
            <a:solidFill>
              <a:schemeClr val="tx1"/>
            </a:solidFill>
            <a:round/>
            <a:headEnd/>
            <a:tailEnd/>
          </a:ln>
        </p:spPr>
      </p:cxnSp>
      <p:cxnSp>
        <p:nvCxnSpPr>
          <p:cNvPr id="64531" name="AutoShape 1045"/>
          <p:cNvCxnSpPr>
            <a:cxnSpLocks noChangeShapeType="1"/>
            <a:stCxn id="482319" idx="2"/>
            <a:endCxn id="482320" idx="0"/>
          </p:cNvCxnSpPr>
          <p:nvPr/>
        </p:nvCxnSpPr>
        <p:spPr bwMode="auto">
          <a:xfrm rot="5400000">
            <a:off x="1938338" y="5313363"/>
            <a:ext cx="169862" cy="30162"/>
          </a:xfrm>
          <a:prstGeom prst="straightConnector1">
            <a:avLst/>
          </a:prstGeom>
          <a:noFill/>
          <a:ln w="28575">
            <a:solidFill>
              <a:schemeClr val="tx1"/>
            </a:solidFill>
            <a:round/>
            <a:headEnd/>
            <a:tailEnd/>
          </a:ln>
        </p:spPr>
      </p:cxnSp>
      <p:cxnSp>
        <p:nvCxnSpPr>
          <p:cNvPr id="64532" name="AutoShape 1046"/>
          <p:cNvCxnSpPr>
            <a:cxnSpLocks noChangeShapeType="1"/>
            <a:stCxn id="482337" idx="1"/>
            <a:endCxn id="482313" idx="0"/>
          </p:cNvCxnSpPr>
          <p:nvPr/>
        </p:nvCxnSpPr>
        <p:spPr bwMode="auto">
          <a:xfrm rot="10800000" flipV="1">
            <a:off x="1303338" y="3022600"/>
            <a:ext cx="646112" cy="390525"/>
          </a:xfrm>
          <a:prstGeom prst="straightConnector1">
            <a:avLst/>
          </a:prstGeom>
          <a:noFill/>
          <a:ln w="28575">
            <a:solidFill>
              <a:schemeClr val="tx1"/>
            </a:solidFill>
            <a:round/>
            <a:headEnd/>
            <a:tailEnd/>
          </a:ln>
        </p:spPr>
      </p:cxnSp>
      <p:cxnSp>
        <p:nvCxnSpPr>
          <p:cNvPr id="482327" name="AutoShape 1047"/>
          <p:cNvCxnSpPr>
            <a:cxnSpLocks noChangeShapeType="1"/>
            <a:stCxn id="482313" idx="1"/>
            <a:endCxn id="482315" idx="1"/>
          </p:cNvCxnSpPr>
          <p:nvPr/>
        </p:nvCxnSpPr>
        <p:spPr bwMode="auto">
          <a:xfrm rot="10800000" flipV="1">
            <a:off x="730250" y="3649663"/>
            <a:ext cx="377825" cy="685800"/>
          </a:xfrm>
          <a:prstGeom prst="curvedConnector3">
            <a:avLst>
              <a:gd name="adj1" fmla="val 160560"/>
            </a:avLst>
          </a:prstGeom>
          <a:noFill/>
          <a:ln w="28575">
            <a:solidFill>
              <a:srgbClr val="CC0000"/>
            </a:solidFill>
            <a:prstDash val="sysDot"/>
            <a:round/>
            <a:headEnd/>
            <a:tailEnd type="triangle" w="med" len="med"/>
          </a:ln>
        </p:spPr>
      </p:cxnSp>
      <p:cxnSp>
        <p:nvCxnSpPr>
          <p:cNvPr id="482328" name="AutoShape 1048"/>
          <p:cNvCxnSpPr>
            <a:cxnSpLocks noChangeShapeType="1"/>
            <a:stCxn id="482315" idx="3"/>
            <a:endCxn id="482313" idx="2"/>
          </p:cNvCxnSpPr>
          <p:nvPr/>
        </p:nvCxnSpPr>
        <p:spPr bwMode="auto">
          <a:xfrm flipV="1">
            <a:off x="1120775" y="3886200"/>
            <a:ext cx="182563" cy="449263"/>
          </a:xfrm>
          <a:prstGeom prst="curvedConnector2">
            <a:avLst/>
          </a:prstGeom>
          <a:noFill/>
          <a:ln w="28575">
            <a:solidFill>
              <a:srgbClr val="800080"/>
            </a:solidFill>
            <a:prstDash val="sysDot"/>
            <a:round/>
            <a:headEnd/>
            <a:tailEnd type="triangle" w="med" len="med"/>
          </a:ln>
        </p:spPr>
      </p:cxnSp>
      <p:cxnSp>
        <p:nvCxnSpPr>
          <p:cNvPr id="482329" name="AutoShape 1049"/>
          <p:cNvCxnSpPr>
            <a:cxnSpLocks noChangeShapeType="1"/>
            <a:stCxn id="482316" idx="1"/>
            <a:endCxn id="482317" idx="1"/>
          </p:cNvCxnSpPr>
          <p:nvPr/>
        </p:nvCxnSpPr>
        <p:spPr bwMode="auto">
          <a:xfrm rot="-5400000" flipH="1" flipV="1">
            <a:off x="1105694" y="4345781"/>
            <a:ext cx="638175" cy="379413"/>
          </a:xfrm>
          <a:prstGeom prst="curvedConnector3">
            <a:avLst>
              <a:gd name="adj1" fmla="val -41065"/>
            </a:avLst>
          </a:prstGeom>
          <a:noFill/>
          <a:ln w="28575">
            <a:solidFill>
              <a:srgbClr val="CC0000"/>
            </a:solidFill>
            <a:prstDash val="sysDot"/>
            <a:round/>
            <a:headEnd/>
            <a:tailEnd type="triangle" w="med" len="med"/>
          </a:ln>
        </p:spPr>
      </p:cxnSp>
      <p:cxnSp>
        <p:nvCxnSpPr>
          <p:cNvPr id="482330" name="AutoShape 1050"/>
          <p:cNvCxnSpPr>
            <a:cxnSpLocks noChangeShapeType="1"/>
            <a:stCxn id="482317" idx="6"/>
            <a:endCxn id="482316" idx="4"/>
          </p:cNvCxnSpPr>
          <p:nvPr/>
        </p:nvCxnSpPr>
        <p:spPr bwMode="auto">
          <a:xfrm flipV="1">
            <a:off x="1546225" y="4441825"/>
            <a:ext cx="188913" cy="508000"/>
          </a:xfrm>
          <a:prstGeom prst="curvedConnector2">
            <a:avLst/>
          </a:prstGeom>
          <a:noFill/>
          <a:ln w="28575">
            <a:solidFill>
              <a:srgbClr val="800080"/>
            </a:solidFill>
            <a:prstDash val="sysDot"/>
            <a:round/>
            <a:headEnd/>
            <a:tailEnd type="triangle" w="med" len="med"/>
          </a:ln>
        </p:spPr>
      </p:cxnSp>
      <p:cxnSp>
        <p:nvCxnSpPr>
          <p:cNvPr id="482331" name="AutoShape 1051"/>
          <p:cNvCxnSpPr>
            <a:cxnSpLocks noChangeShapeType="1"/>
            <a:stCxn id="482313" idx="3"/>
            <a:endCxn id="482316" idx="0"/>
          </p:cNvCxnSpPr>
          <p:nvPr/>
        </p:nvCxnSpPr>
        <p:spPr bwMode="auto">
          <a:xfrm>
            <a:off x="1498600" y="3649663"/>
            <a:ext cx="236538" cy="549275"/>
          </a:xfrm>
          <a:prstGeom prst="curvedConnector2">
            <a:avLst/>
          </a:prstGeom>
          <a:noFill/>
          <a:ln w="28575">
            <a:solidFill>
              <a:srgbClr val="CC0000"/>
            </a:solidFill>
            <a:prstDash val="sysDot"/>
            <a:round/>
            <a:headEnd/>
            <a:tailEnd type="triangle" w="med" len="med"/>
          </a:ln>
        </p:spPr>
      </p:cxnSp>
      <p:cxnSp>
        <p:nvCxnSpPr>
          <p:cNvPr id="482332" name="AutoShape 1052"/>
          <p:cNvCxnSpPr>
            <a:cxnSpLocks noChangeShapeType="1"/>
            <a:stCxn id="482316" idx="6"/>
            <a:endCxn id="482319" idx="3"/>
          </p:cNvCxnSpPr>
          <p:nvPr/>
        </p:nvCxnSpPr>
        <p:spPr bwMode="auto">
          <a:xfrm>
            <a:off x="1908175" y="4313238"/>
            <a:ext cx="311150" cy="693737"/>
          </a:xfrm>
          <a:prstGeom prst="curvedConnector3">
            <a:avLst>
              <a:gd name="adj1" fmla="val 173634"/>
            </a:avLst>
          </a:prstGeom>
          <a:noFill/>
          <a:ln w="28575">
            <a:solidFill>
              <a:srgbClr val="CC0000"/>
            </a:solidFill>
            <a:prstDash val="sysDot"/>
            <a:round/>
            <a:headEnd/>
            <a:tailEnd type="triangle" w="med" len="med"/>
          </a:ln>
        </p:spPr>
      </p:cxnSp>
      <p:cxnSp>
        <p:nvCxnSpPr>
          <p:cNvPr id="482333" name="AutoShape 1053"/>
          <p:cNvCxnSpPr>
            <a:cxnSpLocks noChangeShapeType="1"/>
            <a:stCxn id="482337" idx="3"/>
            <a:endCxn id="482313" idx="3"/>
          </p:cNvCxnSpPr>
          <p:nvPr/>
        </p:nvCxnSpPr>
        <p:spPr bwMode="auto">
          <a:xfrm flipH="1">
            <a:off x="1498600" y="3022600"/>
            <a:ext cx="841375" cy="627063"/>
          </a:xfrm>
          <a:prstGeom prst="curvedConnector3">
            <a:avLst>
              <a:gd name="adj1" fmla="val -27171"/>
            </a:avLst>
          </a:prstGeom>
          <a:noFill/>
          <a:ln w="28575">
            <a:solidFill>
              <a:srgbClr val="CC0000"/>
            </a:solidFill>
            <a:prstDash val="sysDot"/>
            <a:round/>
            <a:headEnd/>
            <a:tailEnd type="triangle" w="med" len="med"/>
          </a:ln>
        </p:spPr>
      </p:cxnSp>
      <p:sp>
        <p:nvSpPr>
          <p:cNvPr id="482334" name="Oval 1054"/>
          <p:cNvSpPr>
            <a:spLocks noChangeArrowheads="1"/>
          </p:cNvSpPr>
          <p:nvPr/>
        </p:nvSpPr>
        <p:spPr bwMode="auto">
          <a:xfrm>
            <a:off x="3540125" y="2127250"/>
            <a:ext cx="346075" cy="227013"/>
          </a:xfrm>
          <a:prstGeom prst="ellipse">
            <a:avLst/>
          </a:prstGeom>
          <a:solidFill>
            <a:srgbClr val="FFCC00"/>
          </a:solidFill>
          <a:ln w="28575">
            <a:solidFill>
              <a:schemeClr val="tx1"/>
            </a:solidFill>
            <a:round/>
            <a:headEnd/>
            <a:tailEnd/>
          </a:ln>
        </p:spPr>
        <p:txBody>
          <a:bodyPr wrap="none" lIns="102854" tIns="51428" rIns="102854" bIns="51428" anchor="ctr"/>
          <a:lstStyle/>
          <a:p>
            <a:pPr algn="ctr" defTabSz="1027859" eaLnBrk="0" hangingPunct="0">
              <a:defRPr/>
            </a:pPr>
            <a:endParaRPr lang="en-GB" sz="3100" dirty="0">
              <a:solidFill>
                <a:srgbClr val="660066"/>
              </a:solidFill>
              <a:effectLst>
                <a:outerShdw blurRad="38100" dist="38100" dir="2700000" algn="tl">
                  <a:srgbClr val="000000"/>
                </a:outerShdw>
              </a:effectLst>
              <a:latin typeface="Comic Sans MS" pitchFamily="66" charset="0"/>
            </a:endParaRPr>
          </a:p>
        </p:txBody>
      </p:sp>
      <p:sp>
        <p:nvSpPr>
          <p:cNvPr id="482335" name="Text Box 1055"/>
          <p:cNvSpPr txBox="1">
            <a:spLocks noChangeArrowheads="1"/>
          </p:cNvSpPr>
          <p:nvPr/>
        </p:nvSpPr>
        <p:spPr bwMode="auto">
          <a:xfrm>
            <a:off x="3552825" y="2044700"/>
            <a:ext cx="376238" cy="473075"/>
          </a:xfrm>
          <a:prstGeom prst="rect">
            <a:avLst/>
          </a:prstGeom>
          <a:noFill/>
          <a:ln w="9525">
            <a:noFill/>
            <a:miter lim="800000"/>
            <a:headEnd/>
            <a:tailEnd/>
          </a:ln>
        </p:spPr>
        <p:txBody>
          <a:bodyPr wrap="none" lIns="102854" tIns="51428" rIns="102854" bIns="51428">
            <a:spAutoFit/>
          </a:bodyPr>
          <a:lstStyle/>
          <a:p>
            <a:pPr defTabSz="1027859" eaLnBrk="0" hangingPunct="0">
              <a:defRPr/>
            </a:pPr>
            <a:r>
              <a:rPr lang="en-US" sz="2400" b="1" dirty="0">
                <a:effectLst>
                  <a:outerShdw blurRad="38100" dist="38100" dir="2700000" algn="tl">
                    <a:srgbClr val="C0C0C0"/>
                  </a:outerShdw>
                </a:effectLst>
                <a:latin typeface="Arial Narrow" pitchFamily="34" charset="0"/>
              </a:rPr>
              <a:t>S</a:t>
            </a:r>
            <a:endParaRPr lang="en-US" sz="2600" b="1" dirty="0">
              <a:effectLst>
                <a:outerShdw blurRad="38100" dist="38100" dir="2700000" algn="tl">
                  <a:srgbClr val="C0C0C0"/>
                </a:outerShdw>
              </a:effectLst>
              <a:latin typeface="Arial Narrow" pitchFamily="34" charset="0"/>
            </a:endParaRPr>
          </a:p>
        </p:txBody>
      </p:sp>
      <p:sp>
        <p:nvSpPr>
          <p:cNvPr id="64542" name="Oval 1056"/>
          <p:cNvSpPr>
            <a:spLocks noChangeArrowheads="1"/>
          </p:cNvSpPr>
          <p:nvPr/>
        </p:nvSpPr>
        <p:spPr bwMode="auto">
          <a:xfrm>
            <a:off x="1943100" y="2854325"/>
            <a:ext cx="346075" cy="225425"/>
          </a:xfrm>
          <a:prstGeom prst="ellipse">
            <a:avLst/>
          </a:prstGeom>
          <a:noFill/>
          <a:ln w="28575">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482337" name="Text Box 1057"/>
          <p:cNvSpPr txBox="1">
            <a:spLocks noChangeArrowheads="1"/>
          </p:cNvSpPr>
          <p:nvPr/>
        </p:nvSpPr>
        <p:spPr bwMode="auto">
          <a:xfrm>
            <a:off x="1949450" y="2786063"/>
            <a:ext cx="390525" cy="473075"/>
          </a:xfrm>
          <a:prstGeom prst="rect">
            <a:avLst/>
          </a:prstGeom>
          <a:noFill/>
          <a:ln w="9525">
            <a:noFill/>
            <a:miter lim="800000"/>
            <a:headEnd/>
            <a:tailEnd/>
          </a:ln>
        </p:spPr>
        <p:txBody>
          <a:bodyPr wrap="none" lIns="102854" tIns="51428" rIns="102854" bIns="51428">
            <a:spAutoFit/>
          </a:bodyPr>
          <a:lstStyle/>
          <a:p>
            <a:pPr defTabSz="1027859" eaLnBrk="0" hangingPunct="0">
              <a:defRPr/>
            </a:pPr>
            <a:r>
              <a:rPr lang="en-US" sz="2400" b="1" dirty="0">
                <a:effectLst>
                  <a:outerShdw blurRad="38100" dist="38100" dir="2700000" algn="tl">
                    <a:srgbClr val="C0C0C0"/>
                  </a:outerShdw>
                </a:effectLst>
                <a:latin typeface="Arial Narrow" pitchFamily="34" charset="0"/>
              </a:rPr>
              <a:t>A</a:t>
            </a:r>
            <a:endParaRPr lang="en-US" sz="2600" b="1" dirty="0">
              <a:effectLst>
                <a:outerShdw blurRad="38100" dist="38100" dir="2700000" algn="tl">
                  <a:srgbClr val="C0C0C0"/>
                </a:outerShdw>
              </a:effectLst>
              <a:latin typeface="Arial Narrow" pitchFamily="34" charset="0"/>
            </a:endParaRPr>
          </a:p>
        </p:txBody>
      </p:sp>
      <p:cxnSp>
        <p:nvCxnSpPr>
          <p:cNvPr id="64544" name="AutoShape 1058"/>
          <p:cNvCxnSpPr>
            <a:cxnSpLocks noChangeShapeType="1"/>
            <a:stCxn id="482335" idx="1"/>
            <a:endCxn id="482337" idx="0"/>
          </p:cNvCxnSpPr>
          <p:nvPr/>
        </p:nvCxnSpPr>
        <p:spPr bwMode="auto">
          <a:xfrm rot="10800000" flipV="1">
            <a:off x="2144713" y="2281238"/>
            <a:ext cx="1408112" cy="504825"/>
          </a:xfrm>
          <a:prstGeom prst="straightConnector1">
            <a:avLst/>
          </a:prstGeom>
          <a:noFill/>
          <a:ln w="28575">
            <a:solidFill>
              <a:schemeClr val="tx1"/>
            </a:solidFill>
            <a:round/>
            <a:headEnd/>
            <a:tailEnd/>
          </a:ln>
        </p:spPr>
      </p:cxnSp>
      <p:cxnSp>
        <p:nvCxnSpPr>
          <p:cNvPr id="482339" name="AutoShape 1059"/>
          <p:cNvCxnSpPr>
            <a:cxnSpLocks noChangeShapeType="1"/>
            <a:stCxn id="482335" idx="1"/>
          </p:cNvCxnSpPr>
          <p:nvPr/>
        </p:nvCxnSpPr>
        <p:spPr bwMode="auto">
          <a:xfrm rot="10800000" flipV="1">
            <a:off x="1760538" y="2281238"/>
            <a:ext cx="1792287" cy="566737"/>
          </a:xfrm>
          <a:prstGeom prst="curvedConnector3">
            <a:avLst>
              <a:gd name="adj1" fmla="val 50000"/>
            </a:avLst>
          </a:prstGeom>
          <a:noFill/>
          <a:ln w="28575">
            <a:solidFill>
              <a:srgbClr val="CC0000"/>
            </a:solidFill>
            <a:prstDash val="sysDot"/>
            <a:round/>
            <a:headEnd/>
            <a:tailEnd type="triangle" w="med" len="med"/>
          </a:ln>
        </p:spPr>
      </p:cxnSp>
      <p:sp>
        <p:nvSpPr>
          <p:cNvPr id="64546" name="Line 1060"/>
          <p:cNvSpPr>
            <a:spLocks noChangeShapeType="1"/>
          </p:cNvSpPr>
          <p:nvPr/>
        </p:nvSpPr>
        <p:spPr bwMode="auto">
          <a:xfrm>
            <a:off x="2212975" y="3048000"/>
            <a:ext cx="606425" cy="381000"/>
          </a:xfrm>
          <a:prstGeom prst="line">
            <a:avLst/>
          </a:prstGeom>
          <a:noFill/>
          <a:ln w="28575">
            <a:solidFill>
              <a:schemeClr val="tx1"/>
            </a:solidFill>
            <a:prstDash val="dash"/>
            <a:round/>
            <a:headEnd/>
            <a:tailEnd/>
          </a:ln>
        </p:spPr>
        <p:txBody>
          <a:bodyPr wrap="none" lIns="100008" tIns="50004" rIns="100008" bIns="50004" anchor="ctr"/>
          <a:lstStyle/>
          <a:p>
            <a:endParaRPr lang="en-US"/>
          </a:p>
        </p:txBody>
      </p:sp>
      <p:sp>
        <p:nvSpPr>
          <p:cNvPr id="64547" name="Line 1061"/>
          <p:cNvSpPr>
            <a:spLocks noChangeShapeType="1"/>
          </p:cNvSpPr>
          <p:nvPr/>
        </p:nvSpPr>
        <p:spPr bwMode="auto">
          <a:xfrm>
            <a:off x="3886200" y="2286000"/>
            <a:ext cx="231775" cy="230188"/>
          </a:xfrm>
          <a:prstGeom prst="line">
            <a:avLst/>
          </a:prstGeom>
          <a:noFill/>
          <a:ln w="28575">
            <a:solidFill>
              <a:schemeClr val="tx1"/>
            </a:solidFill>
            <a:prstDash val="dash"/>
            <a:round/>
            <a:headEnd/>
            <a:tailEnd/>
          </a:ln>
        </p:spPr>
        <p:txBody>
          <a:bodyPr wrap="none" lIns="100008" tIns="50004" rIns="100008" bIns="50004" anchor="ctr"/>
          <a:lstStyle/>
          <a:p>
            <a:endParaRPr lang="en-US"/>
          </a:p>
        </p:txBody>
      </p:sp>
      <p:cxnSp>
        <p:nvCxnSpPr>
          <p:cNvPr id="482344" name="AutoShape 1064"/>
          <p:cNvCxnSpPr>
            <a:cxnSpLocks noChangeShapeType="1"/>
            <a:endCxn id="482320" idx="6"/>
          </p:cNvCxnSpPr>
          <p:nvPr/>
        </p:nvCxnSpPr>
        <p:spPr bwMode="auto">
          <a:xfrm rot="5400000">
            <a:off x="1940719" y="5169694"/>
            <a:ext cx="614362" cy="101600"/>
          </a:xfrm>
          <a:prstGeom prst="curvedConnector2">
            <a:avLst/>
          </a:prstGeom>
          <a:noFill/>
          <a:ln w="28575">
            <a:solidFill>
              <a:srgbClr val="CC0000"/>
            </a:solidFill>
            <a:prstDash val="sysDot"/>
            <a:round/>
            <a:headEnd/>
            <a:tailEnd type="triangle" w="med" len="med"/>
          </a:ln>
        </p:spPr>
      </p:cxnSp>
      <p:sp>
        <p:nvSpPr>
          <p:cNvPr id="482347" name="Oval 1067"/>
          <p:cNvSpPr>
            <a:spLocks noChangeArrowheads="1"/>
          </p:cNvSpPr>
          <p:nvPr/>
        </p:nvSpPr>
        <p:spPr bwMode="auto">
          <a:xfrm>
            <a:off x="2667000" y="3429000"/>
            <a:ext cx="346075" cy="227013"/>
          </a:xfrm>
          <a:prstGeom prst="ellipse">
            <a:avLst/>
          </a:prstGeom>
          <a:noFill/>
          <a:ln w="28575">
            <a:solidFill>
              <a:schemeClr val="tx1"/>
            </a:solidFill>
            <a:prstDash val="sysDot"/>
            <a:round/>
            <a:headEnd/>
            <a:tailEnd/>
          </a:ln>
        </p:spPr>
        <p:txBody>
          <a:bodyPr wrap="none" lIns="102854" tIns="51428" rIns="102854" bIns="51428" anchor="ctr"/>
          <a:lstStyle/>
          <a:p>
            <a:pPr algn="ctr" defTabSz="1027859" eaLnBrk="0" hangingPunct="0">
              <a:defRPr/>
            </a:pPr>
            <a:r>
              <a:rPr lang="en-US" sz="2400" b="1" dirty="0">
                <a:effectLst>
                  <a:outerShdw blurRad="38100" dist="38100" dir="2700000" algn="tl">
                    <a:srgbClr val="C0C0C0"/>
                  </a:outerShdw>
                </a:effectLst>
                <a:latin typeface="Arial Narrow" pitchFamily="34" charset="0"/>
              </a:rPr>
              <a:t>D</a:t>
            </a:r>
            <a:endParaRPr lang="en-US" sz="2600" b="1" dirty="0">
              <a:effectLst>
                <a:outerShdw blurRad="38100" dist="38100" dir="2700000" algn="tl">
                  <a:srgbClr val="C0C0C0"/>
                </a:outerShdw>
              </a:effectLst>
              <a:latin typeface="Arial Narrow" pitchFamily="34" charset="0"/>
            </a:endParaRPr>
          </a:p>
        </p:txBody>
      </p:sp>
      <p:sp>
        <p:nvSpPr>
          <p:cNvPr id="38" name="Rectangle 37"/>
          <p:cNvSpPr/>
          <p:nvPr/>
        </p:nvSpPr>
        <p:spPr>
          <a:xfrm>
            <a:off x="730250" y="0"/>
            <a:ext cx="7727950" cy="584775"/>
          </a:xfrm>
          <a:prstGeom prst="rect">
            <a:avLst/>
          </a:prstGeom>
        </p:spPr>
        <p:txBody>
          <a:bodyPr wrap="square">
            <a:spAutoFit/>
          </a:bodyPr>
          <a:lstStyle/>
          <a:p>
            <a:pPr>
              <a:defRPr/>
            </a:pPr>
            <a:r>
              <a:rPr lang="en-US" sz="3200" b="1" dirty="0">
                <a:solidFill>
                  <a:prstClr val="black"/>
                </a:solidFill>
                <a:latin typeface="Bell MT" pitchFamily="18" charset="0"/>
                <a:ea typeface="+mj-ea"/>
                <a:cs typeface="+mj-cs"/>
              </a:rPr>
              <a:t>Depth-first Search cont’d</a:t>
            </a:r>
            <a:endParaRPr lang="en-US" sz="3200" dirty="0">
              <a:latin typeface="Bell MT" pitchFamily="18" charset="0"/>
            </a:endParaRPr>
          </a:p>
        </p:txBody>
      </p:sp>
      <p:sp>
        <p:nvSpPr>
          <p:cNvPr id="39" name="Date Placeholder 38"/>
          <p:cNvSpPr>
            <a:spLocks noGrp="1"/>
          </p:cNvSpPr>
          <p:nvPr>
            <p:ph type="dt" sz="half" idx="10"/>
          </p:nvPr>
        </p:nvSpPr>
        <p:spPr/>
        <p:txBody>
          <a:bodyPr/>
          <a:lstStyle/>
          <a:p>
            <a:pPr>
              <a:defRPr/>
            </a:pPr>
            <a:fld id="{87BBF004-8DC3-485B-9476-0A5FB9ABAFE5}" type="datetime1">
              <a:rPr lang="en-US" altLang="en-US" smtClean="0"/>
              <a:pPr>
                <a:defRPr/>
              </a:pPr>
              <a:t>2/1/2024</a:t>
            </a:fld>
            <a:endParaRPr lang="en-US" altLang="en-US"/>
          </a:p>
        </p:txBody>
      </p:sp>
      <p:sp>
        <p:nvSpPr>
          <p:cNvPr id="40" name="Footer Placeholder 39"/>
          <p:cNvSpPr>
            <a:spLocks noGrp="1"/>
          </p:cNvSpPr>
          <p:nvPr>
            <p:ph type="ftr" sz="quarter" idx="11"/>
          </p:nvPr>
        </p:nvSpPr>
        <p:spPr/>
        <p:txBody>
          <a:bodyPr/>
          <a:lstStyle/>
          <a:p>
            <a:pPr>
              <a:defRPr/>
            </a:pPr>
            <a:r>
              <a:rPr lang="en-US" altLang="en-US" dirty="0"/>
              <a:t>AI/COSC</a:t>
            </a:r>
          </a:p>
        </p:txBody>
      </p:sp>
      <p:sp>
        <p:nvSpPr>
          <p:cNvPr id="41" name="Slide Number Placeholder 40"/>
          <p:cNvSpPr>
            <a:spLocks noGrp="1"/>
          </p:cNvSpPr>
          <p:nvPr>
            <p:ph type="sldNum" sz="quarter" idx="12"/>
          </p:nvPr>
        </p:nvSpPr>
        <p:spPr/>
        <p:txBody>
          <a:bodyPr/>
          <a:lstStyle/>
          <a:p>
            <a:pPr>
              <a:defRPr/>
            </a:pPr>
            <a:fld id="{2E53A112-71A6-42C9-9F16-7A725A4C64B2}" type="slidenum">
              <a:rPr lang="en-US" altLang="en-US" smtClean="0"/>
              <a:pPr>
                <a:defRPr/>
              </a:pPr>
              <a:t>62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2000"/>
                                  </p:stCondLst>
                                  <p:childTnLst>
                                    <p:set>
                                      <p:cBhvr>
                                        <p:cTn id="6" dur="1" fill="hold">
                                          <p:stCondLst>
                                            <p:cond delay="0"/>
                                          </p:stCondLst>
                                        </p:cTn>
                                        <p:tgtEl>
                                          <p:spTgt spid="482339"/>
                                        </p:tgtEl>
                                        <p:attrNameLst>
                                          <p:attrName>style.visibility</p:attrName>
                                        </p:attrNameLst>
                                      </p:cBhvr>
                                      <p:to>
                                        <p:strVal val="visible"/>
                                      </p:to>
                                    </p:set>
                                    <p:animEffect transition="in" filter="wipe(up)">
                                      <p:cBhvr>
                                        <p:cTn id="7" dur="500"/>
                                        <p:tgtEl>
                                          <p:spTgt spid="482339"/>
                                        </p:tgtEl>
                                      </p:cBhvr>
                                    </p:animEffect>
                                  </p:childTnLst>
                                </p:cTn>
                              </p:par>
                            </p:childTnLst>
                          </p:cTn>
                        </p:par>
                        <p:par>
                          <p:cTn id="8" fill="hold">
                            <p:stCondLst>
                              <p:cond delay="2500"/>
                            </p:stCondLst>
                            <p:childTnLst>
                              <p:par>
                                <p:cTn id="9" presetID="22" presetClass="entr" presetSubtype="1" fill="hold" nodeType="afterEffect">
                                  <p:stCondLst>
                                    <p:cond delay="2000"/>
                                  </p:stCondLst>
                                  <p:childTnLst>
                                    <p:set>
                                      <p:cBhvr>
                                        <p:cTn id="10" dur="1" fill="hold">
                                          <p:stCondLst>
                                            <p:cond delay="0"/>
                                          </p:stCondLst>
                                        </p:cTn>
                                        <p:tgtEl>
                                          <p:spTgt spid="482333"/>
                                        </p:tgtEl>
                                        <p:attrNameLst>
                                          <p:attrName>style.visibility</p:attrName>
                                        </p:attrNameLst>
                                      </p:cBhvr>
                                      <p:to>
                                        <p:strVal val="visible"/>
                                      </p:to>
                                    </p:set>
                                    <p:animEffect transition="in" filter="wipe(up)">
                                      <p:cBhvr>
                                        <p:cTn id="11" dur="500"/>
                                        <p:tgtEl>
                                          <p:spTgt spid="482333"/>
                                        </p:tgtEl>
                                      </p:cBhvr>
                                    </p:animEffect>
                                  </p:childTnLst>
                                </p:cTn>
                              </p:par>
                            </p:childTnLst>
                          </p:cTn>
                        </p:par>
                        <p:par>
                          <p:cTn id="12" fill="hold">
                            <p:stCondLst>
                              <p:cond delay="5000"/>
                            </p:stCondLst>
                            <p:childTnLst>
                              <p:par>
                                <p:cTn id="13" presetID="22" presetClass="entr" presetSubtype="1" fill="hold" nodeType="afterEffect">
                                  <p:stCondLst>
                                    <p:cond delay="2000"/>
                                  </p:stCondLst>
                                  <p:childTnLst>
                                    <p:set>
                                      <p:cBhvr>
                                        <p:cTn id="14" dur="1" fill="hold">
                                          <p:stCondLst>
                                            <p:cond delay="0"/>
                                          </p:stCondLst>
                                        </p:cTn>
                                        <p:tgtEl>
                                          <p:spTgt spid="482327"/>
                                        </p:tgtEl>
                                        <p:attrNameLst>
                                          <p:attrName>style.visibility</p:attrName>
                                        </p:attrNameLst>
                                      </p:cBhvr>
                                      <p:to>
                                        <p:strVal val="visible"/>
                                      </p:to>
                                    </p:set>
                                    <p:animEffect transition="in" filter="wipe(up)">
                                      <p:cBhvr>
                                        <p:cTn id="15" dur="500"/>
                                        <p:tgtEl>
                                          <p:spTgt spid="482327"/>
                                        </p:tgtEl>
                                      </p:cBhvr>
                                    </p:animEffect>
                                  </p:childTnLst>
                                </p:cTn>
                              </p:par>
                            </p:childTnLst>
                          </p:cTn>
                        </p:par>
                        <p:par>
                          <p:cTn id="16" fill="hold">
                            <p:stCondLst>
                              <p:cond delay="7500"/>
                            </p:stCondLst>
                            <p:childTnLst>
                              <p:par>
                                <p:cTn id="17" presetID="22" presetClass="entr" presetSubtype="4" fill="hold" nodeType="afterEffect">
                                  <p:stCondLst>
                                    <p:cond delay="2000"/>
                                  </p:stCondLst>
                                  <p:childTnLst>
                                    <p:set>
                                      <p:cBhvr>
                                        <p:cTn id="18" dur="1" fill="hold">
                                          <p:stCondLst>
                                            <p:cond delay="0"/>
                                          </p:stCondLst>
                                        </p:cTn>
                                        <p:tgtEl>
                                          <p:spTgt spid="482328"/>
                                        </p:tgtEl>
                                        <p:attrNameLst>
                                          <p:attrName>style.visibility</p:attrName>
                                        </p:attrNameLst>
                                      </p:cBhvr>
                                      <p:to>
                                        <p:strVal val="visible"/>
                                      </p:to>
                                    </p:set>
                                    <p:animEffect transition="in" filter="wipe(down)">
                                      <p:cBhvr>
                                        <p:cTn id="19" dur="500"/>
                                        <p:tgtEl>
                                          <p:spTgt spid="482328"/>
                                        </p:tgtEl>
                                      </p:cBhvr>
                                    </p:animEffect>
                                  </p:childTnLst>
                                </p:cTn>
                              </p:par>
                            </p:childTnLst>
                          </p:cTn>
                        </p:par>
                        <p:par>
                          <p:cTn id="20" fill="hold">
                            <p:stCondLst>
                              <p:cond delay="10000"/>
                            </p:stCondLst>
                            <p:childTnLst>
                              <p:par>
                                <p:cTn id="21" presetID="22" presetClass="entr" presetSubtype="1" fill="hold" nodeType="afterEffect">
                                  <p:stCondLst>
                                    <p:cond delay="2000"/>
                                  </p:stCondLst>
                                  <p:childTnLst>
                                    <p:set>
                                      <p:cBhvr>
                                        <p:cTn id="22" dur="1" fill="hold">
                                          <p:stCondLst>
                                            <p:cond delay="0"/>
                                          </p:stCondLst>
                                        </p:cTn>
                                        <p:tgtEl>
                                          <p:spTgt spid="482331"/>
                                        </p:tgtEl>
                                        <p:attrNameLst>
                                          <p:attrName>style.visibility</p:attrName>
                                        </p:attrNameLst>
                                      </p:cBhvr>
                                      <p:to>
                                        <p:strVal val="visible"/>
                                      </p:to>
                                    </p:set>
                                    <p:animEffect transition="in" filter="wipe(up)">
                                      <p:cBhvr>
                                        <p:cTn id="23" dur="500"/>
                                        <p:tgtEl>
                                          <p:spTgt spid="482331"/>
                                        </p:tgtEl>
                                      </p:cBhvr>
                                    </p:animEffect>
                                  </p:childTnLst>
                                </p:cTn>
                              </p:par>
                            </p:childTnLst>
                          </p:cTn>
                        </p:par>
                        <p:par>
                          <p:cTn id="24" fill="hold">
                            <p:stCondLst>
                              <p:cond delay="12500"/>
                            </p:stCondLst>
                            <p:childTnLst>
                              <p:par>
                                <p:cTn id="25" presetID="22" presetClass="entr" presetSubtype="1" fill="hold" nodeType="afterEffect">
                                  <p:stCondLst>
                                    <p:cond delay="2000"/>
                                  </p:stCondLst>
                                  <p:childTnLst>
                                    <p:set>
                                      <p:cBhvr>
                                        <p:cTn id="26" dur="1" fill="hold">
                                          <p:stCondLst>
                                            <p:cond delay="0"/>
                                          </p:stCondLst>
                                        </p:cTn>
                                        <p:tgtEl>
                                          <p:spTgt spid="482329"/>
                                        </p:tgtEl>
                                        <p:attrNameLst>
                                          <p:attrName>style.visibility</p:attrName>
                                        </p:attrNameLst>
                                      </p:cBhvr>
                                      <p:to>
                                        <p:strVal val="visible"/>
                                      </p:to>
                                    </p:set>
                                    <p:animEffect transition="in" filter="wipe(up)">
                                      <p:cBhvr>
                                        <p:cTn id="27" dur="500"/>
                                        <p:tgtEl>
                                          <p:spTgt spid="482329"/>
                                        </p:tgtEl>
                                      </p:cBhvr>
                                    </p:animEffect>
                                  </p:childTnLst>
                                </p:cTn>
                              </p:par>
                            </p:childTnLst>
                          </p:cTn>
                        </p:par>
                        <p:par>
                          <p:cTn id="28" fill="hold">
                            <p:stCondLst>
                              <p:cond delay="15000"/>
                            </p:stCondLst>
                            <p:childTnLst>
                              <p:par>
                                <p:cTn id="29" presetID="22" presetClass="entr" presetSubtype="4" fill="hold" nodeType="afterEffect">
                                  <p:stCondLst>
                                    <p:cond delay="2000"/>
                                  </p:stCondLst>
                                  <p:childTnLst>
                                    <p:set>
                                      <p:cBhvr>
                                        <p:cTn id="30" dur="1" fill="hold">
                                          <p:stCondLst>
                                            <p:cond delay="0"/>
                                          </p:stCondLst>
                                        </p:cTn>
                                        <p:tgtEl>
                                          <p:spTgt spid="482330"/>
                                        </p:tgtEl>
                                        <p:attrNameLst>
                                          <p:attrName>style.visibility</p:attrName>
                                        </p:attrNameLst>
                                      </p:cBhvr>
                                      <p:to>
                                        <p:strVal val="visible"/>
                                      </p:to>
                                    </p:set>
                                    <p:animEffect transition="in" filter="wipe(down)">
                                      <p:cBhvr>
                                        <p:cTn id="31" dur="500"/>
                                        <p:tgtEl>
                                          <p:spTgt spid="482330"/>
                                        </p:tgtEl>
                                      </p:cBhvr>
                                    </p:animEffect>
                                  </p:childTnLst>
                                </p:cTn>
                              </p:par>
                            </p:childTnLst>
                          </p:cTn>
                        </p:par>
                        <p:par>
                          <p:cTn id="32" fill="hold">
                            <p:stCondLst>
                              <p:cond delay="17500"/>
                            </p:stCondLst>
                            <p:childTnLst>
                              <p:par>
                                <p:cTn id="33" presetID="22" presetClass="entr" presetSubtype="1" fill="hold" nodeType="afterEffect">
                                  <p:stCondLst>
                                    <p:cond delay="2000"/>
                                  </p:stCondLst>
                                  <p:childTnLst>
                                    <p:set>
                                      <p:cBhvr>
                                        <p:cTn id="34" dur="1" fill="hold">
                                          <p:stCondLst>
                                            <p:cond delay="0"/>
                                          </p:stCondLst>
                                        </p:cTn>
                                        <p:tgtEl>
                                          <p:spTgt spid="482332"/>
                                        </p:tgtEl>
                                        <p:attrNameLst>
                                          <p:attrName>style.visibility</p:attrName>
                                        </p:attrNameLst>
                                      </p:cBhvr>
                                      <p:to>
                                        <p:strVal val="visible"/>
                                      </p:to>
                                    </p:set>
                                    <p:animEffect transition="in" filter="wipe(up)">
                                      <p:cBhvr>
                                        <p:cTn id="35" dur="500"/>
                                        <p:tgtEl>
                                          <p:spTgt spid="482332"/>
                                        </p:tgtEl>
                                      </p:cBhvr>
                                    </p:animEffect>
                                  </p:childTnLst>
                                </p:cTn>
                              </p:par>
                            </p:childTnLst>
                          </p:cTn>
                        </p:par>
                        <p:par>
                          <p:cTn id="36" fill="hold">
                            <p:stCondLst>
                              <p:cond delay="20000"/>
                            </p:stCondLst>
                            <p:childTnLst>
                              <p:par>
                                <p:cTn id="37" presetID="22" presetClass="entr" presetSubtype="1" fill="hold" nodeType="afterEffect">
                                  <p:stCondLst>
                                    <p:cond delay="2000"/>
                                  </p:stCondLst>
                                  <p:childTnLst>
                                    <p:set>
                                      <p:cBhvr>
                                        <p:cTn id="38" dur="1" fill="hold">
                                          <p:stCondLst>
                                            <p:cond delay="0"/>
                                          </p:stCondLst>
                                        </p:cTn>
                                        <p:tgtEl>
                                          <p:spTgt spid="482344"/>
                                        </p:tgtEl>
                                        <p:attrNameLst>
                                          <p:attrName>style.visibility</p:attrName>
                                        </p:attrNameLst>
                                      </p:cBhvr>
                                      <p:to>
                                        <p:strVal val="visible"/>
                                      </p:to>
                                    </p:set>
                                    <p:animEffect transition="in" filter="wipe(up)">
                                      <p:cBhvr>
                                        <p:cTn id="39" dur="500"/>
                                        <p:tgtEl>
                                          <p:spTgt spid="482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6"/>
          <p:cNvSpPr>
            <a:spLocks noChangeArrowheads="1"/>
          </p:cNvSpPr>
          <p:nvPr/>
        </p:nvSpPr>
        <p:spPr bwMode="auto">
          <a:xfrm>
            <a:off x="685800" y="1162050"/>
            <a:ext cx="7772400" cy="5010150"/>
          </a:xfrm>
          <a:prstGeom prst="rect">
            <a:avLst/>
          </a:prstGeom>
          <a:solidFill>
            <a:schemeClr val="bg1"/>
          </a:solidFill>
          <a:ln w="19050">
            <a:solidFill>
              <a:srgbClr val="FFCC00"/>
            </a:solidFill>
            <a:miter lim="800000"/>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331784" name="Text Box 8"/>
          <p:cNvSpPr txBox="1">
            <a:spLocks noChangeArrowheads="1"/>
          </p:cNvSpPr>
          <p:nvPr/>
        </p:nvSpPr>
        <p:spPr bwMode="auto">
          <a:xfrm>
            <a:off x="609600" y="1336224"/>
            <a:ext cx="8077200" cy="4683576"/>
          </a:xfrm>
          <a:prstGeom prst="rect">
            <a:avLst/>
          </a:prstGeom>
          <a:noFill/>
          <a:ln w="9525">
            <a:noFill/>
            <a:miter lim="800000"/>
            <a:headEnd/>
            <a:tailEnd/>
          </a:ln>
        </p:spPr>
        <p:txBody>
          <a:bodyPr wrap="square" lIns="102854" tIns="51428" rIns="102854" bIns="51428">
            <a:spAutoFit/>
          </a:bodyPr>
          <a:lstStyle/>
          <a:p>
            <a:pPr defTabSz="1027859" eaLnBrk="0" hangingPunct="0">
              <a:defRPr/>
            </a:pPr>
            <a:r>
              <a:rPr lang="en-US" sz="2400" dirty="0">
                <a:effectLst>
                  <a:outerShdw blurRad="38100" dist="38100" dir="2700000" algn="tl">
                    <a:srgbClr val="C0C0C0"/>
                  </a:outerShdw>
                </a:effectLst>
                <a:latin typeface="Bell MT" panose="02020503060305020303" pitchFamily="18" charset="0"/>
              </a:rPr>
              <a:t>1. </a:t>
            </a:r>
            <a:r>
              <a:rPr lang="en-US" sz="2400" dirty="0">
                <a:solidFill>
                  <a:srgbClr val="000099"/>
                </a:solidFill>
                <a:effectLst>
                  <a:outerShdw blurRad="38100" dist="38100" dir="2700000" algn="tl">
                    <a:srgbClr val="C0C0C0"/>
                  </a:outerShdw>
                </a:effectLst>
                <a:latin typeface="Bell MT" pitchFamily="18" charset="0"/>
              </a:rPr>
              <a:t>STACK</a:t>
            </a:r>
            <a:r>
              <a:rPr lang="en-US" sz="2400" dirty="0">
                <a:effectLst>
                  <a:outerShdw blurRad="38100" dist="38100" dir="2700000" algn="tl">
                    <a:srgbClr val="C0C0C0"/>
                  </a:outerShdw>
                </a:effectLst>
                <a:latin typeface="Bell MT" pitchFamily="18" charset="0"/>
              </a:rPr>
              <a:t>  &lt;--  path only containing the root;</a:t>
            </a:r>
          </a:p>
          <a:p>
            <a:pPr defTabSz="1027859" eaLnBrk="0" hangingPunct="0">
              <a:defRPr/>
            </a:pPr>
            <a:endParaRPr lang="en-US" sz="2400" dirty="0">
              <a:effectLst>
                <a:outerShdw blurRad="38100" dist="38100" dir="2700000" algn="tl">
                  <a:srgbClr val="C0C0C0"/>
                </a:outerShdw>
              </a:effectLst>
              <a:latin typeface="Bell MT" pitchFamily="18" charset="0"/>
            </a:endParaRPr>
          </a:p>
          <a:p>
            <a:pPr defTabSz="1027859" eaLnBrk="0" hangingPunct="0">
              <a:defRPr/>
            </a:pPr>
            <a:r>
              <a:rPr lang="en-US" sz="2400" dirty="0">
                <a:effectLst>
                  <a:outerShdw blurRad="38100" dist="38100" dir="2700000" algn="tl">
                    <a:srgbClr val="C0C0C0"/>
                  </a:outerShdw>
                </a:effectLst>
                <a:latin typeface="Bell MT" pitchFamily="18" charset="0"/>
              </a:rPr>
              <a:t>2. </a:t>
            </a:r>
            <a:r>
              <a:rPr lang="en-US" sz="2400" u="sng" dirty="0">
                <a:solidFill>
                  <a:srgbClr val="660066"/>
                </a:solidFill>
                <a:effectLst>
                  <a:outerShdw blurRad="38100" dist="38100" dir="2700000" algn="tl">
                    <a:srgbClr val="C0C0C0"/>
                  </a:outerShdw>
                </a:effectLst>
                <a:latin typeface="Bell MT" pitchFamily="18" charset="0"/>
              </a:rPr>
              <a:t>WHILE</a:t>
            </a:r>
            <a:r>
              <a:rPr lang="en-US" sz="2400" dirty="0">
                <a:effectLst>
                  <a:outerShdw blurRad="38100" dist="38100" dir="2700000" algn="tl">
                    <a:srgbClr val="C0C0C0"/>
                  </a:outerShdw>
                </a:effectLst>
                <a:latin typeface="Bell MT" pitchFamily="18" charset="0"/>
              </a:rPr>
              <a:t>        </a:t>
            </a:r>
            <a:r>
              <a:rPr lang="en-US" sz="2400" dirty="0">
                <a:solidFill>
                  <a:srgbClr val="000099"/>
                </a:solidFill>
                <a:effectLst>
                  <a:outerShdw blurRad="38100" dist="38100" dir="2700000" algn="tl">
                    <a:srgbClr val="C0C0C0"/>
                  </a:outerShdw>
                </a:effectLst>
                <a:latin typeface="Bell MT" pitchFamily="18" charset="0"/>
              </a:rPr>
              <a:t>STACK </a:t>
            </a:r>
            <a:r>
              <a:rPr lang="en-US" sz="2400" dirty="0">
                <a:effectLst>
                  <a:outerShdw blurRad="38100" dist="38100" dir="2700000" algn="tl">
                    <a:srgbClr val="C0C0C0"/>
                  </a:outerShdw>
                </a:effectLst>
                <a:latin typeface="Bell MT" pitchFamily="18" charset="0"/>
              </a:rPr>
              <a:t>is not empty</a:t>
            </a:r>
          </a:p>
          <a:p>
            <a:pPr defTabSz="1027859" eaLnBrk="0" hangingPunct="0">
              <a:defRPr/>
            </a:pPr>
            <a:r>
              <a:rPr lang="en-US" sz="2400" dirty="0">
                <a:effectLst>
                  <a:outerShdw blurRad="38100" dist="38100" dir="2700000" algn="tl">
                    <a:srgbClr val="C0C0C0"/>
                  </a:outerShdw>
                </a:effectLst>
                <a:latin typeface="Bell MT" pitchFamily="18" charset="0"/>
              </a:rPr>
              <a:t>                              </a:t>
            </a:r>
            <a:r>
              <a:rPr lang="en-US" sz="2400" u="sng" dirty="0">
                <a:solidFill>
                  <a:srgbClr val="660066"/>
                </a:solidFill>
                <a:effectLst>
                  <a:outerShdw blurRad="38100" dist="38100" dir="2700000" algn="tl">
                    <a:srgbClr val="C0C0C0"/>
                  </a:outerShdw>
                </a:effectLst>
                <a:latin typeface="Bell MT" pitchFamily="18" charset="0"/>
              </a:rPr>
              <a:t>AND</a:t>
            </a:r>
            <a:r>
              <a:rPr lang="en-US" sz="2400" dirty="0">
                <a:effectLst>
                  <a:outerShdw blurRad="38100" dist="38100" dir="2700000" algn="tl">
                    <a:srgbClr val="C0C0C0"/>
                  </a:outerShdw>
                </a:effectLst>
                <a:latin typeface="Bell MT" pitchFamily="18" charset="0"/>
              </a:rPr>
              <a:t> goal is not reached</a:t>
            </a:r>
          </a:p>
          <a:p>
            <a:pPr defTabSz="1027859" eaLnBrk="0" hangingPunct="0">
              <a:defRPr/>
            </a:pPr>
            <a:endParaRPr lang="en-US" sz="2400" dirty="0">
              <a:effectLst>
                <a:outerShdw blurRad="38100" dist="38100" dir="2700000" algn="tl">
                  <a:srgbClr val="C0C0C0"/>
                </a:outerShdw>
              </a:effectLst>
              <a:latin typeface="Bell MT" pitchFamily="18" charset="0"/>
            </a:endParaRPr>
          </a:p>
          <a:p>
            <a:pPr defTabSz="1027859" eaLnBrk="0" hangingPunct="0">
              <a:lnSpc>
                <a:spcPct val="110000"/>
              </a:lnSpc>
              <a:defRPr/>
            </a:pPr>
            <a:r>
              <a:rPr lang="en-US" sz="2400" dirty="0">
                <a:effectLst>
                  <a:outerShdw blurRad="38100" dist="38100" dir="2700000" algn="tl">
                    <a:srgbClr val="C0C0C0"/>
                  </a:outerShdw>
                </a:effectLst>
                <a:latin typeface="Bell MT" pitchFamily="18" charset="0"/>
              </a:rPr>
              <a:t>     </a:t>
            </a:r>
            <a:r>
              <a:rPr lang="en-US" sz="2400" u="sng" dirty="0">
                <a:solidFill>
                  <a:srgbClr val="660066"/>
                </a:solidFill>
                <a:effectLst>
                  <a:outerShdw blurRad="38100" dist="38100" dir="2700000" algn="tl">
                    <a:srgbClr val="C0C0C0"/>
                  </a:outerShdw>
                </a:effectLst>
                <a:latin typeface="Bell MT" pitchFamily="18" charset="0"/>
              </a:rPr>
              <a:t>DO</a:t>
            </a:r>
            <a:r>
              <a:rPr lang="en-US" sz="2400" dirty="0">
                <a:effectLst>
                  <a:outerShdw blurRad="38100" dist="38100" dir="2700000" algn="tl">
                    <a:srgbClr val="C0C0C0"/>
                  </a:outerShdw>
                </a:effectLst>
                <a:latin typeface="Bell MT" pitchFamily="18" charset="0"/>
              </a:rPr>
              <a:t>    remove the first path from the </a:t>
            </a:r>
            <a:r>
              <a:rPr lang="en-US" sz="2400" dirty="0">
                <a:solidFill>
                  <a:srgbClr val="000099"/>
                </a:solidFill>
                <a:effectLst>
                  <a:outerShdw blurRad="38100" dist="38100" dir="2700000" algn="tl">
                    <a:srgbClr val="C0C0C0"/>
                  </a:outerShdw>
                </a:effectLst>
                <a:latin typeface="Bell MT" pitchFamily="18" charset="0"/>
              </a:rPr>
              <a:t>STACK</a:t>
            </a:r>
            <a:r>
              <a:rPr lang="en-US" sz="2400" dirty="0">
                <a:effectLst>
                  <a:outerShdw blurRad="38100" dist="38100" dir="2700000" algn="tl">
                    <a:srgbClr val="C0C0C0"/>
                  </a:outerShdw>
                </a:effectLst>
                <a:latin typeface="Bell MT" pitchFamily="18" charset="0"/>
              </a:rPr>
              <a:t>;</a:t>
            </a:r>
          </a:p>
          <a:p>
            <a:pPr defTabSz="1027859" eaLnBrk="0" hangingPunct="0">
              <a:lnSpc>
                <a:spcPct val="110000"/>
              </a:lnSpc>
              <a:defRPr/>
            </a:pPr>
            <a:r>
              <a:rPr lang="en-US" sz="2400" dirty="0">
                <a:effectLst>
                  <a:outerShdw blurRad="38100" dist="38100" dir="2700000" algn="tl">
                    <a:srgbClr val="C0C0C0"/>
                  </a:outerShdw>
                </a:effectLst>
                <a:latin typeface="Bell MT" pitchFamily="18" charset="0"/>
              </a:rPr>
              <a:t>              create new paths (to all children);</a:t>
            </a:r>
          </a:p>
          <a:p>
            <a:pPr defTabSz="1027859" eaLnBrk="0" hangingPunct="0">
              <a:lnSpc>
                <a:spcPct val="110000"/>
              </a:lnSpc>
              <a:defRPr/>
            </a:pPr>
            <a:r>
              <a:rPr lang="en-US" sz="2400" dirty="0">
                <a:effectLst>
                  <a:outerShdw blurRad="38100" dist="38100" dir="2700000" algn="tl">
                    <a:srgbClr val="C0C0C0"/>
                  </a:outerShdw>
                </a:effectLst>
                <a:latin typeface="Bell MT" pitchFamily="18" charset="0"/>
              </a:rPr>
              <a:t>              reject the new paths with loops;</a:t>
            </a:r>
          </a:p>
          <a:p>
            <a:pPr defTabSz="1027859" eaLnBrk="0" hangingPunct="0">
              <a:lnSpc>
                <a:spcPct val="110000"/>
              </a:lnSpc>
              <a:defRPr/>
            </a:pPr>
            <a:r>
              <a:rPr lang="en-US" sz="2400" dirty="0">
                <a:effectLst>
                  <a:outerShdw blurRad="38100" dist="38100" dir="2700000" algn="tl">
                    <a:srgbClr val="C0C0C0"/>
                  </a:outerShdw>
                </a:effectLst>
                <a:latin typeface="Bell MT" pitchFamily="18" charset="0"/>
              </a:rPr>
              <a:t>              add the new paths to front of </a:t>
            </a:r>
            <a:r>
              <a:rPr lang="en-US" sz="2400" dirty="0">
                <a:solidFill>
                  <a:srgbClr val="000099"/>
                </a:solidFill>
                <a:effectLst>
                  <a:outerShdw blurRad="38100" dist="38100" dir="2700000" algn="tl">
                    <a:srgbClr val="C0C0C0"/>
                  </a:outerShdw>
                </a:effectLst>
                <a:latin typeface="Bell MT" pitchFamily="18" charset="0"/>
              </a:rPr>
              <a:t>STACK</a:t>
            </a:r>
            <a:r>
              <a:rPr lang="en-US" sz="2400" dirty="0">
                <a:effectLst>
                  <a:outerShdw blurRad="38100" dist="38100" dir="2700000" algn="tl">
                    <a:srgbClr val="C0C0C0"/>
                  </a:outerShdw>
                </a:effectLst>
                <a:latin typeface="Bell MT" pitchFamily="18" charset="0"/>
              </a:rPr>
              <a:t>;</a:t>
            </a:r>
          </a:p>
          <a:p>
            <a:pPr defTabSz="1027859" eaLnBrk="0" hangingPunct="0">
              <a:defRPr/>
            </a:pPr>
            <a:r>
              <a:rPr lang="en-US" sz="2400" dirty="0">
                <a:effectLst>
                  <a:outerShdw blurRad="38100" dist="38100" dir="2700000" algn="tl">
                    <a:srgbClr val="C0C0C0"/>
                  </a:outerShdw>
                </a:effectLst>
                <a:latin typeface="Bell MT" pitchFamily="18" charset="0"/>
              </a:rPr>
              <a:t>3. </a:t>
            </a:r>
            <a:r>
              <a:rPr lang="en-US" sz="2400" u="sng" dirty="0">
                <a:solidFill>
                  <a:srgbClr val="660066"/>
                </a:solidFill>
                <a:effectLst>
                  <a:outerShdw blurRad="38100" dist="38100" dir="2700000" algn="tl">
                    <a:srgbClr val="C0C0C0"/>
                  </a:outerShdw>
                </a:effectLst>
                <a:latin typeface="Bell MT" pitchFamily="18" charset="0"/>
              </a:rPr>
              <a:t>IF</a:t>
            </a:r>
            <a:r>
              <a:rPr lang="en-US" sz="2400" dirty="0">
                <a:effectLst>
                  <a:outerShdw blurRad="38100" dist="38100" dir="2700000" algn="tl">
                    <a:srgbClr val="C0C0C0"/>
                  </a:outerShdw>
                </a:effectLst>
                <a:latin typeface="Bell MT" pitchFamily="18" charset="0"/>
              </a:rPr>
              <a:t>  goal reached</a:t>
            </a:r>
          </a:p>
          <a:p>
            <a:pPr defTabSz="1027859" eaLnBrk="0" hangingPunct="0">
              <a:defRPr/>
            </a:pPr>
            <a:r>
              <a:rPr lang="en-US" sz="2400" dirty="0">
                <a:effectLst>
                  <a:outerShdw blurRad="38100" dist="38100" dir="2700000" algn="tl">
                    <a:srgbClr val="C0C0C0"/>
                  </a:outerShdw>
                </a:effectLst>
                <a:latin typeface="Bell MT" pitchFamily="18" charset="0"/>
              </a:rPr>
              <a:t>             </a:t>
            </a:r>
            <a:r>
              <a:rPr lang="en-US" sz="2400" u="sng" dirty="0">
                <a:solidFill>
                  <a:srgbClr val="660066"/>
                </a:solidFill>
                <a:effectLst>
                  <a:outerShdw blurRad="38100" dist="38100" dir="2700000" algn="tl">
                    <a:srgbClr val="C0C0C0"/>
                  </a:outerShdw>
                </a:effectLst>
                <a:latin typeface="Bell MT" pitchFamily="18" charset="0"/>
              </a:rPr>
              <a:t>THEN</a:t>
            </a:r>
            <a:r>
              <a:rPr lang="en-US" sz="2400" dirty="0">
                <a:effectLst>
                  <a:outerShdw blurRad="38100" dist="38100" dir="2700000" algn="tl">
                    <a:srgbClr val="C0C0C0"/>
                  </a:outerShdw>
                </a:effectLst>
                <a:latin typeface="Bell MT" pitchFamily="18" charset="0"/>
              </a:rPr>
              <a:t> success;</a:t>
            </a:r>
          </a:p>
          <a:p>
            <a:pPr defTabSz="1027859" eaLnBrk="0" hangingPunct="0">
              <a:defRPr/>
            </a:pPr>
            <a:r>
              <a:rPr lang="en-US" sz="2400" dirty="0">
                <a:effectLst>
                  <a:outerShdw blurRad="38100" dist="38100" dir="2700000" algn="tl">
                    <a:srgbClr val="C0C0C0"/>
                  </a:outerShdw>
                </a:effectLst>
                <a:latin typeface="Bell MT" pitchFamily="18" charset="0"/>
              </a:rPr>
              <a:t>             </a:t>
            </a:r>
            <a:r>
              <a:rPr lang="en-US" sz="2400" u="sng" dirty="0">
                <a:solidFill>
                  <a:srgbClr val="660066"/>
                </a:solidFill>
                <a:effectLst>
                  <a:outerShdw blurRad="38100" dist="38100" dir="2700000" algn="tl">
                    <a:srgbClr val="C0C0C0"/>
                  </a:outerShdw>
                </a:effectLst>
                <a:latin typeface="Bell MT" pitchFamily="18" charset="0"/>
              </a:rPr>
              <a:t>ELSE</a:t>
            </a:r>
            <a:r>
              <a:rPr lang="en-US" sz="2400" dirty="0">
                <a:effectLst>
                  <a:outerShdw blurRad="38100" dist="38100" dir="2700000" algn="tl">
                    <a:srgbClr val="C0C0C0"/>
                  </a:outerShdw>
                </a:effectLst>
                <a:latin typeface="Bell MT" pitchFamily="18" charset="0"/>
              </a:rPr>
              <a:t> failure;</a:t>
            </a:r>
            <a:r>
              <a:rPr lang="en-US" sz="2400" dirty="0">
                <a:solidFill>
                  <a:srgbClr val="000099"/>
                </a:solidFill>
                <a:effectLst>
                  <a:outerShdw blurRad="38100" dist="38100" dir="2700000" algn="tl">
                    <a:srgbClr val="C0C0C0"/>
                  </a:outerShdw>
                </a:effectLst>
                <a:latin typeface="Bell MT" panose="02020503060305020303" pitchFamily="18" charset="0"/>
              </a:rPr>
              <a:t> </a:t>
            </a:r>
          </a:p>
        </p:txBody>
      </p:sp>
      <p:sp>
        <p:nvSpPr>
          <p:cNvPr id="65542" name="AutoShape 9"/>
          <p:cNvSpPr>
            <a:spLocks/>
          </p:cNvSpPr>
          <p:nvPr/>
        </p:nvSpPr>
        <p:spPr bwMode="auto">
          <a:xfrm>
            <a:off x="2362200" y="2055813"/>
            <a:ext cx="152400" cy="690562"/>
          </a:xfrm>
          <a:prstGeom prst="leftBrace">
            <a:avLst>
              <a:gd name="adj1" fmla="val 39166"/>
              <a:gd name="adj2" fmla="val 50000"/>
            </a:avLst>
          </a:prstGeom>
          <a:noFill/>
          <a:ln w="28575">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65543" name="AutoShape 10"/>
          <p:cNvSpPr>
            <a:spLocks/>
          </p:cNvSpPr>
          <p:nvPr/>
        </p:nvSpPr>
        <p:spPr bwMode="auto">
          <a:xfrm>
            <a:off x="1450975" y="3279775"/>
            <a:ext cx="149225" cy="1444625"/>
          </a:xfrm>
          <a:prstGeom prst="leftBrace">
            <a:avLst>
              <a:gd name="adj1" fmla="val 83677"/>
              <a:gd name="adj2" fmla="val 50000"/>
            </a:avLst>
          </a:prstGeom>
          <a:noFill/>
          <a:ln w="28575">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8" name="Date Placeholder 7"/>
          <p:cNvSpPr>
            <a:spLocks noGrp="1"/>
          </p:cNvSpPr>
          <p:nvPr>
            <p:ph type="dt" sz="half" idx="10"/>
          </p:nvPr>
        </p:nvSpPr>
        <p:spPr/>
        <p:txBody>
          <a:bodyPr/>
          <a:lstStyle/>
          <a:p>
            <a:pPr>
              <a:defRPr/>
            </a:pPr>
            <a:fld id="{2EFACBB3-490A-499D-B9A9-549808FEF5EB}" type="datetime1">
              <a:rPr lang="en-US" altLang="en-US" smtClean="0"/>
              <a:pPr>
                <a:defRPr/>
              </a:pPr>
              <a:t>2/1/2024</a:t>
            </a:fld>
            <a:endParaRPr lang="en-US" altLang="en-US"/>
          </a:p>
        </p:txBody>
      </p:sp>
      <p:sp>
        <p:nvSpPr>
          <p:cNvPr id="9" name="Footer Placeholder 8"/>
          <p:cNvSpPr>
            <a:spLocks noGrp="1"/>
          </p:cNvSpPr>
          <p:nvPr>
            <p:ph type="ftr" sz="quarter" idx="11"/>
          </p:nvPr>
        </p:nvSpPr>
        <p:spPr/>
        <p:txBody>
          <a:bodyPr/>
          <a:lstStyle/>
          <a:p>
            <a:pPr>
              <a:defRPr/>
            </a:pPr>
            <a:r>
              <a:rPr lang="en-US" altLang="en-US" dirty="0"/>
              <a:t>AI/COSC</a:t>
            </a:r>
          </a:p>
        </p:txBody>
      </p:sp>
      <p:sp>
        <p:nvSpPr>
          <p:cNvPr id="10" name="Slide Number Placeholder 9"/>
          <p:cNvSpPr>
            <a:spLocks noGrp="1"/>
          </p:cNvSpPr>
          <p:nvPr>
            <p:ph type="sldNum" sz="quarter" idx="12"/>
          </p:nvPr>
        </p:nvSpPr>
        <p:spPr/>
        <p:txBody>
          <a:bodyPr/>
          <a:lstStyle/>
          <a:p>
            <a:pPr>
              <a:defRPr/>
            </a:pPr>
            <a:fld id="{2E53A112-71A6-42C9-9F16-7A725A4C64B2}" type="slidenum">
              <a:rPr lang="en-US" altLang="en-US" smtClean="0"/>
              <a:pPr>
                <a:defRPr/>
              </a:pPr>
              <a:t>63</a:t>
            </a:fld>
            <a:endParaRPr lang="en-US" altLang="en-US"/>
          </a:p>
        </p:txBody>
      </p:sp>
      <p:sp>
        <p:nvSpPr>
          <p:cNvPr id="11" name="Rectangle 10"/>
          <p:cNvSpPr/>
          <p:nvPr/>
        </p:nvSpPr>
        <p:spPr>
          <a:xfrm>
            <a:off x="762000" y="685800"/>
            <a:ext cx="7620000" cy="492443"/>
          </a:xfrm>
          <a:prstGeom prst="rect">
            <a:avLst/>
          </a:prstGeom>
        </p:spPr>
        <p:txBody>
          <a:bodyPr wrap="square">
            <a:spAutoFit/>
          </a:bodyPr>
          <a:lstStyle/>
          <a:p>
            <a:r>
              <a:rPr lang="en-US" sz="2600" b="1" dirty="0">
                <a:latin typeface="Bell MT" pitchFamily="18" charset="0"/>
              </a:rPr>
              <a:t>Depth-first search(LIFO) algorithm</a:t>
            </a:r>
            <a:endParaRPr lang="en-US" sz="2600" dirty="0"/>
          </a:p>
        </p:txBody>
      </p:sp>
      <p:sp>
        <p:nvSpPr>
          <p:cNvPr id="12" name="Rectangle 11"/>
          <p:cNvSpPr/>
          <p:nvPr/>
        </p:nvSpPr>
        <p:spPr>
          <a:xfrm>
            <a:off x="762000" y="0"/>
            <a:ext cx="7696200" cy="584775"/>
          </a:xfrm>
          <a:prstGeom prst="rect">
            <a:avLst/>
          </a:prstGeom>
        </p:spPr>
        <p:txBody>
          <a:bodyPr wrap="square">
            <a:spAutoFit/>
          </a:bodyPr>
          <a:lstStyle/>
          <a:p>
            <a:pPr lvl="0">
              <a:defRPr/>
            </a:pPr>
            <a:r>
              <a:rPr lang="en-US" sz="3200" b="1" dirty="0">
                <a:solidFill>
                  <a:prstClr val="black"/>
                </a:solidFill>
                <a:latin typeface="Bell MT" pitchFamily="18" charset="0"/>
              </a:rPr>
              <a:t>Depth-first search cont’d</a:t>
            </a:r>
            <a:endParaRPr lang="en-US" sz="3200" dirty="0">
              <a:solidFill>
                <a:prstClr val="black"/>
              </a:solidFill>
              <a:latin typeface="Bell MT"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838200"/>
            <a:ext cx="7772400" cy="5633209"/>
          </a:xfrm>
          <a:prstGeom prst="rect">
            <a:avLst/>
          </a:prstGeom>
        </p:spPr>
        <p:txBody>
          <a:bodyPr wrap="square">
            <a:spAutoFit/>
          </a:bodyPr>
          <a:lstStyle/>
          <a:p>
            <a:pPr marL="344488" indent="-344488" algn="just">
              <a:buFont typeface="Arial" pitchFamily="34" charset="0"/>
              <a:buChar char="•"/>
              <a:defRPr/>
            </a:pPr>
            <a:r>
              <a:rPr lang="en-US" sz="2200" b="1" dirty="0">
                <a:latin typeface="Bell MT" pitchFamily="18" charset="0"/>
              </a:rPr>
              <a:t>Complete:  	Yes,	if state space finite</a:t>
            </a:r>
          </a:p>
          <a:p>
            <a:pPr marL="2630488" lvl="5" indent="-344488" algn="just">
              <a:defRPr/>
            </a:pPr>
            <a:r>
              <a:rPr lang="en-US" sz="2200" b="1" dirty="0">
                <a:latin typeface="Bell MT" pitchFamily="18" charset="0"/>
              </a:rPr>
              <a:t>		No,	if state contains infinite paths or loops</a:t>
            </a:r>
          </a:p>
          <a:p>
            <a:pPr marL="344488" indent="-344488" algn="just">
              <a:buFont typeface="Arial" pitchFamily="34" charset="0"/>
              <a:buChar char="•"/>
              <a:defRPr/>
            </a:pPr>
            <a:r>
              <a:rPr lang="en-US" sz="2200" b="1" dirty="0">
                <a:latin typeface="Bell MT" pitchFamily="18" charset="0"/>
              </a:rPr>
              <a:t>Time:		 </a:t>
            </a:r>
            <a:r>
              <a:rPr lang="en-US" sz="2200" b="1" i="1" dirty="0">
                <a:latin typeface="Bell MT" pitchFamily="18" charset="0"/>
              </a:rPr>
              <a:t>O(</a:t>
            </a:r>
            <a:r>
              <a:rPr lang="en-US" sz="2200" b="1" i="1" dirty="0" err="1">
                <a:latin typeface="Bell MT" pitchFamily="18" charset="0"/>
              </a:rPr>
              <a:t>b</a:t>
            </a:r>
            <a:r>
              <a:rPr lang="en-US" sz="2200" b="1" i="1" baseline="30000" dirty="0" err="1">
                <a:latin typeface="Bell MT" pitchFamily="18" charset="0"/>
              </a:rPr>
              <a:t>m</a:t>
            </a:r>
            <a:r>
              <a:rPr lang="en-US" sz="2200" b="1" i="1" dirty="0">
                <a:latin typeface="Bell MT" pitchFamily="18" charset="0"/>
              </a:rPr>
              <a:t>)</a:t>
            </a:r>
          </a:p>
          <a:p>
            <a:pPr marL="344488" indent="-344488" algn="just">
              <a:buFont typeface="Arial" pitchFamily="34" charset="0"/>
              <a:buChar char="•"/>
              <a:defRPr/>
            </a:pPr>
            <a:r>
              <a:rPr lang="en-US" sz="2200" b="1" dirty="0">
                <a:latin typeface="Bell MT" pitchFamily="18" charset="0"/>
              </a:rPr>
              <a:t>Space:		 </a:t>
            </a:r>
            <a:r>
              <a:rPr lang="en-US" sz="2200" b="1" i="1" dirty="0">
                <a:latin typeface="Bell MT" pitchFamily="18" charset="0"/>
              </a:rPr>
              <a:t>O(</a:t>
            </a:r>
            <a:r>
              <a:rPr lang="en-US" sz="2200" b="1" i="1" dirty="0" err="1">
                <a:latin typeface="Bell MT" pitchFamily="18" charset="0"/>
              </a:rPr>
              <a:t>bm</a:t>
            </a:r>
            <a:r>
              <a:rPr lang="en-US" sz="2200" b="1" i="1" dirty="0">
                <a:latin typeface="Bell MT" pitchFamily="18" charset="0"/>
              </a:rPr>
              <a:t>) or O(bm+1) (i.e. linear space)</a:t>
            </a:r>
          </a:p>
          <a:p>
            <a:pPr marL="344488" indent="-344488" algn="just">
              <a:buFont typeface="Arial" pitchFamily="34" charset="0"/>
              <a:buChar char="•"/>
              <a:defRPr/>
            </a:pPr>
            <a:r>
              <a:rPr lang="en-US" sz="2200" b="1" dirty="0">
                <a:latin typeface="Bell MT" pitchFamily="18" charset="0"/>
              </a:rPr>
              <a:t>Optimal :		No</a:t>
            </a:r>
          </a:p>
          <a:p>
            <a:pPr algn="just">
              <a:lnSpc>
                <a:spcPct val="150000"/>
              </a:lnSpc>
              <a:defRPr/>
            </a:pPr>
            <a:r>
              <a:rPr lang="en-US" sz="2200" dirty="0">
                <a:latin typeface="Bell MT" pitchFamily="18" charset="0"/>
              </a:rPr>
              <a:t>Then the worst case  time complexity is O(</a:t>
            </a:r>
            <a:r>
              <a:rPr lang="en-US" sz="2200" dirty="0" err="1">
                <a:latin typeface="Bell MT" pitchFamily="18" charset="0"/>
              </a:rPr>
              <a:t>b</a:t>
            </a:r>
            <a:r>
              <a:rPr lang="en-US" sz="2200" baseline="30000" dirty="0" err="1">
                <a:latin typeface="Bell MT" pitchFamily="18" charset="0"/>
              </a:rPr>
              <a:t>m</a:t>
            </a:r>
            <a:r>
              <a:rPr lang="en-US" sz="2200" dirty="0">
                <a:latin typeface="Bell MT" pitchFamily="18" charset="0"/>
              </a:rPr>
              <a:t>)</a:t>
            </a:r>
          </a:p>
          <a:p>
            <a:pPr algn="just">
              <a:lnSpc>
                <a:spcPct val="150000"/>
              </a:lnSpc>
              <a:defRPr/>
            </a:pPr>
            <a:r>
              <a:rPr lang="en-US" sz="2200" dirty="0">
                <a:latin typeface="Bell MT" pitchFamily="18" charset="0"/>
              </a:rPr>
              <a:t>However, for very </a:t>
            </a:r>
            <a:r>
              <a:rPr lang="en-US" sz="2200" b="1" dirty="0">
                <a:latin typeface="Bell MT" pitchFamily="18" charset="0"/>
              </a:rPr>
              <a:t>deep</a:t>
            </a:r>
            <a:r>
              <a:rPr lang="en-US" sz="2200" dirty="0">
                <a:latin typeface="Bell MT" pitchFamily="18" charset="0"/>
              </a:rPr>
              <a:t> (or </a:t>
            </a:r>
            <a:r>
              <a:rPr lang="en-US" sz="2200" b="1" dirty="0">
                <a:latin typeface="Bell MT" pitchFamily="18" charset="0"/>
              </a:rPr>
              <a:t>infinite</a:t>
            </a:r>
            <a:r>
              <a:rPr lang="en-US" sz="2200" dirty="0">
                <a:latin typeface="Bell MT" pitchFamily="18" charset="0"/>
              </a:rPr>
              <a:t> due to cycles) </a:t>
            </a:r>
            <a:r>
              <a:rPr lang="en-US" sz="2200" b="1" dirty="0">
                <a:latin typeface="Bell MT" pitchFamily="18" charset="0"/>
              </a:rPr>
              <a:t>trees</a:t>
            </a:r>
            <a:r>
              <a:rPr lang="en-US" sz="2200" dirty="0">
                <a:latin typeface="Bell MT" pitchFamily="18" charset="0"/>
              </a:rPr>
              <a:t> this search may spend a lot of time (forever) searching down the wrong branch</a:t>
            </a:r>
          </a:p>
          <a:p>
            <a:pPr algn="just">
              <a:lnSpc>
                <a:spcPct val="150000"/>
              </a:lnSpc>
              <a:defRPr/>
            </a:pPr>
            <a:r>
              <a:rPr lang="en-US" sz="2200" dirty="0">
                <a:latin typeface="Bell MT" pitchFamily="18" charset="0"/>
              </a:rPr>
              <a:t>Backtracking search uses even less memory, one successor instead of all </a:t>
            </a:r>
            <a:r>
              <a:rPr lang="en-US" sz="2200" i="1" dirty="0">
                <a:latin typeface="Bell MT" pitchFamily="18" charset="0"/>
              </a:rPr>
              <a:t>b.</a:t>
            </a:r>
            <a:endParaRPr lang="en-US" sz="2200" dirty="0">
              <a:latin typeface="Bell MT" pitchFamily="18" charset="0"/>
            </a:endParaRPr>
          </a:p>
          <a:p>
            <a:pPr algn="just">
              <a:lnSpc>
                <a:spcPct val="150000"/>
              </a:lnSpc>
              <a:defRPr/>
            </a:pPr>
            <a:endParaRPr lang="en-US" sz="2200" dirty="0">
              <a:latin typeface="Bell MT" pitchFamily="18" charset="0"/>
            </a:endParaRPr>
          </a:p>
        </p:txBody>
      </p:sp>
      <p:sp>
        <p:nvSpPr>
          <p:cNvPr id="4" name="Rectangle 3"/>
          <p:cNvSpPr/>
          <p:nvPr/>
        </p:nvSpPr>
        <p:spPr>
          <a:xfrm>
            <a:off x="838200" y="0"/>
            <a:ext cx="7620000" cy="584775"/>
          </a:xfrm>
          <a:prstGeom prst="rect">
            <a:avLst/>
          </a:prstGeom>
        </p:spPr>
        <p:txBody>
          <a:bodyPr wrap="square">
            <a:spAutoFit/>
          </a:bodyPr>
          <a:lstStyle/>
          <a:p>
            <a:pPr lvl="0" algn="ctr">
              <a:defRPr/>
            </a:pPr>
            <a:r>
              <a:rPr lang="en-US" sz="3200" b="1" dirty="0">
                <a:solidFill>
                  <a:prstClr val="black"/>
                </a:solidFill>
                <a:latin typeface="Bell MT" pitchFamily="18" charset="0"/>
              </a:rPr>
              <a:t>Depth-first search cont’d</a:t>
            </a:r>
            <a:endParaRPr lang="en-US" sz="3200" dirty="0">
              <a:solidFill>
                <a:prstClr val="black"/>
              </a:solidFill>
              <a:latin typeface="Bell MT" pitchFamily="18" charset="0"/>
            </a:endParaRPr>
          </a:p>
        </p:txBody>
      </p:sp>
      <p:sp>
        <p:nvSpPr>
          <p:cNvPr id="5" name="Date Placeholder 4"/>
          <p:cNvSpPr>
            <a:spLocks noGrp="1"/>
          </p:cNvSpPr>
          <p:nvPr>
            <p:ph type="dt" sz="half" idx="10"/>
          </p:nvPr>
        </p:nvSpPr>
        <p:spPr/>
        <p:txBody>
          <a:bodyPr/>
          <a:lstStyle/>
          <a:p>
            <a:pPr>
              <a:defRPr/>
            </a:pPr>
            <a:fld id="{1C2B0EB8-F4D1-4E01-967D-BE1F57553877}" type="datetime1">
              <a:rPr lang="en-US" altLang="en-US" smtClean="0"/>
              <a:pPr>
                <a:defRPr/>
              </a:pPr>
              <a:t>2/1/2024</a:t>
            </a:fld>
            <a:endParaRPr lang="en-US" altLang="en-US"/>
          </a:p>
        </p:txBody>
      </p:sp>
      <p:sp>
        <p:nvSpPr>
          <p:cNvPr id="6" name="Footer Placeholder 5"/>
          <p:cNvSpPr>
            <a:spLocks noGrp="1"/>
          </p:cNvSpPr>
          <p:nvPr>
            <p:ph type="ftr" sz="quarter" idx="11"/>
          </p:nvPr>
        </p:nvSpPr>
        <p:spPr/>
        <p:txBody>
          <a:bodyPr/>
          <a:lstStyle/>
          <a:p>
            <a:pPr>
              <a:defRPr/>
            </a:pPr>
            <a:r>
              <a:rPr lang="en-US" altLang="en-US" dirty="0"/>
              <a:t>AI/COSC</a:t>
            </a:r>
          </a:p>
        </p:txBody>
      </p:sp>
      <p:sp>
        <p:nvSpPr>
          <p:cNvPr id="7" name="Slide Number Placeholder 6"/>
          <p:cNvSpPr>
            <a:spLocks noGrp="1"/>
          </p:cNvSpPr>
          <p:nvPr>
            <p:ph type="sldNum" sz="quarter" idx="12"/>
          </p:nvPr>
        </p:nvSpPr>
        <p:spPr/>
        <p:txBody>
          <a:bodyPr/>
          <a:lstStyle/>
          <a:p>
            <a:pPr>
              <a:defRPr/>
            </a:pPr>
            <a:fld id="{2E53A112-71A6-42C9-9F16-7A725A4C64B2}" type="slidenum">
              <a:rPr lang="en-US" altLang="en-US" smtClean="0"/>
              <a:pPr>
                <a:defRPr/>
              </a:pPr>
              <a:t>64</a:t>
            </a:fld>
            <a:endParaRPr lang="en-US"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1026"/>
          <p:cNvSpPr>
            <a:spLocks noGrp="1" noChangeArrowheads="1"/>
          </p:cNvSpPr>
          <p:nvPr>
            <p:ph type="title" idx="4294967295"/>
          </p:nvPr>
        </p:nvSpPr>
        <p:spPr>
          <a:xfrm>
            <a:off x="762000" y="0"/>
            <a:ext cx="7696200" cy="762000"/>
          </a:xfrm>
        </p:spPr>
        <p:txBody>
          <a:bodyPr/>
          <a:lstStyle/>
          <a:p>
            <a:pPr>
              <a:defRPr/>
            </a:pPr>
            <a:r>
              <a:rPr lang="en-US" b="1" dirty="0">
                <a:solidFill>
                  <a:prstClr val="black"/>
                </a:solidFill>
              </a:rPr>
              <a:t>Depth-first search cont’d</a:t>
            </a:r>
            <a:endParaRPr lang="en-US" dirty="0"/>
          </a:p>
        </p:txBody>
      </p:sp>
      <p:sp>
        <p:nvSpPr>
          <p:cNvPr id="67588" name="Rectangle 1027"/>
          <p:cNvSpPr>
            <a:spLocks noGrp="1" noChangeArrowheads="1"/>
          </p:cNvSpPr>
          <p:nvPr>
            <p:ph type="body" idx="4294967295"/>
          </p:nvPr>
        </p:nvSpPr>
        <p:spPr>
          <a:xfrm>
            <a:off x="723900" y="762000"/>
            <a:ext cx="7696200" cy="5006975"/>
          </a:xfrm>
        </p:spPr>
        <p:txBody>
          <a:bodyPr>
            <a:normAutofit/>
          </a:bodyPr>
          <a:lstStyle/>
          <a:p>
            <a:pPr algn="just">
              <a:lnSpc>
                <a:spcPct val="150000"/>
              </a:lnSpc>
              <a:spcBef>
                <a:spcPct val="0"/>
              </a:spcBef>
            </a:pPr>
            <a:r>
              <a:rPr lang="en-US" sz="2600" dirty="0">
                <a:latin typeface="Bell MT" pitchFamily="18" charset="0"/>
              </a:rPr>
              <a:t>Time Requirements of Depth-First Search</a:t>
            </a:r>
            <a:endParaRPr lang="en-US" sz="2600" b="1" dirty="0">
              <a:latin typeface="Bell MT" pitchFamily="18" charset="0"/>
            </a:endParaRPr>
          </a:p>
          <a:p>
            <a:pPr lvl="1" algn="just">
              <a:lnSpc>
                <a:spcPct val="150000"/>
              </a:lnSpc>
              <a:spcBef>
                <a:spcPct val="0"/>
              </a:spcBef>
            </a:pPr>
            <a:r>
              <a:rPr lang="en-US" sz="2400" b="1" dirty="0">
                <a:latin typeface="Bell MT" pitchFamily="18" charset="0"/>
              </a:rPr>
              <a:t>It is also more likely to return a solution path that is longer than the optimal</a:t>
            </a:r>
          </a:p>
          <a:p>
            <a:pPr lvl="1" algn="just">
              <a:lnSpc>
                <a:spcPct val="150000"/>
              </a:lnSpc>
              <a:spcBef>
                <a:spcPct val="0"/>
              </a:spcBef>
            </a:pPr>
            <a:r>
              <a:rPr lang="en-US" sz="2400" dirty="0">
                <a:latin typeface="Bell MT" pitchFamily="18" charset="0"/>
              </a:rPr>
              <a:t>Because it may not find a solution if one exists, this search strategy is </a:t>
            </a:r>
            <a:r>
              <a:rPr lang="en-US" sz="2400" b="1" dirty="0">
                <a:latin typeface="Bell MT" pitchFamily="18" charset="0"/>
              </a:rPr>
              <a:t>not </a:t>
            </a:r>
            <a:r>
              <a:rPr lang="en-US" sz="2400" b="1" i="1" dirty="0">
                <a:latin typeface="Bell MT" pitchFamily="18" charset="0"/>
              </a:rPr>
              <a:t>complete</a:t>
            </a:r>
            <a:r>
              <a:rPr lang="en-US" sz="2400" dirty="0">
                <a:latin typeface="Bell MT" pitchFamily="18" charset="0"/>
              </a:rPr>
              <a:t>.</a:t>
            </a:r>
          </a:p>
          <a:p>
            <a:pPr lvl="1" algn="just">
              <a:lnSpc>
                <a:spcPct val="150000"/>
              </a:lnSpc>
              <a:spcBef>
                <a:spcPct val="0"/>
              </a:spcBef>
            </a:pPr>
            <a:r>
              <a:rPr lang="en-US" sz="2400" dirty="0">
                <a:latin typeface="Bell MT" pitchFamily="18" charset="0"/>
              </a:rPr>
              <a:t>Remarks: Avoid DFS for large or infinite maximum depths</a:t>
            </a:r>
            <a:r>
              <a:rPr lang="en-US" sz="2600" dirty="0">
                <a:latin typeface="Bell MT" pitchFamily="18" charset="0"/>
              </a:rPr>
              <a:t>.</a:t>
            </a:r>
          </a:p>
        </p:txBody>
      </p:sp>
      <p:sp>
        <p:nvSpPr>
          <p:cNvPr id="5" name="Date Placeholder 4"/>
          <p:cNvSpPr>
            <a:spLocks noGrp="1"/>
          </p:cNvSpPr>
          <p:nvPr>
            <p:ph type="dt" sz="half" idx="10"/>
          </p:nvPr>
        </p:nvSpPr>
        <p:spPr/>
        <p:txBody>
          <a:bodyPr/>
          <a:lstStyle/>
          <a:p>
            <a:pPr>
              <a:defRPr/>
            </a:pPr>
            <a:fld id="{E66CE61D-718B-4E61-ACD8-DA37046B5A16}" type="datetime1">
              <a:rPr lang="en-US" altLang="en-US" smtClean="0"/>
              <a:pPr>
                <a:defRPr/>
              </a:pPr>
              <a:t>2/1/2024</a:t>
            </a:fld>
            <a:endParaRPr lang="en-US" altLang="en-US"/>
          </a:p>
        </p:txBody>
      </p:sp>
      <p:sp>
        <p:nvSpPr>
          <p:cNvPr id="6" name="Footer Placeholder 5"/>
          <p:cNvSpPr>
            <a:spLocks noGrp="1"/>
          </p:cNvSpPr>
          <p:nvPr>
            <p:ph type="ftr" sz="quarter" idx="11"/>
          </p:nvPr>
        </p:nvSpPr>
        <p:spPr/>
        <p:txBody>
          <a:bodyPr/>
          <a:lstStyle/>
          <a:p>
            <a:pPr>
              <a:defRPr/>
            </a:pPr>
            <a:r>
              <a:rPr lang="en-US" altLang="en-US" dirty="0"/>
              <a:t>AI/COSC</a:t>
            </a:r>
          </a:p>
        </p:txBody>
      </p:sp>
      <p:sp>
        <p:nvSpPr>
          <p:cNvPr id="7" name="Slide Number Placeholder 6"/>
          <p:cNvSpPr>
            <a:spLocks noGrp="1"/>
          </p:cNvSpPr>
          <p:nvPr>
            <p:ph type="sldNum" sz="quarter" idx="12"/>
          </p:nvPr>
        </p:nvSpPr>
        <p:spPr/>
        <p:txBody>
          <a:bodyPr/>
          <a:lstStyle/>
          <a:p>
            <a:pPr>
              <a:defRPr/>
            </a:pPr>
            <a:fld id="{2E53A112-71A6-42C9-9F16-7A725A4C64B2}" type="slidenum">
              <a:rPr lang="en-US" altLang="en-US" smtClean="0"/>
              <a:pPr>
                <a:defRPr/>
              </a:pPr>
              <a:t>65</a:t>
            </a:fld>
            <a:endParaRPr lang="en-US"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762000" y="0"/>
            <a:ext cx="7696200" cy="792162"/>
          </a:xfrm>
        </p:spPr>
        <p:txBody>
          <a:bodyPr>
            <a:normAutofit/>
          </a:bodyPr>
          <a:lstStyle/>
          <a:p>
            <a:pPr eaLnBrk="1" hangingPunct="1"/>
            <a:r>
              <a:rPr lang="en-US" sz="2400" b="1" dirty="0">
                <a:latin typeface="Bell MT" pitchFamily="18" charset="0"/>
              </a:rPr>
              <a:t>Depth-Limited Strategy(Depth first search with cut off)</a:t>
            </a:r>
          </a:p>
        </p:txBody>
      </p:sp>
      <p:sp>
        <p:nvSpPr>
          <p:cNvPr id="68611" name="Rectangle 3" descr="Rectangle: Click to edit Master text styles&#10;Second level&#10;Third level&#10;Fourth level&#10;Fifth level"/>
          <p:cNvSpPr>
            <a:spLocks noGrp="1" noChangeArrowheads="1"/>
          </p:cNvSpPr>
          <p:nvPr>
            <p:ph type="body" idx="1"/>
          </p:nvPr>
        </p:nvSpPr>
        <p:spPr>
          <a:xfrm>
            <a:off x="762000" y="914400"/>
            <a:ext cx="7696200" cy="5105400"/>
          </a:xfrm>
        </p:spPr>
        <p:txBody>
          <a:bodyPr/>
          <a:lstStyle/>
          <a:p>
            <a:pPr eaLnBrk="1" hangingPunct="1">
              <a:lnSpc>
                <a:spcPct val="80000"/>
              </a:lnSpc>
            </a:pPr>
            <a:r>
              <a:rPr lang="en-US" sz="2400" dirty="0">
                <a:latin typeface="Bell MT" pitchFamily="18" charset="0"/>
              </a:rPr>
              <a:t>Depth-first with </a:t>
            </a:r>
            <a:r>
              <a:rPr lang="en-US" sz="2400" dirty="0">
                <a:solidFill>
                  <a:srgbClr val="CC6600"/>
                </a:solidFill>
                <a:latin typeface="Bell MT" pitchFamily="18" charset="0"/>
              </a:rPr>
              <a:t>depth cutoff</a:t>
            </a:r>
            <a:r>
              <a:rPr lang="en-US" sz="2400" dirty="0">
                <a:latin typeface="Bell MT" pitchFamily="18" charset="0"/>
              </a:rPr>
              <a:t> </a:t>
            </a:r>
            <a:r>
              <a:rPr lang="en-US" sz="2400" dirty="0">
                <a:solidFill>
                  <a:srgbClr val="008000"/>
                </a:solidFill>
                <a:latin typeface="Bell MT" pitchFamily="18" charset="0"/>
              </a:rPr>
              <a:t>k</a:t>
            </a:r>
            <a:r>
              <a:rPr lang="en-US" sz="2400" dirty="0">
                <a:latin typeface="Bell MT" pitchFamily="18" charset="0"/>
              </a:rPr>
              <a:t> (maximal depth below which nodes are not expanded)</a:t>
            </a:r>
            <a:br>
              <a:rPr lang="en-US" sz="2400" dirty="0">
                <a:latin typeface="Bell MT" pitchFamily="18" charset="0"/>
              </a:rPr>
            </a:br>
            <a:endParaRPr lang="en-US" sz="2400" dirty="0">
              <a:latin typeface="Bell MT" pitchFamily="18" charset="0"/>
            </a:endParaRPr>
          </a:p>
          <a:p>
            <a:pPr eaLnBrk="1" hangingPunct="1">
              <a:lnSpc>
                <a:spcPct val="80000"/>
              </a:lnSpc>
            </a:pPr>
            <a:r>
              <a:rPr lang="en-US" sz="2400" dirty="0">
                <a:latin typeface="Bell MT" pitchFamily="18" charset="0"/>
              </a:rPr>
              <a:t>Three possible outcomes:</a:t>
            </a:r>
          </a:p>
          <a:p>
            <a:pPr lvl="1" eaLnBrk="1" hangingPunct="1">
              <a:lnSpc>
                <a:spcPct val="80000"/>
              </a:lnSpc>
            </a:pPr>
            <a:r>
              <a:rPr lang="en-US" sz="2400" dirty="0">
                <a:latin typeface="Bell MT" pitchFamily="18" charset="0"/>
              </a:rPr>
              <a:t>Solution</a:t>
            </a:r>
          </a:p>
          <a:p>
            <a:pPr lvl="1" eaLnBrk="1" hangingPunct="1">
              <a:lnSpc>
                <a:spcPct val="80000"/>
              </a:lnSpc>
            </a:pPr>
            <a:r>
              <a:rPr lang="en-US" sz="2400" dirty="0">
                <a:latin typeface="Bell MT" pitchFamily="18" charset="0"/>
              </a:rPr>
              <a:t>Failure (no solution)</a:t>
            </a:r>
          </a:p>
          <a:p>
            <a:pPr lvl="1" eaLnBrk="1" hangingPunct="1">
              <a:lnSpc>
                <a:spcPct val="80000"/>
              </a:lnSpc>
            </a:pPr>
            <a:r>
              <a:rPr lang="en-US" sz="2400" dirty="0">
                <a:solidFill>
                  <a:srgbClr val="CC6600"/>
                </a:solidFill>
                <a:latin typeface="Bell MT" pitchFamily="18" charset="0"/>
              </a:rPr>
              <a:t>Cutoff (no solution within cutoff)</a:t>
            </a:r>
          </a:p>
          <a:p>
            <a:pPr lvl="1" eaLnBrk="1" hangingPunct="1">
              <a:lnSpc>
                <a:spcPct val="80000"/>
              </a:lnSpc>
            </a:pPr>
            <a:endParaRPr lang="en-US" sz="2400" dirty="0">
              <a:solidFill>
                <a:srgbClr val="CC6600"/>
              </a:solidFill>
              <a:latin typeface="Bell MT" pitchFamily="18" charset="0"/>
            </a:endParaRPr>
          </a:p>
          <a:p>
            <a:pPr eaLnBrk="1" hangingPunct="1">
              <a:lnSpc>
                <a:spcPct val="80000"/>
              </a:lnSpc>
            </a:pPr>
            <a:r>
              <a:rPr lang="en-US" sz="2400" dirty="0">
                <a:latin typeface="Bell MT" pitchFamily="18" charset="0"/>
              </a:rPr>
              <a:t>Solves the infinite-path problem.</a:t>
            </a:r>
          </a:p>
          <a:p>
            <a:pPr eaLnBrk="1" hangingPunct="1">
              <a:lnSpc>
                <a:spcPct val="80000"/>
              </a:lnSpc>
            </a:pPr>
            <a:r>
              <a:rPr lang="en-US" sz="2400" dirty="0">
                <a:latin typeface="Bell MT" pitchFamily="18" charset="0"/>
              </a:rPr>
              <a:t>If </a:t>
            </a:r>
            <a:r>
              <a:rPr lang="en-US" sz="2400" i="1" dirty="0">
                <a:latin typeface="Bell MT" pitchFamily="18" charset="0"/>
              </a:rPr>
              <a:t>k&lt; d</a:t>
            </a:r>
            <a:r>
              <a:rPr lang="en-US" sz="2400" dirty="0">
                <a:latin typeface="Bell MT" pitchFamily="18" charset="0"/>
              </a:rPr>
              <a:t> then incompleteness results.</a:t>
            </a:r>
          </a:p>
          <a:p>
            <a:pPr eaLnBrk="1" hangingPunct="1">
              <a:lnSpc>
                <a:spcPct val="80000"/>
              </a:lnSpc>
            </a:pPr>
            <a:r>
              <a:rPr lang="en-US" sz="2400" dirty="0">
                <a:latin typeface="Bell MT" pitchFamily="18" charset="0"/>
              </a:rPr>
              <a:t>If </a:t>
            </a:r>
            <a:r>
              <a:rPr lang="en-US" sz="2400" i="1" dirty="0">
                <a:latin typeface="Bell MT" pitchFamily="18" charset="0"/>
              </a:rPr>
              <a:t>k&gt; d</a:t>
            </a:r>
            <a:r>
              <a:rPr lang="en-US" sz="2400" dirty="0">
                <a:latin typeface="Bell MT" pitchFamily="18" charset="0"/>
              </a:rPr>
              <a:t> then not optimal.</a:t>
            </a:r>
          </a:p>
          <a:p>
            <a:pPr eaLnBrk="1" hangingPunct="1">
              <a:lnSpc>
                <a:spcPct val="80000"/>
              </a:lnSpc>
            </a:pPr>
            <a:r>
              <a:rPr lang="en-US" sz="2400" dirty="0">
                <a:latin typeface="Bell MT" pitchFamily="18" charset="0"/>
              </a:rPr>
              <a:t>Time complexity: </a:t>
            </a:r>
            <a:r>
              <a:rPr lang="en-US" sz="2400" dirty="0">
                <a:solidFill>
                  <a:srgbClr val="CC6600"/>
                </a:solidFill>
                <a:latin typeface="Bell MT" pitchFamily="18" charset="0"/>
              </a:rPr>
              <a:t>O(</a:t>
            </a:r>
            <a:r>
              <a:rPr lang="en-US" sz="2400" dirty="0" err="1">
                <a:solidFill>
                  <a:srgbClr val="CC6600"/>
                </a:solidFill>
                <a:latin typeface="Bell MT" pitchFamily="18" charset="0"/>
              </a:rPr>
              <a:t>b</a:t>
            </a:r>
            <a:r>
              <a:rPr lang="en-US" sz="2400" baseline="30000" dirty="0" err="1">
                <a:solidFill>
                  <a:srgbClr val="CC6600"/>
                </a:solidFill>
                <a:latin typeface="Bell MT" pitchFamily="18" charset="0"/>
                <a:cs typeface="Times New Roman" pitchFamily="18" charset="0"/>
                <a:sym typeface="Wingdings" pitchFamily="2" charset="2"/>
              </a:rPr>
              <a:t>k</a:t>
            </a:r>
            <a:r>
              <a:rPr lang="en-US" sz="2400" dirty="0">
                <a:solidFill>
                  <a:srgbClr val="CC6600"/>
                </a:solidFill>
                <a:latin typeface="Bell MT" pitchFamily="18" charset="0"/>
              </a:rPr>
              <a:t>)</a:t>
            </a:r>
            <a:endParaRPr lang="en-US" sz="2400" dirty="0">
              <a:latin typeface="Bell MT" pitchFamily="18" charset="0"/>
            </a:endParaRPr>
          </a:p>
          <a:p>
            <a:pPr eaLnBrk="1" hangingPunct="1">
              <a:lnSpc>
                <a:spcPct val="80000"/>
              </a:lnSpc>
            </a:pPr>
            <a:r>
              <a:rPr lang="en-US" sz="2400" dirty="0">
                <a:latin typeface="Bell MT" pitchFamily="18" charset="0"/>
              </a:rPr>
              <a:t>Space complexity </a:t>
            </a:r>
            <a:r>
              <a:rPr lang="en-US" sz="2400" dirty="0">
                <a:solidFill>
                  <a:srgbClr val="CC6600"/>
                </a:solidFill>
                <a:latin typeface="Bell MT" pitchFamily="18" charset="0"/>
              </a:rPr>
              <a:t>O(</a:t>
            </a:r>
            <a:r>
              <a:rPr lang="en-US" sz="2400" dirty="0" err="1">
                <a:solidFill>
                  <a:srgbClr val="CC6600"/>
                </a:solidFill>
                <a:latin typeface="Bell MT" pitchFamily="18" charset="0"/>
              </a:rPr>
              <a:t>bk</a:t>
            </a:r>
            <a:r>
              <a:rPr lang="en-US" sz="2400" dirty="0">
                <a:solidFill>
                  <a:srgbClr val="CC6600"/>
                </a:solidFill>
                <a:latin typeface="Bell MT" pitchFamily="18" charset="0"/>
              </a:rPr>
              <a:t>)</a:t>
            </a:r>
          </a:p>
        </p:txBody>
      </p:sp>
      <p:sp>
        <p:nvSpPr>
          <p:cNvPr id="4" name="Date Placeholder 3"/>
          <p:cNvSpPr>
            <a:spLocks noGrp="1"/>
          </p:cNvSpPr>
          <p:nvPr>
            <p:ph type="dt" sz="half" idx="10"/>
          </p:nvPr>
        </p:nvSpPr>
        <p:spPr/>
        <p:txBody>
          <a:bodyPr/>
          <a:lstStyle/>
          <a:p>
            <a:fld id="{FD06C1CD-D28D-4531-B00F-94911BEB3844}" type="datetime1">
              <a:rPr lang="en-US" smtClean="0"/>
              <a:pPr/>
              <a:t>2/1/2024</a:t>
            </a:fld>
            <a:endParaRPr lang="en-US"/>
          </a:p>
        </p:txBody>
      </p:sp>
      <p:sp>
        <p:nvSpPr>
          <p:cNvPr id="6" name="Footer Placeholder 5"/>
          <p:cNvSpPr>
            <a:spLocks noGrp="1"/>
          </p:cNvSpPr>
          <p:nvPr>
            <p:ph type="ftr" sz="quarter" idx="11"/>
          </p:nvPr>
        </p:nvSpPr>
        <p:spPr/>
        <p:txBody>
          <a:bodyPr/>
          <a:lstStyle/>
          <a:p>
            <a:r>
              <a:rPr lang="en-US" dirty="0"/>
              <a:t>AI/COSC</a:t>
            </a:r>
          </a:p>
        </p:txBody>
      </p:sp>
      <p:sp>
        <p:nvSpPr>
          <p:cNvPr id="7" name="Slide Number Placeholder 6"/>
          <p:cNvSpPr>
            <a:spLocks noGrp="1"/>
          </p:cNvSpPr>
          <p:nvPr>
            <p:ph type="sldNum" sz="quarter" idx="12"/>
          </p:nvPr>
        </p:nvSpPr>
        <p:spPr/>
        <p:txBody>
          <a:bodyPr/>
          <a:lstStyle/>
          <a:p>
            <a:fld id="{65584F51-559D-448B-9383-0D3801F2B0CC}"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4"/>
          <p:cNvSpPr>
            <a:spLocks noGrp="1" noChangeArrowheads="1"/>
          </p:cNvSpPr>
          <p:nvPr>
            <p:ph type="title" idx="4294967295"/>
          </p:nvPr>
        </p:nvSpPr>
        <p:spPr>
          <a:xfrm>
            <a:off x="609600" y="685800"/>
            <a:ext cx="7756525" cy="523875"/>
          </a:xfrm>
          <a:noFill/>
        </p:spPr>
        <p:txBody>
          <a:bodyPr anchor="b">
            <a:normAutofit/>
          </a:bodyPr>
          <a:lstStyle/>
          <a:p>
            <a:r>
              <a:rPr lang="en-US" sz="2400" dirty="0"/>
              <a:t>DFS Evaluation:</a:t>
            </a:r>
          </a:p>
        </p:txBody>
      </p:sp>
      <p:sp>
        <p:nvSpPr>
          <p:cNvPr id="345093" name="Rectangle 5"/>
          <p:cNvSpPr>
            <a:spLocks noChangeArrowheads="1"/>
          </p:cNvSpPr>
          <p:nvPr/>
        </p:nvSpPr>
        <p:spPr bwMode="auto">
          <a:xfrm>
            <a:off x="685800" y="1363663"/>
            <a:ext cx="7756525" cy="4808538"/>
          </a:xfrm>
          <a:prstGeom prst="rect">
            <a:avLst/>
          </a:prstGeom>
          <a:noFill/>
          <a:ln w="9525">
            <a:noFill/>
            <a:miter lim="800000"/>
            <a:headEnd/>
            <a:tailEnd/>
          </a:ln>
        </p:spPr>
        <p:txBody>
          <a:bodyPr lIns="102854" tIns="51428" rIns="102854" bIns="51428"/>
          <a:lstStyle/>
          <a:p>
            <a:pPr marL="344488" indent="-223838" algn="just" defTabSz="1027113" eaLnBrk="0" hangingPunct="0">
              <a:spcBef>
                <a:spcPts val="600"/>
              </a:spcBef>
              <a:buFontTx/>
              <a:buChar char="•"/>
            </a:pPr>
            <a:r>
              <a:rPr lang="en-US" sz="2200" dirty="0">
                <a:latin typeface="Bell MT" pitchFamily="18" charset="0"/>
              </a:rPr>
              <a:t>DFS is a method of choice when there is a known (and reasonable) depth bound, and finding any solution is sufficient</a:t>
            </a:r>
          </a:p>
          <a:p>
            <a:pPr marL="577850" indent="-457200" algn="just" defTabSz="1027113" eaLnBrk="0" hangingPunct="0">
              <a:spcBef>
                <a:spcPts val="600"/>
              </a:spcBef>
              <a:buAutoNum type="arabicPeriod"/>
            </a:pPr>
            <a:r>
              <a:rPr lang="en-US" sz="2200" b="1" dirty="0">
                <a:latin typeface="Bell MT" pitchFamily="18" charset="0"/>
              </a:rPr>
              <a:t>Depth-first search:</a:t>
            </a:r>
          </a:p>
          <a:p>
            <a:pPr marL="344488" lvl="1" indent="-223838" algn="just" defTabSz="1027113" eaLnBrk="0" hangingPunct="0">
              <a:spcBef>
                <a:spcPts val="600"/>
              </a:spcBef>
            </a:pPr>
            <a:r>
              <a:rPr lang="en-US" sz="2200" dirty="0">
                <a:latin typeface="Bell MT" pitchFamily="18" charset="0"/>
              </a:rPr>
              <a:t>IF the search space contains very deep branches without solution, THEN Depth-first may waste much time in them.</a:t>
            </a:r>
          </a:p>
          <a:p>
            <a:pPr marL="344488" indent="-223838" algn="just" defTabSz="1027113" eaLnBrk="0" hangingPunct="0">
              <a:spcBef>
                <a:spcPts val="600"/>
              </a:spcBef>
            </a:pPr>
            <a:r>
              <a:rPr lang="en-US" sz="2200" b="1" dirty="0">
                <a:latin typeface="Bell MT" pitchFamily="18" charset="0"/>
              </a:rPr>
              <a:t>2. Breadth-first search:</a:t>
            </a:r>
          </a:p>
          <a:p>
            <a:pPr marL="344488" lvl="1" indent="-223838" algn="just" defTabSz="1027113" eaLnBrk="0" hangingPunct="0">
              <a:spcBef>
                <a:spcPts val="600"/>
              </a:spcBef>
            </a:pPr>
            <a:r>
              <a:rPr lang="en-US" sz="2200" dirty="0">
                <a:latin typeface="Bell MT" pitchFamily="18" charset="0"/>
              </a:rPr>
              <a:t> Is VERY demanding on memory !</a:t>
            </a:r>
          </a:p>
          <a:p>
            <a:pPr marL="344488" indent="-223838" algn="just" defTabSz="1027113" eaLnBrk="0" hangingPunct="0">
              <a:spcBef>
                <a:spcPts val="600"/>
              </a:spcBef>
            </a:pPr>
            <a:r>
              <a:rPr lang="en-US" sz="2200" b="1" dirty="0">
                <a:latin typeface="Bell MT" pitchFamily="18" charset="0"/>
              </a:rPr>
              <a:t>Solutions ??</a:t>
            </a:r>
            <a:endParaRPr lang="en-US" sz="2200" dirty="0">
              <a:latin typeface="Bell MT" pitchFamily="18" charset="0"/>
            </a:endParaRPr>
          </a:p>
          <a:p>
            <a:pPr marL="344488" lvl="1" indent="-223838" algn="just" defTabSz="1027113" eaLnBrk="0" hangingPunct="0">
              <a:spcBef>
                <a:spcPts val="600"/>
              </a:spcBef>
            </a:pPr>
            <a:r>
              <a:rPr lang="en-US" sz="2200" dirty="0">
                <a:latin typeface="Bell MT" pitchFamily="18" charset="0"/>
              </a:rPr>
              <a:t>Iterative deepening</a:t>
            </a:r>
          </a:p>
          <a:p>
            <a:pPr marL="344488" lvl="1" indent="-223838" algn="just" defTabSz="1027113" eaLnBrk="0" hangingPunct="0">
              <a:spcBef>
                <a:spcPts val="600"/>
              </a:spcBef>
            </a:pPr>
            <a:r>
              <a:rPr lang="en-US" sz="2200" dirty="0">
                <a:latin typeface="Bell MT" pitchFamily="18" charset="0"/>
              </a:rPr>
              <a:t>The order of expansion of states is similar to BFS, except that some states are expanded multiple times</a:t>
            </a:r>
          </a:p>
          <a:p>
            <a:pPr marL="344488" lvl="1" indent="-223838" algn="just" defTabSz="1027113" eaLnBrk="0" hangingPunct="0">
              <a:lnSpc>
                <a:spcPct val="150000"/>
              </a:lnSpc>
            </a:pPr>
            <a:endParaRPr lang="en-US" sz="2600" dirty="0">
              <a:latin typeface="Bell MT" pitchFamily="18" charset="0"/>
            </a:endParaRPr>
          </a:p>
        </p:txBody>
      </p:sp>
      <p:sp>
        <p:nvSpPr>
          <p:cNvPr id="5" name="Rectangle 4"/>
          <p:cNvSpPr/>
          <p:nvPr/>
        </p:nvSpPr>
        <p:spPr>
          <a:xfrm>
            <a:off x="761999" y="0"/>
            <a:ext cx="7680325" cy="461665"/>
          </a:xfrm>
          <a:prstGeom prst="rect">
            <a:avLst/>
          </a:prstGeom>
        </p:spPr>
        <p:txBody>
          <a:bodyPr wrap="square">
            <a:spAutoFit/>
          </a:bodyPr>
          <a:lstStyle/>
          <a:p>
            <a:pPr algn="just">
              <a:defRPr/>
            </a:pPr>
            <a:r>
              <a:rPr lang="en-US" sz="2400" b="1" dirty="0">
                <a:solidFill>
                  <a:prstClr val="black"/>
                </a:solidFill>
                <a:latin typeface="Bell MT" pitchFamily="18" charset="0"/>
                <a:ea typeface="+mj-ea"/>
                <a:cs typeface="+mj-cs"/>
              </a:rPr>
              <a:t>Depth-Limited Strategy(Depth first search with cut off)</a:t>
            </a:r>
            <a:endParaRPr lang="en-US" sz="2400" b="1" dirty="0"/>
          </a:p>
        </p:txBody>
      </p:sp>
      <p:sp>
        <p:nvSpPr>
          <p:cNvPr id="6" name="Date Placeholder 5"/>
          <p:cNvSpPr>
            <a:spLocks noGrp="1"/>
          </p:cNvSpPr>
          <p:nvPr>
            <p:ph type="dt" sz="half" idx="10"/>
          </p:nvPr>
        </p:nvSpPr>
        <p:spPr/>
        <p:txBody>
          <a:bodyPr/>
          <a:lstStyle/>
          <a:p>
            <a:pPr>
              <a:defRPr/>
            </a:pPr>
            <a:fld id="{59C74B24-C2DC-45AD-A3D0-3FD3484A66F3}" type="datetime1">
              <a:rPr lang="en-US" altLang="en-US" smtClean="0"/>
              <a:pPr>
                <a:defRPr/>
              </a:pPr>
              <a:t>2/1/2024</a:t>
            </a:fld>
            <a:endParaRPr lang="en-US" altLang="en-US"/>
          </a:p>
        </p:txBody>
      </p:sp>
      <p:sp>
        <p:nvSpPr>
          <p:cNvPr id="7" name="Footer Placeholder 6"/>
          <p:cNvSpPr>
            <a:spLocks noGrp="1"/>
          </p:cNvSpPr>
          <p:nvPr>
            <p:ph type="ftr" sz="quarter" idx="11"/>
          </p:nvPr>
        </p:nvSpPr>
        <p:spPr/>
        <p:txBody>
          <a:bodyPr/>
          <a:lstStyle/>
          <a:p>
            <a:pPr>
              <a:defRPr/>
            </a:pPr>
            <a:r>
              <a:rPr lang="en-US" altLang="en-US" dirty="0"/>
              <a:t>AI/COSC</a:t>
            </a:r>
          </a:p>
        </p:txBody>
      </p:sp>
      <p:sp>
        <p:nvSpPr>
          <p:cNvPr id="8" name="Slide Number Placeholder 7"/>
          <p:cNvSpPr>
            <a:spLocks noGrp="1"/>
          </p:cNvSpPr>
          <p:nvPr>
            <p:ph type="sldNum" sz="quarter" idx="12"/>
          </p:nvPr>
        </p:nvSpPr>
        <p:spPr/>
        <p:txBody>
          <a:bodyPr/>
          <a:lstStyle/>
          <a:p>
            <a:pPr>
              <a:defRPr/>
            </a:pPr>
            <a:fld id="{2E53A112-71A6-42C9-9F16-7A725A4C64B2}" type="slidenum">
              <a:rPr lang="en-US" altLang="en-US" smtClean="0"/>
              <a:pPr>
                <a:defRPr/>
              </a:pPr>
              <a:t>67</a:t>
            </a:fld>
            <a:endParaRPr lang="en-US"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idx="4294967295"/>
          </p:nvPr>
        </p:nvSpPr>
        <p:spPr>
          <a:xfrm>
            <a:off x="688975" y="0"/>
            <a:ext cx="7769226" cy="577850"/>
          </a:xfrm>
          <a:noFill/>
        </p:spPr>
        <p:txBody>
          <a:bodyPr>
            <a:noAutofit/>
          </a:bodyPr>
          <a:lstStyle/>
          <a:p>
            <a:r>
              <a:rPr lang="en-US" b="1" dirty="0"/>
              <a:t>Iterative Deepening Search l = 0</a:t>
            </a:r>
          </a:p>
        </p:txBody>
      </p:sp>
      <p:sp>
        <p:nvSpPr>
          <p:cNvPr id="70660" name="Rectangle 3"/>
          <p:cNvSpPr>
            <a:spLocks noGrp="1" noChangeArrowheads="1"/>
          </p:cNvSpPr>
          <p:nvPr>
            <p:ph type="body" idx="4294967295"/>
          </p:nvPr>
        </p:nvSpPr>
        <p:spPr>
          <a:xfrm>
            <a:off x="838200" y="838200"/>
            <a:ext cx="7620002" cy="4797425"/>
          </a:xfrm>
          <a:noFill/>
        </p:spPr>
        <p:txBody>
          <a:bodyPr/>
          <a:lstStyle/>
          <a:p>
            <a:r>
              <a:rPr lang="en-US" dirty="0">
                <a:latin typeface="Bell MT" panose="02020503060305020303" pitchFamily="18" charset="0"/>
              </a:rPr>
              <a:t>Limit = 0</a:t>
            </a:r>
          </a:p>
        </p:txBody>
      </p:sp>
      <p:pic>
        <p:nvPicPr>
          <p:cNvPr id="70661" name="Picture 4"/>
          <p:cNvPicPr>
            <a:picLocks noChangeAspect="1" noChangeArrowheads="1"/>
          </p:cNvPicPr>
          <p:nvPr/>
        </p:nvPicPr>
        <p:blipFill>
          <a:blip r:embed="rId2"/>
          <a:srcRect/>
          <a:stretch>
            <a:fillRect/>
          </a:stretch>
        </p:blipFill>
        <p:spPr bwMode="auto">
          <a:xfrm>
            <a:off x="1068387" y="1704975"/>
            <a:ext cx="7389814" cy="2105025"/>
          </a:xfrm>
          <a:prstGeom prst="rect">
            <a:avLst/>
          </a:prstGeom>
          <a:noFill/>
          <a:ln w="9525">
            <a:noFill/>
            <a:miter lim="800000"/>
            <a:headEnd/>
            <a:tailEnd/>
          </a:ln>
        </p:spPr>
      </p:pic>
      <p:sp>
        <p:nvSpPr>
          <p:cNvPr id="6" name="Date Placeholder 5"/>
          <p:cNvSpPr>
            <a:spLocks noGrp="1"/>
          </p:cNvSpPr>
          <p:nvPr>
            <p:ph type="dt" sz="half" idx="10"/>
          </p:nvPr>
        </p:nvSpPr>
        <p:spPr/>
        <p:txBody>
          <a:bodyPr/>
          <a:lstStyle/>
          <a:p>
            <a:pPr>
              <a:defRPr/>
            </a:pPr>
            <a:fld id="{C188C911-44E6-4540-80DF-DC436CB3BC34}" type="datetime1">
              <a:rPr lang="en-US" altLang="en-US" smtClean="0"/>
              <a:pPr>
                <a:defRPr/>
              </a:pPr>
              <a:t>2/1/2024</a:t>
            </a:fld>
            <a:endParaRPr lang="en-US" altLang="en-US"/>
          </a:p>
        </p:txBody>
      </p:sp>
      <p:sp>
        <p:nvSpPr>
          <p:cNvPr id="7" name="Footer Placeholder 6"/>
          <p:cNvSpPr>
            <a:spLocks noGrp="1"/>
          </p:cNvSpPr>
          <p:nvPr>
            <p:ph type="ftr" sz="quarter" idx="11"/>
          </p:nvPr>
        </p:nvSpPr>
        <p:spPr/>
        <p:txBody>
          <a:bodyPr/>
          <a:lstStyle/>
          <a:p>
            <a:pPr>
              <a:defRPr/>
            </a:pPr>
            <a:r>
              <a:rPr lang="en-US" altLang="en-US" dirty="0"/>
              <a:t>AI/COSC</a:t>
            </a:r>
          </a:p>
        </p:txBody>
      </p:sp>
      <p:sp>
        <p:nvSpPr>
          <p:cNvPr id="8" name="Slide Number Placeholder 7"/>
          <p:cNvSpPr>
            <a:spLocks noGrp="1"/>
          </p:cNvSpPr>
          <p:nvPr>
            <p:ph type="sldNum" sz="quarter" idx="12"/>
          </p:nvPr>
        </p:nvSpPr>
        <p:spPr/>
        <p:txBody>
          <a:bodyPr/>
          <a:lstStyle/>
          <a:p>
            <a:pPr>
              <a:defRPr/>
            </a:pPr>
            <a:fld id="{2E53A112-71A6-42C9-9F16-7A725A4C64B2}" type="slidenum">
              <a:rPr lang="en-US" altLang="en-US" smtClean="0"/>
              <a:pPr>
                <a:defRPr/>
              </a:pPr>
              <a:t>68</a:t>
            </a:fld>
            <a:endParaRPr lang="en-US"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idx="4294967295"/>
          </p:nvPr>
        </p:nvSpPr>
        <p:spPr>
          <a:xfrm>
            <a:off x="762000" y="152400"/>
            <a:ext cx="7696200" cy="381000"/>
          </a:xfrm>
          <a:noFill/>
        </p:spPr>
        <p:txBody>
          <a:bodyPr>
            <a:noAutofit/>
          </a:bodyPr>
          <a:lstStyle/>
          <a:p>
            <a:r>
              <a:rPr lang="en-US" b="1" dirty="0"/>
              <a:t>Iterative Deepening Search l = 1</a:t>
            </a:r>
          </a:p>
        </p:txBody>
      </p:sp>
      <p:sp>
        <p:nvSpPr>
          <p:cNvPr id="71684" name="Rectangle 3"/>
          <p:cNvSpPr>
            <a:spLocks noGrp="1" noChangeArrowheads="1"/>
          </p:cNvSpPr>
          <p:nvPr>
            <p:ph type="body" idx="4294967295"/>
          </p:nvPr>
        </p:nvSpPr>
        <p:spPr>
          <a:xfrm>
            <a:off x="685800" y="841375"/>
            <a:ext cx="7848600" cy="5024438"/>
          </a:xfrm>
          <a:noFill/>
        </p:spPr>
        <p:txBody>
          <a:bodyPr/>
          <a:lstStyle/>
          <a:p>
            <a:r>
              <a:rPr lang="en-US" dirty="0">
                <a:latin typeface="Bell MT" panose="02020503060305020303" pitchFamily="18" charset="0"/>
              </a:rPr>
              <a:t>Limit = 1</a:t>
            </a:r>
          </a:p>
        </p:txBody>
      </p:sp>
      <p:pic>
        <p:nvPicPr>
          <p:cNvPr id="71685" name="Picture 4"/>
          <p:cNvPicPr>
            <a:picLocks noChangeAspect="1" noChangeArrowheads="1"/>
          </p:cNvPicPr>
          <p:nvPr/>
        </p:nvPicPr>
        <p:blipFill>
          <a:blip r:embed="rId2"/>
          <a:srcRect/>
          <a:stretch>
            <a:fillRect/>
          </a:stretch>
        </p:blipFill>
        <p:spPr bwMode="auto">
          <a:xfrm>
            <a:off x="838200" y="1752600"/>
            <a:ext cx="7696200" cy="16002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pPr>
              <a:defRPr/>
            </a:pPr>
            <a:fld id="{C003289D-3036-49A3-BA4C-44E0281457FE}" type="datetime1">
              <a:rPr lang="en-US" altLang="en-US" smtClean="0"/>
              <a:pPr>
                <a:defRPr/>
              </a:pPr>
              <a:t>2/1/2024</a:t>
            </a:fld>
            <a:endParaRPr lang="en-US" altLang="en-US"/>
          </a:p>
        </p:txBody>
      </p:sp>
      <p:sp>
        <p:nvSpPr>
          <p:cNvPr id="7" name="Footer Placeholder 6"/>
          <p:cNvSpPr>
            <a:spLocks noGrp="1"/>
          </p:cNvSpPr>
          <p:nvPr>
            <p:ph type="ftr" sz="quarter" idx="11"/>
          </p:nvPr>
        </p:nvSpPr>
        <p:spPr/>
        <p:txBody>
          <a:bodyPr/>
          <a:lstStyle/>
          <a:p>
            <a:pPr>
              <a:defRPr/>
            </a:pPr>
            <a:r>
              <a:rPr lang="en-US" altLang="en-US" dirty="0"/>
              <a:t>AI/COSC</a:t>
            </a:r>
          </a:p>
        </p:txBody>
      </p:sp>
      <p:sp>
        <p:nvSpPr>
          <p:cNvPr id="8" name="Slide Number Placeholder 7"/>
          <p:cNvSpPr>
            <a:spLocks noGrp="1"/>
          </p:cNvSpPr>
          <p:nvPr>
            <p:ph type="sldNum" sz="quarter" idx="12"/>
          </p:nvPr>
        </p:nvSpPr>
        <p:spPr/>
        <p:txBody>
          <a:bodyPr/>
          <a:lstStyle/>
          <a:p>
            <a:pPr>
              <a:defRPr/>
            </a:pPr>
            <a:fld id="{2E53A112-71A6-42C9-9F16-7A725A4C64B2}" type="slidenum">
              <a:rPr lang="en-US" altLang="en-US" smtClean="0"/>
              <a:pPr>
                <a:defRPr/>
              </a:pPr>
              <a:t>69</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1"/>
          </p:nvPr>
        </p:nvSpPr>
        <p:spPr>
          <a:xfrm>
            <a:off x="762000" y="838200"/>
            <a:ext cx="7772400" cy="5486400"/>
          </a:xfrm>
        </p:spPr>
        <p:txBody>
          <a:bodyPr>
            <a:normAutofit lnSpcReduction="10000"/>
          </a:bodyPr>
          <a:lstStyle/>
          <a:p>
            <a:pPr algn="just">
              <a:spcBef>
                <a:spcPts val="600"/>
              </a:spcBef>
              <a:buFontTx/>
              <a:buChar char="-"/>
            </a:pPr>
            <a:r>
              <a:rPr lang="en-US" sz="2400" dirty="0">
                <a:latin typeface="Bell MT" pitchFamily="18" charset="0"/>
              </a:rPr>
              <a:t>A problem can be defined formally by four components</a:t>
            </a:r>
          </a:p>
          <a:p>
            <a:pPr marL="971550" lvl="1" indent="-457200" algn="just">
              <a:spcBef>
                <a:spcPts val="600"/>
              </a:spcBef>
              <a:buFont typeface="Calibri" pitchFamily="34" charset="0"/>
              <a:buAutoNum type="arabicPeriod"/>
            </a:pPr>
            <a:r>
              <a:rPr lang="en-US" dirty="0">
                <a:latin typeface="Bell MT" pitchFamily="18" charset="0"/>
              </a:rPr>
              <a:t>The initial state (the agent starts in)</a:t>
            </a:r>
          </a:p>
          <a:p>
            <a:pPr marL="971550" lvl="1" indent="-457200" algn="just">
              <a:spcBef>
                <a:spcPts val="600"/>
              </a:spcBef>
              <a:buFont typeface="Calibri" pitchFamily="34" charset="0"/>
              <a:buAutoNum type="arabicPeriod"/>
            </a:pPr>
            <a:r>
              <a:rPr lang="en-US" dirty="0">
                <a:latin typeface="Bell MT" pitchFamily="18" charset="0"/>
              </a:rPr>
              <a:t>A description of the possible actions (uses </a:t>
            </a:r>
            <a:r>
              <a:rPr lang="en-US" b="1" dirty="0">
                <a:latin typeface="Bell MT" pitchFamily="18" charset="0"/>
              </a:rPr>
              <a:t>successor function)</a:t>
            </a:r>
          </a:p>
          <a:p>
            <a:pPr marL="971550" lvl="1" indent="-457200" algn="just">
              <a:spcBef>
                <a:spcPts val="600"/>
              </a:spcBef>
              <a:buFont typeface="Calibri" pitchFamily="34" charset="0"/>
              <a:buAutoNum type="arabicPeriod"/>
            </a:pPr>
            <a:r>
              <a:rPr lang="en-US" dirty="0">
                <a:latin typeface="Bell MT" pitchFamily="18" charset="0"/>
              </a:rPr>
              <a:t>The </a:t>
            </a:r>
            <a:r>
              <a:rPr lang="en-US" b="1" dirty="0">
                <a:latin typeface="Bell MT" pitchFamily="18" charset="0"/>
              </a:rPr>
              <a:t>goal test </a:t>
            </a:r>
            <a:r>
              <a:rPr lang="en-US" dirty="0">
                <a:latin typeface="Bell MT" pitchFamily="18" charset="0"/>
              </a:rPr>
              <a:t>which determines whether a given state is a goal state</a:t>
            </a:r>
          </a:p>
          <a:p>
            <a:pPr marL="971550" lvl="1" indent="-457200" algn="just">
              <a:spcBef>
                <a:spcPts val="600"/>
              </a:spcBef>
              <a:buFont typeface="Calibri" pitchFamily="34" charset="0"/>
              <a:buAutoNum type="arabicPeriod"/>
            </a:pPr>
            <a:r>
              <a:rPr lang="en-US" dirty="0">
                <a:latin typeface="Bell MT" pitchFamily="18" charset="0"/>
              </a:rPr>
              <a:t>A </a:t>
            </a:r>
            <a:r>
              <a:rPr lang="en-US" b="1" dirty="0">
                <a:latin typeface="Bell MT" pitchFamily="18" charset="0"/>
              </a:rPr>
              <a:t>path cost </a:t>
            </a:r>
            <a:r>
              <a:rPr lang="en-US" dirty="0">
                <a:latin typeface="Bell MT" pitchFamily="18" charset="0"/>
              </a:rPr>
              <a:t>is function that assigns a numeric cost to each path (distance, </a:t>
            </a:r>
            <a:r>
              <a:rPr lang="en-US" dirty="0" err="1">
                <a:latin typeface="Bell MT" pitchFamily="18" charset="0"/>
              </a:rPr>
              <a:t>etc</a:t>
            </a:r>
            <a:r>
              <a:rPr lang="en-US" dirty="0">
                <a:latin typeface="Bell MT" pitchFamily="18" charset="0"/>
              </a:rPr>
              <a:t>)</a:t>
            </a:r>
          </a:p>
          <a:p>
            <a:pPr algn="just">
              <a:spcBef>
                <a:spcPts val="600"/>
              </a:spcBef>
              <a:buFontTx/>
              <a:buChar char="-"/>
            </a:pPr>
            <a:r>
              <a:rPr lang="en-US" sz="2400" dirty="0">
                <a:latin typeface="Bell MT" pitchFamily="18" charset="0"/>
              </a:rPr>
              <a:t>Together, the initial state and successor function implicitly define the </a:t>
            </a:r>
            <a:r>
              <a:rPr lang="en-US" sz="2400" b="1" dirty="0">
                <a:latin typeface="Bell MT" pitchFamily="18" charset="0"/>
              </a:rPr>
              <a:t>state space </a:t>
            </a:r>
            <a:r>
              <a:rPr lang="en-US" sz="2400" dirty="0">
                <a:latin typeface="Bell MT" pitchFamily="18" charset="0"/>
              </a:rPr>
              <a:t>of the problem-the set of all states reachable from the initial state.</a:t>
            </a:r>
          </a:p>
          <a:p>
            <a:pPr algn="just">
              <a:spcBef>
                <a:spcPts val="600"/>
              </a:spcBef>
              <a:buFontTx/>
              <a:buChar char="-"/>
            </a:pPr>
            <a:r>
              <a:rPr lang="en-US" sz="2400" b="1" dirty="0">
                <a:latin typeface="Bell MT" pitchFamily="18" charset="0"/>
              </a:rPr>
              <a:t>Path </a:t>
            </a:r>
            <a:r>
              <a:rPr lang="en-US" sz="2400" dirty="0">
                <a:latin typeface="Bell MT" pitchFamily="18" charset="0"/>
              </a:rPr>
              <a:t> in the state space is a sequence of states connected by a sequence of actions.</a:t>
            </a:r>
          </a:p>
        </p:txBody>
      </p:sp>
      <p:sp>
        <p:nvSpPr>
          <p:cNvPr id="7" name="Rectangle 2"/>
          <p:cNvSpPr>
            <a:spLocks noGrp="1" noChangeArrowheads="1"/>
          </p:cNvSpPr>
          <p:nvPr>
            <p:ph type="title"/>
          </p:nvPr>
        </p:nvSpPr>
        <p:spPr>
          <a:xfrm>
            <a:off x="762000" y="0"/>
            <a:ext cx="7696200" cy="639763"/>
          </a:xfrm>
        </p:spPr>
        <p:txBody>
          <a:bodyPr/>
          <a:lstStyle/>
          <a:p>
            <a:r>
              <a:rPr lang="en-US" sz="3200" b="1" dirty="0">
                <a:latin typeface="Bell MT" pitchFamily="18" charset="0"/>
              </a:rPr>
              <a:t>Problem Solving Agent cont’d</a:t>
            </a:r>
          </a:p>
        </p:txBody>
      </p:sp>
      <p:sp>
        <p:nvSpPr>
          <p:cNvPr id="5" name="Date Placeholder 4"/>
          <p:cNvSpPr>
            <a:spLocks noGrp="1"/>
          </p:cNvSpPr>
          <p:nvPr>
            <p:ph type="dt" sz="half" idx="10"/>
          </p:nvPr>
        </p:nvSpPr>
        <p:spPr/>
        <p:txBody>
          <a:bodyPr/>
          <a:lstStyle/>
          <a:p>
            <a:fld id="{6D40BCDE-18DD-4923-84D5-DA50CB7AD485}" type="datetime1">
              <a:rPr lang="en-US" smtClean="0"/>
              <a:pPr/>
              <a:t>2/1/2024</a:t>
            </a:fld>
            <a:endParaRPr lang="en-US"/>
          </a:p>
        </p:txBody>
      </p:sp>
      <p:sp>
        <p:nvSpPr>
          <p:cNvPr id="6" name="Footer Placeholder 5"/>
          <p:cNvSpPr>
            <a:spLocks noGrp="1"/>
          </p:cNvSpPr>
          <p:nvPr>
            <p:ph type="ftr" sz="quarter" idx="11"/>
          </p:nvPr>
        </p:nvSpPr>
        <p:spPr/>
        <p:txBody>
          <a:bodyPr/>
          <a:lstStyle/>
          <a:p>
            <a:r>
              <a:rPr lang="en-US" dirty="0"/>
              <a:t>AI/COSC</a:t>
            </a:r>
          </a:p>
        </p:txBody>
      </p:sp>
      <p:sp>
        <p:nvSpPr>
          <p:cNvPr id="8" name="Slide Number Placeholder 7"/>
          <p:cNvSpPr>
            <a:spLocks noGrp="1"/>
          </p:cNvSpPr>
          <p:nvPr>
            <p:ph type="sldNum" sz="quarter" idx="12"/>
          </p:nvPr>
        </p:nvSpPr>
        <p:spPr/>
        <p:txBody>
          <a:bodyPr/>
          <a:lstStyle/>
          <a:p>
            <a:fld id="{65584F51-559D-448B-9383-0D3801F2B0CC}"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idx="4294967295"/>
          </p:nvPr>
        </p:nvSpPr>
        <p:spPr>
          <a:xfrm>
            <a:off x="457200" y="138907"/>
            <a:ext cx="8686800" cy="381000"/>
          </a:xfrm>
          <a:noFill/>
        </p:spPr>
        <p:txBody>
          <a:bodyPr>
            <a:noAutofit/>
          </a:bodyPr>
          <a:lstStyle/>
          <a:p>
            <a:r>
              <a:rPr lang="en-US" b="1" dirty="0"/>
              <a:t>Iterative Deepening Search l = 2</a:t>
            </a:r>
          </a:p>
        </p:txBody>
      </p:sp>
      <p:sp>
        <p:nvSpPr>
          <p:cNvPr id="72708" name="Rectangle 3"/>
          <p:cNvSpPr>
            <a:spLocks noGrp="1" noChangeArrowheads="1"/>
          </p:cNvSpPr>
          <p:nvPr>
            <p:ph type="body" idx="4294967295"/>
          </p:nvPr>
        </p:nvSpPr>
        <p:spPr>
          <a:xfrm>
            <a:off x="838200" y="762000"/>
            <a:ext cx="7673975" cy="5095875"/>
          </a:xfrm>
          <a:noFill/>
        </p:spPr>
        <p:txBody>
          <a:bodyPr>
            <a:normAutofit/>
          </a:bodyPr>
          <a:lstStyle/>
          <a:p>
            <a:r>
              <a:rPr lang="en-US" sz="2800" b="1" dirty="0">
                <a:latin typeface="Bell MT" panose="02020503060305020303" pitchFamily="18" charset="0"/>
              </a:rPr>
              <a:t>Limit = 2</a:t>
            </a:r>
          </a:p>
        </p:txBody>
      </p:sp>
      <p:pic>
        <p:nvPicPr>
          <p:cNvPr id="72709" name="Picture 4"/>
          <p:cNvPicPr>
            <a:picLocks noChangeAspect="1" noChangeArrowheads="1"/>
          </p:cNvPicPr>
          <p:nvPr/>
        </p:nvPicPr>
        <p:blipFill>
          <a:blip r:embed="rId2"/>
          <a:srcRect/>
          <a:stretch>
            <a:fillRect/>
          </a:stretch>
        </p:blipFill>
        <p:spPr bwMode="auto">
          <a:xfrm>
            <a:off x="838200" y="1447800"/>
            <a:ext cx="7673975" cy="27432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pPr>
              <a:defRPr/>
            </a:pPr>
            <a:fld id="{8B953D30-3B20-49AF-ABC6-5A35BC7CE15E}" type="datetime1">
              <a:rPr lang="en-US" altLang="en-US" smtClean="0"/>
              <a:pPr>
                <a:defRPr/>
              </a:pPr>
              <a:t>2/1/2024</a:t>
            </a:fld>
            <a:endParaRPr lang="en-US" altLang="en-US"/>
          </a:p>
        </p:txBody>
      </p:sp>
      <p:sp>
        <p:nvSpPr>
          <p:cNvPr id="7" name="Footer Placeholder 6"/>
          <p:cNvSpPr>
            <a:spLocks noGrp="1"/>
          </p:cNvSpPr>
          <p:nvPr>
            <p:ph type="ftr" sz="quarter" idx="11"/>
          </p:nvPr>
        </p:nvSpPr>
        <p:spPr/>
        <p:txBody>
          <a:bodyPr/>
          <a:lstStyle/>
          <a:p>
            <a:pPr>
              <a:defRPr/>
            </a:pPr>
            <a:r>
              <a:rPr lang="en-US" altLang="en-US" dirty="0"/>
              <a:t>AI/COSC</a:t>
            </a:r>
          </a:p>
        </p:txBody>
      </p:sp>
      <p:sp>
        <p:nvSpPr>
          <p:cNvPr id="8" name="Slide Number Placeholder 7"/>
          <p:cNvSpPr>
            <a:spLocks noGrp="1"/>
          </p:cNvSpPr>
          <p:nvPr>
            <p:ph type="sldNum" sz="quarter" idx="12"/>
          </p:nvPr>
        </p:nvSpPr>
        <p:spPr/>
        <p:txBody>
          <a:bodyPr/>
          <a:lstStyle/>
          <a:p>
            <a:pPr>
              <a:defRPr/>
            </a:pPr>
            <a:fld id="{2E53A112-71A6-42C9-9F16-7A725A4C64B2}" type="slidenum">
              <a:rPr lang="en-US" altLang="en-US" smtClean="0"/>
              <a:pPr>
                <a:defRPr/>
              </a:pPr>
              <a:t>70</a:t>
            </a:fld>
            <a:endParaRPr lang="en-US"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idx="4294967295"/>
          </p:nvPr>
        </p:nvSpPr>
        <p:spPr>
          <a:xfrm>
            <a:off x="685800" y="0"/>
            <a:ext cx="7848600" cy="533400"/>
          </a:xfrm>
          <a:noFill/>
        </p:spPr>
        <p:txBody>
          <a:bodyPr>
            <a:normAutofit fontScale="90000"/>
          </a:bodyPr>
          <a:lstStyle/>
          <a:p>
            <a:r>
              <a:rPr lang="en-US" b="1" dirty="0"/>
              <a:t>Iterative Deepening Search l = 3</a:t>
            </a:r>
          </a:p>
        </p:txBody>
      </p:sp>
      <p:sp>
        <p:nvSpPr>
          <p:cNvPr id="73732" name="Rectangle 3"/>
          <p:cNvSpPr>
            <a:spLocks noGrp="1" noChangeArrowheads="1"/>
          </p:cNvSpPr>
          <p:nvPr>
            <p:ph type="body" idx="4294967295"/>
          </p:nvPr>
        </p:nvSpPr>
        <p:spPr>
          <a:xfrm>
            <a:off x="792162" y="685800"/>
            <a:ext cx="7635875" cy="4802188"/>
          </a:xfrm>
          <a:noFill/>
        </p:spPr>
        <p:txBody>
          <a:bodyPr/>
          <a:lstStyle/>
          <a:p>
            <a:r>
              <a:rPr lang="en-US" dirty="0">
                <a:latin typeface="Bell MT" panose="02020503060305020303" pitchFamily="18" charset="0"/>
              </a:rPr>
              <a:t>Limit = 3</a:t>
            </a:r>
          </a:p>
        </p:txBody>
      </p:sp>
      <p:pic>
        <p:nvPicPr>
          <p:cNvPr id="73733" name="Picture 4"/>
          <p:cNvPicPr>
            <a:picLocks noChangeAspect="1" noChangeArrowheads="1"/>
          </p:cNvPicPr>
          <p:nvPr/>
        </p:nvPicPr>
        <p:blipFill>
          <a:blip r:embed="rId2"/>
          <a:srcRect/>
          <a:stretch>
            <a:fillRect/>
          </a:stretch>
        </p:blipFill>
        <p:spPr bwMode="auto">
          <a:xfrm>
            <a:off x="685800" y="1143000"/>
            <a:ext cx="7407275" cy="3802063"/>
          </a:xfrm>
          <a:prstGeom prst="rect">
            <a:avLst/>
          </a:prstGeom>
          <a:noFill/>
          <a:ln w="9525">
            <a:noFill/>
            <a:miter lim="800000"/>
            <a:headEnd/>
            <a:tailEnd/>
          </a:ln>
        </p:spPr>
      </p:pic>
      <p:sp>
        <p:nvSpPr>
          <p:cNvPr id="73734" name="Rectangle 5"/>
          <p:cNvSpPr>
            <a:spLocks noChangeArrowheads="1"/>
          </p:cNvSpPr>
          <p:nvPr/>
        </p:nvSpPr>
        <p:spPr bwMode="auto">
          <a:xfrm>
            <a:off x="685800" y="5216525"/>
            <a:ext cx="7742238" cy="847725"/>
          </a:xfrm>
          <a:prstGeom prst="rect">
            <a:avLst/>
          </a:prstGeom>
          <a:noFill/>
          <a:ln w="9525">
            <a:noFill/>
            <a:miter lim="800000"/>
            <a:headEnd/>
            <a:tailEnd/>
          </a:ln>
        </p:spPr>
        <p:txBody>
          <a:bodyPr lIns="102854" tIns="51428" rIns="102854" bIns="51428" anchor="ctr"/>
          <a:lstStyle/>
          <a:p>
            <a:pPr defTabSz="1027113"/>
            <a:r>
              <a:rPr lang="en-US" sz="2000" b="1" dirty="0">
                <a:latin typeface="Bell MT" panose="02020503060305020303" pitchFamily="18" charset="0"/>
              </a:rPr>
              <a:t>As can be seen, from the three iterations, the order of expansion of states is similar to BFS, except that some states are expanded multiple times</a:t>
            </a:r>
          </a:p>
        </p:txBody>
      </p:sp>
      <p:sp>
        <p:nvSpPr>
          <p:cNvPr id="7" name="Date Placeholder 6"/>
          <p:cNvSpPr>
            <a:spLocks noGrp="1"/>
          </p:cNvSpPr>
          <p:nvPr>
            <p:ph type="dt" sz="half" idx="10"/>
          </p:nvPr>
        </p:nvSpPr>
        <p:spPr/>
        <p:txBody>
          <a:bodyPr/>
          <a:lstStyle/>
          <a:p>
            <a:pPr>
              <a:defRPr/>
            </a:pPr>
            <a:fld id="{EA3CDF09-139F-4A92-B8EC-8B91585C70B3}" type="datetime1">
              <a:rPr lang="en-US" altLang="en-US" smtClean="0"/>
              <a:pPr>
                <a:defRPr/>
              </a:pPr>
              <a:t>2/1/2024</a:t>
            </a:fld>
            <a:endParaRPr lang="en-US" altLang="en-US"/>
          </a:p>
        </p:txBody>
      </p:sp>
      <p:sp>
        <p:nvSpPr>
          <p:cNvPr id="8" name="Footer Placeholder 7"/>
          <p:cNvSpPr>
            <a:spLocks noGrp="1"/>
          </p:cNvSpPr>
          <p:nvPr>
            <p:ph type="ftr" sz="quarter" idx="11"/>
          </p:nvPr>
        </p:nvSpPr>
        <p:spPr/>
        <p:txBody>
          <a:bodyPr/>
          <a:lstStyle/>
          <a:p>
            <a:pPr>
              <a:defRPr/>
            </a:pPr>
            <a:r>
              <a:rPr lang="en-US" altLang="en-US" dirty="0"/>
              <a:t>AI/COSC</a:t>
            </a:r>
          </a:p>
        </p:txBody>
      </p:sp>
      <p:sp>
        <p:nvSpPr>
          <p:cNvPr id="9" name="Slide Number Placeholder 8"/>
          <p:cNvSpPr>
            <a:spLocks noGrp="1"/>
          </p:cNvSpPr>
          <p:nvPr>
            <p:ph type="sldNum" sz="quarter" idx="12"/>
          </p:nvPr>
        </p:nvSpPr>
        <p:spPr/>
        <p:txBody>
          <a:bodyPr/>
          <a:lstStyle/>
          <a:p>
            <a:pPr>
              <a:defRPr/>
            </a:pPr>
            <a:fld id="{2E53A112-71A6-42C9-9F16-7A725A4C64B2}" type="slidenum">
              <a:rPr lang="en-US" altLang="en-US" smtClean="0"/>
              <a:pPr>
                <a:defRPr/>
              </a:pPr>
              <a:t>71</a:t>
            </a:fld>
            <a:endParaRPr lang="en-US"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idx="4294967295"/>
          </p:nvPr>
        </p:nvSpPr>
        <p:spPr>
          <a:xfrm>
            <a:off x="762000" y="152400"/>
            <a:ext cx="7696200" cy="460375"/>
          </a:xfrm>
          <a:noFill/>
        </p:spPr>
        <p:txBody>
          <a:bodyPr lIns="103569" tIns="51782" rIns="103569" bIns="51782">
            <a:normAutofit fontScale="90000"/>
          </a:bodyPr>
          <a:lstStyle/>
          <a:p>
            <a:r>
              <a:rPr lang="en-US" b="1" dirty="0"/>
              <a:t>Iterative Deepening Search l = 1 to l=4</a:t>
            </a:r>
            <a:endParaRPr lang="en-US" altLang="ko-KR" b="1" dirty="0">
              <a:ea typeface="굴림" pitchFamily="50" charset="-127"/>
            </a:endParaRPr>
          </a:p>
        </p:txBody>
      </p:sp>
      <p:pic>
        <p:nvPicPr>
          <p:cNvPr id="74756" name="Picture 3"/>
          <p:cNvPicPr>
            <a:picLocks noChangeAspect="1" noChangeArrowheads="1"/>
          </p:cNvPicPr>
          <p:nvPr/>
        </p:nvPicPr>
        <p:blipFill>
          <a:blip r:embed="rId2"/>
          <a:srcRect/>
          <a:stretch>
            <a:fillRect/>
          </a:stretch>
        </p:blipFill>
        <p:spPr bwMode="auto">
          <a:xfrm>
            <a:off x="762000" y="1206501"/>
            <a:ext cx="7696200" cy="2881313"/>
          </a:xfrm>
          <a:prstGeom prst="rect">
            <a:avLst/>
          </a:prstGeom>
          <a:noFill/>
          <a:ln w="12700" cap="sq">
            <a:noFill/>
            <a:miter lim="800000"/>
            <a:headEnd type="none" w="sm" len="sm"/>
            <a:tailEnd type="none" w="sm" len="sm"/>
          </a:ln>
        </p:spPr>
      </p:pic>
      <p:sp>
        <p:nvSpPr>
          <p:cNvPr id="74757" name="Text Box 4"/>
          <p:cNvSpPr txBox="1">
            <a:spLocks noChangeArrowheads="1"/>
          </p:cNvSpPr>
          <p:nvPr/>
        </p:nvSpPr>
        <p:spPr bwMode="auto">
          <a:xfrm>
            <a:off x="1066800" y="4681540"/>
            <a:ext cx="7010400" cy="503237"/>
          </a:xfrm>
          <a:prstGeom prst="rect">
            <a:avLst/>
          </a:prstGeom>
          <a:noFill/>
          <a:ln w="12700" cap="sq">
            <a:noFill/>
            <a:miter lim="800000"/>
            <a:headEnd type="none" w="sm" len="sm"/>
            <a:tailEnd type="none" w="sm" len="sm"/>
          </a:ln>
        </p:spPr>
        <p:txBody>
          <a:bodyPr wrap="square" lIns="102854" tIns="51428" rIns="102854" bIns="51428">
            <a:spAutoFit/>
          </a:bodyPr>
          <a:lstStyle/>
          <a:p>
            <a:pPr defTabSz="1027113" eaLnBrk="0" hangingPunct="0">
              <a:spcBef>
                <a:spcPct val="50000"/>
              </a:spcBef>
            </a:pPr>
            <a:r>
              <a:rPr kumimoji="1" lang="en-US" altLang="ko-KR" sz="2600" dirty="0">
                <a:latin typeface="Bell MT" panose="02020503060305020303" pitchFamily="18" charset="0"/>
                <a:ea typeface="굴림" pitchFamily="50" charset="-127"/>
              </a:rPr>
              <a:t> Stages in Iterative-Deepening Search</a:t>
            </a:r>
          </a:p>
        </p:txBody>
      </p:sp>
      <p:sp>
        <p:nvSpPr>
          <p:cNvPr id="6" name="Date Placeholder 5"/>
          <p:cNvSpPr>
            <a:spLocks noGrp="1"/>
          </p:cNvSpPr>
          <p:nvPr>
            <p:ph type="dt" sz="half" idx="10"/>
          </p:nvPr>
        </p:nvSpPr>
        <p:spPr/>
        <p:txBody>
          <a:bodyPr/>
          <a:lstStyle/>
          <a:p>
            <a:pPr>
              <a:defRPr/>
            </a:pPr>
            <a:fld id="{BD780BDD-4495-4FAD-B10B-72491FC9143B}" type="datetime1">
              <a:rPr lang="en-US" altLang="en-US" smtClean="0"/>
              <a:pPr>
                <a:defRPr/>
              </a:pPr>
              <a:t>2/1/2024</a:t>
            </a:fld>
            <a:endParaRPr lang="en-US" altLang="en-US"/>
          </a:p>
        </p:txBody>
      </p:sp>
      <p:sp>
        <p:nvSpPr>
          <p:cNvPr id="7" name="Footer Placeholder 6"/>
          <p:cNvSpPr>
            <a:spLocks noGrp="1"/>
          </p:cNvSpPr>
          <p:nvPr>
            <p:ph type="ftr" sz="quarter" idx="11"/>
          </p:nvPr>
        </p:nvSpPr>
        <p:spPr/>
        <p:txBody>
          <a:bodyPr/>
          <a:lstStyle/>
          <a:p>
            <a:pPr>
              <a:defRPr/>
            </a:pPr>
            <a:r>
              <a:rPr lang="en-US" altLang="en-US" dirty="0"/>
              <a:t>AI/COSC</a:t>
            </a:r>
          </a:p>
        </p:txBody>
      </p:sp>
      <p:sp>
        <p:nvSpPr>
          <p:cNvPr id="8" name="Slide Number Placeholder 7"/>
          <p:cNvSpPr>
            <a:spLocks noGrp="1"/>
          </p:cNvSpPr>
          <p:nvPr>
            <p:ph type="sldNum" sz="quarter" idx="12"/>
          </p:nvPr>
        </p:nvSpPr>
        <p:spPr/>
        <p:txBody>
          <a:bodyPr/>
          <a:lstStyle/>
          <a:p>
            <a:pPr>
              <a:defRPr/>
            </a:pPr>
            <a:fld id="{2E53A112-71A6-42C9-9F16-7A725A4C64B2}" type="slidenum">
              <a:rPr lang="en-US" altLang="en-US" smtClean="0"/>
              <a:pPr>
                <a:defRPr/>
              </a:pPr>
              <a:t>72</a:t>
            </a:fld>
            <a:endParaRPr lang="en-US"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666387A-7523-4573-AF1F-A2BF3A65510C}" type="datetime1">
              <a:rPr lang="en-US" altLang="en-US" smtClean="0"/>
              <a:pPr>
                <a:defRPr/>
              </a:pPr>
              <a:t>2/1/2024</a:t>
            </a:fld>
            <a:endParaRPr lang="en-US" altLang="en-US"/>
          </a:p>
        </p:txBody>
      </p:sp>
      <p:sp>
        <p:nvSpPr>
          <p:cNvPr id="3" name="Footer Placeholder 2"/>
          <p:cNvSpPr>
            <a:spLocks noGrp="1"/>
          </p:cNvSpPr>
          <p:nvPr>
            <p:ph type="ftr" sz="quarter" idx="11"/>
          </p:nvPr>
        </p:nvSpPr>
        <p:spPr/>
        <p:txBody>
          <a:bodyPr/>
          <a:lstStyle/>
          <a:p>
            <a:pPr>
              <a:defRPr/>
            </a:pPr>
            <a:r>
              <a:rPr lang="en-US" altLang="en-US" dirty="0"/>
              <a:t>AI/COSC</a:t>
            </a:r>
          </a:p>
        </p:txBody>
      </p:sp>
      <p:sp>
        <p:nvSpPr>
          <p:cNvPr id="4" name="Slide Number Placeholder 3"/>
          <p:cNvSpPr>
            <a:spLocks noGrp="1"/>
          </p:cNvSpPr>
          <p:nvPr>
            <p:ph type="sldNum" sz="quarter" idx="12"/>
          </p:nvPr>
        </p:nvSpPr>
        <p:spPr/>
        <p:txBody>
          <a:bodyPr/>
          <a:lstStyle/>
          <a:p>
            <a:pPr>
              <a:defRPr/>
            </a:pPr>
            <a:fld id="{2E53A112-71A6-42C9-9F16-7A725A4C64B2}" type="slidenum">
              <a:rPr lang="en-US" altLang="en-US" smtClean="0"/>
              <a:pPr>
                <a:defRPr/>
              </a:pPr>
              <a:t>73</a:t>
            </a:fld>
            <a:endParaRPr lang="en-US" altLang="en-US"/>
          </a:p>
        </p:txBody>
      </p:sp>
      <p:pic>
        <p:nvPicPr>
          <p:cNvPr id="215042"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14400"/>
            <a:ext cx="7924800" cy="4419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62000" y="0"/>
            <a:ext cx="7696200" cy="584775"/>
          </a:xfrm>
          <a:prstGeom prst="rect">
            <a:avLst/>
          </a:prstGeom>
        </p:spPr>
        <p:txBody>
          <a:bodyPr wrap="square">
            <a:spAutoFit/>
          </a:bodyPr>
          <a:lstStyle/>
          <a:p>
            <a:pPr algn="ctr"/>
            <a:r>
              <a:rPr lang="en-US" sz="3200" b="1" dirty="0">
                <a:latin typeface="Bell MT" panose="02020503060305020303" pitchFamily="18" charset="0"/>
              </a:rPr>
              <a:t>Iterative Deepening Search Ex. cont’d</a:t>
            </a:r>
            <a:endParaRPr lang="en-US" sz="3200" dirty="0">
              <a:latin typeface="Bell MT" panose="02020503060305020303" pitchFamily="18" charset="0"/>
            </a:endParaRPr>
          </a:p>
        </p:txBody>
      </p:sp>
    </p:spTree>
    <p:extLst>
      <p:ext uri="{BB962C8B-B14F-4D97-AF65-F5344CB8AC3E}">
        <p14:creationId xmlns:p14="http://schemas.microsoft.com/office/powerpoint/2010/main" val="29059261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666387A-7523-4573-AF1F-A2BF3A65510C}" type="datetime1">
              <a:rPr lang="en-US" altLang="en-US" smtClean="0"/>
              <a:pPr>
                <a:defRPr/>
              </a:pPr>
              <a:t>2/1/2024</a:t>
            </a:fld>
            <a:endParaRPr lang="en-US" altLang="en-US"/>
          </a:p>
        </p:txBody>
      </p:sp>
      <p:sp>
        <p:nvSpPr>
          <p:cNvPr id="3" name="Footer Placeholder 2"/>
          <p:cNvSpPr>
            <a:spLocks noGrp="1"/>
          </p:cNvSpPr>
          <p:nvPr>
            <p:ph type="ftr" sz="quarter" idx="11"/>
          </p:nvPr>
        </p:nvSpPr>
        <p:spPr/>
        <p:txBody>
          <a:bodyPr/>
          <a:lstStyle/>
          <a:p>
            <a:pPr>
              <a:defRPr/>
            </a:pPr>
            <a:r>
              <a:rPr lang="en-US" altLang="en-US" dirty="0"/>
              <a:t>AI/COSC</a:t>
            </a:r>
          </a:p>
        </p:txBody>
      </p:sp>
      <p:sp>
        <p:nvSpPr>
          <p:cNvPr id="4" name="Slide Number Placeholder 3"/>
          <p:cNvSpPr>
            <a:spLocks noGrp="1"/>
          </p:cNvSpPr>
          <p:nvPr>
            <p:ph type="sldNum" sz="quarter" idx="12"/>
          </p:nvPr>
        </p:nvSpPr>
        <p:spPr/>
        <p:txBody>
          <a:bodyPr/>
          <a:lstStyle/>
          <a:p>
            <a:pPr>
              <a:defRPr/>
            </a:pPr>
            <a:fld id="{2E53A112-71A6-42C9-9F16-7A725A4C64B2}" type="slidenum">
              <a:rPr lang="en-US" altLang="en-US" smtClean="0"/>
              <a:pPr>
                <a:defRPr/>
              </a:pPr>
              <a:t>74</a:t>
            </a:fld>
            <a:endParaRPr lang="en-US" altLang="en-US"/>
          </a:p>
        </p:txBody>
      </p:sp>
      <p:pic>
        <p:nvPicPr>
          <p:cNvPr id="21606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7772400" cy="4343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62000" y="24825"/>
            <a:ext cx="7678003" cy="584775"/>
          </a:xfrm>
          <a:prstGeom prst="rect">
            <a:avLst/>
          </a:prstGeom>
        </p:spPr>
        <p:txBody>
          <a:bodyPr wrap="square">
            <a:spAutoFit/>
          </a:bodyPr>
          <a:lstStyle/>
          <a:p>
            <a:pPr algn="ctr"/>
            <a:r>
              <a:rPr lang="en-US" sz="3200" b="1" dirty="0">
                <a:latin typeface="Bell MT" panose="02020503060305020303" pitchFamily="18" charset="0"/>
              </a:rPr>
              <a:t>Iterative Deepening Search Ex. cont’d</a:t>
            </a:r>
            <a:endParaRPr lang="en-US" sz="3200" dirty="0">
              <a:latin typeface="Bell MT" panose="02020503060305020303" pitchFamily="18" charset="0"/>
            </a:endParaRPr>
          </a:p>
        </p:txBody>
      </p:sp>
    </p:spTree>
    <p:extLst>
      <p:ext uri="{BB962C8B-B14F-4D97-AF65-F5344CB8AC3E}">
        <p14:creationId xmlns:p14="http://schemas.microsoft.com/office/powerpoint/2010/main" val="6528339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666387A-7523-4573-AF1F-A2BF3A65510C}" type="datetime1">
              <a:rPr lang="en-US" altLang="en-US" smtClean="0"/>
              <a:pPr>
                <a:defRPr/>
              </a:pPr>
              <a:t>2/1/2024</a:t>
            </a:fld>
            <a:endParaRPr lang="en-US" altLang="en-US"/>
          </a:p>
        </p:txBody>
      </p:sp>
      <p:sp>
        <p:nvSpPr>
          <p:cNvPr id="3" name="Footer Placeholder 2"/>
          <p:cNvSpPr>
            <a:spLocks noGrp="1"/>
          </p:cNvSpPr>
          <p:nvPr>
            <p:ph type="ftr" sz="quarter" idx="11"/>
          </p:nvPr>
        </p:nvSpPr>
        <p:spPr/>
        <p:txBody>
          <a:bodyPr/>
          <a:lstStyle/>
          <a:p>
            <a:pPr>
              <a:defRPr/>
            </a:pPr>
            <a:r>
              <a:rPr lang="en-US" altLang="en-US" dirty="0"/>
              <a:t>AI/COSC</a:t>
            </a:r>
          </a:p>
        </p:txBody>
      </p:sp>
      <p:sp>
        <p:nvSpPr>
          <p:cNvPr id="4" name="Slide Number Placeholder 3"/>
          <p:cNvSpPr>
            <a:spLocks noGrp="1"/>
          </p:cNvSpPr>
          <p:nvPr>
            <p:ph type="sldNum" sz="quarter" idx="12"/>
          </p:nvPr>
        </p:nvSpPr>
        <p:spPr/>
        <p:txBody>
          <a:bodyPr/>
          <a:lstStyle/>
          <a:p>
            <a:pPr>
              <a:defRPr/>
            </a:pPr>
            <a:fld id="{2E53A112-71A6-42C9-9F16-7A725A4C64B2}" type="slidenum">
              <a:rPr lang="en-US" altLang="en-US" smtClean="0"/>
              <a:pPr>
                <a:defRPr/>
              </a:pPr>
              <a:t>75</a:t>
            </a:fld>
            <a:endParaRPr lang="en-US" altLang="en-US"/>
          </a:p>
        </p:txBody>
      </p:sp>
      <p:pic>
        <p:nvPicPr>
          <p:cNvPr id="214018"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38200"/>
            <a:ext cx="7696200" cy="4419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62000" y="76200"/>
            <a:ext cx="7696200" cy="584775"/>
          </a:xfrm>
          <a:prstGeom prst="rect">
            <a:avLst/>
          </a:prstGeom>
        </p:spPr>
        <p:txBody>
          <a:bodyPr wrap="square">
            <a:spAutoFit/>
          </a:bodyPr>
          <a:lstStyle/>
          <a:p>
            <a:pPr algn="ctr"/>
            <a:r>
              <a:rPr lang="en-US" sz="3200" b="1" dirty="0">
                <a:latin typeface="Bell MT" panose="02020503060305020303" pitchFamily="18" charset="0"/>
              </a:rPr>
              <a:t>Iterative Deepening Search Ex. cont’d</a:t>
            </a:r>
            <a:endParaRPr lang="en-US" sz="3200" dirty="0">
              <a:latin typeface="Bell MT" panose="02020503060305020303" pitchFamily="18" charset="0"/>
            </a:endParaRPr>
          </a:p>
        </p:txBody>
      </p:sp>
    </p:spTree>
    <p:extLst>
      <p:ext uri="{BB962C8B-B14F-4D97-AF65-F5344CB8AC3E}">
        <p14:creationId xmlns:p14="http://schemas.microsoft.com/office/powerpoint/2010/main" val="39797222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idx="4294967295"/>
          </p:nvPr>
        </p:nvSpPr>
        <p:spPr>
          <a:xfrm>
            <a:off x="381000" y="103188"/>
            <a:ext cx="8308975" cy="354012"/>
          </a:xfrm>
        </p:spPr>
        <p:txBody>
          <a:bodyPr>
            <a:normAutofit fontScale="90000"/>
          </a:bodyPr>
          <a:lstStyle/>
          <a:p>
            <a:r>
              <a:rPr lang="en-US" b="1" dirty="0"/>
              <a:t>Iterative Deepening Search (IDS)</a:t>
            </a:r>
          </a:p>
        </p:txBody>
      </p:sp>
      <p:sp>
        <p:nvSpPr>
          <p:cNvPr id="75780" name="Rectangle 3"/>
          <p:cNvSpPr>
            <a:spLocks noGrp="1" noChangeArrowheads="1"/>
          </p:cNvSpPr>
          <p:nvPr>
            <p:ph type="body" idx="4294967295"/>
          </p:nvPr>
        </p:nvSpPr>
        <p:spPr>
          <a:xfrm>
            <a:off x="762000" y="914400"/>
            <a:ext cx="7772400" cy="5256212"/>
          </a:xfrm>
        </p:spPr>
        <p:txBody>
          <a:bodyPr>
            <a:normAutofit/>
          </a:bodyPr>
          <a:lstStyle/>
          <a:p>
            <a:pPr marL="457200" lvl="1" indent="-457200" algn="just">
              <a:buFont typeface="Bell MT" panose="02020503060305020303" pitchFamily="18" charset="0"/>
              <a:buChar char="–"/>
            </a:pPr>
            <a:r>
              <a:rPr lang="en-US" sz="2400" b="1" dirty="0">
                <a:latin typeface="Bell MT" panose="02020503060305020303" pitchFamily="18" charset="0"/>
              </a:rPr>
              <a:t>It requires little memory (a constant times depth of the current node)</a:t>
            </a:r>
          </a:p>
          <a:p>
            <a:pPr marL="457200" lvl="1" indent="-457200" algn="just">
              <a:buFont typeface="Bell MT" panose="02020503060305020303" pitchFamily="18" charset="0"/>
              <a:buChar char="–"/>
            </a:pPr>
            <a:r>
              <a:rPr lang="en-US" sz="2400" b="1" dirty="0">
                <a:latin typeface="Bell MT" panose="02020503060305020303" pitchFamily="18" charset="0"/>
              </a:rPr>
              <a:t>Is complete</a:t>
            </a:r>
          </a:p>
          <a:p>
            <a:pPr marL="457200" lvl="1" indent="-457200" algn="just">
              <a:buFont typeface="Bell MT" panose="02020503060305020303" pitchFamily="18" charset="0"/>
              <a:buChar char="–"/>
            </a:pPr>
            <a:r>
              <a:rPr lang="en-US" sz="2400" b="1" dirty="0">
                <a:latin typeface="Bell MT" panose="02020503060305020303" pitchFamily="18" charset="0"/>
              </a:rPr>
              <a:t>Finds a minim-depth solution as does BFS</a:t>
            </a:r>
          </a:p>
          <a:p>
            <a:pPr marL="457200" lvl="1" indent="-457200" algn="just">
              <a:buFont typeface="Bell MT" panose="02020503060305020303" pitchFamily="18" charset="0"/>
              <a:buChar char="–"/>
            </a:pPr>
            <a:r>
              <a:rPr lang="en-US" sz="2400" b="1" dirty="0">
                <a:latin typeface="Bell MT" panose="02020503060305020303" pitchFamily="18" charset="0"/>
              </a:rPr>
              <a:t>It is a strategy</a:t>
            </a:r>
            <a:r>
              <a:rPr lang="en-US" sz="2400" dirty="0">
                <a:latin typeface="Bell MT" panose="02020503060305020303" pitchFamily="18" charset="0"/>
              </a:rPr>
              <a:t> that avoids (sidesteps) the issue of choosing the best depth limit by trying all possible depth limits </a:t>
            </a:r>
          </a:p>
          <a:p>
            <a:pPr marL="457200" lvl="1" indent="-457200" algn="just">
              <a:buFont typeface="Bell MT" panose="02020503060305020303" pitchFamily="18" charset="0"/>
              <a:buChar char="–"/>
            </a:pPr>
            <a:r>
              <a:rPr lang="en-US" sz="2400" dirty="0">
                <a:latin typeface="Bell MT" panose="02020503060305020303" pitchFamily="18" charset="0"/>
              </a:rPr>
              <a:t>Finds the best depth limit by gradually increase the limit -&gt; 0, 1, 2, …until goal is found at depth limit d</a:t>
            </a:r>
          </a:p>
          <a:p>
            <a:pPr lvl="1" algn="just"/>
            <a:endParaRPr lang="en-US" sz="4400" dirty="0">
              <a:latin typeface="Bell MT" pitchFamily="18" charset="0"/>
            </a:endParaRPr>
          </a:p>
        </p:txBody>
      </p:sp>
      <p:sp>
        <p:nvSpPr>
          <p:cNvPr id="5" name="Date Placeholder 4"/>
          <p:cNvSpPr>
            <a:spLocks noGrp="1"/>
          </p:cNvSpPr>
          <p:nvPr>
            <p:ph type="dt" sz="half" idx="10"/>
          </p:nvPr>
        </p:nvSpPr>
        <p:spPr/>
        <p:txBody>
          <a:bodyPr/>
          <a:lstStyle/>
          <a:p>
            <a:pPr>
              <a:defRPr/>
            </a:pPr>
            <a:fld id="{AF33953F-2751-463E-9BB1-D9A96D6ECB38}" type="datetime1">
              <a:rPr lang="en-US" altLang="en-US" smtClean="0"/>
              <a:pPr>
                <a:defRPr/>
              </a:pPr>
              <a:t>2/1/2024</a:t>
            </a:fld>
            <a:endParaRPr lang="en-US" altLang="en-US"/>
          </a:p>
        </p:txBody>
      </p:sp>
      <p:sp>
        <p:nvSpPr>
          <p:cNvPr id="6" name="Footer Placeholder 5"/>
          <p:cNvSpPr>
            <a:spLocks noGrp="1"/>
          </p:cNvSpPr>
          <p:nvPr>
            <p:ph type="ftr" sz="quarter" idx="11"/>
          </p:nvPr>
        </p:nvSpPr>
        <p:spPr/>
        <p:txBody>
          <a:bodyPr/>
          <a:lstStyle/>
          <a:p>
            <a:pPr>
              <a:defRPr/>
            </a:pPr>
            <a:r>
              <a:rPr lang="en-US" altLang="en-US" dirty="0"/>
              <a:t>AI/COSC</a:t>
            </a:r>
          </a:p>
        </p:txBody>
      </p:sp>
      <p:sp>
        <p:nvSpPr>
          <p:cNvPr id="7" name="Slide Number Placeholder 6"/>
          <p:cNvSpPr>
            <a:spLocks noGrp="1"/>
          </p:cNvSpPr>
          <p:nvPr>
            <p:ph type="sldNum" sz="quarter" idx="12"/>
          </p:nvPr>
        </p:nvSpPr>
        <p:spPr/>
        <p:txBody>
          <a:bodyPr/>
          <a:lstStyle/>
          <a:p>
            <a:pPr>
              <a:defRPr/>
            </a:pPr>
            <a:fld id="{2E53A112-71A6-42C9-9F16-7A725A4C64B2}" type="slidenum">
              <a:rPr lang="en-US" altLang="en-US" smtClean="0"/>
              <a:pPr>
                <a:defRPr/>
              </a:pPr>
              <a:t>76</a:t>
            </a:fld>
            <a:endParaRPr lang="en-US"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856398" y="1295400"/>
            <a:ext cx="7373202" cy="3886200"/>
            <a:chOff x="566" y="576"/>
            <a:chExt cx="4014" cy="1873"/>
          </a:xfrm>
        </p:grpSpPr>
        <p:sp>
          <p:nvSpPr>
            <p:cNvPr id="77829" name="Rectangle 6"/>
            <p:cNvSpPr>
              <a:spLocks noChangeArrowheads="1"/>
            </p:cNvSpPr>
            <p:nvPr/>
          </p:nvSpPr>
          <p:spPr bwMode="auto">
            <a:xfrm>
              <a:off x="576" y="595"/>
              <a:ext cx="3792" cy="1565"/>
            </a:xfrm>
            <a:prstGeom prst="rect">
              <a:avLst/>
            </a:prstGeom>
            <a:solidFill>
              <a:schemeClr val="bg1"/>
            </a:solidFill>
            <a:ln w="28575">
              <a:solidFill>
                <a:srgbClr val="990000"/>
              </a:solidFill>
              <a:miter lim="800000"/>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77830" name="Rectangle 7"/>
            <p:cNvSpPr>
              <a:spLocks noChangeArrowheads="1"/>
            </p:cNvSpPr>
            <p:nvPr/>
          </p:nvSpPr>
          <p:spPr bwMode="auto">
            <a:xfrm>
              <a:off x="576" y="595"/>
              <a:ext cx="3792" cy="1565"/>
            </a:xfrm>
            <a:prstGeom prst="rect">
              <a:avLst/>
            </a:prstGeom>
            <a:solidFill>
              <a:schemeClr val="bg1"/>
            </a:solidFill>
            <a:ln w="19050">
              <a:solidFill>
                <a:srgbClr val="FFCC00"/>
              </a:solidFill>
              <a:miter lim="800000"/>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357384" name="Text Box 8"/>
            <p:cNvSpPr txBox="1">
              <a:spLocks noChangeArrowheads="1"/>
            </p:cNvSpPr>
            <p:nvPr/>
          </p:nvSpPr>
          <p:spPr bwMode="auto">
            <a:xfrm>
              <a:off x="566" y="576"/>
              <a:ext cx="4014" cy="1873"/>
            </a:xfrm>
            <a:prstGeom prst="rect">
              <a:avLst/>
            </a:prstGeom>
            <a:noFill/>
            <a:ln w="9525">
              <a:noFill/>
              <a:miter lim="800000"/>
              <a:headEnd/>
              <a:tailEnd/>
            </a:ln>
          </p:spPr>
          <p:txBody>
            <a:bodyPr wrap="none" lIns="94042" tIns="47022" rIns="94042" bIns="47022">
              <a:spAutoFit/>
            </a:bodyPr>
            <a:lstStyle/>
            <a:p>
              <a:pPr defTabSz="1027859" eaLnBrk="0" hangingPunct="0">
                <a:defRPr/>
              </a:pPr>
              <a:r>
                <a:rPr lang="en-US" sz="2600" dirty="0">
                  <a:effectLst>
                    <a:outerShdw blurRad="38100" dist="38100" dir="2700000" algn="tl">
                      <a:srgbClr val="C0C0C0"/>
                    </a:outerShdw>
                  </a:effectLst>
                  <a:latin typeface="Comic Sans MS" pitchFamily="66" charset="0"/>
                </a:rPr>
                <a:t>1. </a:t>
              </a:r>
              <a:r>
                <a:rPr lang="en-US" sz="2600" dirty="0">
                  <a:solidFill>
                    <a:srgbClr val="003300"/>
                  </a:solidFill>
                  <a:effectLst>
                    <a:outerShdw blurRad="38100" dist="38100" dir="2700000" algn="tl">
                      <a:srgbClr val="C0C0C0"/>
                    </a:outerShdw>
                  </a:effectLst>
                  <a:latin typeface="Comic Sans MS" pitchFamily="66" charset="0"/>
                </a:rPr>
                <a:t>DEPTH</a:t>
              </a:r>
              <a:r>
                <a:rPr lang="en-US" sz="2600" dirty="0">
                  <a:effectLst>
                    <a:outerShdw blurRad="38100" dist="38100" dir="2700000" algn="tl">
                      <a:srgbClr val="C0C0C0"/>
                    </a:outerShdw>
                  </a:effectLst>
                  <a:latin typeface="Comic Sans MS" pitchFamily="66" charset="0"/>
                </a:rPr>
                <a:t>  &lt;--  1</a:t>
              </a:r>
            </a:p>
            <a:p>
              <a:pPr defTabSz="1027859" eaLnBrk="0" hangingPunct="0">
                <a:defRPr/>
              </a:pPr>
              <a:r>
                <a:rPr lang="en-US" sz="2600" dirty="0">
                  <a:effectLst>
                    <a:outerShdw blurRad="38100" dist="38100" dir="2700000" algn="tl">
                      <a:srgbClr val="C0C0C0"/>
                    </a:outerShdw>
                  </a:effectLst>
                  <a:latin typeface="Comic Sans MS" pitchFamily="66" charset="0"/>
                </a:rPr>
                <a:t>   </a:t>
              </a:r>
            </a:p>
            <a:p>
              <a:pPr defTabSz="1027859" eaLnBrk="0" hangingPunct="0">
                <a:defRPr/>
              </a:pPr>
              <a:r>
                <a:rPr lang="en-US" sz="2600" dirty="0">
                  <a:effectLst>
                    <a:outerShdw blurRad="38100" dist="38100" dir="2700000" algn="tl">
                      <a:srgbClr val="C0C0C0"/>
                    </a:outerShdw>
                  </a:effectLst>
                  <a:latin typeface="Comic Sans MS" pitchFamily="66" charset="0"/>
                </a:rPr>
                <a:t>2. </a:t>
              </a:r>
              <a:r>
                <a:rPr lang="en-US" sz="2600" u="sng" dirty="0">
                  <a:solidFill>
                    <a:srgbClr val="660066"/>
                  </a:solidFill>
                  <a:effectLst>
                    <a:outerShdw blurRad="38100" dist="38100" dir="2700000" algn="tl">
                      <a:srgbClr val="C0C0C0"/>
                    </a:outerShdw>
                  </a:effectLst>
                  <a:latin typeface="Comic Sans MS" pitchFamily="66" charset="0"/>
                </a:rPr>
                <a:t>WHILE</a:t>
              </a:r>
              <a:r>
                <a:rPr lang="en-US" sz="2600" dirty="0">
                  <a:effectLst>
                    <a:outerShdw blurRad="38100" dist="38100" dir="2700000" algn="tl">
                      <a:srgbClr val="C0C0C0"/>
                    </a:outerShdw>
                  </a:effectLst>
                  <a:latin typeface="Comic Sans MS" pitchFamily="66" charset="0"/>
                </a:rPr>
                <a:t>    goal is not reached</a:t>
              </a:r>
            </a:p>
            <a:p>
              <a:pPr defTabSz="1027859" eaLnBrk="0" hangingPunct="0">
                <a:defRPr/>
              </a:pPr>
              <a:endParaRPr lang="en-US" sz="2600" dirty="0">
                <a:effectLst>
                  <a:outerShdw blurRad="38100" dist="38100" dir="2700000" algn="tl">
                    <a:srgbClr val="C0C0C0"/>
                  </a:outerShdw>
                </a:effectLst>
                <a:latin typeface="Comic Sans MS" pitchFamily="66" charset="0"/>
              </a:endParaRPr>
            </a:p>
            <a:p>
              <a:pPr defTabSz="1027859" eaLnBrk="0" hangingPunct="0">
                <a:lnSpc>
                  <a:spcPct val="110000"/>
                </a:lnSpc>
                <a:defRPr/>
              </a:pPr>
              <a:r>
                <a:rPr lang="en-US" sz="2600" dirty="0">
                  <a:effectLst>
                    <a:outerShdw blurRad="38100" dist="38100" dir="2700000" algn="tl">
                      <a:srgbClr val="C0C0C0"/>
                    </a:outerShdw>
                  </a:effectLst>
                  <a:latin typeface="Comic Sans MS" pitchFamily="66" charset="0"/>
                </a:rPr>
                <a:t>     </a:t>
              </a:r>
              <a:r>
                <a:rPr lang="en-US" sz="2600" u="sng" dirty="0">
                  <a:solidFill>
                    <a:srgbClr val="660066"/>
                  </a:solidFill>
                  <a:effectLst>
                    <a:outerShdw blurRad="38100" dist="38100" dir="2700000" algn="tl">
                      <a:srgbClr val="C0C0C0"/>
                    </a:outerShdw>
                  </a:effectLst>
                  <a:latin typeface="Comic Sans MS" pitchFamily="66" charset="0"/>
                </a:rPr>
                <a:t>DO</a:t>
              </a:r>
              <a:r>
                <a:rPr lang="en-US" sz="2600" dirty="0">
                  <a:effectLst>
                    <a:outerShdw blurRad="38100" dist="38100" dir="2700000" algn="tl">
                      <a:srgbClr val="C0C0C0"/>
                    </a:outerShdw>
                  </a:effectLst>
                  <a:latin typeface="Comic Sans MS" pitchFamily="66" charset="0"/>
                </a:rPr>
                <a:t>    perform Depth-limited search;</a:t>
              </a:r>
            </a:p>
            <a:p>
              <a:pPr defTabSz="1027859" eaLnBrk="0" hangingPunct="0">
                <a:lnSpc>
                  <a:spcPct val="110000"/>
                </a:lnSpc>
                <a:defRPr/>
              </a:pPr>
              <a:r>
                <a:rPr lang="en-US" sz="2600" dirty="0">
                  <a:effectLst>
                    <a:outerShdw blurRad="38100" dist="38100" dir="2700000" algn="tl">
                      <a:srgbClr val="C0C0C0"/>
                    </a:outerShdw>
                  </a:effectLst>
                  <a:latin typeface="Comic Sans MS" pitchFamily="66" charset="0"/>
                </a:rPr>
                <a:t>              increase  </a:t>
              </a:r>
              <a:r>
                <a:rPr lang="en-US" sz="2600" dirty="0">
                  <a:solidFill>
                    <a:srgbClr val="003300"/>
                  </a:solidFill>
                  <a:effectLst>
                    <a:outerShdw blurRad="38100" dist="38100" dir="2700000" algn="tl">
                      <a:srgbClr val="C0C0C0"/>
                    </a:outerShdw>
                  </a:effectLst>
                  <a:latin typeface="Comic Sans MS" pitchFamily="66" charset="0"/>
                </a:rPr>
                <a:t>DEPTH </a:t>
              </a:r>
              <a:r>
                <a:rPr lang="en-US" sz="2600" dirty="0">
                  <a:effectLst>
                    <a:outerShdw blurRad="38100" dist="38100" dir="2700000" algn="tl">
                      <a:srgbClr val="C0C0C0"/>
                    </a:outerShdw>
                  </a:effectLst>
                  <a:latin typeface="Comic Sans MS" pitchFamily="66" charset="0"/>
                </a:rPr>
                <a:t>by 1;</a:t>
              </a:r>
            </a:p>
            <a:p>
              <a:pPr defTabSz="1027859" eaLnBrk="0" hangingPunct="0">
                <a:defRPr/>
              </a:pPr>
              <a:endParaRPr lang="en-US" sz="2600" dirty="0">
                <a:effectLst>
                  <a:outerShdw blurRad="38100" dist="38100" dir="2700000" algn="tl">
                    <a:srgbClr val="C0C0C0"/>
                  </a:outerShdw>
                </a:effectLst>
                <a:latin typeface="Comic Sans MS" pitchFamily="66" charset="0"/>
              </a:endParaRPr>
            </a:p>
          </p:txBody>
        </p:sp>
        <p:sp>
          <p:nvSpPr>
            <p:cNvPr id="77832" name="AutoShape 9"/>
            <p:cNvSpPr>
              <a:spLocks/>
            </p:cNvSpPr>
            <p:nvPr/>
          </p:nvSpPr>
          <p:spPr bwMode="auto">
            <a:xfrm>
              <a:off x="1207" y="1347"/>
              <a:ext cx="96" cy="432"/>
            </a:xfrm>
            <a:prstGeom prst="leftBrace">
              <a:avLst>
                <a:gd name="adj1" fmla="val 37500"/>
                <a:gd name="adj2" fmla="val 50000"/>
              </a:avLst>
            </a:prstGeom>
            <a:noFill/>
            <a:ln w="28575">
              <a:solidFill>
                <a:schemeClr val="tx1"/>
              </a:solidFill>
              <a:round/>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grpSp>
      <p:sp>
        <p:nvSpPr>
          <p:cNvPr id="9" name="Date Placeholder 8"/>
          <p:cNvSpPr>
            <a:spLocks noGrp="1"/>
          </p:cNvSpPr>
          <p:nvPr>
            <p:ph type="dt" sz="half" idx="10"/>
          </p:nvPr>
        </p:nvSpPr>
        <p:spPr/>
        <p:txBody>
          <a:bodyPr/>
          <a:lstStyle/>
          <a:p>
            <a:pPr>
              <a:defRPr/>
            </a:pPr>
            <a:fld id="{1F553655-DD73-4179-9257-7A9C0EC07CBB}" type="datetime1">
              <a:rPr lang="en-US" altLang="en-US" smtClean="0"/>
              <a:pPr>
                <a:defRPr/>
              </a:pPr>
              <a:t>2/1/2024</a:t>
            </a:fld>
            <a:endParaRPr lang="en-US" altLang="en-US"/>
          </a:p>
        </p:txBody>
      </p:sp>
      <p:sp>
        <p:nvSpPr>
          <p:cNvPr id="10" name="Footer Placeholder 9"/>
          <p:cNvSpPr>
            <a:spLocks noGrp="1"/>
          </p:cNvSpPr>
          <p:nvPr>
            <p:ph type="ftr" sz="quarter" idx="11"/>
          </p:nvPr>
        </p:nvSpPr>
        <p:spPr/>
        <p:txBody>
          <a:bodyPr/>
          <a:lstStyle/>
          <a:p>
            <a:pPr>
              <a:defRPr/>
            </a:pPr>
            <a:r>
              <a:rPr lang="en-US" altLang="en-US" dirty="0"/>
              <a:t>AI/COSC</a:t>
            </a:r>
          </a:p>
        </p:txBody>
      </p:sp>
      <p:sp>
        <p:nvSpPr>
          <p:cNvPr id="11" name="Slide Number Placeholder 10"/>
          <p:cNvSpPr>
            <a:spLocks noGrp="1"/>
          </p:cNvSpPr>
          <p:nvPr>
            <p:ph type="sldNum" sz="quarter" idx="12"/>
          </p:nvPr>
        </p:nvSpPr>
        <p:spPr/>
        <p:txBody>
          <a:bodyPr/>
          <a:lstStyle/>
          <a:p>
            <a:pPr>
              <a:defRPr/>
            </a:pPr>
            <a:fld id="{2E53A112-71A6-42C9-9F16-7A725A4C64B2}" type="slidenum">
              <a:rPr lang="en-US" altLang="en-US" smtClean="0"/>
              <a:pPr>
                <a:defRPr/>
              </a:pPr>
              <a:t>77</a:t>
            </a:fld>
            <a:endParaRPr lang="en-US" altLang="en-US"/>
          </a:p>
        </p:txBody>
      </p:sp>
      <p:sp>
        <p:nvSpPr>
          <p:cNvPr id="12" name="Rectangle 11"/>
          <p:cNvSpPr/>
          <p:nvPr/>
        </p:nvSpPr>
        <p:spPr>
          <a:xfrm>
            <a:off x="762001" y="0"/>
            <a:ext cx="7696200" cy="538609"/>
          </a:xfrm>
          <a:prstGeom prst="rect">
            <a:avLst/>
          </a:prstGeom>
        </p:spPr>
        <p:txBody>
          <a:bodyPr wrap="square">
            <a:spAutoFit/>
          </a:bodyPr>
          <a:lstStyle/>
          <a:p>
            <a:r>
              <a:rPr lang="en-US" sz="2800" b="1" dirty="0">
                <a:latin typeface="Bell MT" panose="02020503060305020303" pitchFamily="18" charset="0"/>
              </a:rPr>
              <a:t>Iterative Deepening Search Algorithm </a:t>
            </a:r>
            <a:r>
              <a:rPr lang="en-US" sz="2800" b="1" dirty="0">
                <a:solidFill>
                  <a:prstClr val="black"/>
                </a:solidFill>
                <a:latin typeface="Bell MT" pitchFamily="18" charset="0"/>
                <a:ea typeface="+mj-ea"/>
                <a:cs typeface="+mj-cs"/>
              </a:rPr>
              <a:t>cont’d</a:t>
            </a:r>
            <a:endParaRPr lang="en-US" sz="1600" dirty="0">
              <a:latin typeface="Bell MT" panose="02020503060305020303"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idx="4294967295"/>
          </p:nvPr>
        </p:nvSpPr>
        <p:spPr>
          <a:xfrm>
            <a:off x="762000" y="0"/>
            <a:ext cx="7696200" cy="685800"/>
          </a:xfrm>
        </p:spPr>
        <p:txBody>
          <a:bodyPr>
            <a:normAutofit/>
          </a:bodyPr>
          <a:lstStyle/>
          <a:p>
            <a:r>
              <a:rPr lang="en-US" b="1" dirty="0">
                <a:latin typeface="Bell MT" pitchFamily="18" charset="0"/>
              </a:rPr>
              <a:t> Iterative Deepening Search</a:t>
            </a:r>
          </a:p>
        </p:txBody>
      </p:sp>
      <p:sp>
        <p:nvSpPr>
          <p:cNvPr id="78852" name="Rectangle 3"/>
          <p:cNvSpPr>
            <a:spLocks noGrp="1" noChangeArrowheads="1"/>
          </p:cNvSpPr>
          <p:nvPr>
            <p:ph type="body" idx="4294967295"/>
          </p:nvPr>
        </p:nvSpPr>
        <p:spPr>
          <a:xfrm>
            <a:off x="762000" y="924588"/>
            <a:ext cx="7696200" cy="5181600"/>
          </a:xfrm>
        </p:spPr>
        <p:txBody>
          <a:bodyPr/>
          <a:lstStyle/>
          <a:p>
            <a:r>
              <a:rPr lang="en-US" sz="2400" dirty="0">
                <a:latin typeface="Bell MT" pitchFamily="18" charset="0"/>
              </a:rPr>
              <a:t>Completeness</a:t>
            </a:r>
          </a:p>
          <a:p>
            <a:pPr lvl="1"/>
            <a:r>
              <a:rPr lang="en-US" sz="2400" dirty="0">
                <a:latin typeface="Bell MT" pitchFamily="18" charset="0"/>
              </a:rPr>
              <a:t>It is complete </a:t>
            </a:r>
          </a:p>
          <a:p>
            <a:pPr lvl="1"/>
            <a:r>
              <a:rPr lang="en-US" sz="2400" dirty="0">
                <a:latin typeface="Bell MT" pitchFamily="18" charset="0"/>
              </a:rPr>
              <a:t>It finds a solution if exists</a:t>
            </a:r>
          </a:p>
          <a:p>
            <a:r>
              <a:rPr lang="en-US" sz="2400" dirty="0">
                <a:latin typeface="Bell MT" pitchFamily="18" charset="0"/>
              </a:rPr>
              <a:t>Optimality</a:t>
            </a:r>
          </a:p>
          <a:p>
            <a:pPr lvl="1"/>
            <a:r>
              <a:rPr lang="en-US" sz="2400" dirty="0">
                <a:latin typeface="Bell MT" pitchFamily="18" charset="0"/>
              </a:rPr>
              <a:t>It is optimal</a:t>
            </a:r>
          </a:p>
          <a:p>
            <a:pPr lvl="1"/>
            <a:r>
              <a:rPr lang="en-US" sz="2400" dirty="0">
                <a:latin typeface="Bell MT" pitchFamily="18" charset="0"/>
              </a:rPr>
              <a:t>Finds the shortest path (like breadth first)</a:t>
            </a:r>
          </a:p>
          <a:p>
            <a:pPr lvl="2"/>
            <a:r>
              <a:rPr lang="en-US" altLang="ko-KR" dirty="0">
                <a:latin typeface="Bell MT" pitchFamily="18" charset="0"/>
                <a:ea typeface="굴림" pitchFamily="50" charset="-127"/>
              </a:rPr>
              <a:t>Guarantee shortest path</a:t>
            </a:r>
          </a:p>
          <a:p>
            <a:pPr lvl="2"/>
            <a:r>
              <a:rPr lang="en-US" altLang="ko-KR" dirty="0">
                <a:latin typeface="Bell MT" pitchFamily="18" charset="0"/>
                <a:ea typeface="굴림" pitchFamily="50" charset="-127"/>
              </a:rPr>
              <a:t>Guarantee for goal node of minimal depth</a:t>
            </a:r>
          </a:p>
          <a:p>
            <a:pPr lvl="2"/>
            <a:endParaRPr lang="en-US" altLang="ko-KR" sz="2000" dirty="0">
              <a:latin typeface="Bell MT" pitchFamily="18" charset="0"/>
              <a:ea typeface="굴림" pitchFamily="50" charset="-127"/>
            </a:endParaRPr>
          </a:p>
        </p:txBody>
      </p:sp>
      <p:sp>
        <p:nvSpPr>
          <p:cNvPr id="5" name="Date Placeholder 4"/>
          <p:cNvSpPr>
            <a:spLocks noGrp="1"/>
          </p:cNvSpPr>
          <p:nvPr>
            <p:ph type="dt" sz="half" idx="10"/>
          </p:nvPr>
        </p:nvSpPr>
        <p:spPr/>
        <p:txBody>
          <a:bodyPr/>
          <a:lstStyle/>
          <a:p>
            <a:pPr>
              <a:defRPr/>
            </a:pPr>
            <a:fld id="{9DFCABEC-52BC-4ED5-8C50-0D6E75F502BC}" type="datetime1">
              <a:rPr lang="en-US" altLang="en-US" smtClean="0"/>
              <a:pPr>
                <a:defRPr/>
              </a:pPr>
              <a:t>2/1/2024</a:t>
            </a:fld>
            <a:endParaRPr lang="en-US" altLang="en-US"/>
          </a:p>
        </p:txBody>
      </p:sp>
      <p:sp>
        <p:nvSpPr>
          <p:cNvPr id="6" name="Footer Placeholder 5"/>
          <p:cNvSpPr>
            <a:spLocks noGrp="1"/>
          </p:cNvSpPr>
          <p:nvPr>
            <p:ph type="ftr" sz="quarter" idx="11"/>
          </p:nvPr>
        </p:nvSpPr>
        <p:spPr/>
        <p:txBody>
          <a:bodyPr/>
          <a:lstStyle/>
          <a:p>
            <a:pPr>
              <a:defRPr/>
            </a:pPr>
            <a:r>
              <a:rPr lang="en-US" altLang="en-US" dirty="0"/>
              <a:t>AI/COSC</a:t>
            </a:r>
          </a:p>
        </p:txBody>
      </p:sp>
      <p:sp>
        <p:nvSpPr>
          <p:cNvPr id="7" name="Slide Number Placeholder 6"/>
          <p:cNvSpPr>
            <a:spLocks noGrp="1"/>
          </p:cNvSpPr>
          <p:nvPr>
            <p:ph type="sldNum" sz="quarter" idx="12"/>
          </p:nvPr>
        </p:nvSpPr>
        <p:spPr/>
        <p:txBody>
          <a:bodyPr/>
          <a:lstStyle/>
          <a:p>
            <a:pPr>
              <a:defRPr/>
            </a:pPr>
            <a:fld id="{2E53A112-71A6-42C9-9F16-7A725A4C64B2}" type="slidenum">
              <a:rPr lang="en-US" altLang="en-US" smtClean="0"/>
              <a:pPr>
                <a:defRPr/>
              </a:pPr>
              <a:t>78</a:t>
            </a:fld>
            <a:endParaRPr lang="en-US"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762000" y="152400"/>
            <a:ext cx="7772400" cy="411162"/>
          </a:xfrm>
        </p:spPr>
        <p:txBody>
          <a:bodyPr rtlCol="0">
            <a:noAutofit/>
          </a:bodyPr>
          <a:lstStyle/>
          <a:p>
            <a:pPr eaLnBrk="1" fontAlgn="auto" hangingPunct="1">
              <a:spcAft>
                <a:spcPts val="0"/>
              </a:spcAft>
              <a:defRPr/>
            </a:pPr>
            <a:r>
              <a:rPr lang="en-US" b="1" dirty="0"/>
              <a:t>Uniform-cost search</a:t>
            </a:r>
          </a:p>
        </p:txBody>
      </p:sp>
      <p:sp>
        <p:nvSpPr>
          <p:cNvPr id="79875" name="Rectangle 3"/>
          <p:cNvSpPr>
            <a:spLocks noGrp="1" noChangeArrowheads="1"/>
          </p:cNvSpPr>
          <p:nvPr>
            <p:ph idx="1"/>
          </p:nvPr>
        </p:nvSpPr>
        <p:spPr>
          <a:xfrm>
            <a:off x="838200" y="838200"/>
            <a:ext cx="7620000" cy="2209800"/>
          </a:xfrm>
        </p:spPr>
        <p:txBody>
          <a:bodyPr>
            <a:normAutofit/>
          </a:bodyPr>
          <a:lstStyle/>
          <a:p>
            <a:pPr eaLnBrk="1" hangingPunct="1">
              <a:lnSpc>
                <a:spcPct val="80000"/>
              </a:lnSpc>
            </a:pPr>
            <a:r>
              <a:rPr lang="en-US" sz="2400" dirty="0"/>
              <a:t>Expand least-cost unexpanded node</a:t>
            </a:r>
          </a:p>
          <a:p>
            <a:pPr eaLnBrk="1" hangingPunct="1">
              <a:lnSpc>
                <a:spcPct val="80000"/>
              </a:lnSpc>
            </a:pPr>
            <a:r>
              <a:rPr lang="en-US" sz="2400" dirty="0">
                <a:solidFill>
                  <a:schemeClr val="accent2"/>
                </a:solidFill>
              </a:rPr>
              <a:t>Implementation</a:t>
            </a:r>
            <a:r>
              <a:rPr lang="en-US" sz="2400" dirty="0"/>
              <a:t>:</a:t>
            </a:r>
          </a:p>
          <a:p>
            <a:pPr lvl="1" eaLnBrk="1" hangingPunct="1">
              <a:lnSpc>
                <a:spcPct val="80000"/>
              </a:lnSpc>
            </a:pPr>
            <a:r>
              <a:rPr lang="en-US" sz="2400" i="1" dirty="0"/>
              <a:t>fringe</a:t>
            </a:r>
            <a:r>
              <a:rPr lang="en-US" sz="2400" dirty="0"/>
              <a:t> = queue ordered by path cost</a:t>
            </a:r>
          </a:p>
          <a:p>
            <a:pPr eaLnBrk="1" hangingPunct="1">
              <a:lnSpc>
                <a:spcPct val="80000"/>
              </a:lnSpc>
            </a:pPr>
            <a:r>
              <a:rPr lang="en-US" sz="2400" dirty="0"/>
              <a:t>Equivalent to breadth-first if step costs all equal</a:t>
            </a:r>
          </a:p>
          <a:p>
            <a:pPr eaLnBrk="1" hangingPunct="1">
              <a:lnSpc>
                <a:spcPct val="80000"/>
              </a:lnSpc>
            </a:pPr>
            <a:r>
              <a:rPr lang="en-US" sz="2400" dirty="0"/>
              <a:t>Consider the problem that moves from node S to G</a:t>
            </a:r>
          </a:p>
        </p:txBody>
      </p:sp>
      <p:grpSp>
        <p:nvGrpSpPr>
          <p:cNvPr id="2" name="Group 4"/>
          <p:cNvGrpSpPr>
            <a:grpSpLocks/>
          </p:cNvGrpSpPr>
          <p:nvPr/>
        </p:nvGrpSpPr>
        <p:grpSpPr bwMode="auto">
          <a:xfrm>
            <a:off x="1447800" y="2895601"/>
            <a:ext cx="6096000" cy="3048000"/>
            <a:chOff x="540" y="3960"/>
            <a:chExt cx="5716" cy="4062"/>
          </a:xfrm>
        </p:grpSpPr>
        <p:grpSp>
          <p:nvGrpSpPr>
            <p:cNvPr id="3" name="Group 5"/>
            <p:cNvGrpSpPr>
              <a:grpSpLocks/>
            </p:cNvGrpSpPr>
            <p:nvPr/>
          </p:nvGrpSpPr>
          <p:grpSpPr bwMode="auto">
            <a:xfrm>
              <a:off x="540" y="4745"/>
              <a:ext cx="2583" cy="1581"/>
              <a:chOff x="540" y="4745"/>
              <a:chExt cx="2583" cy="1581"/>
            </a:xfrm>
          </p:grpSpPr>
          <p:sp>
            <p:nvSpPr>
              <p:cNvPr id="79922" name="Rectangle 6"/>
              <p:cNvSpPr>
                <a:spLocks noChangeArrowheads="1"/>
              </p:cNvSpPr>
              <p:nvPr/>
            </p:nvSpPr>
            <p:spPr bwMode="auto">
              <a:xfrm>
                <a:off x="720" y="5540"/>
                <a:ext cx="180" cy="180"/>
              </a:xfrm>
              <a:prstGeom prst="rect">
                <a:avLst/>
              </a:prstGeom>
              <a:solidFill>
                <a:srgbClr val="000000"/>
              </a:solidFill>
              <a:ln w="9525">
                <a:solidFill>
                  <a:srgbClr val="000000"/>
                </a:solidFill>
                <a:miter lim="800000"/>
                <a:headEnd/>
                <a:tailEnd/>
              </a:ln>
            </p:spPr>
            <p:txBody>
              <a:bodyPr/>
              <a:lstStyle/>
              <a:p>
                <a:endParaRPr lang="en-US"/>
              </a:p>
            </p:txBody>
          </p:sp>
          <p:sp>
            <p:nvSpPr>
              <p:cNvPr id="79923" name="Rectangle 7"/>
              <p:cNvSpPr>
                <a:spLocks noChangeArrowheads="1"/>
              </p:cNvSpPr>
              <p:nvPr/>
            </p:nvSpPr>
            <p:spPr bwMode="auto">
              <a:xfrm>
                <a:off x="1620" y="5040"/>
                <a:ext cx="180" cy="180"/>
              </a:xfrm>
              <a:prstGeom prst="rect">
                <a:avLst/>
              </a:prstGeom>
              <a:solidFill>
                <a:srgbClr val="000000"/>
              </a:solidFill>
              <a:ln w="9525">
                <a:solidFill>
                  <a:srgbClr val="000000"/>
                </a:solidFill>
                <a:miter lim="800000"/>
                <a:headEnd/>
                <a:tailEnd/>
              </a:ln>
            </p:spPr>
            <p:txBody>
              <a:bodyPr/>
              <a:lstStyle/>
              <a:p>
                <a:endParaRPr lang="en-US"/>
              </a:p>
            </p:txBody>
          </p:sp>
          <p:sp>
            <p:nvSpPr>
              <p:cNvPr id="79924" name="Rectangle 8"/>
              <p:cNvSpPr>
                <a:spLocks noChangeArrowheads="1"/>
              </p:cNvSpPr>
              <p:nvPr/>
            </p:nvSpPr>
            <p:spPr bwMode="auto">
              <a:xfrm>
                <a:off x="1620" y="5580"/>
                <a:ext cx="180" cy="180"/>
              </a:xfrm>
              <a:prstGeom prst="rect">
                <a:avLst/>
              </a:prstGeom>
              <a:solidFill>
                <a:srgbClr val="000000"/>
              </a:solidFill>
              <a:ln w="9525">
                <a:solidFill>
                  <a:srgbClr val="000000"/>
                </a:solidFill>
                <a:miter lim="800000"/>
                <a:headEnd/>
                <a:tailEnd/>
              </a:ln>
            </p:spPr>
            <p:txBody>
              <a:bodyPr/>
              <a:lstStyle/>
              <a:p>
                <a:endParaRPr lang="en-US"/>
              </a:p>
            </p:txBody>
          </p:sp>
          <p:sp>
            <p:nvSpPr>
              <p:cNvPr id="79925" name="Rectangle 9"/>
              <p:cNvSpPr>
                <a:spLocks noChangeArrowheads="1"/>
              </p:cNvSpPr>
              <p:nvPr/>
            </p:nvSpPr>
            <p:spPr bwMode="auto">
              <a:xfrm>
                <a:off x="1620" y="6120"/>
                <a:ext cx="180" cy="180"/>
              </a:xfrm>
              <a:prstGeom prst="rect">
                <a:avLst/>
              </a:prstGeom>
              <a:solidFill>
                <a:srgbClr val="000000"/>
              </a:solidFill>
              <a:ln w="9525">
                <a:solidFill>
                  <a:srgbClr val="000000"/>
                </a:solidFill>
                <a:miter lim="800000"/>
                <a:headEnd/>
                <a:tailEnd/>
              </a:ln>
            </p:spPr>
            <p:txBody>
              <a:bodyPr/>
              <a:lstStyle/>
              <a:p>
                <a:endParaRPr lang="en-US"/>
              </a:p>
            </p:txBody>
          </p:sp>
          <p:sp>
            <p:nvSpPr>
              <p:cNvPr id="79926" name="Rectangle 10"/>
              <p:cNvSpPr>
                <a:spLocks noChangeArrowheads="1"/>
              </p:cNvSpPr>
              <p:nvPr/>
            </p:nvSpPr>
            <p:spPr bwMode="auto">
              <a:xfrm>
                <a:off x="2700" y="5580"/>
                <a:ext cx="180" cy="180"/>
              </a:xfrm>
              <a:prstGeom prst="rect">
                <a:avLst/>
              </a:prstGeom>
              <a:solidFill>
                <a:srgbClr val="000000"/>
              </a:solidFill>
              <a:ln w="9525">
                <a:solidFill>
                  <a:srgbClr val="000000"/>
                </a:solidFill>
                <a:miter lim="800000"/>
                <a:headEnd/>
                <a:tailEnd/>
              </a:ln>
            </p:spPr>
            <p:txBody>
              <a:bodyPr/>
              <a:lstStyle/>
              <a:p>
                <a:endParaRPr lang="en-US"/>
              </a:p>
            </p:txBody>
          </p:sp>
          <p:sp>
            <p:nvSpPr>
              <p:cNvPr id="79927" name="Line 11"/>
              <p:cNvSpPr>
                <a:spLocks noChangeShapeType="1"/>
              </p:cNvSpPr>
              <p:nvPr/>
            </p:nvSpPr>
            <p:spPr bwMode="auto">
              <a:xfrm flipV="1">
                <a:off x="900" y="5180"/>
                <a:ext cx="720" cy="360"/>
              </a:xfrm>
              <a:prstGeom prst="line">
                <a:avLst/>
              </a:prstGeom>
              <a:noFill/>
              <a:ln w="9525">
                <a:solidFill>
                  <a:srgbClr val="000000"/>
                </a:solidFill>
                <a:round/>
                <a:headEnd/>
                <a:tailEnd/>
              </a:ln>
            </p:spPr>
            <p:txBody>
              <a:bodyPr/>
              <a:lstStyle/>
              <a:p>
                <a:endParaRPr lang="en-US"/>
              </a:p>
            </p:txBody>
          </p:sp>
          <p:sp>
            <p:nvSpPr>
              <p:cNvPr id="79928" name="Line 12"/>
              <p:cNvSpPr>
                <a:spLocks noChangeShapeType="1"/>
              </p:cNvSpPr>
              <p:nvPr/>
            </p:nvSpPr>
            <p:spPr bwMode="auto">
              <a:xfrm>
                <a:off x="1800" y="5092"/>
                <a:ext cx="900" cy="540"/>
              </a:xfrm>
              <a:prstGeom prst="line">
                <a:avLst/>
              </a:prstGeom>
              <a:noFill/>
              <a:ln w="9525">
                <a:solidFill>
                  <a:srgbClr val="000000"/>
                </a:solidFill>
                <a:round/>
                <a:headEnd/>
                <a:tailEnd/>
              </a:ln>
            </p:spPr>
            <p:txBody>
              <a:bodyPr/>
              <a:lstStyle/>
              <a:p>
                <a:endParaRPr lang="en-US"/>
              </a:p>
            </p:txBody>
          </p:sp>
          <p:sp>
            <p:nvSpPr>
              <p:cNvPr id="79929" name="Line 13"/>
              <p:cNvSpPr>
                <a:spLocks noChangeShapeType="1"/>
              </p:cNvSpPr>
              <p:nvPr/>
            </p:nvSpPr>
            <p:spPr bwMode="auto">
              <a:xfrm flipV="1">
                <a:off x="900" y="5658"/>
                <a:ext cx="1800" cy="0"/>
              </a:xfrm>
              <a:prstGeom prst="line">
                <a:avLst/>
              </a:prstGeom>
              <a:noFill/>
              <a:ln w="9525">
                <a:solidFill>
                  <a:srgbClr val="000000"/>
                </a:solidFill>
                <a:round/>
                <a:headEnd/>
                <a:tailEnd/>
              </a:ln>
            </p:spPr>
            <p:txBody>
              <a:bodyPr/>
              <a:lstStyle/>
              <a:p>
                <a:endParaRPr lang="en-US"/>
              </a:p>
            </p:txBody>
          </p:sp>
          <p:sp>
            <p:nvSpPr>
              <p:cNvPr id="79930" name="Line 14"/>
              <p:cNvSpPr>
                <a:spLocks noChangeShapeType="1"/>
              </p:cNvSpPr>
              <p:nvPr/>
            </p:nvSpPr>
            <p:spPr bwMode="auto">
              <a:xfrm flipV="1">
                <a:off x="1800" y="5721"/>
                <a:ext cx="900" cy="438"/>
              </a:xfrm>
              <a:prstGeom prst="line">
                <a:avLst/>
              </a:prstGeom>
              <a:noFill/>
              <a:ln w="9525">
                <a:solidFill>
                  <a:srgbClr val="000000"/>
                </a:solidFill>
                <a:round/>
                <a:headEnd/>
                <a:tailEnd/>
              </a:ln>
            </p:spPr>
            <p:txBody>
              <a:bodyPr/>
              <a:lstStyle/>
              <a:p>
                <a:endParaRPr lang="en-US"/>
              </a:p>
            </p:txBody>
          </p:sp>
          <p:sp>
            <p:nvSpPr>
              <p:cNvPr id="79931" name="Line 15"/>
              <p:cNvSpPr>
                <a:spLocks noChangeShapeType="1"/>
              </p:cNvSpPr>
              <p:nvPr/>
            </p:nvSpPr>
            <p:spPr bwMode="auto">
              <a:xfrm>
                <a:off x="720" y="5580"/>
                <a:ext cx="900" cy="605"/>
              </a:xfrm>
              <a:prstGeom prst="line">
                <a:avLst/>
              </a:prstGeom>
              <a:noFill/>
              <a:ln w="9525">
                <a:solidFill>
                  <a:srgbClr val="000000"/>
                </a:solidFill>
                <a:round/>
                <a:headEnd/>
                <a:tailEnd/>
              </a:ln>
            </p:spPr>
            <p:txBody>
              <a:bodyPr/>
              <a:lstStyle/>
              <a:p>
                <a:endParaRPr lang="en-US"/>
              </a:p>
            </p:txBody>
          </p:sp>
          <p:sp>
            <p:nvSpPr>
              <p:cNvPr id="79932" name="Rectangle 16"/>
              <p:cNvSpPr>
                <a:spLocks noChangeArrowheads="1"/>
              </p:cNvSpPr>
              <p:nvPr/>
            </p:nvSpPr>
            <p:spPr bwMode="auto">
              <a:xfrm>
                <a:off x="540" y="5491"/>
                <a:ext cx="180" cy="360"/>
              </a:xfrm>
              <a:prstGeom prst="rect">
                <a:avLst/>
              </a:prstGeom>
              <a:noFill/>
              <a:ln w="9525">
                <a:noFill/>
                <a:miter lim="800000"/>
                <a:headEnd/>
                <a:tailEnd/>
              </a:ln>
            </p:spPr>
            <p:txBody>
              <a:bodyPr lIns="0" tIns="0" rIns="0" bIns="0"/>
              <a:lstStyle/>
              <a:p>
                <a:r>
                  <a:rPr lang="en-US" sz="1200"/>
                  <a:t>S</a:t>
                </a:r>
                <a:endParaRPr lang="en-US"/>
              </a:p>
            </p:txBody>
          </p:sp>
          <p:sp>
            <p:nvSpPr>
              <p:cNvPr id="79933" name="Rectangle 17"/>
              <p:cNvSpPr>
                <a:spLocks noChangeArrowheads="1"/>
              </p:cNvSpPr>
              <p:nvPr/>
            </p:nvSpPr>
            <p:spPr bwMode="auto">
              <a:xfrm>
                <a:off x="1210" y="5079"/>
                <a:ext cx="180" cy="360"/>
              </a:xfrm>
              <a:prstGeom prst="rect">
                <a:avLst/>
              </a:prstGeom>
              <a:noFill/>
              <a:ln w="9525">
                <a:noFill/>
                <a:miter lim="800000"/>
                <a:headEnd/>
                <a:tailEnd/>
              </a:ln>
            </p:spPr>
            <p:txBody>
              <a:bodyPr lIns="0" tIns="0" rIns="0" bIns="0"/>
              <a:lstStyle/>
              <a:p>
                <a:r>
                  <a:rPr lang="en-US" sz="1200"/>
                  <a:t>1</a:t>
                </a:r>
                <a:endParaRPr lang="en-US"/>
              </a:p>
            </p:txBody>
          </p:sp>
          <p:sp>
            <p:nvSpPr>
              <p:cNvPr id="79934" name="Rectangle 18"/>
              <p:cNvSpPr>
                <a:spLocks noChangeArrowheads="1"/>
              </p:cNvSpPr>
              <p:nvPr/>
            </p:nvSpPr>
            <p:spPr bwMode="auto">
              <a:xfrm>
                <a:off x="1620" y="4745"/>
                <a:ext cx="180" cy="360"/>
              </a:xfrm>
              <a:prstGeom prst="rect">
                <a:avLst/>
              </a:prstGeom>
              <a:noFill/>
              <a:ln w="9525">
                <a:noFill/>
                <a:miter lim="800000"/>
                <a:headEnd/>
                <a:tailEnd/>
              </a:ln>
            </p:spPr>
            <p:txBody>
              <a:bodyPr lIns="0" tIns="0" rIns="0" bIns="0"/>
              <a:lstStyle/>
              <a:p>
                <a:r>
                  <a:rPr lang="en-US" sz="1200"/>
                  <a:t>A</a:t>
                </a:r>
                <a:endParaRPr lang="en-US"/>
              </a:p>
            </p:txBody>
          </p:sp>
          <p:sp>
            <p:nvSpPr>
              <p:cNvPr id="79935" name="Rectangle 19"/>
              <p:cNvSpPr>
                <a:spLocks noChangeArrowheads="1"/>
              </p:cNvSpPr>
              <p:nvPr/>
            </p:nvSpPr>
            <p:spPr bwMode="auto">
              <a:xfrm>
                <a:off x="2160" y="5040"/>
                <a:ext cx="360" cy="360"/>
              </a:xfrm>
              <a:prstGeom prst="rect">
                <a:avLst/>
              </a:prstGeom>
              <a:noFill/>
              <a:ln w="9525">
                <a:noFill/>
                <a:miter lim="800000"/>
                <a:headEnd/>
                <a:tailEnd/>
              </a:ln>
            </p:spPr>
            <p:txBody>
              <a:bodyPr lIns="0" tIns="0" rIns="0" bIns="0"/>
              <a:lstStyle/>
              <a:p>
                <a:r>
                  <a:rPr lang="en-US" sz="1200"/>
                  <a:t>10</a:t>
                </a:r>
                <a:endParaRPr lang="en-US"/>
              </a:p>
            </p:txBody>
          </p:sp>
          <p:sp>
            <p:nvSpPr>
              <p:cNvPr id="79936" name="Rectangle 20"/>
              <p:cNvSpPr>
                <a:spLocks noChangeArrowheads="1"/>
              </p:cNvSpPr>
              <p:nvPr/>
            </p:nvSpPr>
            <p:spPr bwMode="auto">
              <a:xfrm>
                <a:off x="1119" y="5966"/>
                <a:ext cx="360" cy="360"/>
              </a:xfrm>
              <a:prstGeom prst="rect">
                <a:avLst/>
              </a:prstGeom>
              <a:noFill/>
              <a:ln w="9525">
                <a:noFill/>
                <a:miter lim="800000"/>
                <a:headEnd/>
                <a:tailEnd/>
              </a:ln>
            </p:spPr>
            <p:txBody>
              <a:bodyPr lIns="0" tIns="0" rIns="0" bIns="0"/>
              <a:lstStyle/>
              <a:p>
                <a:r>
                  <a:rPr lang="en-US" sz="1200"/>
                  <a:t>15</a:t>
                </a:r>
                <a:endParaRPr lang="en-US"/>
              </a:p>
            </p:txBody>
          </p:sp>
          <p:sp>
            <p:nvSpPr>
              <p:cNvPr id="79937" name="Rectangle 21"/>
              <p:cNvSpPr>
                <a:spLocks noChangeArrowheads="1"/>
              </p:cNvSpPr>
              <p:nvPr/>
            </p:nvSpPr>
            <p:spPr bwMode="auto">
              <a:xfrm>
                <a:off x="2160" y="5940"/>
                <a:ext cx="180" cy="360"/>
              </a:xfrm>
              <a:prstGeom prst="rect">
                <a:avLst/>
              </a:prstGeom>
              <a:noFill/>
              <a:ln w="9525">
                <a:noFill/>
                <a:miter lim="800000"/>
                <a:headEnd/>
                <a:tailEnd/>
              </a:ln>
            </p:spPr>
            <p:txBody>
              <a:bodyPr lIns="0" tIns="0" rIns="0" bIns="0"/>
              <a:lstStyle/>
              <a:p>
                <a:r>
                  <a:rPr lang="en-US" sz="1200"/>
                  <a:t>5</a:t>
                </a:r>
                <a:endParaRPr lang="en-US"/>
              </a:p>
            </p:txBody>
          </p:sp>
          <p:sp>
            <p:nvSpPr>
              <p:cNvPr id="79938" name="Rectangle 22"/>
              <p:cNvSpPr>
                <a:spLocks noChangeArrowheads="1"/>
              </p:cNvSpPr>
              <p:nvPr/>
            </p:nvSpPr>
            <p:spPr bwMode="auto">
              <a:xfrm>
                <a:off x="1620" y="5348"/>
                <a:ext cx="180" cy="360"/>
              </a:xfrm>
              <a:prstGeom prst="rect">
                <a:avLst/>
              </a:prstGeom>
              <a:noFill/>
              <a:ln w="9525">
                <a:noFill/>
                <a:miter lim="800000"/>
                <a:headEnd/>
                <a:tailEnd/>
              </a:ln>
            </p:spPr>
            <p:txBody>
              <a:bodyPr lIns="0" tIns="0" rIns="0" bIns="0"/>
              <a:lstStyle/>
              <a:p>
                <a:r>
                  <a:rPr lang="en-US" sz="1200"/>
                  <a:t>B</a:t>
                </a:r>
                <a:endParaRPr lang="en-US"/>
              </a:p>
            </p:txBody>
          </p:sp>
          <p:sp>
            <p:nvSpPr>
              <p:cNvPr id="79939" name="Rectangle 23"/>
              <p:cNvSpPr>
                <a:spLocks noChangeArrowheads="1"/>
              </p:cNvSpPr>
              <p:nvPr/>
            </p:nvSpPr>
            <p:spPr bwMode="auto">
              <a:xfrm>
                <a:off x="1260" y="5400"/>
                <a:ext cx="180" cy="360"/>
              </a:xfrm>
              <a:prstGeom prst="rect">
                <a:avLst/>
              </a:prstGeom>
              <a:noFill/>
              <a:ln w="9525">
                <a:noFill/>
                <a:miter lim="800000"/>
                <a:headEnd/>
                <a:tailEnd/>
              </a:ln>
            </p:spPr>
            <p:txBody>
              <a:bodyPr lIns="0" tIns="0" rIns="0" bIns="0"/>
              <a:lstStyle/>
              <a:p>
                <a:r>
                  <a:rPr lang="en-US" sz="1200"/>
                  <a:t>5</a:t>
                </a:r>
                <a:endParaRPr lang="en-US"/>
              </a:p>
            </p:txBody>
          </p:sp>
          <p:sp>
            <p:nvSpPr>
              <p:cNvPr id="79940" name="Rectangle 24"/>
              <p:cNvSpPr>
                <a:spLocks noChangeArrowheads="1"/>
              </p:cNvSpPr>
              <p:nvPr/>
            </p:nvSpPr>
            <p:spPr bwMode="auto">
              <a:xfrm>
                <a:off x="2160" y="5400"/>
                <a:ext cx="180" cy="360"/>
              </a:xfrm>
              <a:prstGeom prst="rect">
                <a:avLst/>
              </a:prstGeom>
              <a:noFill/>
              <a:ln w="9525">
                <a:noFill/>
                <a:miter lim="800000"/>
                <a:headEnd/>
                <a:tailEnd/>
              </a:ln>
            </p:spPr>
            <p:txBody>
              <a:bodyPr lIns="0" tIns="0" rIns="0" bIns="0"/>
              <a:lstStyle/>
              <a:p>
                <a:r>
                  <a:rPr lang="en-US" sz="1200"/>
                  <a:t>5</a:t>
                </a:r>
                <a:endParaRPr lang="en-US"/>
              </a:p>
            </p:txBody>
          </p:sp>
          <p:sp>
            <p:nvSpPr>
              <p:cNvPr id="79941" name="Rectangle 25"/>
              <p:cNvSpPr>
                <a:spLocks noChangeArrowheads="1"/>
              </p:cNvSpPr>
              <p:nvPr/>
            </p:nvSpPr>
            <p:spPr bwMode="auto">
              <a:xfrm>
                <a:off x="2943" y="5517"/>
                <a:ext cx="180" cy="360"/>
              </a:xfrm>
              <a:prstGeom prst="rect">
                <a:avLst/>
              </a:prstGeom>
              <a:noFill/>
              <a:ln w="9525">
                <a:noFill/>
                <a:miter lim="800000"/>
                <a:headEnd/>
                <a:tailEnd/>
              </a:ln>
            </p:spPr>
            <p:txBody>
              <a:bodyPr lIns="0" tIns="0" rIns="0" bIns="0"/>
              <a:lstStyle/>
              <a:p>
                <a:r>
                  <a:rPr lang="en-US" sz="1200"/>
                  <a:t>G</a:t>
                </a:r>
                <a:endParaRPr lang="en-US"/>
              </a:p>
            </p:txBody>
          </p:sp>
          <p:sp>
            <p:nvSpPr>
              <p:cNvPr id="79942" name="Rectangle 26"/>
              <p:cNvSpPr>
                <a:spLocks noChangeArrowheads="1"/>
              </p:cNvSpPr>
              <p:nvPr/>
            </p:nvSpPr>
            <p:spPr bwMode="auto">
              <a:xfrm>
                <a:off x="1620" y="5875"/>
                <a:ext cx="180" cy="360"/>
              </a:xfrm>
              <a:prstGeom prst="rect">
                <a:avLst/>
              </a:prstGeom>
              <a:noFill/>
              <a:ln w="9525">
                <a:noFill/>
                <a:miter lim="800000"/>
                <a:headEnd/>
                <a:tailEnd/>
              </a:ln>
            </p:spPr>
            <p:txBody>
              <a:bodyPr lIns="0" tIns="0" rIns="0" bIns="0"/>
              <a:lstStyle/>
              <a:p>
                <a:r>
                  <a:rPr lang="en-US" sz="1200"/>
                  <a:t>C</a:t>
                </a:r>
                <a:endParaRPr lang="en-US"/>
              </a:p>
            </p:txBody>
          </p:sp>
        </p:grpSp>
        <p:grpSp>
          <p:nvGrpSpPr>
            <p:cNvPr id="4" name="Group 27"/>
            <p:cNvGrpSpPr>
              <a:grpSpLocks/>
            </p:cNvGrpSpPr>
            <p:nvPr/>
          </p:nvGrpSpPr>
          <p:grpSpPr bwMode="auto">
            <a:xfrm>
              <a:off x="3240" y="3960"/>
              <a:ext cx="3016" cy="4062"/>
              <a:chOff x="3960" y="4578"/>
              <a:chExt cx="3016" cy="4062"/>
            </a:xfrm>
          </p:grpSpPr>
          <p:sp>
            <p:nvSpPr>
              <p:cNvPr id="79880" name="Oval 28"/>
              <p:cNvSpPr>
                <a:spLocks noChangeArrowheads="1"/>
              </p:cNvSpPr>
              <p:nvPr/>
            </p:nvSpPr>
            <p:spPr bwMode="auto">
              <a:xfrm>
                <a:off x="5220" y="4860"/>
                <a:ext cx="180" cy="180"/>
              </a:xfrm>
              <a:prstGeom prst="ellipse">
                <a:avLst/>
              </a:prstGeom>
              <a:solidFill>
                <a:srgbClr val="000000"/>
              </a:solidFill>
              <a:ln w="9525">
                <a:solidFill>
                  <a:srgbClr val="000000"/>
                </a:solidFill>
                <a:round/>
                <a:headEnd/>
                <a:tailEnd/>
              </a:ln>
            </p:spPr>
            <p:txBody>
              <a:bodyPr/>
              <a:lstStyle/>
              <a:p>
                <a:endParaRPr lang="en-US"/>
              </a:p>
            </p:txBody>
          </p:sp>
          <p:sp>
            <p:nvSpPr>
              <p:cNvPr id="79881" name="Oval 29"/>
              <p:cNvSpPr>
                <a:spLocks noChangeArrowheads="1"/>
              </p:cNvSpPr>
              <p:nvPr/>
            </p:nvSpPr>
            <p:spPr bwMode="auto">
              <a:xfrm>
                <a:off x="4500" y="5400"/>
                <a:ext cx="180" cy="180"/>
              </a:xfrm>
              <a:prstGeom prst="ellipse">
                <a:avLst/>
              </a:prstGeom>
              <a:solidFill>
                <a:srgbClr val="000000"/>
              </a:solidFill>
              <a:ln w="9525">
                <a:solidFill>
                  <a:srgbClr val="000000"/>
                </a:solidFill>
                <a:round/>
                <a:headEnd/>
                <a:tailEnd/>
              </a:ln>
            </p:spPr>
            <p:txBody>
              <a:bodyPr/>
              <a:lstStyle/>
              <a:p>
                <a:endParaRPr lang="en-US"/>
              </a:p>
            </p:txBody>
          </p:sp>
          <p:sp>
            <p:nvSpPr>
              <p:cNvPr id="79882" name="Oval 30"/>
              <p:cNvSpPr>
                <a:spLocks noChangeArrowheads="1"/>
              </p:cNvSpPr>
              <p:nvPr/>
            </p:nvSpPr>
            <p:spPr bwMode="auto">
              <a:xfrm>
                <a:off x="5220" y="5400"/>
                <a:ext cx="180" cy="180"/>
              </a:xfrm>
              <a:prstGeom prst="ellipse">
                <a:avLst/>
              </a:prstGeom>
              <a:solidFill>
                <a:srgbClr val="000000"/>
              </a:solidFill>
              <a:ln w="9525">
                <a:solidFill>
                  <a:srgbClr val="000000"/>
                </a:solidFill>
                <a:round/>
                <a:headEnd/>
                <a:tailEnd/>
              </a:ln>
            </p:spPr>
            <p:txBody>
              <a:bodyPr/>
              <a:lstStyle/>
              <a:p>
                <a:endParaRPr lang="en-US"/>
              </a:p>
            </p:txBody>
          </p:sp>
          <p:sp>
            <p:nvSpPr>
              <p:cNvPr id="79883" name="Oval 31"/>
              <p:cNvSpPr>
                <a:spLocks noChangeArrowheads="1"/>
              </p:cNvSpPr>
              <p:nvPr/>
            </p:nvSpPr>
            <p:spPr bwMode="auto">
              <a:xfrm>
                <a:off x="5940" y="5400"/>
                <a:ext cx="180" cy="180"/>
              </a:xfrm>
              <a:prstGeom prst="ellipse">
                <a:avLst/>
              </a:prstGeom>
              <a:solidFill>
                <a:srgbClr val="000000"/>
              </a:solidFill>
              <a:ln w="9525">
                <a:solidFill>
                  <a:srgbClr val="000000"/>
                </a:solidFill>
                <a:round/>
                <a:headEnd/>
                <a:tailEnd/>
              </a:ln>
            </p:spPr>
            <p:txBody>
              <a:bodyPr/>
              <a:lstStyle/>
              <a:p>
                <a:endParaRPr lang="en-US"/>
              </a:p>
            </p:txBody>
          </p:sp>
          <p:sp>
            <p:nvSpPr>
              <p:cNvPr id="79884" name="Oval 32"/>
              <p:cNvSpPr>
                <a:spLocks noChangeArrowheads="1"/>
              </p:cNvSpPr>
              <p:nvPr/>
            </p:nvSpPr>
            <p:spPr bwMode="auto">
              <a:xfrm>
                <a:off x="4500" y="7020"/>
                <a:ext cx="180" cy="180"/>
              </a:xfrm>
              <a:prstGeom prst="ellipse">
                <a:avLst/>
              </a:prstGeom>
              <a:solidFill>
                <a:srgbClr val="000000"/>
              </a:solidFill>
              <a:ln w="9525">
                <a:solidFill>
                  <a:srgbClr val="000000"/>
                </a:solidFill>
                <a:round/>
                <a:headEnd/>
                <a:tailEnd/>
              </a:ln>
            </p:spPr>
            <p:txBody>
              <a:bodyPr/>
              <a:lstStyle/>
              <a:p>
                <a:endParaRPr lang="en-US"/>
              </a:p>
            </p:txBody>
          </p:sp>
          <p:sp>
            <p:nvSpPr>
              <p:cNvPr id="79885" name="Rectangle 33"/>
              <p:cNvSpPr>
                <a:spLocks noChangeArrowheads="1"/>
              </p:cNvSpPr>
              <p:nvPr/>
            </p:nvSpPr>
            <p:spPr bwMode="auto">
              <a:xfrm>
                <a:off x="5220" y="4578"/>
                <a:ext cx="180" cy="360"/>
              </a:xfrm>
              <a:prstGeom prst="rect">
                <a:avLst/>
              </a:prstGeom>
              <a:noFill/>
              <a:ln w="9525">
                <a:noFill/>
                <a:miter lim="800000"/>
                <a:headEnd/>
                <a:tailEnd/>
              </a:ln>
            </p:spPr>
            <p:txBody>
              <a:bodyPr lIns="0" tIns="0" rIns="0" bIns="0"/>
              <a:lstStyle/>
              <a:p>
                <a:r>
                  <a:rPr lang="en-US" sz="1200"/>
                  <a:t>S</a:t>
                </a:r>
                <a:endParaRPr lang="en-US"/>
              </a:p>
            </p:txBody>
          </p:sp>
          <p:sp>
            <p:nvSpPr>
              <p:cNvPr id="79886" name="Line 34"/>
              <p:cNvSpPr>
                <a:spLocks noChangeShapeType="1"/>
              </p:cNvSpPr>
              <p:nvPr/>
            </p:nvSpPr>
            <p:spPr bwMode="auto">
              <a:xfrm flipV="1">
                <a:off x="4565" y="4912"/>
                <a:ext cx="759" cy="616"/>
              </a:xfrm>
              <a:prstGeom prst="line">
                <a:avLst/>
              </a:prstGeom>
              <a:noFill/>
              <a:ln w="9525">
                <a:solidFill>
                  <a:srgbClr val="000000"/>
                </a:solidFill>
                <a:round/>
                <a:headEnd/>
                <a:tailEnd/>
              </a:ln>
            </p:spPr>
            <p:txBody>
              <a:bodyPr/>
              <a:lstStyle/>
              <a:p>
                <a:endParaRPr lang="en-US"/>
              </a:p>
            </p:txBody>
          </p:sp>
          <p:sp>
            <p:nvSpPr>
              <p:cNvPr id="79887" name="Line 35"/>
              <p:cNvSpPr>
                <a:spLocks noChangeShapeType="1"/>
              </p:cNvSpPr>
              <p:nvPr/>
            </p:nvSpPr>
            <p:spPr bwMode="auto">
              <a:xfrm flipV="1">
                <a:off x="5309" y="4938"/>
                <a:ext cx="0" cy="540"/>
              </a:xfrm>
              <a:prstGeom prst="line">
                <a:avLst/>
              </a:prstGeom>
              <a:noFill/>
              <a:ln w="9525">
                <a:solidFill>
                  <a:srgbClr val="000000"/>
                </a:solidFill>
                <a:round/>
                <a:headEnd/>
                <a:tailEnd/>
              </a:ln>
            </p:spPr>
            <p:txBody>
              <a:bodyPr/>
              <a:lstStyle/>
              <a:p>
                <a:endParaRPr lang="en-US"/>
              </a:p>
            </p:txBody>
          </p:sp>
          <p:sp>
            <p:nvSpPr>
              <p:cNvPr id="79888" name="Line 36"/>
              <p:cNvSpPr>
                <a:spLocks noChangeShapeType="1"/>
              </p:cNvSpPr>
              <p:nvPr/>
            </p:nvSpPr>
            <p:spPr bwMode="auto">
              <a:xfrm flipH="1" flipV="1">
                <a:off x="5311" y="4925"/>
                <a:ext cx="720" cy="540"/>
              </a:xfrm>
              <a:prstGeom prst="line">
                <a:avLst/>
              </a:prstGeom>
              <a:noFill/>
              <a:ln w="9525">
                <a:solidFill>
                  <a:srgbClr val="000000"/>
                </a:solidFill>
                <a:round/>
                <a:headEnd/>
                <a:tailEnd/>
              </a:ln>
            </p:spPr>
            <p:txBody>
              <a:bodyPr/>
              <a:lstStyle/>
              <a:p>
                <a:endParaRPr lang="en-US"/>
              </a:p>
            </p:txBody>
          </p:sp>
          <p:sp>
            <p:nvSpPr>
              <p:cNvPr id="79889" name="Rectangle 37"/>
              <p:cNvSpPr>
                <a:spLocks noChangeArrowheads="1"/>
              </p:cNvSpPr>
              <p:nvPr/>
            </p:nvSpPr>
            <p:spPr bwMode="auto">
              <a:xfrm>
                <a:off x="4140" y="5168"/>
                <a:ext cx="540" cy="360"/>
              </a:xfrm>
              <a:prstGeom prst="rect">
                <a:avLst/>
              </a:prstGeom>
              <a:noFill/>
              <a:ln w="9525">
                <a:noFill/>
                <a:miter lim="800000"/>
                <a:headEnd/>
                <a:tailEnd/>
              </a:ln>
            </p:spPr>
            <p:txBody>
              <a:bodyPr lIns="0" tIns="0" rIns="0" bIns="0"/>
              <a:lstStyle/>
              <a:p>
                <a:r>
                  <a:rPr lang="en-US" sz="1200"/>
                  <a:t>A, 1</a:t>
                </a:r>
                <a:endParaRPr lang="en-US"/>
              </a:p>
            </p:txBody>
          </p:sp>
          <p:sp>
            <p:nvSpPr>
              <p:cNvPr id="79890" name="Rectangle 38"/>
              <p:cNvSpPr>
                <a:spLocks noChangeArrowheads="1"/>
              </p:cNvSpPr>
              <p:nvPr/>
            </p:nvSpPr>
            <p:spPr bwMode="auto">
              <a:xfrm>
                <a:off x="5337" y="5181"/>
                <a:ext cx="423" cy="360"/>
              </a:xfrm>
              <a:prstGeom prst="rect">
                <a:avLst/>
              </a:prstGeom>
              <a:noFill/>
              <a:ln w="9525">
                <a:noFill/>
                <a:miter lim="800000"/>
                <a:headEnd/>
                <a:tailEnd/>
              </a:ln>
            </p:spPr>
            <p:txBody>
              <a:bodyPr lIns="0" tIns="0" rIns="0" bIns="0"/>
              <a:lstStyle/>
              <a:p>
                <a:r>
                  <a:rPr lang="en-US" sz="1200"/>
                  <a:t>B, 5</a:t>
                </a:r>
                <a:endParaRPr lang="en-US"/>
              </a:p>
            </p:txBody>
          </p:sp>
          <p:sp>
            <p:nvSpPr>
              <p:cNvPr id="79891" name="Rectangle 39"/>
              <p:cNvSpPr>
                <a:spLocks noChangeArrowheads="1"/>
              </p:cNvSpPr>
              <p:nvPr/>
            </p:nvSpPr>
            <p:spPr bwMode="auto">
              <a:xfrm>
                <a:off x="6120" y="5220"/>
                <a:ext cx="720" cy="360"/>
              </a:xfrm>
              <a:prstGeom prst="rect">
                <a:avLst/>
              </a:prstGeom>
              <a:noFill/>
              <a:ln w="9525">
                <a:noFill/>
                <a:miter lim="800000"/>
                <a:headEnd/>
                <a:tailEnd/>
              </a:ln>
            </p:spPr>
            <p:txBody>
              <a:bodyPr lIns="0" tIns="0" rIns="0" bIns="0"/>
              <a:lstStyle/>
              <a:p>
                <a:r>
                  <a:rPr lang="en-US" sz="1200"/>
                  <a:t>C, 15</a:t>
                </a:r>
                <a:endParaRPr lang="en-US"/>
              </a:p>
            </p:txBody>
          </p:sp>
          <p:sp>
            <p:nvSpPr>
              <p:cNvPr id="79892" name="Oval 40"/>
              <p:cNvSpPr>
                <a:spLocks noChangeArrowheads="1"/>
              </p:cNvSpPr>
              <p:nvPr/>
            </p:nvSpPr>
            <p:spPr bwMode="auto">
              <a:xfrm>
                <a:off x="5209" y="5966"/>
                <a:ext cx="180" cy="180"/>
              </a:xfrm>
              <a:prstGeom prst="ellipse">
                <a:avLst/>
              </a:prstGeom>
              <a:solidFill>
                <a:srgbClr val="000000"/>
              </a:solidFill>
              <a:ln w="9525">
                <a:solidFill>
                  <a:srgbClr val="000000"/>
                </a:solidFill>
                <a:round/>
                <a:headEnd/>
                <a:tailEnd/>
              </a:ln>
            </p:spPr>
            <p:txBody>
              <a:bodyPr/>
              <a:lstStyle/>
              <a:p>
                <a:endParaRPr lang="en-US"/>
              </a:p>
            </p:txBody>
          </p:sp>
          <p:sp>
            <p:nvSpPr>
              <p:cNvPr id="79893" name="Oval 41"/>
              <p:cNvSpPr>
                <a:spLocks noChangeArrowheads="1"/>
              </p:cNvSpPr>
              <p:nvPr/>
            </p:nvSpPr>
            <p:spPr bwMode="auto">
              <a:xfrm>
                <a:off x="4489" y="6506"/>
                <a:ext cx="180" cy="180"/>
              </a:xfrm>
              <a:prstGeom prst="ellipse">
                <a:avLst/>
              </a:prstGeom>
              <a:solidFill>
                <a:srgbClr val="000000"/>
              </a:solidFill>
              <a:ln w="9525">
                <a:solidFill>
                  <a:srgbClr val="000000"/>
                </a:solidFill>
                <a:round/>
                <a:headEnd/>
                <a:tailEnd/>
              </a:ln>
            </p:spPr>
            <p:txBody>
              <a:bodyPr/>
              <a:lstStyle/>
              <a:p>
                <a:endParaRPr lang="en-US"/>
              </a:p>
            </p:txBody>
          </p:sp>
          <p:sp>
            <p:nvSpPr>
              <p:cNvPr id="79894" name="Oval 42"/>
              <p:cNvSpPr>
                <a:spLocks noChangeArrowheads="1"/>
              </p:cNvSpPr>
              <p:nvPr/>
            </p:nvSpPr>
            <p:spPr bwMode="auto">
              <a:xfrm>
                <a:off x="5209" y="6506"/>
                <a:ext cx="180" cy="180"/>
              </a:xfrm>
              <a:prstGeom prst="ellipse">
                <a:avLst/>
              </a:prstGeom>
              <a:solidFill>
                <a:srgbClr val="000000"/>
              </a:solidFill>
              <a:ln w="9525">
                <a:solidFill>
                  <a:srgbClr val="000000"/>
                </a:solidFill>
                <a:round/>
                <a:headEnd/>
                <a:tailEnd/>
              </a:ln>
            </p:spPr>
            <p:txBody>
              <a:bodyPr/>
              <a:lstStyle/>
              <a:p>
                <a:endParaRPr lang="en-US"/>
              </a:p>
            </p:txBody>
          </p:sp>
          <p:sp>
            <p:nvSpPr>
              <p:cNvPr id="79895" name="Oval 43"/>
              <p:cNvSpPr>
                <a:spLocks noChangeArrowheads="1"/>
              </p:cNvSpPr>
              <p:nvPr/>
            </p:nvSpPr>
            <p:spPr bwMode="auto">
              <a:xfrm>
                <a:off x="5929" y="6506"/>
                <a:ext cx="180" cy="180"/>
              </a:xfrm>
              <a:prstGeom prst="ellipse">
                <a:avLst/>
              </a:prstGeom>
              <a:solidFill>
                <a:srgbClr val="000000"/>
              </a:solidFill>
              <a:ln w="9525">
                <a:solidFill>
                  <a:srgbClr val="000000"/>
                </a:solidFill>
                <a:round/>
                <a:headEnd/>
                <a:tailEnd/>
              </a:ln>
            </p:spPr>
            <p:txBody>
              <a:bodyPr/>
              <a:lstStyle/>
              <a:p>
                <a:endParaRPr lang="en-US"/>
              </a:p>
            </p:txBody>
          </p:sp>
          <p:sp>
            <p:nvSpPr>
              <p:cNvPr id="79896" name="Rectangle 44"/>
              <p:cNvSpPr>
                <a:spLocks noChangeArrowheads="1"/>
              </p:cNvSpPr>
              <p:nvPr/>
            </p:nvSpPr>
            <p:spPr bwMode="auto">
              <a:xfrm>
                <a:off x="5209" y="5684"/>
                <a:ext cx="180" cy="360"/>
              </a:xfrm>
              <a:prstGeom prst="rect">
                <a:avLst/>
              </a:prstGeom>
              <a:noFill/>
              <a:ln w="9525">
                <a:noFill/>
                <a:miter lim="800000"/>
                <a:headEnd/>
                <a:tailEnd/>
              </a:ln>
            </p:spPr>
            <p:txBody>
              <a:bodyPr lIns="0" tIns="0" rIns="0" bIns="0"/>
              <a:lstStyle/>
              <a:p>
                <a:r>
                  <a:rPr lang="en-US" sz="1200"/>
                  <a:t>S</a:t>
                </a:r>
                <a:endParaRPr lang="en-US"/>
              </a:p>
            </p:txBody>
          </p:sp>
          <p:sp>
            <p:nvSpPr>
              <p:cNvPr id="79897" name="Line 45"/>
              <p:cNvSpPr>
                <a:spLocks noChangeShapeType="1"/>
              </p:cNvSpPr>
              <p:nvPr/>
            </p:nvSpPr>
            <p:spPr bwMode="auto">
              <a:xfrm flipV="1">
                <a:off x="4554" y="6018"/>
                <a:ext cx="759" cy="616"/>
              </a:xfrm>
              <a:prstGeom prst="line">
                <a:avLst/>
              </a:prstGeom>
              <a:noFill/>
              <a:ln w="9525">
                <a:solidFill>
                  <a:srgbClr val="000000"/>
                </a:solidFill>
                <a:round/>
                <a:headEnd/>
                <a:tailEnd/>
              </a:ln>
            </p:spPr>
            <p:txBody>
              <a:bodyPr/>
              <a:lstStyle/>
              <a:p>
                <a:endParaRPr lang="en-US"/>
              </a:p>
            </p:txBody>
          </p:sp>
          <p:sp>
            <p:nvSpPr>
              <p:cNvPr id="79898" name="Line 46"/>
              <p:cNvSpPr>
                <a:spLocks noChangeShapeType="1"/>
              </p:cNvSpPr>
              <p:nvPr/>
            </p:nvSpPr>
            <p:spPr bwMode="auto">
              <a:xfrm flipV="1">
                <a:off x="5298" y="6044"/>
                <a:ext cx="0" cy="540"/>
              </a:xfrm>
              <a:prstGeom prst="line">
                <a:avLst/>
              </a:prstGeom>
              <a:noFill/>
              <a:ln w="9525">
                <a:solidFill>
                  <a:srgbClr val="000000"/>
                </a:solidFill>
                <a:round/>
                <a:headEnd/>
                <a:tailEnd/>
              </a:ln>
            </p:spPr>
            <p:txBody>
              <a:bodyPr/>
              <a:lstStyle/>
              <a:p>
                <a:endParaRPr lang="en-US"/>
              </a:p>
            </p:txBody>
          </p:sp>
          <p:sp>
            <p:nvSpPr>
              <p:cNvPr id="79899" name="Line 47"/>
              <p:cNvSpPr>
                <a:spLocks noChangeShapeType="1"/>
              </p:cNvSpPr>
              <p:nvPr/>
            </p:nvSpPr>
            <p:spPr bwMode="auto">
              <a:xfrm flipH="1" flipV="1">
                <a:off x="5300" y="6031"/>
                <a:ext cx="720" cy="540"/>
              </a:xfrm>
              <a:prstGeom prst="line">
                <a:avLst/>
              </a:prstGeom>
              <a:noFill/>
              <a:ln w="9525">
                <a:solidFill>
                  <a:srgbClr val="000000"/>
                </a:solidFill>
                <a:round/>
                <a:headEnd/>
                <a:tailEnd/>
              </a:ln>
            </p:spPr>
            <p:txBody>
              <a:bodyPr/>
              <a:lstStyle/>
              <a:p>
                <a:endParaRPr lang="en-US"/>
              </a:p>
            </p:txBody>
          </p:sp>
          <p:sp>
            <p:nvSpPr>
              <p:cNvPr id="79900" name="Rectangle 48"/>
              <p:cNvSpPr>
                <a:spLocks noChangeArrowheads="1"/>
              </p:cNvSpPr>
              <p:nvPr/>
            </p:nvSpPr>
            <p:spPr bwMode="auto">
              <a:xfrm>
                <a:off x="4140" y="6274"/>
                <a:ext cx="529" cy="360"/>
              </a:xfrm>
              <a:prstGeom prst="rect">
                <a:avLst/>
              </a:prstGeom>
              <a:noFill/>
              <a:ln w="9525">
                <a:noFill/>
                <a:miter lim="800000"/>
                <a:headEnd/>
                <a:tailEnd/>
              </a:ln>
            </p:spPr>
            <p:txBody>
              <a:bodyPr lIns="0" tIns="0" rIns="0" bIns="0"/>
              <a:lstStyle/>
              <a:p>
                <a:r>
                  <a:rPr lang="en-US" sz="1200"/>
                  <a:t>A, 1</a:t>
                </a:r>
                <a:endParaRPr lang="en-US"/>
              </a:p>
            </p:txBody>
          </p:sp>
          <p:sp>
            <p:nvSpPr>
              <p:cNvPr id="79901" name="Rectangle 49"/>
              <p:cNvSpPr>
                <a:spLocks noChangeArrowheads="1"/>
              </p:cNvSpPr>
              <p:nvPr/>
            </p:nvSpPr>
            <p:spPr bwMode="auto">
              <a:xfrm>
                <a:off x="5326" y="6287"/>
                <a:ext cx="434" cy="360"/>
              </a:xfrm>
              <a:prstGeom prst="rect">
                <a:avLst/>
              </a:prstGeom>
              <a:noFill/>
              <a:ln w="9525">
                <a:noFill/>
                <a:miter lim="800000"/>
                <a:headEnd/>
                <a:tailEnd/>
              </a:ln>
            </p:spPr>
            <p:txBody>
              <a:bodyPr lIns="0" tIns="0" rIns="0" bIns="0"/>
              <a:lstStyle/>
              <a:p>
                <a:r>
                  <a:rPr lang="en-US" sz="1200" dirty="0"/>
                  <a:t>B, 5</a:t>
                </a:r>
                <a:endParaRPr lang="en-US" dirty="0"/>
              </a:p>
            </p:txBody>
          </p:sp>
          <p:sp>
            <p:nvSpPr>
              <p:cNvPr id="79902" name="Rectangle 50"/>
              <p:cNvSpPr>
                <a:spLocks noChangeArrowheads="1"/>
              </p:cNvSpPr>
              <p:nvPr/>
            </p:nvSpPr>
            <p:spPr bwMode="auto">
              <a:xfrm>
                <a:off x="6109" y="6326"/>
                <a:ext cx="731" cy="360"/>
              </a:xfrm>
              <a:prstGeom prst="rect">
                <a:avLst/>
              </a:prstGeom>
              <a:noFill/>
              <a:ln w="9525">
                <a:noFill/>
                <a:miter lim="800000"/>
                <a:headEnd/>
                <a:tailEnd/>
              </a:ln>
            </p:spPr>
            <p:txBody>
              <a:bodyPr lIns="0" tIns="0" rIns="0" bIns="0"/>
              <a:lstStyle/>
              <a:p>
                <a:r>
                  <a:rPr lang="en-US" sz="1200"/>
                  <a:t>C, 15</a:t>
                </a:r>
                <a:endParaRPr lang="en-US"/>
              </a:p>
            </p:txBody>
          </p:sp>
          <p:sp>
            <p:nvSpPr>
              <p:cNvPr id="79903" name="Line 51"/>
              <p:cNvSpPr>
                <a:spLocks noChangeShapeType="1"/>
              </p:cNvSpPr>
              <p:nvPr/>
            </p:nvSpPr>
            <p:spPr bwMode="auto">
              <a:xfrm flipV="1">
                <a:off x="4578" y="6621"/>
                <a:ext cx="0" cy="540"/>
              </a:xfrm>
              <a:prstGeom prst="line">
                <a:avLst/>
              </a:prstGeom>
              <a:noFill/>
              <a:ln w="9525">
                <a:solidFill>
                  <a:srgbClr val="000000"/>
                </a:solidFill>
                <a:round/>
                <a:headEnd/>
                <a:tailEnd/>
              </a:ln>
            </p:spPr>
            <p:txBody>
              <a:bodyPr/>
              <a:lstStyle/>
              <a:p>
                <a:endParaRPr lang="en-US"/>
              </a:p>
            </p:txBody>
          </p:sp>
          <p:sp>
            <p:nvSpPr>
              <p:cNvPr id="79904" name="Rectangle 52"/>
              <p:cNvSpPr>
                <a:spLocks noChangeArrowheads="1"/>
              </p:cNvSpPr>
              <p:nvPr/>
            </p:nvSpPr>
            <p:spPr bwMode="auto">
              <a:xfrm>
                <a:off x="3960" y="6840"/>
                <a:ext cx="540" cy="360"/>
              </a:xfrm>
              <a:prstGeom prst="rect">
                <a:avLst/>
              </a:prstGeom>
              <a:noFill/>
              <a:ln w="9525">
                <a:noFill/>
                <a:miter lim="800000"/>
                <a:headEnd/>
                <a:tailEnd/>
              </a:ln>
            </p:spPr>
            <p:txBody>
              <a:bodyPr lIns="0" tIns="0" rIns="0" bIns="0"/>
              <a:lstStyle/>
              <a:p>
                <a:r>
                  <a:rPr lang="en-US" sz="1200"/>
                  <a:t>G, 11</a:t>
                </a:r>
                <a:endParaRPr lang="en-US"/>
              </a:p>
            </p:txBody>
          </p:sp>
          <p:sp>
            <p:nvSpPr>
              <p:cNvPr id="79905" name="Oval 53"/>
              <p:cNvSpPr>
                <a:spLocks noChangeArrowheads="1"/>
              </p:cNvSpPr>
              <p:nvPr/>
            </p:nvSpPr>
            <p:spPr bwMode="auto">
              <a:xfrm>
                <a:off x="4636" y="8397"/>
                <a:ext cx="180" cy="180"/>
              </a:xfrm>
              <a:prstGeom prst="ellipse">
                <a:avLst/>
              </a:prstGeom>
              <a:solidFill>
                <a:srgbClr val="000000"/>
              </a:solidFill>
              <a:ln w="9525">
                <a:solidFill>
                  <a:srgbClr val="000000"/>
                </a:solidFill>
                <a:round/>
                <a:headEnd/>
                <a:tailEnd/>
              </a:ln>
            </p:spPr>
            <p:txBody>
              <a:bodyPr/>
              <a:lstStyle/>
              <a:p>
                <a:endParaRPr lang="en-US"/>
              </a:p>
            </p:txBody>
          </p:sp>
          <p:sp>
            <p:nvSpPr>
              <p:cNvPr id="79906" name="Oval 54"/>
              <p:cNvSpPr>
                <a:spLocks noChangeArrowheads="1"/>
              </p:cNvSpPr>
              <p:nvPr/>
            </p:nvSpPr>
            <p:spPr bwMode="auto">
              <a:xfrm>
                <a:off x="5345" y="7343"/>
                <a:ext cx="180" cy="180"/>
              </a:xfrm>
              <a:prstGeom prst="ellipse">
                <a:avLst/>
              </a:prstGeom>
              <a:solidFill>
                <a:srgbClr val="000000"/>
              </a:solidFill>
              <a:ln w="9525">
                <a:solidFill>
                  <a:srgbClr val="000000"/>
                </a:solidFill>
                <a:round/>
                <a:headEnd/>
                <a:tailEnd/>
              </a:ln>
            </p:spPr>
            <p:txBody>
              <a:bodyPr/>
              <a:lstStyle/>
              <a:p>
                <a:endParaRPr lang="en-US"/>
              </a:p>
            </p:txBody>
          </p:sp>
          <p:sp>
            <p:nvSpPr>
              <p:cNvPr id="79907" name="Oval 55"/>
              <p:cNvSpPr>
                <a:spLocks noChangeArrowheads="1"/>
              </p:cNvSpPr>
              <p:nvPr/>
            </p:nvSpPr>
            <p:spPr bwMode="auto">
              <a:xfrm>
                <a:off x="4625" y="7883"/>
                <a:ext cx="180" cy="180"/>
              </a:xfrm>
              <a:prstGeom prst="ellipse">
                <a:avLst/>
              </a:prstGeom>
              <a:solidFill>
                <a:srgbClr val="000000"/>
              </a:solidFill>
              <a:ln w="9525">
                <a:solidFill>
                  <a:srgbClr val="000000"/>
                </a:solidFill>
                <a:round/>
                <a:headEnd/>
                <a:tailEnd/>
              </a:ln>
            </p:spPr>
            <p:txBody>
              <a:bodyPr/>
              <a:lstStyle/>
              <a:p>
                <a:endParaRPr lang="en-US"/>
              </a:p>
            </p:txBody>
          </p:sp>
          <p:sp>
            <p:nvSpPr>
              <p:cNvPr id="79908" name="Oval 56"/>
              <p:cNvSpPr>
                <a:spLocks noChangeArrowheads="1"/>
              </p:cNvSpPr>
              <p:nvPr/>
            </p:nvSpPr>
            <p:spPr bwMode="auto">
              <a:xfrm>
                <a:off x="5345" y="7883"/>
                <a:ext cx="180" cy="180"/>
              </a:xfrm>
              <a:prstGeom prst="ellipse">
                <a:avLst/>
              </a:prstGeom>
              <a:solidFill>
                <a:srgbClr val="000000"/>
              </a:solidFill>
              <a:ln w="9525">
                <a:solidFill>
                  <a:srgbClr val="000000"/>
                </a:solidFill>
                <a:round/>
                <a:headEnd/>
                <a:tailEnd/>
              </a:ln>
            </p:spPr>
            <p:txBody>
              <a:bodyPr/>
              <a:lstStyle/>
              <a:p>
                <a:endParaRPr lang="en-US"/>
              </a:p>
            </p:txBody>
          </p:sp>
          <p:sp>
            <p:nvSpPr>
              <p:cNvPr id="79909" name="Oval 57"/>
              <p:cNvSpPr>
                <a:spLocks noChangeArrowheads="1"/>
              </p:cNvSpPr>
              <p:nvPr/>
            </p:nvSpPr>
            <p:spPr bwMode="auto">
              <a:xfrm>
                <a:off x="6065" y="7883"/>
                <a:ext cx="180" cy="180"/>
              </a:xfrm>
              <a:prstGeom prst="ellipse">
                <a:avLst/>
              </a:prstGeom>
              <a:solidFill>
                <a:srgbClr val="000000"/>
              </a:solidFill>
              <a:ln w="9525">
                <a:solidFill>
                  <a:srgbClr val="000000"/>
                </a:solidFill>
                <a:round/>
                <a:headEnd/>
                <a:tailEnd/>
              </a:ln>
            </p:spPr>
            <p:txBody>
              <a:bodyPr/>
              <a:lstStyle/>
              <a:p>
                <a:endParaRPr lang="en-US"/>
              </a:p>
            </p:txBody>
          </p:sp>
          <p:sp>
            <p:nvSpPr>
              <p:cNvPr id="79910" name="Rectangle 58"/>
              <p:cNvSpPr>
                <a:spLocks noChangeArrowheads="1"/>
              </p:cNvSpPr>
              <p:nvPr/>
            </p:nvSpPr>
            <p:spPr bwMode="auto">
              <a:xfrm>
                <a:off x="5345" y="7061"/>
                <a:ext cx="180" cy="360"/>
              </a:xfrm>
              <a:prstGeom prst="rect">
                <a:avLst/>
              </a:prstGeom>
              <a:noFill/>
              <a:ln w="9525">
                <a:noFill/>
                <a:miter lim="800000"/>
                <a:headEnd/>
                <a:tailEnd/>
              </a:ln>
            </p:spPr>
            <p:txBody>
              <a:bodyPr lIns="0" tIns="0" rIns="0" bIns="0"/>
              <a:lstStyle/>
              <a:p>
                <a:r>
                  <a:rPr lang="en-US" sz="1200"/>
                  <a:t>S</a:t>
                </a:r>
                <a:endParaRPr lang="en-US"/>
              </a:p>
            </p:txBody>
          </p:sp>
          <p:sp>
            <p:nvSpPr>
              <p:cNvPr id="79911" name="Line 59"/>
              <p:cNvSpPr>
                <a:spLocks noChangeShapeType="1"/>
              </p:cNvSpPr>
              <p:nvPr/>
            </p:nvSpPr>
            <p:spPr bwMode="auto">
              <a:xfrm flipV="1">
                <a:off x="4690" y="7395"/>
                <a:ext cx="759" cy="616"/>
              </a:xfrm>
              <a:prstGeom prst="line">
                <a:avLst/>
              </a:prstGeom>
              <a:noFill/>
              <a:ln w="9525">
                <a:solidFill>
                  <a:srgbClr val="000000"/>
                </a:solidFill>
                <a:round/>
                <a:headEnd/>
                <a:tailEnd/>
              </a:ln>
            </p:spPr>
            <p:txBody>
              <a:bodyPr/>
              <a:lstStyle/>
              <a:p>
                <a:endParaRPr lang="en-US"/>
              </a:p>
            </p:txBody>
          </p:sp>
          <p:sp>
            <p:nvSpPr>
              <p:cNvPr id="79912" name="Line 60"/>
              <p:cNvSpPr>
                <a:spLocks noChangeShapeType="1"/>
              </p:cNvSpPr>
              <p:nvPr/>
            </p:nvSpPr>
            <p:spPr bwMode="auto">
              <a:xfrm flipV="1">
                <a:off x="5434" y="7421"/>
                <a:ext cx="0" cy="540"/>
              </a:xfrm>
              <a:prstGeom prst="line">
                <a:avLst/>
              </a:prstGeom>
              <a:noFill/>
              <a:ln w="9525">
                <a:solidFill>
                  <a:srgbClr val="000000"/>
                </a:solidFill>
                <a:round/>
                <a:headEnd/>
                <a:tailEnd/>
              </a:ln>
            </p:spPr>
            <p:txBody>
              <a:bodyPr/>
              <a:lstStyle/>
              <a:p>
                <a:endParaRPr lang="en-US"/>
              </a:p>
            </p:txBody>
          </p:sp>
          <p:sp>
            <p:nvSpPr>
              <p:cNvPr id="79913" name="Line 61"/>
              <p:cNvSpPr>
                <a:spLocks noChangeShapeType="1"/>
              </p:cNvSpPr>
              <p:nvPr/>
            </p:nvSpPr>
            <p:spPr bwMode="auto">
              <a:xfrm flipH="1" flipV="1">
                <a:off x="5436" y="7408"/>
                <a:ext cx="720" cy="540"/>
              </a:xfrm>
              <a:prstGeom prst="line">
                <a:avLst/>
              </a:prstGeom>
              <a:noFill/>
              <a:ln w="9525">
                <a:solidFill>
                  <a:srgbClr val="000000"/>
                </a:solidFill>
                <a:round/>
                <a:headEnd/>
                <a:tailEnd/>
              </a:ln>
            </p:spPr>
            <p:txBody>
              <a:bodyPr/>
              <a:lstStyle/>
              <a:p>
                <a:endParaRPr lang="en-US"/>
              </a:p>
            </p:txBody>
          </p:sp>
          <p:sp>
            <p:nvSpPr>
              <p:cNvPr id="79914" name="Rectangle 62"/>
              <p:cNvSpPr>
                <a:spLocks noChangeArrowheads="1"/>
              </p:cNvSpPr>
              <p:nvPr/>
            </p:nvSpPr>
            <p:spPr bwMode="auto">
              <a:xfrm>
                <a:off x="4276" y="7651"/>
                <a:ext cx="529" cy="360"/>
              </a:xfrm>
              <a:prstGeom prst="rect">
                <a:avLst/>
              </a:prstGeom>
              <a:noFill/>
              <a:ln w="9525">
                <a:noFill/>
                <a:miter lim="800000"/>
                <a:headEnd/>
                <a:tailEnd/>
              </a:ln>
            </p:spPr>
            <p:txBody>
              <a:bodyPr lIns="0" tIns="0" rIns="0" bIns="0"/>
              <a:lstStyle/>
              <a:p>
                <a:r>
                  <a:rPr lang="en-US" sz="1200"/>
                  <a:t>A, 1</a:t>
                </a:r>
                <a:endParaRPr lang="en-US"/>
              </a:p>
            </p:txBody>
          </p:sp>
          <p:sp>
            <p:nvSpPr>
              <p:cNvPr id="79915" name="Rectangle 63"/>
              <p:cNvSpPr>
                <a:spLocks noChangeArrowheads="1"/>
              </p:cNvSpPr>
              <p:nvPr/>
            </p:nvSpPr>
            <p:spPr bwMode="auto">
              <a:xfrm>
                <a:off x="5462" y="7664"/>
                <a:ext cx="434" cy="360"/>
              </a:xfrm>
              <a:prstGeom prst="rect">
                <a:avLst/>
              </a:prstGeom>
              <a:noFill/>
              <a:ln w="9525">
                <a:noFill/>
                <a:miter lim="800000"/>
                <a:headEnd/>
                <a:tailEnd/>
              </a:ln>
            </p:spPr>
            <p:txBody>
              <a:bodyPr lIns="0" tIns="0" rIns="0" bIns="0"/>
              <a:lstStyle/>
              <a:p>
                <a:r>
                  <a:rPr lang="en-US" sz="1200"/>
                  <a:t>B, 5</a:t>
                </a:r>
                <a:endParaRPr lang="en-US"/>
              </a:p>
            </p:txBody>
          </p:sp>
          <p:sp>
            <p:nvSpPr>
              <p:cNvPr id="79916" name="Rectangle 64"/>
              <p:cNvSpPr>
                <a:spLocks noChangeArrowheads="1"/>
              </p:cNvSpPr>
              <p:nvPr/>
            </p:nvSpPr>
            <p:spPr bwMode="auto">
              <a:xfrm>
                <a:off x="6245" y="7703"/>
                <a:ext cx="731" cy="360"/>
              </a:xfrm>
              <a:prstGeom prst="rect">
                <a:avLst/>
              </a:prstGeom>
              <a:noFill/>
              <a:ln w="9525">
                <a:noFill/>
                <a:miter lim="800000"/>
                <a:headEnd/>
                <a:tailEnd/>
              </a:ln>
            </p:spPr>
            <p:txBody>
              <a:bodyPr lIns="0" tIns="0" rIns="0" bIns="0"/>
              <a:lstStyle/>
              <a:p>
                <a:r>
                  <a:rPr lang="en-US" sz="1200"/>
                  <a:t>C, 15</a:t>
                </a:r>
                <a:endParaRPr lang="en-US"/>
              </a:p>
            </p:txBody>
          </p:sp>
          <p:sp>
            <p:nvSpPr>
              <p:cNvPr id="79917" name="Line 65"/>
              <p:cNvSpPr>
                <a:spLocks noChangeShapeType="1"/>
              </p:cNvSpPr>
              <p:nvPr/>
            </p:nvSpPr>
            <p:spPr bwMode="auto">
              <a:xfrm flipV="1">
                <a:off x="4714" y="7998"/>
                <a:ext cx="0" cy="540"/>
              </a:xfrm>
              <a:prstGeom prst="line">
                <a:avLst/>
              </a:prstGeom>
              <a:noFill/>
              <a:ln w="9525">
                <a:solidFill>
                  <a:srgbClr val="000000"/>
                </a:solidFill>
                <a:round/>
                <a:headEnd/>
                <a:tailEnd/>
              </a:ln>
            </p:spPr>
            <p:txBody>
              <a:bodyPr/>
              <a:lstStyle/>
              <a:p>
                <a:endParaRPr lang="en-US"/>
              </a:p>
            </p:txBody>
          </p:sp>
          <p:sp>
            <p:nvSpPr>
              <p:cNvPr id="79918" name="Rectangle 66"/>
              <p:cNvSpPr>
                <a:spLocks noChangeArrowheads="1"/>
              </p:cNvSpPr>
              <p:nvPr/>
            </p:nvSpPr>
            <p:spPr bwMode="auto">
              <a:xfrm>
                <a:off x="4096" y="8217"/>
                <a:ext cx="540" cy="360"/>
              </a:xfrm>
              <a:prstGeom prst="rect">
                <a:avLst/>
              </a:prstGeom>
              <a:noFill/>
              <a:ln w="9525">
                <a:noFill/>
                <a:miter lim="800000"/>
                <a:headEnd/>
                <a:tailEnd/>
              </a:ln>
            </p:spPr>
            <p:txBody>
              <a:bodyPr lIns="0" tIns="0" rIns="0" bIns="0"/>
              <a:lstStyle/>
              <a:p>
                <a:r>
                  <a:rPr lang="en-US" sz="1200"/>
                  <a:t>G, 11</a:t>
                </a:r>
                <a:endParaRPr lang="en-US"/>
              </a:p>
            </p:txBody>
          </p:sp>
          <p:sp>
            <p:nvSpPr>
              <p:cNvPr id="79919" name="Oval 67"/>
              <p:cNvSpPr>
                <a:spLocks noChangeArrowheads="1"/>
              </p:cNvSpPr>
              <p:nvPr/>
            </p:nvSpPr>
            <p:spPr bwMode="auto">
              <a:xfrm>
                <a:off x="5361" y="8434"/>
                <a:ext cx="180" cy="180"/>
              </a:xfrm>
              <a:prstGeom prst="ellipse">
                <a:avLst/>
              </a:prstGeom>
              <a:solidFill>
                <a:srgbClr val="000000"/>
              </a:solidFill>
              <a:ln w="9525">
                <a:solidFill>
                  <a:srgbClr val="000000"/>
                </a:solidFill>
                <a:round/>
                <a:headEnd/>
                <a:tailEnd/>
              </a:ln>
            </p:spPr>
            <p:txBody>
              <a:bodyPr/>
              <a:lstStyle/>
              <a:p>
                <a:endParaRPr lang="en-US"/>
              </a:p>
            </p:txBody>
          </p:sp>
          <p:sp>
            <p:nvSpPr>
              <p:cNvPr id="79920" name="Line 68"/>
              <p:cNvSpPr>
                <a:spLocks noChangeShapeType="1"/>
              </p:cNvSpPr>
              <p:nvPr/>
            </p:nvSpPr>
            <p:spPr bwMode="auto">
              <a:xfrm flipV="1">
                <a:off x="5439" y="8035"/>
                <a:ext cx="0" cy="540"/>
              </a:xfrm>
              <a:prstGeom prst="line">
                <a:avLst/>
              </a:prstGeom>
              <a:noFill/>
              <a:ln w="9525">
                <a:solidFill>
                  <a:srgbClr val="000000"/>
                </a:solidFill>
                <a:round/>
                <a:headEnd/>
                <a:tailEnd/>
              </a:ln>
            </p:spPr>
            <p:txBody>
              <a:bodyPr/>
              <a:lstStyle/>
              <a:p>
                <a:endParaRPr lang="en-US"/>
              </a:p>
            </p:txBody>
          </p:sp>
          <p:sp>
            <p:nvSpPr>
              <p:cNvPr id="79921" name="Rectangle 69"/>
              <p:cNvSpPr>
                <a:spLocks noChangeArrowheads="1"/>
              </p:cNvSpPr>
              <p:nvPr/>
            </p:nvSpPr>
            <p:spPr bwMode="auto">
              <a:xfrm>
                <a:off x="5580" y="8280"/>
                <a:ext cx="540" cy="360"/>
              </a:xfrm>
              <a:prstGeom prst="rect">
                <a:avLst/>
              </a:prstGeom>
              <a:noFill/>
              <a:ln w="9525">
                <a:noFill/>
                <a:miter lim="800000"/>
                <a:headEnd/>
                <a:tailEnd/>
              </a:ln>
            </p:spPr>
            <p:txBody>
              <a:bodyPr lIns="0" tIns="0" rIns="0" bIns="0"/>
              <a:lstStyle/>
              <a:p>
                <a:r>
                  <a:rPr lang="en-US" sz="1200"/>
                  <a:t>G, 10</a:t>
                </a:r>
                <a:endParaRPr lang="en-US"/>
              </a:p>
            </p:txBody>
          </p:sp>
        </p:grpSp>
      </p:grpSp>
      <p:sp>
        <p:nvSpPr>
          <p:cNvPr id="71" name="Date Placeholder 70"/>
          <p:cNvSpPr>
            <a:spLocks noGrp="1"/>
          </p:cNvSpPr>
          <p:nvPr>
            <p:ph type="dt" sz="half" idx="10"/>
          </p:nvPr>
        </p:nvSpPr>
        <p:spPr/>
        <p:txBody>
          <a:bodyPr/>
          <a:lstStyle/>
          <a:p>
            <a:fld id="{B8BCEE1B-D480-49A5-A607-BC3C0E3B9EFC}" type="datetime1">
              <a:rPr lang="en-US" smtClean="0"/>
              <a:pPr/>
              <a:t>2/1/2024</a:t>
            </a:fld>
            <a:endParaRPr lang="en-US"/>
          </a:p>
        </p:txBody>
      </p:sp>
      <p:sp>
        <p:nvSpPr>
          <p:cNvPr id="72" name="Footer Placeholder 71"/>
          <p:cNvSpPr>
            <a:spLocks noGrp="1"/>
          </p:cNvSpPr>
          <p:nvPr>
            <p:ph type="ftr" sz="quarter" idx="11"/>
          </p:nvPr>
        </p:nvSpPr>
        <p:spPr/>
        <p:txBody>
          <a:bodyPr/>
          <a:lstStyle/>
          <a:p>
            <a:r>
              <a:rPr lang="en-US" dirty="0"/>
              <a:t>AI/COSC</a:t>
            </a:r>
          </a:p>
        </p:txBody>
      </p:sp>
      <p:sp>
        <p:nvSpPr>
          <p:cNvPr id="73" name="Slide Number Placeholder 72"/>
          <p:cNvSpPr>
            <a:spLocks noGrp="1"/>
          </p:cNvSpPr>
          <p:nvPr>
            <p:ph type="sldNum" sz="quarter" idx="12"/>
          </p:nvPr>
        </p:nvSpPr>
        <p:spPr/>
        <p:txBody>
          <a:bodyPr/>
          <a:lstStyle/>
          <a:p>
            <a:fld id="{65584F51-559D-448B-9383-0D3801F2B0CC}"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idx="1"/>
          </p:nvPr>
        </p:nvSpPr>
        <p:spPr>
          <a:xfrm>
            <a:off x="762000" y="914400"/>
            <a:ext cx="7848600" cy="5943600"/>
          </a:xfrm>
        </p:spPr>
        <p:txBody>
          <a:bodyPr>
            <a:normAutofit/>
          </a:bodyPr>
          <a:lstStyle/>
          <a:p>
            <a:pPr algn="just">
              <a:spcBef>
                <a:spcPts val="600"/>
              </a:spcBef>
              <a:buFontTx/>
              <a:buChar char="-"/>
            </a:pPr>
            <a:r>
              <a:rPr lang="en-US" sz="2400" dirty="0">
                <a:latin typeface="Bell MT" pitchFamily="18" charset="0"/>
              </a:rPr>
              <a:t>A </a:t>
            </a:r>
            <a:r>
              <a:rPr lang="en-US" sz="2400" b="1" dirty="0">
                <a:latin typeface="Bell MT" pitchFamily="18" charset="0"/>
              </a:rPr>
              <a:t>solution to a problem is </a:t>
            </a:r>
            <a:r>
              <a:rPr lang="en-US" sz="2400" dirty="0">
                <a:latin typeface="Bell MT" pitchFamily="18" charset="0"/>
              </a:rPr>
              <a:t>a path from the </a:t>
            </a:r>
            <a:r>
              <a:rPr lang="en-US" sz="2400" b="1" dirty="0">
                <a:latin typeface="Bell MT" pitchFamily="18" charset="0"/>
              </a:rPr>
              <a:t>initial state </a:t>
            </a:r>
            <a:r>
              <a:rPr lang="en-US" sz="2400" dirty="0">
                <a:latin typeface="Bell MT" pitchFamily="18" charset="0"/>
              </a:rPr>
              <a:t>to a goal </a:t>
            </a:r>
            <a:r>
              <a:rPr lang="en-US" sz="2400" b="1" dirty="0">
                <a:latin typeface="Bell MT" pitchFamily="18" charset="0"/>
              </a:rPr>
              <a:t>state. </a:t>
            </a:r>
            <a:r>
              <a:rPr lang="en-US" sz="2400" dirty="0">
                <a:latin typeface="Bell MT" pitchFamily="18" charset="0"/>
              </a:rPr>
              <a:t>Solution quality is measured by the </a:t>
            </a:r>
            <a:r>
              <a:rPr lang="en-US" sz="2400" b="1" dirty="0">
                <a:latin typeface="Bell MT" pitchFamily="18" charset="0"/>
              </a:rPr>
              <a:t>path cost </a:t>
            </a:r>
            <a:r>
              <a:rPr lang="en-US" sz="2400" dirty="0">
                <a:latin typeface="Bell MT" pitchFamily="18" charset="0"/>
              </a:rPr>
              <a:t>function, and an </a:t>
            </a:r>
            <a:r>
              <a:rPr lang="en-US" sz="2400" b="1" dirty="0">
                <a:latin typeface="Bell MT" pitchFamily="18" charset="0"/>
              </a:rPr>
              <a:t>optimal solution has the lowest path cost among all solutions.</a:t>
            </a:r>
          </a:p>
          <a:p>
            <a:pPr marL="0" indent="0" algn="just" eaLnBrk="1" hangingPunct="1">
              <a:spcBef>
                <a:spcPts val="1200"/>
              </a:spcBef>
              <a:spcAft>
                <a:spcPts val="600"/>
              </a:spcAft>
              <a:buNone/>
            </a:pPr>
            <a:r>
              <a:rPr lang="en-US" sz="2400" b="1" dirty="0">
                <a:solidFill>
                  <a:schemeClr val="accent2"/>
                </a:solidFill>
                <a:latin typeface="Bell MT" pitchFamily="18" charset="0"/>
              </a:rPr>
              <a:t>Type of agent that solve problem by searching</a:t>
            </a:r>
            <a:r>
              <a:rPr lang="en-US" sz="2400" dirty="0">
                <a:latin typeface="Bell MT" pitchFamily="18" charset="0"/>
              </a:rPr>
              <a:t> </a:t>
            </a:r>
          </a:p>
          <a:p>
            <a:pPr algn="just">
              <a:spcBef>
                <a:spcPts val="600"/>
              </a:spcBef>
              <a:buFont typeface="Bell MT" panose="02020503060305020303" pitchFamily="18" charset="0"/>
              <a:buChar char="–"/>
            </a:pPr>
            <a:r>
              <a:rPr lang="en-US" sz="2300" dirty="0">
                <a:latin typeface="Bell MT" pitchFamily="18" charset="0"/>
              </a:rPr>
              <a:t>Such agent is not reflex or model based reflex agent because this agent needs to achieve some target (goal)</a:t>
            </a:r>
          </a:p>
          <a:p>
            <a:pPr algn="just">
              <a:spcBef>
                <a:spcPts val="600"/>
              </a:spcBef>
              <a:buFont typeface="Bell MT" panose="02020503060305020303" pitchFamily="18" charset="0"/>
              <a:buChar char="–"/>
            </a:pPr>
            <a:r>
              <a:rPr lang="en-US" sz="2300" dirty="0">
                <a:latin typeface="Bell MT" pitchFamily="18" charset="0"/>
              </a:rPr>
              <a:t>It can be goal based or utility based or learning agent</a:t>
            </a:r>
          </a:p>
          <a:p>
            <a:pPr algn="just">
              <a:spcBef>
                <a:spcPts val="600"/>
              </a:spcBef>
              <a:buFont typeface="Bell MT" panose="02020503060305020303" pitchFamily="18" charset="0"/>
              <a:buChar char="–"/>
            </a:pPr>
            <a:r>
              <a:rPr lang="en-US" sz="2300" dirty="0">
                <a:latin typeface="Bell MT" pitchFamily="18" charset="0"/>
              </a:rPr>
              <a:t>Intelligent agent knows that to achieve certain goal, the state of the environment will change sequentially and the change should be towards the goal</a:t>
            </a:r>
          </a:p>
          <a:p>
            <a:pPr algn="just">
              <a:spcBef>
                <a:spcPts val="600"/>
              </a:spcBef>
              <a:buFont typeface="Bell MT" panose="02020503060305020303" pitchFamily="18" charset="0"/>
              <a:buChar char="–"/>
            </a:pPr>
            <a:r>
              <a:rPr lang="en-US" sz="2300" dirty="0">
                <a:latin typeface="Bell MT" pitchFamily="18" charset="0"/>
              </a:rPr>
              <a:t>Intelligent agents are supposed to maximize their performance measure</a:t>
            </a:r>
          </a:p>
          <a:p>
            <a:pPr lvl="1" algn="just" eaLnBrk="1" hangingPunct="1">
              <a:buFont typeface="Arial" charset="0"/>
              <a:buNone/>
            </a:pPr>
            <a:endParaRPr lang="en-US" dirty="0">
              <a:latin typeface="Times New Roman" pitchFamily="18" charset="0"/>
            </a:endParaRPr>
          </a:p>
          <a:p>
            <a:pPr eaLnBrk="1" hangingPunct="1"/>
            <a:endParaRPr lang="en-US" sz="2600" dirty="0">
              <a:latin typeface="Times New Roman" pitchFamily="18" charset="0"/>
            </a:endParaRPr>
          </a:p>
        </p:txBody>
      </p:sp>
      <p:sp>
        <p:nvSpPr>
          <p:cNvPr id="6" name="Rectangle 2"/>
          <p:cNvSpPr>
            <a:spLocks noGrp="1" noChangeArrowheads="1"/>
          </p:cNvSpPr>
          <p:nvPr>
            <p:ph type="title"/>
          </p:nvPr>
        </p:nvSpPr>
        <p:spPr>
          <a:xfrm>
            <a:off x="381000" y="0"/>
            <a:ext cx="8229600" cy="639763"/>
          </a:xfrm>
        </p:spPr>
        <p:txBody>
          <a:bodyPr/>
          <a:lstStyle/>
          <a:p>
            <a:r>
              <a:rPr lang="en-US" sz="3200" b="1" dirty="0">
                <a:latin typeface="Bell MT" pitchFamily="18" charset="0"/>
              </a:rPr>
              <a:t>Problem Solving Agent cont’d</a:t>
            </a:r>
          </a:p>
        </p:txBody>
      </p:sp>
      <p:sp>
        <p:nvSpPr>
          <p:cNvPr id="5" name="Date Placeholder 4"/>
          <p:cNvSpPr>
            <a:spLocks noGrp="1"/>
          </p:cNvSpPr>
          <p:nvPr>
            <p:ph type="dt" sz="half" idx="10"/>
          </p:nvPr>
        </p:nvSpPr>
        <p:spPr/>
        <p:txBody>
          <a:bodyPr/>
          <a:lstStyle/>
          <a:p>
            <a:fld id="{49C7E2E9-5D0E-4A17-B9EC-D7AF79898103}" type="datetime1">
              <a:rPr lang="en-US" smtClean="0"/>
              <a:pPr/>
              <a:t>2/1/2024</a:t>
            </a:fld>
            <a:endParaRPr lang="en-US"/>
          </a:p>
        </p:txBody>
      </p:sp>
      <p:sp>
        <p:nvSpPr>
          <p:cNvPr id="7" name="Footer Placeholder 6"/>
          <p:cNvSpPr>
            <a:spLocks noGrp="1"/>
          </p:cNvSpPr>
          <p:nvPr>
            <p:ph type="ftr" sz="quarter" idx="11"/>
          </p:nvPr>
        </p:nvSpPr>
        <p:spPr/>
        <p:txBody>
          <a:bodyPr/>
          <a:lstStyle/>
          <a:p>
            <a:r>
              <a:rPr lang="en-US" dirty="0"/>
              <a:t>AI/COSC</a:t>
            </a:r>
          </a:p>
        </p:txBody>
      </p:sp>
      <p:sp>
        <p:nvSpPr>
          <p:cNvPr id="8" name="Slide Number Placeholder 7"/>
          <p:cNvSpPr>
            <a:spLocks noGrp="1"/>
          </p:cNvSpPr>
          <p:nvPr>
            <p:ph type="sldNum" sz="quarter" idx="12"/>
          </p:nvPr>
        </p:nvSpPr>
        <p:spPr/>
        <p:txBody>
          <a:bodyPr/>
          <a:lstStyle/>
          <a:p>
            <a:fld id="{65584F51-559D-448B-9383-0D3801F2B0CC}" type="slidenum">
              <a:rPr lang="en-US" smtClean="0"/>
              <a:pPr/>
              <a:t>8</a:t>
            </a:fld>
            <a:endParaRPr lang="en-US"/>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4"/>
          <p:cNvSpPr>
            <a:spLocks noGrp="1" noChangeArrowheads="1"/>
          </p:cNvSpPr>
          <p:nvPr>
            <p:ph type="title" idx="4294967295"/>
          </p:nvPr>
        </p:nvSpPr>
        <p:spPr>
          <a:xfrm>
            <a:off x="762000" y="0"/>
            <a:ext cx="7696200" cy="703263"/>
          </a:xfrm>
        </p:spPr>
        <p:txBody>
          <a:bodyPr lIns="100008" tIns="50004" rIns="100008" bIns="50004" rtlCol="0" anchor="b">
            <a:normAutofit/>
          </a:bodyPr>
          <a:lstStyle/>
          <a:p>
            <a:r>
              <a:rPr lang="es-MX" altLang="en-US" b="1" dirty="0">
                <a:solidFill>
                  <a:prstClr val="black"/>
                </a:solidFill>
              </a:rPr>
              <a:t>Bi-</a:t>
            </a:r>
            <a:r>
              <a:rPr lang="es-MX" altLang="en-US" b="1" dirty="0" err="1">
                <a:solidFill>
                  <a:prstClr val="black"/>
                </a:solidFill>
              </a:rPr>
              <a:t>directional</a:t>
            </a:r>
            <a:r>
              <a:rPr lang="es-MX" altLang="en-US" b="1" dirty="0">
                <a:solidFill>
                  <a:prstClr val="black"/>
                </a:solidFill>
              </a:rPr>
              <a:t> </a:t>
            </a:r>
            <a:r>
              <a:rPr lang="es-MX" altLang="en-US" b="1" dirty="0" err="1">
                <a:solidFill>
                  <a:prstClr val="black"/>
                </a:solidFill>
              </a:rPr>
              <a:t>Search</a:t>
            </a:r>
            <a:r>
              <a:rPr lang="es-MX" altLang="en-US" b="1" dirty="0">
                <a:solidFill>
                  <a:prstClr val="black"/>
                </a:solidFill>
              </a:rPr>
              <a:t> </a:t>
            </a:r>
            <a:r>
              <a:rPr lang="es-MX" altLang="en-US" b="1" dirty="0" err="1">
                <a:solidFill>
                  <a:prstClr val="black"/>
                </a:solidFill>
              </a:rPr>
              <a:t>cont’d</a:t>
            </a:r>
            <a:endParaRPr lang="en-US" dirty="0"/>
          </a:p>
        </p:txBody>
      </p:sp>
      <p:sp>
        <p:nvSpPr>
          <p:cNvPr id="80900" name="Oval 5"/>
          <p:cNvSpPr>
            <a:spLocks noChangeArrowheads="1"/>
          </p:cNvSpPr>
          <p:nvPr/>
        </p:nvSpPr>
        <p:spPr bwMode="auto">
          <a:xfrm>
            <a:off x="4184650" y="949325"/>
            <a:ext cx="368300" cy="368300"/>
          </a:xfrm>
          <a:prstGeom prst="ellipse">
            <a:avLst/>
          </a:prstGeom>
          <a:noFill/>
          <a:ln w="12700">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80901" name="Oval 6"/>
          <p:cNvSpPr>
            <a:spLocks noChangeArrowheads="1"/>
          </p:cNvSpPr>
          <p:nvPr/>
        </p:nvSpPr>
        <p:spPr bwMode="auto">
          <a:xfrm>
            <a:off x="2816225" y="1631950"/>
            <a:ext cx="365125" cy="368300"/>
          </a:xfrm>
          <a:prstGeom prst="ellipse">
            <a:avLst/>
          </a:prstGeom>
          <a:noFill/>
          <a:ln w="12700">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80902" name="Oval 7"/>
          <p:cNvSpPr>
            <a:spLocks noChangeArrowheads="1"/>
          </p:cNvSpPr>
          <p:nvPr/>
        </p:nvSpPr>
        <p:spPr bwMode="auto">
          <a:xfrm>
            <a:off x="2054225" y="2473325"/>
            <a:ext cx="365125" cy="368300"/>
          </a:xfrm>
          <a:prstGeom prst="ellipse">
            <a:avLst/>
          </a:prstGeom>
          <a:noFill/>
          <a:ln w="12700">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80903" name="Oval 8"/>
          <p:cNvSpPr>
            <a:spLocks noChangeArrowheads="1"/>
          </p:cNvSpPr>
          <p:nvPr/>
        </p:nvSpPr>
        <p:spPr bwMode="auto">
          <a:xfrm>
            <a:off x="5327650" y="1631950"/>
            <a:ext cx="368300" cy="368300"/>
          </a:xfrm>
          <a:prstGeom prst="ellipse">
            <a:avLst/>
          </a:prstGeom>
          <a:noFill/>
          <a:ln w="12700">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80904" name="Oval 9"/>
          <p:cNvSpPr>
            <a:spLocks noChangeArrowheads="1"/>
          </p:cNvSpPr>
          <p:nvPr/>
        </p:nvSpPr>
        <p:spPr bwMode="auto">
          <a:xfrm>
            <a:off x="3270250" y="2473325"/>
            <a:ext cx="371475" cy="368300"/>
          </a:xfrm>
          <a:prstGeom prst="ellipse">
            <a:avLst/>
          </a:prstGeom>
          <a:noFill/>
          <a:ln w="12700">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80905" name="Oval 10"/>
          <p:cNvSpPr>
            <a:spLocks noChangeArrowheads="1"/>
          </p:cNvSpPr>
          <p:nvPr/>
        </p:nvSpPr>
        <p:spPr bwMode="auto">
          <a:xfrm>
            <a:off x="6165850" y="2473325"/>
            <a:ext cx="368300" cy="368300"/>
          </a:xfrm>
          <a:prstGeom prst="ellipse">
            <a:avLst/>
          </a:prstGeom>
          <a:noFill/>
          <a:ln w="12700">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80906" name="Oval 11"/>
          <p:cNvSpPr>
            <a:spLocks noChangeArrowheads="1"/>
          </p:cNvSpPr>
          <p:nvPr/>
        </p:nvSpPr>
        <p:spPr bwMode="auto">
          <a:xfrm>
            <a:off x="4489450" y="2473325"/>
            <a:ext cx="368300" cy="368300"/>
          </a:xfrm>
          <a:prstGeom prst="ellipse">
            <a:avLst/>
          </a:prstGeom>
          <a:noFill/>
          <a:ln w="12700">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80907" name="Oval 12"/>
          <p:cNvSpPr>
            <a:spLocks noChangeArrowheads="1"/>
          </p:cNvSpPr>
          <p:nvPr/>
        </p:nvSpPr>
        <p:spPr bwMode="auto">
          <a:xfrm>
            <a:off x="1822450" y="3389313"/>
            <a:ext cx="368300" cy="365125"/>
          </a:xfrm>
          <a:prstGeom prst="ellipse">
            <a:avLst/>
          </a:prstGeom>
          <a:noFill/>
          <a:ln w="12700">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80908" name="Oval 13"/>
          <p:cNvSpPr>
            <a:spLocks noChangeArrowheads="1"/>
          </p:cNvSpPr>
          <p:nvPr/>
        </p:nvSpPr>
        <p:spPr bwMode="auto">
          <a:xfrm>
            <a:off x="3651250" y="3389313"/>
            <a:ext cx="371475" cy="365125"/>
          </a:xfrm>
          <a:prstGeom prst="ellipse">
            <a:avLst/>
          </a:prstGeom>
          <a:noFill/>
          <a:ln w="12700">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80909" name="Oval 14"/>
          <p:cNvSpPr>
            <a:spLocks noChangeArrowheads="1"/>
          </p:cNvSpPr>
          <p:nvPr/>
        </p:nvSpPr>
        <p:spPr bwMode="auto">
          <a:xfrm>
            <a:off x="2584450" y="3389313"/>
            <a:ext cx="368300" cy="365125"/>
          </a:xfrm>
          <a:prstGeom prst="ellipse">
            <a:avLst/>
          </a:prstGeom>
          <a:noFill/>
          <a:ln w="12700">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80910" name="Oval 15"/>
          <p:cNvSpPr>
            <a:spLocks noChangeArrowheads="1"/>
          </p:cNvSpPr>
          <p:nvPr/>
        </p:nvSpPr>
        <p:spPr bwMode="auto">
          <a:xfrm>
            <a:off x="4565650" y="3389313"/>
            <a:ext cx="368300" cy="365125"/>
          </a:xfrm>
          <a:prstGeom prst="ellipse">
            <a:avLst/>
          </a:prstGeom>
          <a:noFill/>
          <a:ln w="12700">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80911" name="Oval 16"/>
          <p:cNvSpPr>
            <a:spLocks noChangeArrowheads="1"/>
          </p:cNvSpPr>
          <p:nvPr/>
        </p:nvSpPr>
        <p:spPr bwMode="auto">
          <a:xfrm>
            <a:off x="6394450" y="3389313"/>
            <a:ext cx="368300" cy="365125"/>
          </a:xfrm>
          <a:prstGeom prst="ellipse">
            <a:avLst/>
          </a:prstGeom>
          <a:noFill/>
          <a:ln w="12700">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80912" name="Oval 17"/>
          <p:cNvSpPr>
            <a:spLocks noChangeArrowheads="1"/>
          </p:cNvSpPr>
          <p:nvPr/>
        </p:nvSpPr>
        <p:spPr bwMode="auto">
          <a:xfrm>
            <a:off x="5403850" y="3389313"/>
            <a:ext cx="368300" cy="365125"/>
          </a:xfrm>
          <a:prstGeom prst="ellipse">
            <a:avLst/>
          </a:prstGeom>
          <a:noFill/>
          <a:ln w="12700">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80913" name="Oval 18"/>
          <p:cNvSpPr>
            <a:spLocks noChangeArrowheads="1"/>
          </p:cNvSpPr>
          <p:nvPr/>
        </p:nvSpPr>
        <p:spPr bwMode="auto">
          <a:xfrm>
            <a:off x="2435225" y="4532313"/>
            <a:ext cx="365125" cy="365125"/>
          </a:xfrm>
          <a:prstGeom prst="ellipse">
            <a:avLst/>
          </a:prstGeom>
          <a:noFill/>
          <a:ln w="12700">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80914" name="Oval 19"/>
          <p:cNvSpPr>
            <a:spLocks noChangeArrowheads="1"/>
          </p:cNvSpPr>
          <p:nvPr/>
        </p:nvSpPr>
        <p:spPr bwMode="auto">
          <a:xfrm>
            <a:off x="1822450" y="4532313"/>
            <a:ext cx="368300" cy="365125"/>
          </a:xfrm>
          <a:prstGeom prst="ellipse">
            <a:avLst/>
          </a:prstGeom>
          <a:noFill/>
          <a:ln w="12700">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80915" name="Oval 20"/>
          <p:cNvSpPr>
            <a:spLocks noChangeArrowheads="1"/>
          </p:cNvSpPr>
          <p:nvPr/>
        </p:nvSpPr>
        <p:spPr bwMode="auto">
          <a:xfrm>
            <a:off x="3117850" y="4532313"/>
            <a:ext cx="368300" cy="365125"/>
          </a:xfrm>
          <a:prstGeom prst="ellipse">
            <a:avLst/>
          </a:prstGeom>
          <a:noFill/>
          <a:ln w="12700">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80916" name="Oval 21"/>
          <p:cNvSpPr>
            <a:spLocks noChangeArrowheads="1"/>
          </p:cNvSpPr>
          <p:nvPr/>
        </p:nvSpPr>
        <p:spPr bwMode="auto">
          <a:xfrm>
            <a:off x="3727450" y="4532313"/>
            <a:ext cx="368300" cy="365125"/>
          </a:xfrm>
          <a:prstGeom prst="ellipse">
            <a:avLst/>
          </a:prstGeom>
          <a:noFill/>
          <a:ln w="12700">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80917" name="Oval 22"/>
          <p:cNvSpPr>
            <a:spLocks noChangeArrowheads="1"/>
          </p:cNvSpPr>
          <p:nvPr/>
        </p:nvSpPr>
        <p:spPr bwMode="auto">
          <a:xfrm>
            <a:off x="4946650" y="4532313"/>
            <a:ext cx="368300" cy="365125"/>
          </a:xfrm>
          <a:prstGeom prst="ellipse">
            <a:avLst/>
          </a:prstGeom>
          <a:noFill/>
          <a:ln w="12700">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80918" name="Oval 23"/>
          <p:cNvSpPr>
            <a:spLocks noChangeArrowheads="1"/>
          </p:cNvSpPr>
          <p:nvPr/>
        </p:nvSpPr>
        <p:spPr bwMode="auto">
          <a:xfrm>
            <a:off x="4340225" y="4532313"/>
            <a:ext cx="365125" cy="365125"/>
          </a:xfrm>
          <a:prstGeom prst="ellipse">
            <a:avLst/>
          </a:prstGeom>
          <a:noFill/>
          <a:ln w="12700">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80919" name="Oval 24"/>
          <p:cNvSpPr>
            <a:spLocks noChangeArrowheads="1"/>
          </p:cNvSpPr>
          <p:nvPr/>
        </p:nvSpPr>
        <p:spPr bwMode="auto">
          <a:xfrm>
            <a:off x="5556250" y="4532313"/>
            <a:ext cx="371475" cy="365125"/>
          </a:xfrm>
          <a:prstGeom prst="ellipse">
            <a:avLst/>
          </a:prstGeom>
          <a:noFill/>
          <a:ln w="12700">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80920" name="Oval 25"/>
          <p:cNvSpPr>
            <a:spLocks noChangeArrowheads="1"/>
          </p:cNvSpPr>
          <p:nvPr/>
        </p:nvSpPr>
        <p:spPr bwMode="auto">
          <a:xfrm>
            <a:off x="6165850" y="4532313"/>
            <a:ext cx="368300" cy="365125"/>
          </a:xfrm>
          <a:prstGeom prst="ellipse">
            <a:avLst/>
          </a:prstGeom>
          <a:noFill/>
          <a:ln w="12700">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80921" name="Oval 26"/>
          <p:cNvSpPr>
            <a:spLocks noChangeArrowheads="1"/>
          </p:cNvSpPr>
          <p:nvPr/>
        </p:nvSpPr>
        <p:spPr bwMode="auto">
          <a:xfrm>
            <a:off x="6775450" y="4532313"/>
            <a:ext cx="368300" cy="365125"/>
          </a:xfrm>
          <a:prstGeom prst="ellipse">
            <a:avLst/>
          </a:prstGeom>
          <a:noFill/>
          <a:ln w="12700">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80922" name="Oval 27"/>
          <p:cNvSpPr>
            <a:spLocks noChangeArrowheads="1"/>
          </p:cNvSpPr>
          <p:nvPr/>
        </p:nvSpPr>
        <p:spPr bwMode="auto">
          <a:xfrm>
            <a:off x="2435225" y="5441950"/>
            <a:ext cx="365125" cy="368300"/>
          </a:xfrm>
          <a:prstGeom prst="ellipse">
            <a:avLst/>
          </a:prstGeom>
          <a:noFill/>
          <a:ln w="12700">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80923" name="Oval 28"/>
          <p:cNvSpPr>
            <a:spLocks noChangeArrowheads="1"/>
          </p:cNvSpPr>
          <p:nvPr/>
        </p:nvSpPr>
        <p:spPr bwMode="auto">
          <a:xfrm>
            <a:off x="3117850" y="5441950"/>
            <a:ext cx="368300" cy="368300"/>
          </a:xfrm>
          <a:prstGeom prst="ellipse">
            <a:avLst/>
          </a:prstGeom>
          <a:noFill/>
          <a:ln w="12700">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80924" name="Oval 29"/>
          <p:cNvSpPr>
            <a:spLocks noChangeArrowheads="1"/>
          </p:cNvSpPr>
          <p:nvPr/>
        </p:nvSpPr>
        <p:spPr bwMode="auto">
          <a:xfrm>
            <a:off x="3727450" y="5441950"/>
            <a:ext cx="368300" cy="368300"/>
          </a:xfrm>
          <a:prstGeom prst="ellipse">
            <a:avLst/>
          </a:prstGeom>
          <a:noFill/>
          <a:ln w="12700">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80925" name="Oval 30"/>
          <p:cNvSpPr>
            <a:spLocks noChangeArrowheads="1"/>
          </p:cNvSpPr>
          <p:nvPr/>
        </p:nvSpPr>
        <p:spPr bwMode="auto">
          <a:xfrm>
            <a:off x="4946650" y="5441950"/>
            <a:ext cx="368300" cy="368300"/>
          </a:xfrm>
          <a:prstGeom prst="ellipse">
            <a:avLst/>
          </a:prstGeom>
          <a:noFill/>
          <a:ln w="12700">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80926" name="Line 31"/>
          <p:cNvSpPr>
            <a:spLocks noChangeShapeType="1"/>
          </p:cNvSpPr>
          <p:nvPr/>
        </p:nvSpPr>
        <p:spPr bwMode="auto">
          <a:xfrm flipH="1">
            <a:off x="3187700" y="1322388"/>
            <a:ext cx="1143000" cy="381000"/>
          </a:xfrm>
          <a:prstGeom prst="line">
            <a:avLst/>
          </a:prstGeom>
          <a:noFill/>
          <a:ln w="12700">
            <a:solidFill>
              <a:schemeClr val="tx1"/>
            </a:solidFill>
            <a:round/>
            <a:headEnd type="none" w="sm" len="sm"/>
            <a:tailEnd type="none" w="sm" len="sm"/>
          </a:ln>
        </p:spPr>
        <p:txBody>
          <a:bodyPr wrap="none" lIns="100008" tIns="50004" rIns="100008" bIns="50004" anchor="ctr"/>
          <a:lstStyle/>
          <a:p>
            <a:endParaRPr lang="en-US"/>
          </a:p>
        </p:txBody>
      </p:sp>
      <p:sp>
        <p:nvSpPr>
          <p:cNvPr id="80927" name="Line 32"/>
          <p:cNvSpPr>
            <a:spLocks noChangeShapeType="1"/>
          </p:cNvSpPr>
          <p:nvPr/>
        </p:nvSpPr>
        <p:spPr bwMode="auto">
          <a:xfrm>
            <a:off x="4330700" y="1322388"/>
            <a:ext cx="993775" cy="460375"/>
          </a:xfrm>
          <a:prstGeom prst="line">
            <a:avLst/>
          </a:prstGeom>
          <a:noFill/>
          <a:ln w="12700">
            <a:solidFill>
              <a:schemeClr val="tx1"/>
            </a:solidFill>
            <a:round/>
            <a:headEnd type="none" w="sm" len="sm"/>
            <a:tailEnd type="none" w="sm" len="sm"/>
          </a:ln>
        </p:spPr>
        <p:txBody>
          <a:bodyPr wrap="none" lIns="100008" tIns="50004" rIns="100008" bIns="50004" anchor="ctr"/>
          <a:lstStyle/>
          <a:p>
            <a:endParaRPr lang="en-US"/>
          </a:p>
        </p:txBody>
      </p:sp>
      <p:sp>
        <p:nvSpPr>
          <p:cNvPr id="80928" name="Line 33"/>
          <p:cNvSpPr>
            <a:spLocks noChangeShapeType="1"/>
          </p:cNvSpPr>
          <p:nvPr/>
        </p:nvSpPr>
        <p:spPr bwMode="auto">
          <a:xfrm flipH="1">
            <a:off x="2352675" y="2008188"/>
            <a:ext cx="606425" cy="536575"/>
          </a:xfrm>
          <a:prstGeom prst="line">
            <a:avLst/>
          </a:prstGeom>
          <a:noFill/>
          <a:ln w="12700">
            <a:solidFill>
              <a:schemeClr val="tx1"/>
            </a:solidFill>
            <a:round/>
            <a:headEnd type="none" w="sm" len="sm"/>
            <a:tailEnd type="none" w="sm" len="sm"/>
          </a:ln>
        </p:spPr>
        <p:txBody>
          <a:bodyPr wrap="none" lIns="100008" tIns="50004" rIns="100008" bIns="50004" anchor="ctr"/>
          <a:lstStyle/>
          <a:p>
            <a:endParaRPr lang="en-US"/>
          </a:p>
        </p:txBody>
      </p:sp>
      <p:sp>
        <p:nvSpPr>
          <p:cNvPr id="80929" name="Line 34"/>
          <p:cNvSpPr>
            <a:spLocks noChangeShapeType="1"/>
          </p:cNvSpPr>
          <p:nvPr/>
        </p:nvSpPr>
        <p:spPr bwMode="auto">
          <a:xfrm>
            <a:off x="2962275" y="2008188"/>
            <a:ext cx="377825" cy="457200"/>
          </a:xfrm>
          <a:prstGeom prst="line">
            <a:avLst/>
          </a:prstGeom>
          <a:noFill/>
          <a:ln w="12700">
            <a:solidFill>
              <a:schemeClr val="tx1"/>
            </a:solidFill>
            <a:round/>
            <a:headEnd type="none" w="sm" len="sm"/>
            <a:tailEnd type="none" w="sm" len="sm"/>
          </a:ln>
        </p:spPr>
        <p:txBody>
          <a:bodyPr wrap="none" lIns="100008" tIns="50004" rIns="100008" bIns="50004" anchor="ctr"/>
          <a:lstStyle/>
          <a:p>
            <a:endParaRPr lang="en-US"/>
          </a:p>
        </p:txBody>
      </p:sp>
      <p:sp>
        <p:nvSpPr>
          <p:cNvPr id="80930" name="Line 35"/>
          <p:cNvSpPr>
            <a:spLocks noChangeShapeType="1"/>
          </p:cNvSpPr>
          <p:nvPr/>
        </p:nvSpPr>
        <p:spPr bwMode="auto">
          <a:xfrm flipH="1">
            <a:off x="4867275" y="2008188"/>
            <a:ext cx="606425" cy="536575"/>
          </a:xfrm>
          <a:prstGeom prst="line">
            <a:avLst/>
          </a:prstGeom>
          <a:noFill/>
          <a:ln w="12700">
            <a:solidFill>
              <a:schemeClr val="tx1"/>
            </a:solidFill>
            <a:round/>
            <a:headEnd type="none" w="sm" len="sm"/>
            <a:tailEnd type="none" w="sm" len="sm"/>
          </a:ln>
        </p:spPr>
        <p:txBody>
          <a:bodyPr wrap="none" lIns="100008" tIns="50004" rIns="100008" bIns="50004" anchor="ctr"/>
          <a:lstStyle/>
          <a:p>
            <a:endParaRPr lang="en-US"/>
          </a:p>
        </p:txBody>
      </p:sp>
      <p:sp>
        <p:nvSpPr>
          <p:cNvPr id="80931" name="Line 36"/>
          <p:cNvSpPr>
            <a:spLocks noChangeShapeType="1"/>
          </p:cNvSpPr>
          <p:nvPr/>
        </p:nvSpPr>
        <p:spPr bwMode="auto">
          <a:xfrm>
            <a:off x="5473700" y="2008188"/>
            <a:ext cx="762000" cy="457200"/>
          </a:xfrm>
          <a:prstGeom prst="line">
            <a:avLst/>
          </a:prstGeom>
          <a:noFill/>
          <a:ln w="12700">
            <a:solidFill>
              <a:schemeClr val="tx1"/>
            </a:solidFill>
            <a:round/>
            <a:headEnd type="none" w="sm" len="sm"/>
            <a:tailEnd type="none" w="sm" len="sm"/>
          </a:ln>
        </p:spPr>
        <p:txBody>
          <a:bodyPr wrap="none" lIns="100008" tIns="50004" rIns="100008" bIns="50004" anchor="ctr"/>
          <a:lstStyle/>
          <a:p>
            <a:endParaRPr lang="en-US"/>
          </a:p>
        </p:txBody>
      </p:sp>
      <p:sp>
        <p:nvSpPr>
          <p:cNvPr id="80932" name="Line 37"/>
          <p:cNvSpPr>
            <a:spLocks noChangeShapeType="1"/>
          </p:cNvSpPr>
          <p:nvPr/>
        </p:nvSpPr>
        <p:spPr bwMode="auto">
          <a:xfrm flipV="1">
            <a:off x="2124075" y="2846388"/>
            <a:ext cx="152400" cy="531812"/>
          </a:xfrm>
          <a:prstGeom prst="line">
            <a:avLst/>
          </a:prstGeom>
          <a:noFill/>
          <a:ln w="12700">
            <a:solidFill>
              <a:schemeClr val="tx1"/>
            </a:solidFill>
            <a:round/>
            <a:headEnd type="none" w="sm" len="sm"/>
            <a:tailEnd type="none" w="sm" len="sm"/>
          </a:ln>
        </p:spPr>
        <p:txBody>
          <a:bodyPr wrap="none" lIns="100008" tIns="50004" rIns="100008" bIns="50004" anchor="ctr"/>
          <a:lstStyle/>
          <a:p>
            <a:endParaRPr lang="en-US"/>
          </a:p>
        </p:txBody>
      </p:sp>
      <p:sp>
        <p:nvSpPr>
          <p:cNvPr id="80933" name="Line 38"/>
          <p:cNvSpPr>
            <a:spLocks noChangeShapeType="1"/>
          </p:cNvSpPr>
          <p:nvPr/>
        </p:nvSpPr>
        <p:spPr bwMode="auto">
          <a:xfrm>
            <a:off x="2276475" y="2846388"/>
            <a:ext cx="381000" cy="531812"/>
          </a:xfrm>
          <a:prstGeom prst="line">
            <a:avLst/>
          </a:prstGeom>
          <a:noFill/>
          <a:ln w="12700">
            <a:solidFill>
              <a:schemeClr val="tx1"/>
            </a:solidFill>
            <a:round/>
            <a:headEnd type="none" w="sm" len="sm"/>
            <a:tailEnd type="none" w="sm" len="sm"/>
          </a:ln>
        </p:spPr>
        <p:txBody>
          <a:bodyPr wrap="none" lIns="100008" tIns="50004" rIns="100008" bIns="50004" anchor="ctr"/>
          <a:lstStyle/>
          <a:p>
            <a:endParaRPr lang="en-US"/>
          </a:p>
        </p:txBody>
      </p:sp>
      <p:sp>
        <p:nvSpPr>
          <p:cNvPr id="80934" name="Line 39"/>
          <p:cNvSpPr>
            <a:spLocks noChangeShapeType="1"/>
          </p:cNvSpPr>
          <p:nvPr/>
        </p:nvSpPr>
        <p:spPr bwMode="auto">
          <a:xfrm>
            <a:off x="3495675" y="2846388"/>
            <a:ext cx="304800" cy="531812"/>
          </a:xfrm>
          <a:prstGeom prst="line">
            <a:avLst/>
          </a:prstGeom>
          <a:noFill/>
          <a:ln w="12700">
            <a:solidFill>
              <a:schemeClr val="tx1"/>
            </a:solidFill>
            <a:round/>
            <a:headEnd type="none" w="sm" len="sm"/>
            <a:tailEnd type="none" w="sm" len="sm"/>
          </a:ln>
        </p:spPr>
        <p:txBody>
          <a:bodyPr wrap="none" lIns="100008" tIns="50004" rIns="100008" bIns="50004" anchor="ctr"/>
          <a:lstStyle/>
          <a:p>
            <a:endParaRPr lang="en-US"/>
          </a:p>
        </p:txBody>
      </p:sp>
      <p:sp>
        <p:nvSpPr>
          <p:cNvPr id="80935" name="Line 40"/>
          <p:cNvSpPr>
            <a:spLocks noChangeShapeType="1"/>
          </p:cNvSpPr>
          <p:nvPr/>
        </p:nvSpPr>
        <p:spPr bwMode="auto">
          <a:xfrm>
            <a:off x="4711700" y="2846388"/>
            <a:ext cx="0" cy="531812"/>
          </a:xfrm>
          <a:prstGeom prst="line">
            <a:avLst/>
          </a:prstGeom>
          <a:noFill/>
          <a:ln w="12700">
            <a:solidFill>
              <a:schemeClr val="tx1"/>
            </a:solidFill>
            <a:round/>
            <a:headEnd type="none" w="sm" len="sm"/>
            <a:tailEnd type="none" w="sm" len="sm"/>
          </a:ln>
        </p:spPr>
        <p:txBody>
          <a:bodyPr wrap="none" lIns="100008" tIns="50004" rIns="100008" bIns="50004" anchor="ctr"/>
          <a:lstStyle/>
          <a:p>
            <a:endParaRPr lang="en-US"/>
          </a:p>
        </p:txBody>
      </p:sp>
      <p:sp>
        <p:nvSpPr>
          <p:cNvPr id="80936" name="Line 41"/>
          <p:cNvSpPr>
            <a:spLocks noChangeShapeType="1"/>
          </p:cNvSpPr>
          <p:nvPr/>
        </p:nvSpPr>
        <p:spPr bwMode="auto">
          <a:xfrm flipV="1">
            <a:off x="5705475" y="2846388"/>
            <a:ext cx="606425" cy="609600"/>
          </a:xfrm>
          <a:prstGeom prst="line">
            <a:avLst/>
          </a:prstGeom>
          <a:noFill/>
          <a:ln w="12700">
            <a:solidFill>
              <a:schemeClr val="tx1"/>
            </a:solidFill>
            <a:round/>
            <a:headEnd type="none" w="sm" len="sm"/>
            <a:tailEnd type="none" w="sm" len="sm"/>
          </a:ln>
        </p:spPr>
        <p:txBody>
          <a:bodyPr wrap="none" lIns="100008" tIns="50004" rIns="100008" bIns="50004" anchor="ctr"/>
          <a:lstStyle/>
          <a:p>
            <a:endParaRPr lang="en-US"/>
          </a:p>
        </p:txBody>
      </p:sp>
      <p:sp>
        <p:nvSpPr>
          <p:cNvPr id="80937" name="Line 42"/>
          <p:cNvSpPr>
            <a:spLocks noChangeShapeType="1"/>
          </p:cNvSpPr>
          <p:nvPr/>
        </p:nvSpPr>
        <p:spPr bwMode="auto">
          <a:xfrm>
            <a:off x="6315075" y="2846388"/>
            <a:ext cx="225425" cy="531812"/>
          </a:xfrm>
          <a:prstGeom prst="line">
            <a:avLst/>
          </a:prstGeom>
          <a:noFill/>
          <a:ln w="12700">
            <a:solidFill>
              <a:schemeClr val="tx1"/>
            </a:solidFill>
            <a:round/>
            <a:headEnd type="none" w="sm" len="sm"/>
            <a:tailEnd type="none" w="sm" len="sm"/>
          </a:ln>
        </p:spPr>
        <p:txBody>
          <a:bodyPr wrap="none" lIns="100008" tIns="50004" rIns="100008" bIns="50004" anchor="ctr"/>
          <a:lstStyle/>
          <a:p>
            <a:endParaRPr lang="en-US"/>
          </a:p>
        </p:txBody>
      </p:sp>
      <p:sp>
        <p:nvSpPr>
          <p:cNvPr id="80938" name="Line 43"/>
          <p:cNvSpPr>
            <a:spLocks noChangeShapeType="1"/>
          </p:cNvSpPr>
          <p:nvPr/>
        </p:nvSpPr>
        <p:spPr bwMode="auto">
          <a:xfrm flipV="1">
            <a:off x="2124075" y="3759200"/>
            <a:ext cx="606425" cy="762000"/>
          </a:xfrm>
          <a:prstGeom prst="line">
            <a:avLst/>
          </a:prstGeom>
          <a:noFill/>
          <a:ln w="12700">
            <a:solidFill>
              <a:schemeClr val="tx1"/>
            </a:solidFill>
            <a:round/>
            <a:headEnd type="none" w="sm" len="sm"/>
            <a:tailEnd type="none" w="sm" len="sm"/>
          </a:ln>
        </p:spPr>
        <p:txBody>
          <a:bodyPr wrap="none" lIns="100008" tIns="50004" rIns="100008" bIns="50004" anchor="ctr"/>
          <a:lstStyle/>
          <a:p>
            <a:endParaRPr lang="en-US"/>
          </a:p>
        </p:txBody>
      </p:sp>
      <p:sp>
        <p:nvSpPr>
          <p:cNvPr id="80939" name="Line 44"/>
          <p:cNvSpPr>
            <a:spLocks noChangeShapeType="1"/>
          </p:cNvSpPr>
          <p:nvPr/>
        </p:nvSpPr>
        <p:spPr bwMode="auto">
          <a:xfrm flipH="1">
            <a:off x="2657475" y="3759200"/>
            <a:ext cx="73025" cy="762000"/>
          </a:xfrm>
          <a:prstGeom prst="line">
            <a:avLst/>
          </a:prstGeom>
          <a:noFill/>
          <a:ln w="12700">
            <a:solidFill>
              <a:schemeClr val="tx1"/>
            </a:solidFill>
            <a:round/>
            <a:headEnd type="none" w="sm" len="sm"/>
            <a:tailEnd type="none" w="sm" len="sm"/>
          </a:ln>
        </p:spPr>
        <p:txBody>
          <a:bodyPr wrap="none" lIns="100008" tIns="50004" rIns="100008" bIns="50004" anchor="ctr"/>
          <a:lstStyle/>
          <a:p>
            <a:endParaRPr lang="en-US"/>
          </a:p>
        </p:txBody>
      </p:sp>
      <p:sp>
        <p:nvSpPr>
          <p:cNvPr id="80940" name="Line 45"/>
          <p:cNvSpPr>
            <a:spLocks noChangeShapeType="1"/>
          </p:cNvSpPr>
          <p:nvPr/>
        </p:nvSpPr>
        <p:spPr bwMode="auto">
          <a:xfrm flipV="1">
            <a:off x="3343275" y="3759200"/>
            <a:ext cx="457200" cy="762000"/>
          </a:xfrm>
          <a:prstGeom prst="line">
            <a:avLst/>
          </a:prstGeom>
          <a:noFill/>
          <a:ln w="12700">
            <a:solidFill>
              <a:schemeClr val="tx1"/>
            </a:solidFill>
            <a:round/>
            <a:headEnd type="none" w="sm" len="sm"/>
            <a:tailEnd type="none" w="sm" len="sm"/>
          </a:ln>
        </p:spPr>
        <p:txBody>
          <a:bodyPr wrap="none" lIns="100008" tIns="50004" rIns="100008" bIns="50004" anchor="ctr"/>
          <a:lstStyle/>
          <a:p>
            <a:endParaRPr lang="en-US"/>
          </a:p>
        </p:txBody>
      </p:sp>
      <p:sp>
        <p:nvSpPr>
          <p:cNvPr id="80941" name="Line 46"/>
          <p:cNvSpPr>
            <a:spLocks noChangeShapeType="1"/>
          </p:cNvSpPr>
          <p:nvPr/>
        </p:nvSpPr>
        <p:spPr bwMode="auto">
          <a:xfrm>
            <a:off x="3800475" y="3759200"/>
            <a:ext cx="73025" cy="762000"/>
          </a:xfrm>
          <a:prstGeom prst="line">
            <a:avLst/>
          </a:prstGeom>
          <a:noFill/>
          <a:ln w="12700">
            <a:solidFill>
              <a:schemeClr val="tx1"/>
            </a:solidFill>
            <a:round/>
            <a:headEnd type="none" w="sm" len="sm"/>
            <a:tailEnd type="none" w="sm" len="sm"/>
          </a:ln>
        </p:spPr>
        <p:txBody>
          <a:bodyPr wrap="none" lIns="100008" tIns="50004" rIns="100008" bIns="50004" anchor="ctr"/>
          <a:lstStyle/>
          <a:p>
            <a:endParaRPr lang="en-US"/>
          </a:p>
        </p:txBody>
      </p:sp>
      <p:sp>
        <p:nvSpPr>
          <p:cNvPr id="80942" name="Line 47"/>
          <p:cNvSpPr>
            <a:spLocks noChangeShapeType="1"/>
          </p:cNvSpPr>
          <p:nvPr/>
        </p:nvSpPr>
        <p:spPr bwMode="auto">
          <a:xfrm flipV="1">
            <a:off x="4562475" y="3759200"/>
            <a:ext cx="225425" cy="762000"/>
          </a:xfrm>
          <a:prstGeom prst="line">
            <a:avLst/>
          </a:prstGeom>
          <a:noFill/>
          <a:ln w="12700">
            <a:solidFill>
              <a:schemeClr val="tx1"/>
            </a:solidFill>
            <a:round/>
            <a:headEnd type="none" w="sm" len="sm"/>
            <a:tailEnd type="none" w="sm" len="sm"/>
          </a:ln>
        </p:spPr>
        <p:txBody>
          <a:bodyPr wrap="none" lIns="100008" tIns="50004" rIns="100008" bIns="50004" anchor="ctr"/>
          <a:lstStyle/>
          <a:p>
            <a:endParaRPr lang="en-US"/>
          </a:p>
        </p:txBody>
      </p:sp>
      <p:sp>
        <p:nvSpPr>
          <p:cNvPr id="80943" name="Line 48"/>
          <p:cNvSpPr>
            <a:spLocks noChangeShapeType="1"/>
          </p:cNvSpPr>
          <p:nvPr/>
        </p:nvSpPr>
        <p:spPr bwMode="auto">
          <a:xfrm>
            <a:off x="4791075" y="3759200"/>
            <a:ext cx="301625" cy="762000"/>
          </a:xfrm>
          <a:prstGeom prst="line">
            <a:avLst/>
          </a:prstGeom>
          <a:noFill/>
          <a:ln w="12700">
            <a:solidFill>
              <a:schemeClr val="tx1"/>
            </a:solidFill>
            <a:round/>
            <a:headEnd type="none" w="sm" len="sm"/>
            <a:tailEnd type="none" w="sm" len="sm"/>
          </a:ln>
        </p:spPr>
        <p:txBody>
          <a:bodyPr wrap="none" lIns="100008" tIns="50004" rIns="100008" bIns="50004" anchor="ctr"/>
          <a:lstStyle/>
          <a:p>
            <a:endParaRPr lang="en-US"/>
          </a:p>
        </p:txBody>
      </p:sp>
      <p:sp>
        <p:nvSpPr>
          <p:cNvPr id="80944" name="Line 49"/>
          <p:cNvSpPr>
            <a:spLocks noChangeShapeType="1"/>
          </p:cNvSpPr>
          <p:nvPr/>
        </p:nvSpPr>
        <p:spPr bwMode="auto">
          <a:xfrm flipH="1" flipV="1">
            <a:off x="5629275" y="3759200"/>
            <a:ext cx="76200" cy="762000"/>
          </a:xfrm>
          <a:prstGeom prst="line">
            <a:avLst/>
          </a:prstGeom>
          <a:noFill/>
          <a:ln w="12700">
            <a:solidFill>
              <a:schemeClr val="tx1"/>
            </a:solidFill>
            <a:round/>
            <a:headEnd type="none" w="sm" len="sm"/>
            <a:tailEnd type="none" w="sm" len="sm"/>
          </a:ln>
        </p:spPr>
        <p:txBody>
          <a:bodyPr wrap="none" lIns="100008" tIns="50004" rIns="100008" bIns="50004" anchor="ctr"/>
          <a:lstStyle/>
          <a:p>
            <a:endParaRPr lang="en-US"/>
          </a:p>
        </p:txBody>
      </p:sp>
      <p:sp>
        <p:nvSpPr>
          <p:cNvPr id="80945" name="Line 50"/>
          <p:cNvSpPr>
            <a:spLocks noChangeShapeType="1"/>
          </p:cNvSpPr>
          <p:nvPr/>
        </p:nvSpPr>
        <p:spPr bwMode="auto">
          <a:xfrm>
            <a:off x="5629275" y="3759200"/>
            <a:ext cx="682625" cy="762000"/>
          </a:xfrm>
          <a:prstGeom prst="line">
            <a:avLst/>
          </a:prstGeom>
          <a:noFill/>
          <a:ln w="12700">
            <a:solidFill>
              <a:schemeClr val="tx1"/>
            </a:solidFill>
            <a:round/>
            <a:headEnd type="none" w="sm" len="sm"/>
            <a:tailEnd type="none" w="sm" len="sm"/>
          </a:ln>
        </p:spPr>
        <p:txBody>
          <a:bodyPr wrap="none" lIns="100008" tIns="50004" rIns="100008" bIns="50004" anchor="ctr"/>
          <a:lstStyle/>
          <a:p>
            <a:endParaRPr lang="en-US"/>
          </a:p>
        </p:txBody>
      </p:sp>
      <p:sp>
        <p:nvSpPr>
          <p:cNvPr id="80946" name="Line 51"/>
          <p:cNvSpPr>
            <a:spLocks noChangeShapeType="1"/>
          </p:cNvSpPr>
          <p:nvPr/>
        </p:nvSpPr>
        <p:spPr bwMode="auto">
          <a:xfrm flipH="1" flipV="1">
            <a:off x="6616700" y="3759200"/>
            <a:ext cx="304800" cy="762000"/>
          </a:xfrm>
          <a:prstGeom prst="line">
            <a:avLst/>
          </a:prstGeom>
          <a:noFill/>
          <a:ln w="12700">
            <a:solidFill>
              <a:schemeClr val="tx1"/>
            </a:solidFill>
            <a:round/>
            <a:headEnd type="none" w="sm" len="sm"/>
            <a:tailEnd type="none" w="sm" len="sm"/>
          </a:ln>
        </p:spPr>
        <p:txBody>
          <a:bodyPr wrap="none" lIns="100008" tIns="50004" rIns="100008" bIns="50004" anchor="ctr"/>
          <a:lstStyle/>
          <a:p>
            <a:endParaRPr lang="en-US"/>
          </a:p>
        </p:txBody>
      </p:sp>
      <p:sp>
        <p:nvSpPr>
          <p:cNvPr id="80947" name="Line 52"/>
          <p:cNvSpPr>
            <a:spLocks noChangeShapeType="1"/>
          </p:cNvSpPr>
          <p:nvPr/>
        </p:nvSpPr>
        <p:spPr bwMode="auto">
          <a:xfrm flipV="1">
            <a:off x="2657475" y="4902200"/>
            <a:ext cx="0" cy="534988"/>
          </a:xfrm>
          <a:prstGeom prst="line">
            <a:avLst/>
          </a:prstGeom>
          <a:noFill/>
          <a:ln w="12700">
            <a:solidFill>
              <a:schemeClr val="tx1"/>
            </a:solidFill>
            <a:round/>
            <a:headEnd type="none" w="sm" len="sm"/>
            <a:tailEnd type="none" w="sm" len="sm"/>
          </a:ln>
        </p:spPr>
        <p:txBody>
          <a:bodyPr wrap="none" lIns="100008" tIns="50004" rIns="100008" bIns="50004" anchor="ctr"/>
          <a:lstStyle/>
          <a:p>
            <a:endParaRPr lang="en-US"/>
          </a:p>
        </p:txBody>
      </p:sp>
      <p:sp>
        <p:nvSpPr>
          <p:cNvPr id="80948" name="Line 53"/>
          <p:cNvSpPr>
            <a:spLocks noChangeShapeType="1"/>
          </p:cNvSpPr>
          <p:nvPr/>
        </p:nvSpPr>
        <p:spPr bwMode="auto">
          <a:xfrm flipV="1">
            <a:off x="3263900" y="4902200"/>
            <a:ext cx="0" cy="534988"/>
          </a:xfrm>
          <a:prstGeom prst="line">
            <a:avLst/>
          </a:prstGeom>
          <a:noFill/>
          <a:ln w="12700">
            <a:solidFill>
              <a:schemeClr val="tx1"/>
            </a:solidFill>
            <a:round/>
            <a:headEnd type="none" w="sm" len="sm"/>
            <a:tailEnd type="none" w="sm" len="sm"/>
          </a:ln>
        </p:spPr>
        <p:txBody>
          <a:bodyPr wrap="none" lIns="100008" tIns="50004" rIns="100008" bIns="50004" anchor="ctr"/>
          <a:lstStyle/>
          <a:p>
            <a:endParaRPr lang="en-US"/>
          </a:p>
        </p:txBody>
      </p:sp>
      <p:sp>
        <p:nvSpPr>
          <p:cNvPr id="80949" name="Line 54"/>
          <p:cNvSpPr>
            <a:spLocks noChangeShapeType="1"/>
          </p:cNvSpPr>
          <p:nvPr/>
        </p:nvSpPr>
        <p:spPr bwMode="auto">
          <a:xfrm flipV="1">
            <a:off x="3949700" y="4902200"/>
            <a:ext cx="0" cy="534988"/>
          </a:xfrm>
          <a:prstGeom prst="line">
            <a:avLst/>
          </a:prstGeom>
          <a:noFill/>
          <a:ln w="12700">
            <a:solidFill>
              <a:schemeClr val="tx1"/>
            </a:solidFill>
            <a:round/>
            <a:headEnd type="none" w="sm" len="sm"/>
            <a:tailEnd type="none" w="sm" len="sm"/>
          </a:ln>
        </p:spPr>
        <p:txBody>
          <a:bodyPr wrap="none" lIns="100008" tIns="50004" rIns="100008" bIns="50004" anchor="ctr"/>
          <a:lstStyle/>
          <a:p>
            <a:endParaRPr lang="en-US"/>
          </a:p>
        </p:txBody>
      </p:sp>
      <p:sp>
        <p:nvSpPr>
          <p:cNvPr id="80950" name="Line 55"/>
          <p:cNvSpPr>
            <a:spLocks noChangeShapeType="1"/>
          </p:cNvSpPr>
          <p:nvPr/>
        </p:nvSpPr>
        <p:spPr bwMode="auto">
          <a:xfrm flipV="1">
            <a:off x="5092700" y="4902200"/>
            <a:ext cx="0" cy="534988"/>
          </a:xfrm>
          <a:prstGeom prst="line">
            <a:avLst/>
          </a:prstGeom>
          <a:noFill/>
          <a:ln w="12700">
            <a:solidFill>
              <a:schemeClr val="tx1"/>
            </a:solidFill>
            <a:round/>
            <a:headEnd type="none" w="sm" len="sm"/>
            <a:tailEnd type="none" w="sm" len="sm"/>
          </a:ln>
        </p:spPr>
        <p:txBody>
          <a:bodyPr wrap="none" lIns="100008" tIns="50004" rIns="100008" bIns="50004" anchor="ctr"/>
          <a:lstStyle/>
          <a:p>
            <a:endParaRPr lang="en-US"/>
          </a:p>
        </p:txBody>
      </p:sp>
      <p:sp>
        <p:nvSpPr>
          <p:cNvPr id="80951" name="Line 56"/>
          <p:cNvSpPr>
            <a:spLocks noChangeShapeType="1"/>
          </p:cNvSpPr>
          <p:nvPr/>
        </p:nvSpPr>
        <p:spPr bwMode="auto">
          <a:xfrm flipH="1" flipV="1">
            <a:off x="5092700" y="5818188"/>
            <a:ext cx="12700" cy="277812"/>
          </a:xfrm>
          <a:prstGeom prst="line">
            <a:avLst/>
          </a:prstGeom>
          <a:noFill/>
          <a:ln w="12700">
            <a:solidFill>
              <a:schemeClr val="tx1"/>
            </a:solidFill>
            <a:round/>
            <a:headEnd type="none" w="sm" len="sm"/>
            <a:tailEnd type="none" w="sm" len="sm"/>
          </a:ln>
        </p:spPr>
        <p:txBody>
          <a:bodyPr wrap="none" lIns="100008" tIns="50004" rIns="100008" bIns="50004" anchor="ctr"/>
          <a:lstStyle/>
          <a:p>
            <a:endParaRPr lang="en-US"/>
          </a:p>
        </p:txBody>
      </p:sp>
      <p:sp>
        <p:nvSpPr>
          <p:cNvPr id="80952" name="Rectangle 57"/>
          <p:cNvSpPr>
            <a:spLocks noChangeArrowheads="1"/>
          </p:cNvSpPr>
          <p:nvPr/>
        </p:nvSpPr>
        <p:spPr bwMode="auto">
          <a:xfrm>
            <a:off x="4191000" y="992188"/>
            <a:ext cx="330200" cy="396875"/>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s-MX" altLang="he-IL" sz="2600" b="1">
                <a:latin typeface="Times New Roman" pitchFamily="18" charset="0"/>
                <a:cs typeface="Times New Roman (Hebrew)" pitchFamily="26" charset="-79"/>
              </a:rPr>
              <a:t>S</a:t>
            </a:r>
          </a:p>
        </p:txBody>
      </p:sp>
      <p:sp>
        <p:nvSpPr>
          <p:cNvPr id="80953" name="Rectangle 58"/>
          <p:cNvSpPr>
            <a:spLocks noChangeArrowheads="1"/>
          </p:cNvSpPr>
          <p:nvPr/>
        </p:nvSpPr>
        <p:spPr bwMode="auto">
          <a:xfrm>
            <a:off x="2819400" y="1674813"/>
            <a:ext cx="384175" cy="398462"/>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s-MX" altLang="he-IL" sz="2600" b="1">
                <a:latin typeface="Times New Roman" pitchFamily="18" charset="0"/>
                <a:cs typeface="Times New Roman (Hebrew)" pitchFamily="26" charset="-79"/>
              </a:rPr>
              <a:t>A</a:t>
            </a:r>
          </a:p>
        </p:txBody>
      </p:sp>
      <p:sp>
        <p:nvSpPr>
          <p:cNvPr id="80954" name="Rectangle 59"/>
          <p:cNvSpPr>
            <a:spLocks noChangeArrowheads="1"/>
          </p:cNvSpPr>
          <p:nvPr/>
        </p:nvSpPr>
        <p:spPr bwMode="auto">
          <a:xfrm>
            <a:off x="5334000" y="1674813"/>
            <a:ext cx="384175" cy="398462"/>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s-MX" altLang="he-IL" sz="2600" b="1">
                <a:latin typeface="Times New Roman" pitchFamily="18" charset="0"/>
                <a:cs typeface="Times New Roman (Hebrew)" pitchFamily="26" charset="-79"/>
              </a:rPr>
              <a:t>D</a:t>
            </a:r>
          </a:p>
        </p:txBody>
      </p:sp>
      <p:sp>
        <p:nvSpPr>
          <p:cNvPr id="80955" name="Rectangle 60"/>
          <p:cNvSpPr>
            <a:spLocks noChangeArrowheads="1"/>
          </p:cNvSpPr>
          <p:nvPr/>
        </p:nvSpPr>
        <p:spPr bwMode="auto">
          <a:xfrm>
            <a:off x="2057400" y="2516188"/>
            <a:ext cx="366713" cy="396875"/>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s-MX" altLang="he-IL" sz="2600" b="1">
                <a:latin typeface="Times New Roman" pitchFamily="18" charset="0"/>
                <a:cs typeface="Times New Roman (Hebrew)" pitchFamily="26" charset="-79"/>
              </a:rPr>
              <a:t>B</a:t>
            </a:r>
          </a:p>
        </p:txBody>
      </p:sp>
      <p:sp>
        <p:nvSpPr>
          <p:cNvPr id="80956" name="Rectangle 61"/>
          <p:cNvSpPr>
            <a:spLocks noChangeArrowheads="1"/>
          </p:cNvSpPr>
          <p:nvPr/>
        </p:nvSpPr>
        <p:spPr bwMode="auto">
          <a:xfrm>
            <a:off x="3276600" y="2516188"/>
            <a:ext cx="385763" cy="396875"/>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s-MX" altLang="he-IL" sz="2600" b="1">
                <a:latin typeface="Times New Roman" pitchFamily="18" charset="0"/>
                <a:cs typeface="Times New Roman (Hebrew)" pitchFamily="26" charset="-79"/>
              </a:rPr>
              <a:t>D</a:t>
            </a:r>
          </a:p>
        </p:txBody>
      </p:sp>
      <p:sp>
        <p:nvSpPr>
          <p:cNvPr id="80957" name="Rectangle 62"/>
          <p:cNvSpPr>
            <a:spLocks noChangeArrowheads="1"/>
          </p:cNvSpPr>
          <p:nvPr/>
        </p:nvSpPr>
        <p:spPr bwMode="auto">
          <a:xfrm>
            <a:off x="4498975" y="2516188"/>
            <a:ext cx="385763" cy="396875"/>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s-MX" altLang="he-IL" sz="2600" b="1">
                <a:latin typeface="Times New Roman" pitchFamily="18" charset="0"/>
                <a:cs typeface="Times New Roman (Hebrew)" pitchFamily="26" charset="-79"/>
              </a:rPr>
              <a:t>A</a:t>
            </a:r>
          </a:p>
        </p:txBody>
      </p:sp>
      <p:sp>
        <p:nvSpPr>
          <p:cNvPr id="80958" name="Rectangle 63"/>
          <p:cNvSpPr>
            <a:spLocks noChangeArrowheads="1"/>
          </p:cNvSpPr>
          <p:nvPr/>
        </p:nvSpPr>
        <p:spPr bwMode="auto">
          <a:xfrm>
            <a:off x="6172200" y="2516188"/>
            <a:ext cx="366713" cy="396875"/>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s-MX" altLang="he-IL" sz="2600" b="1">
                <a:latin typeface="Times New Roman" pitchFamily="18" charset="0"/>
                <a:cs typeface="Times New Roman (Hebrew)" pitchFamily="26" charset="-79"/>
              </a:rPr>
              <a:t>E</a:t>
            </a:r>
          </a:p>
        </p:txBody>
      </p:sp>
      <p:sp>
        <p:nvSpPr>
          <p:cNvPr id="80959" name="Rectangle 64"/>
          <p:cNvSpPr>
            <a:spLocks noChangeArrowheads="1"/>
          </p:cNvSpPr>
          <p:nvPr/>
        </p:nvSpPr>
        <p:spPr bwMode="auto">
          <a:xfrm>
            <a:off x="1831975" y="3429000"/>
            <a:ext cx="385763" cy="398463"/>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s-MX" altLang="he-IL" sz="2600" b="1">
                <a:latin typeface="Times New Roman" pitchFamily="18" charset="0"/>
                <a:cs typeface="Times New Roman (Hebrew)" pitchFamily="26" charset="-79"/>
              </a:rPr>
              <a:t>C</a:t>
            </a:r>
          </a:p>
        </p:txBody>
      </p:sp>
      <p:sp>
        <p:nvSpPr>
          <p:cNvPr id="80960" name="Rectangle 65"/>
          <p:cNvSpPr>
            <a:spLocks noChangeArrowheads="1"/>
          </p:cNvSpPr>
          <p:nvPr/>
        </p:nvSpPr>
        <p:spPr bwMode="auto">
          <a:xfrm>
            <a:off x="2593975" y="3429000"/>
            <a:ext cx="368300" cy="398463"/>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s-MX" altLang="he-IL" sz="2600" b="1">
                <a:latin typeface="Times New Roman" pitchFamily="18" charset="0"/>
                <a:cs typeface="Times New Roman (Hebrew)" pitchFamily="26" charset="-79"/>
              </a:rPr>
              <a:t>E</a:t>
            </a:r>
          </a:p>
        </p:txBody>
      </p:sp>
      <p:sp>
        <p:nvSpPr>
          <p:cNvPr id="80961" name="Rectangle 66"/>
          <p:cNvSpPr>
            <a:spLocks noChangeArrowheads="1"/>
          </p:cNvSpPr>
          <p:nvPr/>
        </p:nvSpPr>
        <p:spPr bwMode="auto">
          <a:xfrm>
            <a:off x="3657600" y="3429000"/>
            <a:ext cx="368300" cy="398463"/>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s-MX" altLang="he-IL" sz="2600" b="1">
                <a:latin typeface="Times New Roman" pitchFamily="18" charset="0"/>
                <a:cs typeface="Times New Roman (Hebrew)" pitchFamily="26" charset="-79"/>
              </a:rPr>
              <a:t>E</a:t>
            </a:r>
          </a:p>
        </p:txBody>
      </p:sp>
      <p:sp>
        <p:nvSpPr>
          <p:cNvPr id="80962" name="Rectangle 67"/>
          <p:cNvSpPr>
            <a:spLocks noChangeArrowheads="1"/>
          </p:cNvSpPr>
          <p:nvPr/>
        </p:nvSpPr>
        <p:spPr bwMode="auto">
          <a:xfrm>
            <a:off x="4572000" y="3429000"/>
            <a:ext cx="366713" cy="398463"/>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s-MX" altLang="he-IL" sz="2600" b="1">
                <a:latin typeface="Times New Roman" pitchFamily="18" charset="0"/>
                <a:cs typeface="Times New Roman (Hebrew)" pitchFamily="26" charset="-79"/>
              </a:rPr>
              <a:t>B</a:t>
            </a:r>
          </a:p>
        </p:txBody>
      </p:sp>
      <p:sp>
        <p:nvSpPr>
          <p:cNvPr id="80963" name="Rectangle 68"/>
          <p:cNvSpPr>
            <a:spLocks noChangeArrowheads="1"/>
          </p:cNvSpPr>
          <p:nvPr/>
        </p:nvSpPr>
        <p:spPr bwMode="auto">
          <a:xfrm>
            <a:off x="5410200" y="3429000"/>
            <a:ext cx="366713" cy="398463"/>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s-MX" altLang="he-IL" sz="2600" b="1">
                <a:latin typeface="Times New Roman" pitchFamily="18" charset="0"/>
                <a:cs typeface="Times New Roman (Hebrew)" pitchFamily="26" charset="-79"/>
              </a:rPr>
              <a:t>B</a:t>
            </a:r>
          </a:p>
        </p:txBody>
      </p:sp>
      <p:sp>
        <p:nvSpPr>
          <p:cNvPr id="80964" name="Rectangle 69"/>
          <p:cNvSpPr>
            <a:spLocks noChangeArrowheads="1"/>
          </p:cNvSpPr>
          <p:nvPr/>
        </p:nvSpPr>
        <p:spPr bwMode="auto">
          <a:xfrm>
            <a:off x="6403975" y="3429000"/>
            <a:ext cx="349250" cy="398463"/>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s-MX" altLang="he-IL" sz="2600" b="1">
                <a:latin typeface="Times New Roman" pitchFamily="18" charset="0"/>
                <a:cs typeface="Times New Roman (Hebrew)" pitchFamily="26" charset="-79"/>
              </a:rPr>
              <a:t>F</a:t>
            </a:r>
          </a:p>
        </p:txBody>
      </p:sp>
      <p:sp>
        <p:nvSpPr>
          <p:cNvPr id="80965" name="Rectangle 70"/>
          <p:cNvSpPr>
            <a:spLocks noChangeArrowheads="1"/>
          </p:cNvSpPr>
          <p:nvPr/>
        </p:nvSpPr>
        <p:spPr bwMode="auto">
          <a:xfrm>
            <a:off x="1831975" y="4572000"/>
            <a:ext cx="385763" cy="398463"/>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s-MX" altLang="he-IL" sz="2600" b="1">
                <a:latin typeface="Times New Roman" pitchFamily="18" charset="0"/>
                <a:cs typeface="Times New Roman (Hebrew)" pitchFamily="26" charset="-79"/>
              </a:rPr>
              <a:t>D</a:t>
            </a:r>
          </a:p>
        </p:txBody>
      </p:sp>
      <p:sp>
        <p:nvSpPr>
          <p:cNvPr id="80966" name="Rectangle 71"/>
          <p:cNvSpPr>
            <a:spLocks noChangeArrowheads="1"/>
          </p:cNvSpPr>
          <p:nvPr/>
        </p:nvSpPr>
        <p:spPr bwMode="auto">
          <a:xfrm>
            <a:off x="2438400" y="4572000"/>
            <a:ext cx="347663" cy="398463"/>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s-MX" altLang="he-IL" sz="2600" b="1">
                <a:latin typeface="Times New Roman" pitchFamily="18" charset="0"/>
                <a:cs typeface="Times New Roman (Hebrew)" pitchFamily="26" charset="-79"/>
              </a:rPr>
              <a:t>F</a:t>
            </a:r>
          </a:p>
        </p:txBody>
      </p:sp>
      <p:sp>
        <p:nvSpPr>
          <p:cNvPr id="80967" name="Rectangle 72"/>
          <p:cNvSpPr>
            <a:spLocks noChangeArrowheads="1"/>
          </p:cNvSpPr>
          <p:nvPr/>
        </p:nvSpPr>
        <p:spPr bwMode="auto">
          <a:xfrm>
            <a:off x="3124200" y="4572000"/>
            <a:ext cx="366713" cy="398463"/>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s-MX" altLang="he-IL" sz="2600" b="1">
                <a:latin typeface="Times New Roman" pitchFamily="18" charset="0"/>
                <a:cs typeface="Times New Roman (Hebrew)" pitchFamily="26" charset="-79"/>
              </a:rPr>
              <a:t>B</a:t>
            </a:r>
          </a:p>
        </p:txBody>
      </p:sp>
      <p:sp>
        <p:nvSpPr>
          <p:cNvPr id="80968" name="Rectangle 73"/>
          <p:cNvSpPr>
            <a:spLocks noChangeArrowheads="1"/>
          </p:cNvSpPr>
          <p:nvPr/>
        </p:nvSpPr>
        <p:spPr bwMode="auto">
          <a:xfrm>
            <a:off x="3736975" y="4572000"/>
            <a:ext cx="349250" cy="398463"/>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s-MX" altLang="he-IL" sz="2600" b="1">
                <a:latin typeface="Times New Roman" pitchFamily="18" charset="0"/>
                <a:cs typeface="Times New Roman (Hebrew)" pitchFamily="26" charset="-79"/>
              </a:rPr>
              <a:t>F</a:t>
            </a:r>
          </a:p>
        </p:txBody>
      </p:sp>
      <p:sp>
        <p:nvSpPr>
          <p:cNvPr id="80969" name="Rectangle 74"/>
          <p:cNvSpPr>
            <a:spLocks noChangeArrowheads="1"/>
          </p:cNvSpPr>
          <p:nvPr/>
        </p:nvSpPr>
        <p:spPr bwMode="auto">
          <a:xfrm>
            <a:off x="4343400" y="4572000"/>
            <a:ext cx="384175" cy="398463"/>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s-MX" altLang="he-IL" sz="2600" b="1">
                <a:latin typeface="Times New Roman" pitchFamily="18" charset="0"/>
                <a:cs typeface="Times New Roman (Hebrew)" pitchFamily="26" charset="-79"/>
              </a:rPr>
              <a:t>C</a:t>
            </a:r>
          </a:p>
        </p:txBody>
      </p:sp>
      <p:sp>
        <p:nvSpPr>
          <p:cNvPr id="80970" name="Rectangle 75"/>
          <p:cNvSpPr>
            <a:spLocks noChangeArrowheads="1"/>
          </p:cNvSpPr>
          <p:nvPr/>
        </p:nvSpPr>
        <p:spPr bwMode="auto">
          <a:xfrm>
            <a:off x="4953000" y="4572000"/>
            <a:ext cx="366713" cy="398463"/>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s-MX" altLang="he-IL" sz="2600" b="1">
                <a:latin typeface="Times New Roman" pitchFamily="18" charset="0"/>
                <a:cs typeface="Times New Roman (Hebrew)" pitchFamily="26" charset="-79"/>
              </a:rPr>
              <a:t>E</a:t>
            </a:r>
          </a:p>
        </p:txBody>
      </p:sp>
      <p:sp>
        <p:nvSpPr>
          <p:cNvPr id="80971" name="Rectangle 76"/>
          <p:cNvSpPr>
            <a:spLocks noChangeArrowheads="1"/>
          </p:cNvSpPr>
          <p:nvPr/>
        </p:nvSpPr>
        <p:spPr bwMode="auto">
          <a:xfrm>
            <a:off x="5562600" y="4572000"/>
            <a:ext cx="385763" cy="398463"/>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s-MX" altLang="he-IL" sz="2600" b="1">
                <a:latin typeface="Times New Roman" pitchFamily="18" charset="0"/>
                <a:cs typeface="Times New Roman (Hebrew)" pitchFamily="26" charset="-79"/>
              </a:rPr>
              <a:t>A</a:t>
            </a:r>
          </a:p>
        </p:txBody>
      </p:sp>
      <p:sp>
        <p:nvSpPr>
          <p:cNvPr id="80972" name="Rectangle 77"/>
          <p:cNvSpPr>
            <a:spLocks noChangeArrowheads="1"/>
          </p:cNvSpPr>
          <p:nvPr/>
        </p:nvSpPr>
        <p:spPr bwMode="auto">
          <a:xfrm>
            <a:off x="6172200" y="4572000"/>
            <a:ext cx="384175" cy="398463"/>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s-MX" altLang="he-IL" sz="2600" b="1">
                <a:latin typeface="Times New Roman" pitchFamily="18" charset="0"/>
                <a:cs typeface="Times New Roman (Hebrew)" pitchFamily="26" charset="-79"/>
              </a:rPr>
              <a:t>C</a:t>
            </a:r>
          </a:p>
        </p:txBody>
      </p:sp>
      <p:sp>
        <p:nvSpPr>
          <p:cNvPr id="80973" name="Rectangle 78"/>
          <p:cNvSpPr>
            <a:spLocks noChangeArrowheads="1"/>
          </p:cNvSpPr>
          <p:nvPr/>
        </p:nvSpPr>
        <p:spPr bwMode="auto">
          <a:xfrm>
            <a:off x="6784975" y="4572000"/>
            <a:ext cx="404813" cy="398463"/>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s-MX" altLang="he-IL" sz="2600" b="1">
                <a:latin typeface="Times New Roman" pitchFamily="18" charset="0"/>
                <a:cs typeface="Times New Roman (Hebrew)" pitchFamily="26" charset="-79"/>
              </a:rPr>
              <a:t>G</a:t>
            </a:r>
          </a:p>
        </p:txBody>
      </p:sp>
      <p:sp>
        <p:nvSpPr>
          <p:cNvPr id="80974" name="Rectangle 79"/>
          <p:cNvSpPr>
            <a:spLocks noChangeArrowheads="1"/>
          </p:cNvSpPr>
          <p:nvPr/>
        </p:nvSpPr>
        <p:spPr bwMode="auto">
          <a:xfrm>
            <a:off x="2438400" y="5484813"/>
            <a:ext cx="403225" cy="398462"/>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s-MX" altLang="he-IL" sz="2600" b="1">
                <a:latin typeface="Times New Roman" pitchFamily="18" charset="0"/>
                <a:cs typeface="Times New Roman (Hebrew)" pitchFamily="26" charset="-79"/>
              </a:rPr>
              <a:t>G</a:t>
            </a:r>
          </a:p>
        </p:txBody>
      </p:sp>
      <p:sp>
        <p:nvSpPr>
          <p:cNvPr id="80975" name="Rectangle 80"/>
          <p:cNvSpPr>
            <a:spLocks noChangeArrowheads="1"/>
          </p:cNvSpPr>
          <p:nvPr/>
        </p:nvSpPr>
        <p:spPr bwMode="auto">
          <a:xfrm>
            <a:off x="3124200" y="5484813"/>
            <a:ext cx="384175" cy="398462"/>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s-MX" altLang="he-IL" sz="2600" b="1">
                <a:latin typeface="Times New Roman" pitchFamily="18" charset="0"/>
                <a:cs typeface="Times New Roman (Hebrew)" pitchFamily="26" charset="-79"/>
              </a:rPr>
              <a:t>C</a:t>
            </a:r>
          </a:p>
        </p:txBody>
      </p:sp>
      <p:sp>
        <p:nvSpPr>
          <p:cNvPr id="80976" name="Rectangle 81"/>
          <p:cNvSpPr>
            <a:spLocks noChangeArrowheads="1"/>
          </p:cNvSpPr>
          <p:nvPr/>
        </p:nvSpPr>
        <p:spPr bwMode="auto">
          <a:xfrm>
            <a:off x="3736975" y="5484813"/>
            <a:ext cx="404813" cy="398462"/>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s-MX" altLang="he-IL" sz="2600" b="1">
                <a:latin typeface="Times New Roman" pitchFamily="18" charset="0"/>
                <a:cs typeface="Times New Roman (Hebrew)" pitchFamily="26" charset="-79"/>
              </a:rPr>
              <a:t>G</a:t>
            </a:r>
          </a:p>
        </p:txBody>
      </p:sp>
      <p:sp>
        <p:nvSpPr>
          <p:cNvPr id="80977" name="Rectangle 82"/>
          <p:cNvSpPr>
            <a:spLocks noChangeArrowheads="1"/>
          </p:cNvSpPr>
          <p:nvPr/>
        </p:nvSpPr>
        <p:spPr bwMode="auto">
          <a:xfrm>
            <a:off x="4953000" y="5484813"/>
            <a:ext cx="347663" cy="398462"/>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s-MX" altLang="he-IL" sz="2600" b="1">
                <a:latin typeface="Times New Roman" pitchFamily="18" charset="0"/>
                <a:cs typeface="Times New Roman (Hebrew)" pitchFamily="26" charset="-79"/>
              </a:rPr>
              <a:t>F</a:t>
            </a:r>
          </a:p>
        </p:txBody>
      </p:sp>
      <p:sp>
        <p:nvSpPr>
          <p:cNvPr id="80978" name="Rectangle 83"/>
          <p:cNvSpPr>
            <a:spLocks noChangeArrowheads="1"/>
          </p:cNvSpPr>
          <p:nvPr/>
        </p:nvSpPr>
        <p:spPr bwMode="auto">
          <a:xfrm>
            <a:off x="1831975" y="4953000"/>
            <a:ext cx="477838" cy="398463"/>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n-US" altLang="es-MX" sz="2600" b="1">
                <a:latin typeface="Times New Roman" pitchFamily="18" charset="0"/>
                <a:cs typeface="Times New Roman (Hebrew)" pitchFamily="26" charset="-79"/>
              </a:rPr>
              <a:t>14</a:t>
            </a:r>
          </a:p>
        </p:txBody>
      </p:sp>
      <p:sp>
        <p:nvSpPr>
          <p:cNvPr id="80979" name="Rectangle 84"/>
          <p:cNvSpPr>
            <a:spLocks noChangeArrowheads="1"/>
          </p:cNvSpPr>
          <p:nvPr/>
        </p:nvSpPr>
        <p:spPr bwMode="auto">
          <a:xfrm>
            <a:off x="2362200" y="5865813"/>
            <a:ext cx="477838" cy="398462"/>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n-US" altLang="es-MX" sz="2600" b="1">
                <a:latin typeface="Times New Roman" pitchFamily="18" charset="0"/>
                <a:cs typeface="Times New Roman (Hebrew)" pitchFamily="26" charset="-79"/>
              </a:rPr>
              <a:t>19</a:t>
            </a:r>
          </a:p>
        </p:txBody>
      </p:sp>
      <p:sp>
        <p:nvSpPr>
          <p:cNvPr id="80980" name="Rectangle 85"/>
          <p:cNvSpPr>
            <a:spLocks noChangeArrowheads="1"/>
          </p:cNvSpPr>
          <p:nvPr/>
        </p:nvSpPr>
        <p:spPr bwMode="auto">
          <a:xfrm>
            <a:off x="3124200" y="5865813"/>
            <a:ext cx="477838" cy="398462"/>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n-US" altLang="es-MX" sz="2600" b="1">
                <a:latin typeface="Times New Roman" pitchFamily="18" charset="0"/>
                <a:cs typeface="Times New Roman (Hebrew)" pitchFamily="26" charset="-79"/>
              </a:rPr>
              <a:t>19</a:t>
            </a:r>
          </a:p>
        </p:txBody>
      </p:sp>
      <p:sp>
        <p:nvSpPr>
          <p:cNvPr id="80981" name="Rectangle 86"/>
          <p:cNvSpPr>
            <a:spLocks noChangeArrowheads="1"/>
          </p:cNvSpPr>
          <p:nvPr/>
        </p:nvSpPr>
        <p:spPr bwMode="auto">
          <a:xfrm>
            <a:off x="3736975" y="5865813"/>
            <a:ext cx="477838" cy="398462"/>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n-US" altLang="es-MX" sz="2600" b="1">
                <a:latin typeface="Times New Roman" pitchFamily="18" charset="0"/>
                <a:cs typeface="Times New Roman (Hebrew)" pitchFamily="26" charset="-79"/>
              </a:rPr>
              <a:t>17</a:t>
            </a:r>
          </a:p>
        </p:txBody>
      </p:sp>
      <p:sp>
        <p:nvSpPr>
          <p:cNvPr id="80982" name="Rectangle 87"/>
          <p:cNvSpPr>
            <a:spLocks noChangeArrowheads="1"/>
          </p:cNvSpPr>
          <p:nvPr/>
        </p:nvSpPr>
        <p:spPr bwMode="auto">
          <a:xfrm>
            <a:off x="4267200" y="4953000"/>
            <a:ext cx="477838" cy="398463"/>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n-US" altLang="es-MX" sz="2600" b="1">
                <a:latin typeface="Times New Roman" pitchFamily="18" charset="0"/>
                <a:cs typeface="Times New Roman (Hebrew)" pitchFamily="26" charset="-79"/>
              </a:rPr>
              <a:t>17</a:t>
            </a:r>
          </a:p>
        </p:txBody>
      </p:sp>
      <p:sp>
        <p:nvSpPr>
          <p:cNvPr id="80983" name="Rectangle 88"/>
          <p:cNvSpPr>
            <a:spLocks noChangeArrowheads="1"/>
          </p:cNvSpPr>
          <p:nvPr/>
        </p:nvSpPr>
        <p:spPr bwMode="auto">
          <a:xfrm>
            <a:off x="5562600" y="4953000"/>
            <a:ext cx="477838" cy="398463"/>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n-US" altLang="es-MX" sz="2600" b="1">
                <a:latin typeface="Times New Roman" pitchFamily="18" charset="0"/>
                <a:cs typeface="Times New Roman (Hebrew)" pitchFamily="26" charset="-79"/>
              </a:rPr>
              <a:t>15</a:t>
            </a:r>
          </a:p>
        </p:txBody>
      </p:sp>
      <p:sp>
        <p:nvSpPr>
          <p:cNvPr id="80984" name="Rectangle 89"/>
          <p:cNvSpPr>
            <a:spLocks noChangeArrowheads="1"/>
          </p:cNvSpPr>
          <p:nvPr/>
        </p:nvSpPr>
        <p:spPr bwMode="auto">
          <a:xfrm>
            <a:off x="6172200" y="4953000"/>
            <a:ext cx="477838" cy="398463"/>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n-US" altLang="es-MX" sz="2600" b="1">
                <a:latin typeface="Times New Roman" pitchFamily="18" charset="0"/>
                <a:cs typeface="Times New Roman (Hebrew)" pitchFamily="26" charset="-79"/>
              </a:rPr>
              <a:t>15</a:t>
            </a:r>
          </a:p>
        </p:txBody>
      </p:sp>
      <p:sp>
        <p:nvSpPr>
          <p:cNvPr id="80985" name="Rectangle 90"/>
          <p:cNvSpPr>
            <a:spLocks noChangeArrowheads="1"/>
          </p:cNvSpPr>
          <p:nvPr/>
        </p:nvSpPr>
        <p:spPr bwMode="auto">
          <a:xfrm>
            <a:off x="6784975" y="4953000"/>
            <a:ext cx="477838" cy="398463"/>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n-US" altLang="es-MX" sz="2600" b="1">
                <a:latin typeface="Times New Roman" pitchFamily="18" charset="0"/>
                <a:cs typeface="Times New Roman (Hebrew)" pitchFamily="26" charset="-79"/>
              </a:rPr>
              <a:t>13</a:t>
            </a:r>
          </a:p>
        </p:txBody>
      </p:sp>
      <p:sp>
        <p:nvSpPr>
          <p:cNvPr id="80986" name="Oval 91"/>
          <p:cNvSpPr>
            <a:spLocks noChangeArrowheads="1"/>
          </p:cNvSpPr>
          <p:nvPr/>
        </p:nvSpPr>
        <p:spPr bwMode="auto">
          <a:xfrm>
            <a:off x="4946650" y="5973763"/>
            <a:ext cx="368300" cy="368300"/>
          </a:xfrm>
          <a:prstGeom prst="ellipse">
            <a:avLst/>
          </a:prstGeom>
          <a:noFill/>
          <a:ln w="12700">
            <a:solidFill>
              <a:schemeClr val="tx1"/>
            </a:solidFill>
            <a:round/>
            <a:headEnd/>
            <a:tailEnd/>
          </a:ln>
        </p:spPr>
        <p:txBody>
          <a:bodyPr wrap="none" lIns="102854" tIns="51428" rIns="102854" bIns="51428" anchor="ctr"/>
          <a:lstStyle/>
          <a:p>
            <a:pPr defTabSz="1027113" eaLnBrk="0" hangingPunct="0">
              <a:spcBef>
                <a:spcPct val="50000"/>
              </a:spcBef>
            </a:pPr>
            <a:endParaRPr lang="en-GB" sz="1500">
              <a:solidFill>
                <a:srgbClr val="000000"/>
              </a:solidFill>
              <a:latin typeface="Times New Roman" pitchFamily="18" charset="0"/>
            </a:endParaRPr>
          </a:p>
        </p:txBody>
      </p:sp>
      <p:sp>
        <p:nvSpPr>
          <p:cNvPr id="80987" name="Rectangle 92"/>
          <p:cNvSpPr>
            <a:spLocks noChangeArrowheads="1"/>
          </p:cNvSpPr>
          <p:nvPr/>
        </p:nvSpPr>
        <p:spPr bwMode="auto">
          <a:xfrm>
            <a:off x="4953000" y="6021388"/>
            <a:ext cx="403225" cy="396875"/>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s-MX" altLang="he-IL" sz="2600" b="1">
                <a:latin typeface="Times New Roman" pitchFamily="18" charset="0"/>
                <a:cs typeface="Times New Roman (Hebrew)" pitchFamily="26" charset="-79"/>
              </a:rPr>
              <a:t>G</a:t>
            </a:r>
          </a:p>
        </p:txBody>
      </p:sp>
      <p:sp>
        <p:nvSpPr>
          <p:cNvPr id="80988" name="Rectangle 93"/>
          <p:cNvSpPr>
            <a:spLocks noChangeArrowheads="1"/>
          </p:cNvSpPr>
          <p:nvPr/>
        </p:nvSpPr>
        <p:spPr bwMode="auto">
          <a:xfrm>
            <a:off x="5334000" y="6021388"/>
            <a:ext cx="477838" cy="396875"/>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n-US" altLang="es-MX" sz="2600" b="1" dirty="0">
                <a:latin typeface="Times New Roman" pitchFamily="18" charset="0"/>
                <a:cs typeface="Times New Roman (Hebrew)" pitchFamily="26" charset="-79"/>
              </a:rPr>
              <a:t>25</a:t>
            </a:r>
          </a:p>
        </p:txBody>
      </p:sp>
      <p:sp>
        <p:nvSpPr>
          <p:cNvPr id="80989" name="Rectangle 94"/>
          <p:cNvSpPr>
            <a:spLocks noChangeArrowheads="1"/>
          </p:cNvSpPr>
          <p:nvPr/>
        </p:nvSpPr>
        <p:spPr bwMode="auto">
          <a:xfrm>
            <a:off x="1752600" y="3810000"/>
            <a:ext cx="460375" cy="398463"/>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n-US" altLang="es-MX" sz="2600" b="1">
                <a:latin typeface="Times New Roman" pitchFamily="18" charset="0"/>
                <a:cs typeface="Times New Roman (Hebrew)" pitchFamily="26" charset="-79"/>
              </a:rPr>
              <a:t>11</a:t>
            </a:r>
          </a:p>
        </p:txBody>
      </p:sp>
      <p:sp>
        <p:nvSpPr>
          <p:cNvPr id="80990" name="Line 95"/>
          <p:cNvSpPr>
            <a:spLocks noChangeShapeType="1"/>
          </p:cNvSpPr>
          <p:nvPr/>
        </p:nvSpPr>
        <p:spPr bwMode="auto">
          <a:xfrm flipH="1">
            <a:off x="3048000" y="1222375"/>
            <a:ext cx="990600" cy="301625"/>
          </a:xfrm>
          <a:prstGeom prst="line">
            <a:avLst/>
          </a:prstGeom>
          <a:noFill/>
          <a:ln w="50800">
            <a:solidFill>
              <a:schemeClr val="accent1"/>
            </a:solidFill>
            <a:prstDash val="sysDot"/>
            <a:round/>
            <a:headEnd type="none" w="sm" len="sm"/>
            <a:tailEnd type="stealth" w="med" len="lg"/>
          </a:ln>
        </p:spPr>
        <p:txBody>
          <a:bodyPr wrap="none" lIns="100008" tIns="50004" rIns="100008" bIns="50004" anchor="ctr"/>
          <a:lstStyle/>
          <a:p>
            <a:endParaRPr lang="en-US"/>
          </a:p>
        </p:txBody>
      </p:sp>
      <p:sp>
        <p:nvSpPr>
          <p:cNvPr id="80991" name="Line 96"/>
          <p:cNvSpPr>
            <a:spLocks noChangeShapeType="1"/>
          </p:cNvSpPr>
          <p:nvPr/>
        </p:nvSpPr>
        <p:spPr bwMode="auto">
          <a:xfrm flipH="1">
            <a:off x="2212975" y="1830388"/>
            <a:ext cx="530225" cy="534987"/>
          </a:xfrm>
          <a:prstGeom prst="line">
            <a:avLst/>
          </a:prstGeom>
          <a:noFill/>
          <a:ln w="50800">
            <a:solidFill>
              <a:schemeClr val="accent1"/>
            </a:solidFill>
            <a:prstDash val="sysDot"/>
            <a:round/>
            <a:headEnd type="none" w="sm" len="sm"/>
            <a:tailEnd type="stealth" w="med" len="lg"/>
          </a:ln>
        </p:spPr>
        <p:txBody>
          <a:bodyPr wrap="none" lIns="100008" tIns="50004" rIns="100008" bIns="50004" anchor="ctr"/>
          <a:lstStyle/>
          <a:p>
            <a:endParaRPr lang="en-US"/>
          </a:p>
        </p:txBody>
      </p:sp>
      <p:sp>
        <p:nvSpPr>
          <p:cNvPr id="80992" name="Line 97"/>
          <p:cNvSpPr>
            <a:spLocks noChangeShapeType="1"/>
          </p:cNvSpPr>
          <p:nvPr/>
        </p:nvSpPr>
        <p:spPr bwMode="auto">
          <a:xfrm flipH="1">
            <a:off x="1676400" y="2746375"/>
            <a:ext cx="304800" cy="608013"/>
          </a:xfrm>
          <a:prstGeom prst="line">
            <a:avLst/>
          </a:prstGeom>
          <a:noFill/>
          <a:ln w="50800">
            <a:solidFill>
              <a:schemeClr val="accent1"/>
            </a:solidFill>
            <a:prstDash val="sysDot"/>
            <a:round/>
            <a:headEnd type="none" w="sm" len="sm"/>
            <a:tailEnd type="stealth" w="med" len="lg"/>
          </a:ln>
        </p:spPr>
        <p:txBody>
          <a:bodyPr wrap="none" lIns="100008" tIns="50004" rIns="100008" bIns="50004" anchor="ctr"/>
          <a:lstStyle/>
          <a:p>
            <a:endParaRPr lang="en-US"/>
          </a:p>
        </p:txBody>
      </p:sp>
      <p:sp>
        <p:nvSpPr>
          <p:cNvPr id="80993" name="Line 98"/>
          <p:cNvSpPr>
            <a:spLocks noChangeShapeType="1"/>
          </p:cNvSpPr>
          <p:nvPr/>
        </p:nvSpPr>
        <p:spPr bwMode="auto">
          <a:xfrm>
            <a:off x="4724400" y="1143000"/>
            <a:ext cx="609600" cy="381000"/>
          </a:xfrm>
          <a:prstGeom prst="line">
            <a:avLst/>
          </a:prstGeom>
          <a:noFill/>
          <a:ln w="50800">
            <a:solidFill>
              <a:schemeClr val="accent1"/>
            </a:solidFill>
            <a:prstDash val="sysDot"/>
            <a:round/>
            <a:headEnd type="none" w="sm" len="sm"/>
            <a:tailEnd type="stealth" w="med" len="lg"/>
          </a:ln>
        </p:spPr>
        <p:txBody>
          <a:bodyPr wrap="none" lIns="100008" tIns="50004" rIns="100008" bIns="50004" anchor="ctr"/>
          <a:lstStyle/>
          <a:p>
            <a:endParaRPr lang="en-US"/>
          </a:p>
        </p:txBody>
      </p:sp>
      <p:sp>
        <p:nvSpPr>
          <p:cNvPr id="80994" name="Line 99"/>
          <p:cNvSpPr>
            <a:spLocks noChangeShapeType="1"/>
          </p:cNvSpPr>
          <p:nvPr/>
        </p:nvSpPr>
        <p:spPr bwMode="auto">
          <a:xfrm flipH="1">
            <a:off x="4879975" y="2135188"/>
            <a:ext cx="454025" cy="381000"/>
          </a:xfrm>
          <a:prstGeom prst="line">
            <a:avLst/>
          </a:prstGeom>
          <a:noFill/>
          <a:ln w="50800">
            <a:solidFill>
              <a:schemeClr val="accent1"/>
            </a:solidFill>
            <a:prstDash val="sysDot"/>
            <a:round/>
            <a:headEnd type="none" w="sm" len="sm"/>
            <a:tailEnd type="stealth" w="med" len="lg"/>
          </a:ln>
        </p:spPr>
        <p:txBody>
          <a:bodyPr wrap="none" lIns="100008" tIns="50004" rIns="100008" bIns="50004" anchor="ctr"/>
          <a:lstStyle/>
          <a:p>
            <a:endParaRPr lang="en-US"/>
          </a:p>
        </p:txBody>
      </p:sp>
      <p:sp>
        <p:nvSpPr>
          <p:cNvPr id="80995" name="Line 100"/>
          <p:cNvSpPr>
            <a:spLocks noChangeShapeType="1"/>
          </p:cNvSpPr>
          <p:nvPr/>
        </p:nvSpPr>
        <p:spPr bwMode="auto">
          <a:xfrm flipH="1">
            <a:off x="4498975" y="2897188"/>
            <a:ext cx="0" cy="381000"/>
          </a:xfrm>
          <a:prstGeom prst="line">
            <a:avLst/>
          </a:prstGeom>
          <a:noFill/>
          <a:ln w="50800">
            <a:solidFill>
              <a:schemeClr val="accent1"/>
            </a:solidFill>
            <a:prstDash val="sysDot"/>
            <a:round/>
            <a:headEnd type="none" w="sm" len="sm"/>
            <a:tailEnd type="stealth" w="med" len="lg"/>
          </a:ln>
        </p:spPr>
        <p:txBody>
          <a:bodyPr wrap="none" lIns="100008" tIns="50004" rIns="100008" bIns="50004" anchor="ctr"/>
          <a:lstStyle/>
          <a:p>
            <a:endParaRPr lang="en-US"/>
          </a:p>
        </p:txBody>
      </p:sp>
      <p:sp>
        <p:nvSpPr>
          <p:cNvPr id="80996" name="Line 101"/>
          <p:cNvSpPr>
            <a:spLocks noChangeShapeType="1"/>
          </p:cNvSpPr>
          <p:nvPr/>
        </p:nvSpPr>
        <p:spPr bwMode="auto">
          <a:xfrm flipH="1" flipV="1">
            <a:off x="4800600" y="4040188"/>
            <a:ext cx="152400" cy="531812"/>
          </a:xfrm>
          <a:prstGeom prst="line">
            <a:avLst/>
          </a:prstGeom>
          <a:noFill/>
          <a:ln w="50800" cap="rnd">
            <a:solidFill>
              <a:srgbClr val="FF66CC"/>
            </a:solidFill>
            <a:prstDash val="sysDot"/>
            <a:round/>
            <a:headEnd type="none" w="sm" len="sm"/>
            <a:tailEnd type="stealth" w="med" len="lg"/>
          </a:ln>
        </p:spPr>
        <p:txBody>
          <a:bodyPr wrap="none" lIns="100008" tIns="50004" rIns="100008" bIns="50004" anchor="ctr"/>
          <a:lstStyle/>
          <a:p>
            <a:endParaRPr lang="en-US"/>
          </a:p>
        </p:txBody>
      </p:sp>
      <p:sp>
        <p:nvSpPr>
          <p:cNvPr id="80997" name="Line 102"/>
          <p:cNvSpPr>
            <a:spLocks noChangeShapeType="1"/>
          </p:cNvSpPr>
          <p:nvPr/>
        </p:nvSpPr>
        <p:spPr bwMode="auto">
          <a:xfrm flipV="1">
            <a:off x="4879975" y="4953000"/>
            <a:ext cx="0" cy="460375"/>
          </a:xfrm>
          <a:prstGeom prst="line">
            <a:avLst/>
          </a:prstGeom>
          <a:noFill/>
          <a:ln w="50800" cap="rnd">
            <a:solidFill>
              <a:srgbClr val="FF66CC"/>
            </a:solidFill>
            <a:prstDash val="sysDot"/>
            <a:round/>
            <a:headEnd type="none" w="sm" len="sm"/>
            <a:tailEnd type="stealth" w="med" len="lg"/>
          </a:ln>
        </p:spPr>
        <p:txBody>
          <a:bodyPr wrap="none" lIns="100008" tIns="50004" rIns="100008" bIns="50004" anchor="ctr"/>
          <a:lstStyle/>
          <a:p>
            <a:endParaRPr lang="en-US"/>
          </a:p>
        </p:txBody>
      </p:sp>
      <p:sp>
        <p:nvSpPr>
          <p:cNvPr id="80998" name="Line 103"/>
          <p:cNvSpPr>
            <a:spLocks noChangeShapeType="1"/>
          </p:cNvSpPr>
          <p:nvPr/>
        </p:nvSpPr>
        <p:spPr bwMode="auto">
          <a:xfrm flipV="1">
            <a:off x="4879975" y="5640388"/>
            <a:ext cx="0" cy="534987"/>
          </a:xfrm>
          <a:prstGeom prst="line">
            <a:avLst/>
          </a:prstGeom>
          <a:noFill/>
          <a:ln w="50800" cap="rnd">
            <a:solidFill>
              <a:srgbClr val="FF66CC"/>
            </a:solidFill>
            <a:prstDash val="sysDot"/>
            <a:round/>
            <a:headEnd type="none" w="sm" len="sm"/>
            <a:tailEnd type="stealth" w="med" len="lg"/>
          </a:ln>
        </p:spPr>
        <p:txBody>
          <a:bodyPr wrap="none" lIns="100008" tIns="50004" rIns="100008" bIns="50004" anchor="ctr"/>
          <a:lstStyle/>
          <a:p>
            <a:endParaRPr lang="en-US"/>
          </a:p>
        </p:txBody>
      </p:sp>
      <p:sp>
        <p:nvSpPr>
          <p:cNvPr id="80999" name="Line 104"/>
          <p:cNvSpPr>
            <a:spLocks noChangeShapeType="1"/>
          </p:cNvSpPr>
          <p:nvPr/>
        </p:nvSpPr>
        <p:spPr bwMode="auto">
          <a:xfrm>
            <a:off x="6248400" y="1449388"/>
            <a:ext cx="990600" cy="0"/>
          </a:xfrm>
          <a:prstGeom prst="line">
            <a:avLst/>
          </a:prstGeom>
          <a:noFill/>
          <a:ln w="50800">
            <a:solidFill>
              <a:schemeClr val="accent1"/>
            </a:solidFill>
            <a:prstDash val="sysDot"/>
            <a:round/>
            <a:headEnd type="none" w="sm" len="sm"/>
            <a:tailEnd type="stealth" w="med" len="lg"/>
          </a:ln>
        </p:spPr>
        <p:txBody>
          <a:bodyPr wrap="none" lIns="100008" tIns="50004" rIns="100008" bIns="50004" anchor="ctr"/>
          <a:lstStyle/>
          <a:p>
            <a:endParaRPr lang="en-US"/>
          </a:p>
        </p:txBody>
      </p:sp>
      <p:sp>
        <p:nvSpPr>
          <p:cNvPr id="81000" name="Line 105"/>
          <p:cNvSpPr>
            <a:spLocks noChangeShapeType="1"/>
          </p:cNvSpPr>
          <p:nvPr/>
        </p:nvSpPr>
        <p:spPr bwMode="auto">
          <a:xfrm flipV="1">
            <a:off x="6248400" y="1830388"/>
            <a:ext cx="917575" cy="0"/>
          </a:xfrm>
          <a:prstGeom prst="line">
            <a:avLst/>
          </a:prstGeom>
          <a:noFill/>
          <a:ln w="50800" cap="rnd">
            <a:solidFill>
              <a:srgbClr val="FF66CC"/>
            </a:solidFill>
            <a:prstDash val="sysDot"/>
            <a:round/>
            <a:headEnd type="none" w="sm" len="sm"/>
            <a:tailEnd type="stealth" w="med" len="lg"/>
          </a:ln>
        </p:spPr>
        <p:txBody>
          <a:bodyPr wrap="none" lIns="100008" tIns="50004" rIns="100008" bIns="50004" anchor="ctr"/>
          <a:lstStyle/>
          <a:p>
            <a:endParaRPr lang="en-US"/>
          </a:p>
        </p:txBody>
      </p:sp>
      <p:sp>
        <p:nvSpPr>
          <p:cNvPr id="81001" name="Rectangle 106"/>
          <p:cNvSpPr>
            <a:spLocks noChangeArrowheads="1"/>
          </p:cNvSpPr>
          <p:nvPr/>
        </p:nvSpPr>
        <p:spPr bwMode="auto">
          <a:xfrm>
            <a:off x="7315200" y="1222375"/>
            <a:ext cx="1401763" cy="398463"/>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s-MX" altLang="he-IL" sz="2600" b="1" dirty="0">
                <a:latin typeface="Times New Roman" pitchFamily="18" charset="0"/>
                <a:cs typeface="Times New Roman (Hebrew)" pitchFamily="26" charset="-79"/>
              </a:rPr>
              <a:t>Forward</a:t>
            </a:r>
          </a:p>
        </p:txBody>
      </p:sp>
      <p:sp>
        <p:nvSpPr>
          <p:cNvPr id="81002" name="Rectangle 107"/>
          <p:cNvSpPr>
            <a:spLocks noChangeArrowheads="1"/>
          </p:cNvSpPr>
          <p:nvPr/>
        </p:nvSpPr>
        <p:spPr bwMode="auto">
          <a:xfrm>
            <a:off x="7315200" y="1603375"/>
            <a:ext cx="1736725" cy="398463"/>
          </a:xfrm>
          <a:prstGeom prst="rect">
            <a:avLst/>
          </a:prstGeom>
          <a:noFill/>
          <a:ln w="9525">
            <a:noFill/>
            <a:miter lim="800000"/>
            <a:headEnd/>
            <a:tailEnd/>
          </a:ln>
        </p:spPr>
        <p:txBody>
          <a:bodyPr wrap="none" lIns="71427" tIns="28570" rIns="71427" bIns="28570">
            <a:spAutoFit/>
          </a:bodyPr>
          <a:lstStyle/>
          <a:p>
            <a:pPr defTabSz="1027113" eaLnBrk="0" hangingPunct="0">
              <a:lnSpc>
                <a:spcPct val="85000"/>
              </a:lnSpc>
            </a:pPr>
            <a:r>
              <a:rPr lang="es-MX" altLang="he-IL" sz="2600" b="1">
                <a:latin typeface="Times New Roman" pitchFamily="18" charset="0"/>
                <a:cs typeface="Times New Roman (Hebrew)" pitchFamily="26" charset="-79"/>
              </a:rPr>
              <a:t>Backwards</a:t>
            </a:r>
          </a:p>
        </p:txBody>
      </p:sp>
      <p:sp>
        <p:nvSpPr>
          <p:cNvPr id="107" name="Date Placeholder 106"/>
          <p:cNvSpPr>
            <a:spLocks noGrp="1"/>
          </p:cNvSpPr>
          <p:nvPr>
            <p:ph type="dt" sz="half" idx="10"/>
          </p:nvPr>
        </p:nvSpPr>
        <p:spPr/>
        <p:txBody>
          <a:bodyPr/>
          <a:lstStyle/>
          <a:p>
            <a:pPr>
              <a:defRPr/>
            </a:pPr>
            <a:fld id="{FCB87A70-BDB9-4812-B57B-17BE55E12162}" type="datetime1">
              <a:rPr lang="en-US" altLang="en-US" smtClean="0"/>
              <a:pPr>
                <a:defRPr/>
              </a:pPr>
              <a:t>2/1/2024</a:t>
            </a:fld>
            <a:endParaRPr lang="en-US" altLang="en-US"/>
          </a:p>
        </p:txBody>
      </p:sp>
      <p:sp>
        <p:nvSpPr>
          <p:cNvPr id="108" name="Footer Placeholder 107"/>
          <p:cNvSpPr>
            <a:spLocks noGrp="1"/>
          </p:cNvSpPr>
          <p:nvPr>
            <p:ph type="ftr" sz="quarter" idx="11"/>
          </p:nvPr>
        </p:nvSpPr>
        <p:spPr/>
        <p:txBody>
          <a:bodyPr/>
          <a:lstStyle/>
          <a:p>
            <a:pPr>
              <a:defRPr/>
            </a:pPr>
            <a:r>
              <a:rPr lang="en-US" altLang="en-US" dirty="0"/>
              <a:t>AI/COSC</a:t>
            </a:r>
          </a:p>
        </p:txBody>
      </p:sp>
      <p:sp>
        <p:nvSpPr>
          <p:cNvPr id="109" name="Slide Number Placeholder 108"/>
          <p:cNvSpPr>
            <a:spLocks noGrp="1"/>
          </p:cNvSpPr>
          <p:nvPr>
            <p:ph type="sldNum" sz="quarter" idx="12"/>
          </p:nvPr>
        </p:nvSpPr>
        <p:spPr/>
        <p:txBody>
          <a:bodyPr/>
          <a:lstStyle/>
          <a:p>
            <a:pPr>
              <a:defRPr/>
            </a:pPr>
            <a:fld id="{2E53A112-71A6-42C9-9F16-7A725A4C64B2}" type="slidenum">
              <a:rPr lang="en-US" altLang="en-US" smtClean="0"/>
              <a:pPr>
                <a:defRPr/>
              </a:pPr>
              <a:t>80</a:t>
            </a:fld>
            <a:endParaRPr lang="en-US"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2" name="Rectangle 4"/>
          <p:cNvSpPr>
            <a:spLocks noChangeArrowheads="1"/>
          </p:cNvSpPr>
          <p:nvPr/>
        </p:nvSpPr>
        <p:spPr bwMode="auto">
          <a:xfrm>
            <a:off x="838200" y="1066800"/>
            <a:ext cx="7696200" cy="5029200"/>
          </a:xfrm>
          <a:prstGeom prst="rect">
            <a:avLst/>
          </a:prstGeom>
          <a:noFill/>
          <a:ln w="9525">
            <a:noFill/>
            <a:miter lim="800000"/>
            <a:headEnd/>
            <a:tailEnd/>
          </a:ln>
        </p:spPr>
        <p:txBody>
          <a:bodyPr lIns="103569" tIns="51782" rIns="103569" bIns="51782"/>
          <a:lstStyle/>
          <a:p>
            <a:pPr marL="385447" indent="-385447" defTabSz="1027859" eaLnBrk="0" hangingPunct="0">
              <a:spcBef>
                <a:spcPct val="70000"/>
              </a:spcBef>
              <a:buClr>
                <a:schemeClr val="tx2"/>
              </a:buClr>
              <a:buFont typeface="Wingdings" pitchFamily="2" charset="2"/>
              <a:buChar char="w"/>
              <a:defRPr/>
            </a:pPr>
            <a:r>
              <a:rPr lang="en-US" sz="2600" b="1" dirty="0">
                <a:effectLst>
                  <a:outerShdw blurRad="38100" dist="38100" dir="2700000" algn="tl">
                    <a:srgbClr val="C0C0C0"/>
                  </a:outerShdw>
                </a:effectLst>
                <a:latin typeface="Bell MT" panose="02020503060305020303" pitchFamily="18" charset="0"/>
              </a:rPr>
              <a:t>Bi-directional Search</a:t>
            </a:r>
            <a:endParaRPr lang="en-US" sz="2600" dirty="0">
              <a:latin typeface="Bell MT" panose="02020503060305020303" pitchFamily="18" charset="0"/>
            </a:endParaRPr>
          </a:p>
          <a:p>
            <a:pPr marL="385447" indent="-385447" defTabSz="1027859" eaLnBrk="0" hangingPunct="0">
              <a:spcBef>
                <a:spcPct val="20000"/>
              </a:spcBef>
              <a:defRPr/>
            </a:pPr>
            <a:endParaRPr lang="en-US" sz="1700" b="1" dirty="0">
              <a:latin typeface="Verdana" pitchFamily="34" charset="0"/>
            </a:endParaRPr>
          </a:p>
          <a:p>
            <a:pPr marL="385447" indent="-385447" defTabSz="1027859" eaLnBrk="0" hangingPunct="0">
              <a:spcBef>
                <a:spcPct val="20000"/>
              </a:spcBef>
              <a:defRPr/>
            </a:pPr>
            <a:endParaRPr lang="en-US" sz="1700" b="1" dirty="0">
              <a:solidFill>
                <a:srgbClr val="FFFF00"/>
              </a:solidFill>
              <a:latin typeface="Verdana" pitchFamily="34" charset="0"/>
            </a:endParaRPr>
          </a:p>
          <a:p>
            <a:pPr marL="385447" indent="-385447" defTabSz="1027859" eaLnBrk="0" hangingPunct="0">
              <a:spcBef>
                <a:spcPct val="20000"/>
              </a:spcBef>
              <a:defRPr/>
            </a:pPr>
            <a:endParaRPr lang="en-US" sz="1700" b="1" dirty="0">
              <a:solidFill>
                <a:srgbClr val="FFFF00"/>
              </a:solidFill>
              <a:latin typeface="Verdana" pitchFamily="34" charset="0"/>
            </a:endParaRPr>
          </a:p>
          <a:p>
            <a:pPr marL="385447" indent="-385447" defTabSz="1027859" eaLnBrk="0" hangingPunct="0">
              <a:spcBef>
                <a:spcPct val="20000"/>
              </a:spcBef>
              <a:defRPr/>
            </a:pPr>
            <a:endParaRPr lang="en-US" sz="1700" b="1" dirty="0">
              <a:solidFill>
                <a:srgbClr val="FFFF00"/>
              </a:solidFill>
              <a:latin typeface="Verdana" pitchFamily="34" charset="0"/>
            </a:endParaRPr>
          </a:p>
          <a:p>
            <a:pPr marL="385447" indent="-385447" defTabSz="1027859" eaLnBrk="0" hangingPunct="0">
              <a:spcBef>
                <a:spcPct val="20000"/>
              </a:spcBef>
              <a:defRPr/>
            </a:pPr>
            <a:endParaRPr lang="en-US" sz="1700" b="1" dirty="0">
              <a:solidFill>
                <a:srgbClr val="FFFF00"/>
              </a:solidFill>
              <a:latin typeface="Verdana" pitchFamily="34" charset="0"/>
            </a:endParaRPr>
          </a:p>
          <a:p>
            <a:pPr marL="385447" indent="-385447" defTabSz="1027859" eaLnBrk="0" hangingPunct="0">
              <a:spcBef>
                <a:spcPct val="20000"/>
              </a:spcBef>
              <a:defRPr/>
            </a:pPr>
            <a:endParaRPr lang="en-US" sz="1700" b="1" dirty="0">
              <a:solidFill>
                <a:srgbClr val="FFFF00"/>
              </a:solidFill>
              <a:latin typeface="Verdana" pitchFamily="34" charset="0"/>
            </a:endParaRPr>
          </a:p>
          <a:p>
            <a:pPr marL="385447" indent="-385447" defTabSz="1027859" eaLnBrk="0" hangingPunct="0">
              <a:spcBef>
                <a:spcPct val="20000"/>
              </a:spcBef>
              <a:defRPr/>
            </a:pPr>
            <a:endParaRPr lang="en-US" sz="1700" b="1" dirty="0">
              <a:solidFill>
                <a:srgbClr val="FFFF00"/>
              </a:solidFill>
              <a:latin typeface="Verdana" pitchFamily="34" charset="0"/>
            </a:endParaRPr>
          </a:p>
          <a:p>
            <a:pPr marL="385447" indent="-385447" defTabSz="1027859" eaLnBrk="0" hangingPunct="0">
              <a:spcBef>
                <a:spcPct val="20000"/>
              </a:spcBef>
              <a:buClr>
                <a:schemeClr val="tx2"/>
              </a:buClr>
              <a:buFontTx/>
              <a:buChar char="*"/>
              <a:defRPr/>
            </a:pPr>
            <a:r>
              <a:rPr lang="en-US" sz="2000" b="1" dirty="0">
                <a:latin typeface="Bell MT" panose="02020503060305020303" pitchFamily="18" charset="0"/>
              </a:rPr>
              <a:t>Completeness</a:t>
            </a:r>
            <a:r>
              <a:rPr lang="en-US" sz="2000" dirty="0">
                <a:latin typeface="Bell MT" panose="02020503060305020303" pitchFamily="18" charset="0"/>
              </a:rPr>
              <a:t>: yes</a:t>
            </a:r>
          </a:p>
          <a:p>
            <a:pPr marL="385447" indent="-385447" defTabSz="1027859" eaLnBrk="0" hangingPunct="0">
              <a:spcBef>
                <a:spcPct val="20000"/>
              </a:spcBef>
              <a:buClr>
                <a:schemeClr val="tx2"/>
              </a:buClr>
              <a:buFontTx/>
              <a:buChar char="*"/>
              <a:defRPr/>
            </a:pPr>
            <a:r>
              <a:rPr lang="en-US" sz="2000" b="1" dirty="0">
                <a:latin typeface="Bell MT" panose="02020503060305020303" pitchFamily="18" charset="0"/>
              </a:rPr>
              <a:t>Optimality</a:t>
            </a:r>
            <a:r>
              <a:rPr lang="en-US" sz="2000" dirty="0">
                <a:latin typeface="Bell MT" panose="02020503060305020303" pitchFamily="18" charset="0"/>
              </a:rPr>
              <a:t>: yes</a:t>
            </a:r>
          </a:p>
          <a:p>
            <a:pPr marL="385447" indent="-385447" defTabSz="1027859" eaLnBrk="0" hangingPunct="0">
              <a:spcBef>
                <a:spcPct val="20000"/>
              </a:spcBef>
              <a:buClr>
                <a:schemeClr val="tx2"/>
              </a:buClr>
              <a:buFontTx/>
              <a:buChar char="*"/>
              <a:defRPr/>
            </a:pPr>
            <a:r>
              <a:rPr lang="en-US" sz="2000" b="1" dirty="0">
                <a:latin typeface="Bell MT" panose="02020503060305020303" pitchFamily="18" charset="0"/>
              </a:rPr>
              <a:t>Time complexity</a:t>
            </a:r>
            <a:r>
              <a:rPr lang="en-US" sz="2000" dirty="0">
                <a:latin typeface="Bell MT" panose="02020503060305020303" pitchFamily="18" charset="0"/>
              </a:rPr>
              <a:t>: O(</a:t>
            </a:r>
            <a:r>
              <a:rPr lang="en-US" sz="2000" dirty="0" err="1">
                <a:latin typeface="Bell MT" panose="02020503060305020303" pitchFamily="18" charset="0"/>
              </a:rPr>
              <a:t>b</a:t>
            </a:r>
            <a:r>
              <a:rPr lang="en-US" sz="2000" baseline="30000" dirty="0" err="1">
                <a:latin typeface="Bell MT" panose="02020503060305020303" pitchFamily="18" charset="0"/>
              </a:rPr>
              <a:t>d</a:t>
            </a:r>
            <a:r>
              <a:rPr lang="en-US" sz="2000" baseline="30000" dirty="0">
                <a:latin typeface="Bell MT" panose="02020503060305020303" pitchFamily="18" charset="0"/>
              </a:rPr>
              <a:t>/2</a:t>
            </a:r>
            <a:r>
              <a:rPr lang="en-US" sz="2000" dirty="0">
                <a:latin typeface="Bell MT" panose="02020503060305020303" pitchFamily="18" charset="0"/>
              </a:rPr>
              <a:t>)</a:t>
            </a:r>
          </a:p>
          <a:p>
            <a:pPr marL="385447" indent="-385447" defTabSz="1027859" eaLnBrk="0" hangingPunct="0">
              <a:spcBef>
                <a:spcPct val="20000"/>
              </a:spcBef>
              <a:buClr>
                <a:schemeClr val="tx2"/>
              </a:buClr>
              <a:buFontTx/>
              <a:buChar char="*"/>
              <a:defRPr/>
            </a:pPr>
            <a:r>
              <a:rPr lang="en-US" sz="2000" b="1" dirty="0">
                <a:latin typeface="Bell MT" panose="02020503060305020303" pitchFamily="18" charset="0"/>
              </a:rPr>
              <a:t>Space complexity</a:t>
            </a:r>
            <a:r>
              <a:rPr lang="en-US" sz="2000" dirty="0">
                <a:latin typeface="Bell MT" panose="02020503060305020303" pitchFamily="18" charset="0"/>
              </a:rPr>
              <a:t>: O(</a:t>
            </a:r>
            <a:r>
              <a:rPr lang="en-US" sz="2000" dirty="0" err="1">
                <a:latin typeface="Bell MT" panose="02020503060305020303" pitchFamily="18" charset="0"/>
              </a:rPr>
              <a:t>b</a:t>
            </a:r>
            <a:r>
              <a:rPr lang="en-US" sz="2000" baseline="30000" dirty="0" err="1">
                <a:latin typeface="Bell MT" panose="02020503060305020303" pitchFamily="18" charset="0"/>
              </a:rPr>
              <a:t>d</a:t>
            </a:r>
            <a:r>
              <a:rPr lang="en-US" sz="2000" baseline="30000" dirty="0">
                <a:latin typeface="Bell MT" panose="02020503060305020303" pitchFamily="18" charset="0"/>
              </a:rPr>
              <a:t>/2</a:t>
            </a:r>
            <a:r>
              <a:rPr lang="en-US" sz="2000" dirty="0">
                <a:latin typeface="Bell MT" panose="02020503060305020303" pitchFamily="18" charset="0"/>
              </a:rPr>
              <a:t>)</a:t>
            </a:r>
          </a:p>
        </p:txBody>
      </p:sp>
      <p:grpSp>
        <p:nvGrpSpPr>
          <p:cNvPr id="2" name="Group 6"/>
          <p:cNvGrpSpPr>
            <a:grpSpLocks/>
          </p:cNvGrpSpPr>
          <p:nvPr/>
        </p:nvGrpSpPr>
        <p:grpSpPr bwMode="auto">
          <a:xfrm>
            <a:off x="6134152" y="2510053"/>
            <a:ext cx="1022198" cy="1368210"/>
            <a:chOff x="4036" y="1252"/>
            <a:chExt cx="808" cy="1192"/>
          </a:xfrm>
        </p:grpSpPr>
        <p:sp>
          <p:nvSpPr>
            <p:cNvPr id="81950" name="Oval 7"/>
            <p:cNvSpPr>
              <a:spLocks noChangeArrowheads="1"/>
            </p:cNvSpPr>
            <p:nvPr/>
          </p:nvSpPr>
          <p:spPr bwMode="auto">
            <a:xfrm>
              <a:off x="4708" y="1780"/>
              <a:ext cx="136" cy="136"/>
            </a:xfrm>
            <a:prstGeom prst="ellipse">
              <a:avLst/>
            </a:prstGeom>
            <a:noFill/>
            <a:ln w="12700">
              <a:solidFill>
                <a:schemeClr val="tx1"/>
              </a:solidFill>
              <a:round/>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81951" name="Oval 8"/>
            <p:cNvSpPr>
              <a:spLocks noChangeArrowheads="1"/>
            </p:cNvSpPr>
            <p:nvPr/>
          </p:nvSpPr>
          <p:spPr bwMode="auto">
            <a:xfrm>
              <a:off x="4372" y="1444"/>
              <a:ext cx="136" cy="136"/>
            </a:xfrm>
            <a:prstGeom prst="ellipse">
              <a:avLst/>
            </a:prstGeom>
            <a:noFill/>
            <a:ln w="12700">
              <a:solidFill>
                <a:schemeClr val="tx1"/>
              </a:solidFill>
              <a:round/>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81952" name="Oval 9"/>
            <p:cNvSpPr>
              <a:spLocks noChangeArrowheads="1"/>
            </p:cNvSpPr>
            <p:nvPr/>
          </p:nvSpPr>
          <p:spPr bwMode="auto">
            <a:xfrm>
              <a:off x="4372" y="2116"/>
              <a:ext cx="136" cy="136"/>
            </a:xfrm>
            <a:prstGeom prst="ellipse">
              <a:avLst/>
            </a:prstGeom>
            <a:noFill/>
            <a:ln w="12700">
              <a:solidFill>
                <a:schemeClr val="tx1"/>
              </a:solidFill>
              <a:round/>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81953" name="Oval 10"/>
            <p:cNvSpPr>
              <a:spLocks noChangeArrowheads="1"/>
            </p:cNvSpPr>
            <p:nvPr/>
          </p:nvSpPr>
          <p:spPr bwMode="auto">
            <a:xfrm>
              <a:off x="4036" y="1252"/>
              <a:ext cx="136" cy="136"/>
            </a:xfrm>
            <a:prstGeom prst="ellipse">
              <a:avLst/>
            </a:prstGeom>
            <a:noFill/>
            <a:ln w="12700">
              <a:solidFill>
                <a:schemeClr val="tx1"/>
              </a:solidFill>
              <a:round/>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81954" name="Oval 11"/>
            <p:cNvSpPr>
              <a:spLocks noChangeArrowheads="1"/>
            </p:cNvSpPr>
            <p:nvPr/>
          </p:nvSpPr>
          <p:spPr bwMode="auto">
            <a:xfrm>
              <a:off x="4036" y="1636"/>
              <a:ext cx="136" cy="136"/>
            </a:xfrm>
            <a:prstGeom prst="ellipse">
              <a:avLst/>
            </a:prstGeom>
            <a:noFill/>
            <a:ln w="12700">
              <a:solidFill>
                <a:schemeClr val="tx1"/>
              </a:solidFill>
              <a:round/>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81955" name="Line 12"/>
            <p:cNvSpPr>
              <a:spLocks noChangeShapeType="1"/>
            </p:cNvSpPr>
            <p:nvPr/>
          </p:nvSpPr>
          <p:spPr bwMode="auto">
            <a:xfrm flipH="1" flipV="1">
              <a:off x="4176" y="1344"/>
              <a:ext cx="192" cy="144"/>
            </a:xfrm>
            <a:prstGeom prst="line">
              <a:avLst/>
            </a:prstGeom>
            <a:noFill/>
            <a:ln w="12700">
              <a:solidFill>
                <a:schemeClr val="tx1"/>
              </a:solidFill>
              <a:round/>
              <a:headEnd type="none" w="sm" len="sm"/>
              <a:tailEnd type="none" w="sm" len="sm"/>
            </a:ln>
          </p:spPr>
          <p:txBody>
            <a:bodyPr/>
            <a:lstStyle/>
            <a:p>
              <a:endParaRPr lang="en-US"/>
            </a:p>
          </p:txBody>
        </p:sp>
        <p:sp>
          <p:nvSpPr>
            <p:cNvPr id="81956" name="Line 13"/>
            <p:cNvSpPr>
              <a:spLocks noChangeShapeType="1"/>
            </p:cNvSpPr>
            <p:nvPr/>
          </p:nvSpPr>
          <p:spPr bwMode="auto">
            <a:xfrm flipH="1">
              <a:off x="4176" y="1536"/>
              <a:ext cx="192" cy="144"/>
            </a:xfrm>
            <a:prstGeom prst="line">
              <a:avLst/>
            </a:prstGeom>
            <a:noFill/>
            <a:ln w="12700">
              <a:solidFill>
                <a:schemeClr val="tx1"/>
              </a:solidFill>
              <a:round/>
              <a:headEnd type="none" w="sm" len="sm"/>
              <a:tailEnd type="none" w="sm" len="sm"/>
            </a:ln>
          </p:spPr>
          <p:txBody>
            <a:bodyPr/>
            <a:lstStyle/>
            <a:p>
              <a:endParaRPr lang="en-US"/>
            </a:p>
          </p:txBody>
        </p:sp>
        <p:sp>
          <p:nvSpPr>
            <p:cNvPr id="81957" name="Line 14"/>
            <p:cNvSpPr>
              <a:spLocks noChangeShapeType="1"/>
            </p:cNvSpPr>
            <p:nvPr/>
          </p:nvSpPr>
          <p:spPr bwMode="auto">
            <a:xfrm flipH="1" flipV="1">
              <a:off x="4487" y="1573"/>
              <a:ext cx="232" cy="232"/>
            </a:xfrm>
            <a:prstGeom prst="line">
              <a:avLst/>
            </a:prstGeom>
            <a:noFill/>
            <a:ln w="12700">
              <a:solidFill>
                <a:schemeClr val="tx1"/>
              </a:solidFill>
              <a:round/>
              <a:headEnd type="none" w="sm" len="sm"/>
              <a:tailEnd type="none" w="sm" len="sm"/>
            </a:ln>
          </p:spPr>
          <p:txBody>
            <a:bodyPr/>
            <a:lstStyle/>
            <a:p>
              <a:endParaRPr lang="en-US"/>
            </a:p>
          </p:txBody>
        </p:sp>
        <p:sp>
          <p:nvSpPr>
            <p:cNvPr id="81958" name="Line 15"/>
            <p:cNvSpPr>
              <a:spLocks noChangeShapeType="1"/>
            </p:cNvSpPr>
            <p:nvPr/>
          </p:nvSpPr>
          <p:spPr bwMode="auto">
            <a:xfrm flipH="1">
              <a:off x="4492" y="1905"/>
              <a:ext cx="227" cy="227"/>
            </a:xfrm>
            <a:prstGeom prst="line">
              <a:avLst/>
            </a:prstGeom>
            <a:noFill/>
            <a:ln w="12700">
              <a:solidFill>
                <a:schemeClr val="tx1"/>
              </a:solidFill>
              <a:round/>
              <a:headEnd type="none" w="sm" len="sm"/>
              <a:tailEnd type="none" w="sm" len="sm"/>
            </a:ln>
          </p:spPr>
          <p:txBody>
            <a:bodyPr/>
            <a:lstStyle/>
            <a:p>
              <a:endParaRPr lang="en-US"/>
            </a:p>
          </p:txBody>
        </p:sp>
        <p:sp>
          <p:nvSpPr>
            <p:cNvPr id="81959" name="Oval 16"/>
            <p:cNvSpPr>
              <a:spLocks noChangeArrowheads="1"/>
            </p:cNvSpPr>
            <p:nvPr/>
          </p:nvSpPr>
          <p:spPr bwMode="auto">
            <a:xfrm>
              <a:off x="4036" y="1924"/>
              <a:ext cx="136" cy="136"/>
            </a:xfrm>
            <a:prstGeom prst="ellipse">
              <a:avLst/>
            </a:prstGeom>
            <a:noFill/>
            <a:ln w="12700">
              <a:solidFill>
                <a:schemeClr val="tx1"/>
              </a:solidFill>
              <a:round/>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81960" name="Oval 17"/>
            <p:cNvSpPr>
              <a:spLocks noChangeArrowheads="1"/>
            </p:cNvSpPr>
            <p:nvPr/>
          </p:nvSpPr>
          <p:spPr bwMode="auto">
            <a:xfrm>
              <a:off x="4036" y="2308"/>
              <a:ext cx="136" cy="136"/>
            </a:xfrm>
            <a:prstGeom prst="ellipse">
              <a:avLst/>
            </a:prstGeom>
            <a:noFill/>
            <a:ln w="12700">
              <a:solidFill>
                <a:schemeClr val="tx1"/>
              </a:solidFill>
              <a:round/>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81961" name="Line 18"/>
            <p:cNvSpPr>
              <a:spLocks noChangeShapeType="1"/>
            </p:cNvSpPr>
            <p:nvPr/>
          </p:nvSpPr>
          <p:spPr bwMode="auto">
            <a:xfrm flipH="1" flipV="1">
              <a:off x="4176" y="2016"/>
              <a:ext cx="192" cy="144"/>
            </a:xfrm>
            <a:prstGeom prst="line">
              <a:avLst/>
            </a:prstGeom>
            <a:noFill/>
            <a:ln w="12700">
              <a:solidFill>
                <a:schemeClr val="tx1"/>
              </a:solidFill>
              <a:round/>
              <a:headEnd type="none" w="sm" len="sm"/>
              <a:tailEnd type="none" w="sm" len="sm"/>
            </a:ln>
          </p:spPr>
          <p:txBody>
            <a:bodyPr/>
            <a:lstStyle/>
            <a:p>
              <a:endParaRPr lang="en-US"/>
            </a:p>
          </p:txBody>
        </p:sp>
        <p:sp>
          <p:nvSpPr>
            <p:cNvPr id="81962" name="Line 19"/>
            <p:cNvSpPr>
              <a:spLocks noChangeShapeType="1"/>
            </p:cNvSpPr>
            <p:nvPr/>
          </p:nvSpPr>
          <p:spPr bwMode="auto">
            <a:xfrm flipH="1">
              <a:off x="4176" y="2208"/>
              <a:ext cx="192" cy="144"/>
            </a:xfrm>
            <a:prstGeom prst="line">
              <a:avLst/>
            </a:prstGeom>
            <a:noFill/>
            <a:ln w="12700">
              <a:solidFill>
                <a:schemeClr val="tx1"/>
              </a:solidFill>
              <a:round/>
              <a:headEnd type="none" w="sm" len="sm"/>
              <a:tailEnd type="none" w="sm" len="sm"/>
            </a:ln>
          </p:spPr>
          <p:txBody>
            <a:bodyPr/>
            <a:lstStyle/>
            <a:p>
              <a:endParaRPr lang="en-US"/>
            </a:p>
          </p:txBody>
        </p:sp>
      </p:grpSp>
      <p:grpSp>
        <p:nvGrpSpPr>
          <p:cNvPr id="3" name="Group 20"/>
          <p:cNvGrpSpPr>
            <a:grpSpLocks/>
          </p:cNvGrpSpPr>
          <p:nvPr/>
        </p:nvGrpSpPr>
        <p:grpSpPr bwMode="auto">
          <a:xfrm>
            <a:off x="4490521" y="2574178"/>
            <a:ext cx="1009584" cy="1275414"/>
            <a:chOff x="2788" y="1252"/>
            <a:chExt cx="808" cy="1192"/>
          </a:xfrm>
        </p:grpSpPr>
        <p:sp>
          <p:nvSpPr>
            <p:cNvPr id="81937" name="Oval 21"/>
            <p:cNvSpPr>
              <a:spLocks noChangeArrowheads="1"/>
            </p:cNvSpPr>
            <p:nvPr/>
          </p:nvSpPr>
          <p:spPr bwMode="auto">
            <a:xfrm>
              <a:off x="2788" y="1780"/>
              <a:ext cx="136" cy="136"/>
            </a:xfrm>
            <a:prstGeom prst="ellipse">
              <a:avLst/>
            </a:prstGeom>
            <a:noFill/>
            <a:ln w="12700">
              <a:solidFill>
                <a:schemeClr val="tx1"/>
              </a:solidFill>
              <a:round/>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81938" name="Oval 22"/>
            <p:cNvSpPr>
              <a:spLocks noChangeArrowheads="1"/>
            </p:cNvSpPr>
            <p:nvPr/>
          </p:nvSpPr>
          <p:spPr bwMode="auto">
            <a:xfrm>
              <a:off x="3124" y="2116"/>
              <a:ext cx="136" cy="136"/>
            </a:xfrm>
            <a:prstGeom prst="ellipse">
              <a:avLst/>
            </a:prstGeom>
            <a:noFill/>
            <a:ln w="12700">
              <a:solidFill>
                <a:schemeClr val="tx1"/>
              </a:solidFill>
              <a:round/>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81939" name="Oval 23"/>
            <p:cNvSpPr>
              <a:spLocks noChangeArrowheads="1"/>
            </p:cNvSpPr>
            <p:nvPr/>
          </p:nvSpPr>
          <p:spPr bwMode="auto">
            <a:xfrm>
              <a:off x="3124" y="1444"/>
              <a:ext cx="136" cy="136"/>
            </a:xfrm>
            <a:prstGeom prst="ellipse">
              <a:avLst/>
            </a:prstGeom>
            <a:noFill/>
            <a:ln w="12700">
              <a:solidFill>
                <a:schemeClr val="tx1"/>
              </a:solidFill>
              <a:round/>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81940" name="Oval 24"/>
            <p:cNvSpPr>
              <a:spLocks noChangeArrowheads="1"/>
            </p:cNvSpPr>
            <p:nvPr/>
          </p:nvSpPr>
          <p:spPr bwMode="auto">
            <a:xfrm>
              <a:off x="3460" y="2308"/>
              <a:ext cx="136" cy="136"/>
            </a:xfrm>
            <a:prstGeom prst="ellipse">
              <a:avLst/>
            </a:prstGeom>
            <a:noFill/>
            <a:ln w="12700">
              <a:solidFill>
                <a:schemeClr val="tx1"/>
              </a:solidFill>
              <a:round/>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81941" name="Oval 25"/>
            <p:cNvSpPr>
              <a:spLocks noChangeArrowheads="1"/>
            </p:cNvSpPr>
            <p:nvPr/>
          </p:nvSpPr>
          <p:spPr bwMode="auto">
            <a:xfrm>
              <a:off x="3460" y="1924"/>
              <a:ext cx="136" cy="136"/>
            </a:xfrm>
            <a:prstGeom prst="ellipse">
              <a:avLst/>
            </a:prstGeom>
            <a:noFill/>
            <a:ln w="12700">
              <a:solidFill>
                <a:schemeClr val="tx1"/>
              </a:solidFill>
              <a:round/>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81942" name="Line 26"/>
            <p:cNvSpPr>
              <a:spLocks noChangeShapeType="1"/>
            </p:cNvSpPr>
            <p:nvPr/>
          </p:nvSpPr>
          <p:spPr bwMode="auto">
            <a:xfrm>
              <a:off x="3264" y="2208"/>
              <a:ext cx="192" cy="144"/>
            </a:xfrm>
            <a:prstGeom prst="line">
              <a:avLst/>
            </a:prstGeom>
            <a:noFill/>
            <a:ln w="12700">
              <a:solidFill>
                <a:schemeClr val="tx1"/>
              </a:solidFill>
              <a:round/>
              <a:headEnd type="none" w="sm" len="sm"/>
              <a:tailEnd type="none" w="sm" len="sm"/>
            </a:ln>
          </p:spPr>
          <p:txBody>
            <a:bodyPr/>
            <a:lstStyle/>
            <a:p>
              <a:endParaRPr lang="en-US"/>
            </a:p>
          </p:txBody>
        </p:sp>
        <p:sp>
          <p:nvSpPr>
            <p:cNvPr id="81943" name="Line 27"/>
            <p:cNvSpPr>
              <a:spLocks noChangeShapeType="1"/>
            </p:cNvSpPr>
            <p:nvPr/>
          </p:nvSpPr>
          <p:spPr bwMode="auto">
            <a:xfrm flipV="1">
              <a:off x="3264" y="2016"/>
              <a:ext cx="192" cy="144"/>
            </a:xfrm>
            <a:prstGeom prst="line">
              <a:avLst/>
            </a:prstGeom>
            <a:noFill/>
            <a:ln w="12700">
              <a:solidFill>
                <a:schemeClr val="tx1"/>
              </a:solidFill>
              <a:round/>
              <a:headEnd type="none" w="sm" len="sm"/>
              <a:tailEnd type="none" w="sm" len="sm"/>
            </a:ln>
          </p:spPr>
          <p:txBody>
            <a:bodyPr/>
            <a:lstStyle/>
            <a:p>
              <a:endParaRPr lang="en-US"/>
            </a:p>
          </p:txBody>
        </p:sp>
        <p:sp>
          <p:nvSpPr>
            <p:cNvPr id="81944" name="Line 28"/>
            <p:cNvSpPr>
              <a:spLocks noChangeShapeType="1"/>
            </p:cNvSpPr>
            <p:nvPr/>
          </p:nvSpPr>
          <p:spPr bwMode="auto">
            <a:xfrm>
              <a:off x="2913" y="1891"/>
              <a:ext cx="232" cy="232"/>
            </a:xfrm>
            <a:prstGeom prst="line">
              <a:avLst/>
            </a:prstGeom>
            <a:noFill/>
            <a:ln w="12700">
              <a:solidFill>
                <a:schemeClr val="tx1"/>
              </a:solidFill>
              <a:round/>
              <a:headEnd type="none" w="sm" len="sm"/>
              <a:tailEnd type="none" w="sm" len="sm"/>
            </a:ln>
          </p:spPr>
          <p:txBody>
            <a:bodyPr/>
            <a:lstStyle/>
            <a:p>
              <a:endParaRPr lang="en-US"/>
            </a:p>
          </p:txBody>
        </p:sp>
        <p:sp>
          <p:nvSpPr>
            <p:cNvPr id="81945" name="Line 29"/>
            <p:cNvSpPr>
              <a:spLocks noChangeShapeType="1"/>
            </p:cNvSpPr>
            <p:nvPr/>
          </p:nvSpPr>
          <p:spPr bwMode="auto">
            <a:xfrm flipV="1">
              <a:off x="2912" y="1563"/>
              <a:ext cx="227" cy="227"/>
            </a:xfrm>
            <a:prstGeom prst="line">
              <a:avLst/>
            </a:prstGeom>
            <a:noFill/>
            <a:ln w="12700">
              <a:solidFill>
                <a:schemeClr val="tx1"/>
              </a:solidFill>
              <a:round/>
              <a:headEnd type="none" w="sm" len="sm"/>
              <a:tailEnd type="none" w="sm" len="sm"/>
            </a:ln>
          </p:spPr>
          <p:txBody>
            <a:bodyPr/>
            <a:lstStyle/>
            <a:p>
              <a:endParaRPr lang="en-US"/>
            </a:p>
          </p:txBody>
        </p:sp>
        <p:sp>
          <p:nvSpPr>
            <p:cNvPr id="81946" name="Oval 30"/>
            <p:cNvSpPr>
              <a:spLocks noChangeArrowheads="1"/>
            </p:cNvSpPr>
            <p:nvPr/>
          </p:nvSpPr>
          <p:spPr bwMode="auto">
            <a:xfrm>
              <a:off x="3460" y="1636"/>
              <a:ext cx="136" cy="136"/>
            </a:xfrm>
            <a:prstGeom prst="ellipse">
              <a:avLst/>
            </a:prstGeom>
            <a:noFill/>
            <a:ln w="12700">
              <a:solidFill>
                <a:schemeClr val="tx1"/>
              </a:solidFill>
              <a:round/>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81947" name="Oval 31"/>
            <p:cNvSpPr>
              <a:spLocks noChangeArrowheads="1"/>
            </p:cNvSpPr>
            <p:nvPr/>
          </p:nvSpPr>
          <p:spPr bwMode="auto">
            <a:xfrm>
              <a:off x="3460" y="1252"/>
              <a:ext cx="136" cy="136"/>
            </a:xfrm>
            <a:prstGeom prst="ellipse">
              <a:avLst/>
            </a:prstGeom>
            <a:noFill/>
            <a:ln w="12700">
              <a:solidFill>
                <a:schemeClr val="tx1"/>
              </a:solidFill>
              <a:round/>
              <a:headEnd/>
              <a:tailEnd/>
            </a:ln>
          </p:spPr>
          <p:txBody>
            <a:bodyPr wrap="none" lIns="94042" tIns="47022" rIns="94042" bIns="47022" anchor="ctr"/>
            <a:lstStyle/>
            <a:p>
              <a:pPr defTabSz="1027113" eaLnBrk="0" hangingPunct="0">
                <a:spcBef>
                  <a:spcPct val="50000"/>
                </a:spcBef>
              </a:pPr>
              <a:endParaRPr lang="en-GB" sz="1500">
                <a:solidFill>
                  <a:srgbClr val="000000"/>
                </a:solidFill>
                <a:latin typeface="Times New Roman" pitchFamily="18" charset="0"/>
              </a:endParaRPr>
            </a:p>
          </p:txBody>
        </p:sp>
        <p:sp>
          <p:nvSpPr>
            <p:cNvPr id="81948" name="Line 32"/>
            <p:cNvSpPr>
              <a:spLocks noChangeShapeType="1"/>
            </p:cNvSpPr>
            <p:nvPr/>
          </p:nvSpPr>
          <p:spPr bwMode="auto">
            <a:xfrm>
              <a:off x="3264" y="1536"/>
              <a:ext cx="192" cy="144"/>
            </a:xfrm>
            <a:prstGeom prst="line">
              <a:avLst/>
            </a:prstGeom>
            <a:noFill/>
            <a:ln w="12700">
              <a:solidFill>
                <a:schemeClr val="tx1"/>
              </a:solidFill>
              <a:round/>
              <a:headEnd type="none" w="sm" len="sm"/>
              <a:tailEnd type="none" w="sm" len="sm"/>
            </a:ln>
          </p:spPr>
          <p:txBody>
            <a:bodyPr/>
            <a:lstStyle/>
            <a:p>
              <a:endParaRPr lang="en-US"/>
            </a:p>
          </p:txBody>
        </p:sp>
        <p:sp>
          <p:nvSpPr>
            <p:cNvPr id="81949" name="Line 33"/>
            <p:cNvSpPr>
              <a:spLocks noChangeShapeType="1"/>
            </p:cNvSpPr>
            <p:nvPr/>
          </p:nvSpPr>
          <p:spPr bwMode="auto">
            <a:xfrm flipV="1">
              <a:off x="3264" y="1344"/>
              <a:ext cx="192" cy="144"/>
            </a:xfrm>
            <a:prstGeom prst="line">
              <a:avLst/>
            </a:prstGeom>
            <a:noFill/>
            <a:ln w="12700">
              <a:solidFill>
                <a:schemeClr val="tx1"/>
              </a:solidFill>
              <a:round/>
              <a:headEnd type="none" w="sm" len="sm"/>
              <a:tailEnd type="none" w="sm" len="sm"/>
            </a:ln>
          </p:spPr>
          <p:txBody>
            <a:bodyPr/>
            <a:lstStyle/>
            <a:p>
              <a:endParaRPr lang="en-US"/>
            </a:p>
          </p:txBody>
        </p:sp>
      </p:grpSp>
      <p:sp>
        <p:nvSpPr>
          <p:cNvPr id="81927" name="Line 34"/>
          <p:cNvSpPr>
            <a:spLocks noChangeShapeType="1"/>
          </p:cNvSpPr>
          <p:nvPr/>
        </p:nvSpPr>
        <p:spPr bwMode="auto">
          <a:xfrm flipH="1">
            <a:off x="4521200" y="3841750"/>
            <a:ext cx="0" cy="1012825"/>
          </a:xfrm>
          <a:prstGeom prst="line">
            <a:avLst/>
          </a:prstGeom>
          <a:noFill/>
          <a:ln w="12700">
            <a:solidFill>
              <a:schemeClr val="tx1"/>
            </a:solidFill>
            <a:round/>
            <a:headEnd type="none" w="sm" len="sm"/>
            <a:tailEnd type="none" w="sm" len="sm"/>
          </a:ln>
        </p:spPr>
        <p:txBody>
          <a:bodyPr lIns="100008" tIns="50004" rIns="100008" bIns="50004"/>
          <a:lstStyle/>
          <a:p>
            <a:endParaRPr lang="en-US"/>
          </a:p>
        </p:txBody>
      </p:sp>
      <p:sp>
        <p:nvSpPr>
          <p:cNvPr id="81928" name="Line 35"/>
          <p:cNvSpPr>
            <a:spLocks noChangeShapeType="1"/>
          </p:cNvSpPr>
          <p:nvPr/>
        </p:nvSpPr>
        <p:spPr bwMode="auto">
          <a:xfrm flipH="1">
            <a:off x="7569200" y="3841750"/>
            <a:ext cx="0" cy="1012825"/>
          </a:xfrm>
          <a:prstGeom prst="line">
            <a:avLst/>
          </a:prstGeom>
          <a:noFill/>
          <a:ln w="12700">
            <a:solidFill>
              <a:schemeClr val="tx1"/>
            </a:solidFill>
            <a:round/>
            <a:headEnd type="none" w="sm" len="sm"/>
            <a:tailEnd type="none" w="sm" len="sm"/>
          </a:ln>
        </p:spPr>
        <p:txBody>
          <a:bodyPr lIns="100008" tIns="50004" rIns="100008" bIns="50004"/>
          <a:lstStyle/>
          <a:p>
            <a:endParaRPr lang="en-US"/>
          </a:p>
        </p:txBody>
      </p:sp>
      <p:sp>
        <p:nvSpPr>
          <p:cNvPr id="81929" name="Line 36"/>
          <p:cNvSpPr>
            <a:spLocks noChangeShapeType="1"/>
          </p:cNvSpPr>
          <p:nvPr/>
        </p:nvSpPr>
        <p:spPr bwMode="auto">
          <a:xfrm>
            <a:off x="4521200" y="4799013"/>
            <a:ext cx="3025775" cy="3175"/>
          </a:xfrm>
          <a:prstGeom prst="line">
            <a:avLst/>
          </a:prstGeom>
          <a:noFill/>
          <a:ln w="12700">
            <a:solidFill>
              <a:schemeClr val="tx1"/>
            </a:solidFill>
            <a:prstDash val="dash"/>
            <a:round/>
            <a:headEnd type="stealth" w="med" len="med"/>
            <a:tailEnd type="stealth" w="med" len="med"/>
          </a:ln>
        </p:spPr>
        <p:txBody>
          <a:bodyPr lIns="100008" tIns="50004" rIns="100008" bIns="50004"/>
          <a:lstStyle/>
          <a:p>
            <a:endParaRPr lang="en-US"/>
          </a:p>
        </p:txBody>
      </p:sp>
      <p:sp>
        <p:nvSpPr>
          <p:cNvPr id="81930" name="Rectangle 37"/>
          <p:cNvSpPr>
            <a:spLocks noChangeArrowheads="1"/>
          </p:cNvSpPr>
          <p:nvPr/>
        </p:nvSpPr>
        <p:spPr bwMode="auto">
          <a:xfrm>
            <a:off x="5927725" y="4846638"/>
            <a:ext cx="317500" cy="334962"/>
          </a:xfrm>
          <a:prstGeom prst="rect">
            <a:avLst/>
          </a:prstGeom>
          <a:noFill/>
          <a:ln w="9525">
            <a:noFill/>
            <a:miter lim="800000"/>
            <a:headEnd/>
            <a:tailEnd/>
          </a:ln>
        </p:spPr>
        <p:txBody>
          <a:bodyPr wrap="none" lIns="103569" tIns="51782" rIns="103569" bIns="51782">
            <a:spAutoFit/>
          </a:bodyPr>
          <a:lstStyle/>
          <a:p>
            <a:pPr defTabSz="1027113" eaLnBrk="0" hangingPunct="0"/>
            <a:r>
              <a:rPr lang="en-US" sz="1500"/>
              <a:t>d</a:t>
            </a:r>
          </a:p>
        </p:txBody>
      </p:sp>
      <p:sp>
        <p:nvSpPr>
          <p:cNvPr id="81931" name="Line 38"/>
          <p:cNvSpPr>
            <a:spLocks noChangeShapeType="1"/>
          </p:cNvSpPr>
          <p:nvPr/>
        </p:nvSpPr>
        <p:spPr bwMode="auto">
          <a:xfrm flipH="1">
            <a:off x="6067425" y="3841750"/>
            <a:ext cx="3175" cy="595313"/>
          </a:xfrm>
          <a:prstGeom prst="line">
            <a:avLst/>
          </a:prstGeom>
          <a:noFill/>
          <a:ln w="12700">
            <a:solidFill>
              <a:schemeClr val="tx1"/>
            </a:solidFill>
            <a:round/>
            <a:headEnd type="none" w="sm" len="sm"/>
            <a:tailEnd type="none" w="sm" len="sm"/>
          </a:ln>
        </p:spPr>
        <p:txBody>
          <a:bodyPr lIns="100008" tIns="50004" rIns="100008" bIns="50004"/>
          <a:lstStyle/>
          <a:p>
            <a:endParaRPr lang="en-US"/>
          </a:p>
        </p:txBody>
      </p:sp>
      <p:sp>
        <p:nvSpPr>
          <p:cNvPr id="81932" name="Line 39"/>
          <p:cNvSpPr>
            <a:spLocks noChangeShapeType="1"/>
          </p:cNvSpPr>
          <p:nvPr/>
        </p:nvSpPr>
        <p:spPr bwMode="auto">
          <a:xfrm>
            <a:off x="4521200" y="4265613"/>
            <a:ext cx="1530350" cy="4762"/>
          </a:xfrm>
          <a:prstGeom prst="line">
            <a:avLst/>
          </a:prstGeom>
          <a:noFill/>
          <a:ln w="12700">
            <a:solidFill>
              <a:schemeClr val="tx1"/>
            </a:solidFill>
            <a:prstDash val="dash"/>
            <a:round/>
            <a:headEnd type="stealth" w="med" len="med"/>
            <a:tailEnd type="stealth" w="med" len="med"/>
          </a:ln>
        </p:spPr>
        <p:txBody>
          <a:bodyPr lIns="100008" tIns="50004" rIns="100008" bIns="50004"/>
          <a:lstStyle/>
          <a:p>
            <a:endParaRPr lang="en-US"/>
          </a:p>
        </p:txBody>
      </p:sp>
      <p:sp>
        <p:nvSpPr>
          <p:cNvPr id="81933" name="Rectangle 40"/>
          <p:cNvSpPr>
            <a:spLocks noChangeArrowheads="1"/>
          </p:cNvSpPr>
          <p:nvPr/>
        </p:nvSpPr>
        <p:spPr bwMode="auto">
          <a:xfrm>
            <a:off x="4937125" y="4278313"/>
            <a:ext cx="582613" cy="334962"/>
          </a:xfrm>
          <a:prstGeom prst="rect">
            <a:avLst/>
          </a:prstGeom>
          <a:noFill/>
          <a:ln w="9525">
            <a:noFill/>
            <a:miter lim="800000"/>
            <a:headEnd/>
            <a:tailEnd/>
          </a:ln>
        </p:spPr>
        <p:txBody>
          <a:bodyPr wrap="none" lIns="103569" tIns="51782" rIns="103569" bIns="51782">
            <a:spAutoFit/>
          </a:bodyPr>
          <a:lstStyle/>
          <a:p>
            <a:pPr defTabSz="1027113" eaLnBrk="0" hangingPunct="0"/>
            <a:r>
              <a:rPr lang="en-US" sz="1500"/>
              <a:t>d / 2</a:t>
            </a:r>
          </a:p>
        </p:txBody>
      </p:sp>
      <p:sp>
        <p:nvSpPr>
          <p:cNvPr id="81934" name="Rectangle 41"/>
          <p:cNvSpPr>
            <a:spLocks noChangeArrowheads="1"/>
          </p:cNvSpPr>
          <p:nvPr/>
        </p:nvSpPr>
        <p:spPr bwMode="auto">
          <a:xfrm>
            <a:off x="2819400" y="2816110"/>
            <a:ext cx="2791299" cy="412352"/>
          </a:xfrm>
          <a:prstGeom prst="rect">
            <a:avLst/>
          </a:prstGeom>
          <a:noFill/>
          <a:ln w="9525">
            <a:noFill/>
            <a:miter lim="800000"/>
            <a:headEnd/>
            <a:tailEnd/>
          </a:ln>
        </p:spPr>
        <p:txBody>
          <a:bodyPr wrap="square" lIns="103569" tIns="51782" rIns="103569" bIns="51782">
            <a:spAutoFit/>
          </a:bodyPr>
          <a:lstStyle/>
          <a:p>
            <a:pPr defTabSz="1027113" eaLnBrk="0" hangingPunct="0">
              <a:spcBef>
                <a:spcPct val="50000"/>
              </a:spcBef>
            </a:pPr>
            <a:r>
              <a:rPr lang="en-US" sz="2000" dirty="0">
                <a:latin typeface="Bell MT" panose="02020503060305020303" pitchFamily="18" charset="0"/>
              </a:rPr>
              <a:t>Initial State</a:t>
            </a:r>
          </a:p>
        </p:txBody>
      </p:sp>
      <p:sp>
        <p:nvSpPr>
          <p:cNvPr id="81935" name="Rectangle 42"/>
          <p:cNvSpPr>
            <a:spLocks noChangeArrowheads="1"/>
          </p:cNvSpPr>
          <p:nvPr/>
        </p:nvSpPr>
        <p:spPr bwMode="auto">
          <a:xfrm>
            <a:off x="7329704" y="2816667"/>
            <a:ext cx="1132493" cy="335408"/>
          </a:xfrm>
          <a:prstGeom prst="rect">
            <a:avLst/>
          </a:prstGeom>
          <a:noFill/>
          <a:ln w="9525">
            <a:noFill/>
            <a:miter lim="800000"/>
            <a:headEnd/>
            <a:tailEnd/>
          </a:ln>
        </p:spPr>
        <p:txBody>
          <a:bodyPr wrap="square" lIns="103569" tIns="51782" rIns="103569" bIns="51782">
            <a:spAutoFit/>
          </a:bodyPr>
          <a:lstStyle/>
          <a:p>
            <a:pPr defTabSz="1027113" eaLnBrk="0" hangingPunct="0"/>
            <a:r>
              <a:rPr lang="en-US" sz="1500" dirty="0">
                <a:latin typeface="Bell MT" panose="02020503060305020303" pitchFamily="18" charset="0"/>
              </a:rPr>
              <a:t>Final</a:t>
            </a:r>
            <a:r>
              <a:rPr lang="en-US" sz="1500" dirty="0"/>
              <a:t> State</a:t>
            </a:r>
          </a:p>
        </p:txBody>
      </p:sp>
      <p:sp>
        <p:nvSpPr>
          <p:cNvPr id="81936" name="Rectangle 43"/>
          <p:cNvSpPr>
            <a:spLocks noChangeArrowheads="1"/>
          </p:cNvSpPr>
          <p:nvPr/>
        </p:nvSpPr>
        <p:spPr bwMode="auto">
          <a:xfrm>
            <a:off x="990601" y="5675313"/>
            <a:ext cx="7543800" cy="412352"/>
          </a:xfrm>
          <a:prstGeom prst="rect">
            <a:avLst/>
          </a:prstGeom>
          <a:noFill/>
          <a:ln w="9525">
            <a:noFill/>
            <a:miter lim="800000"/>
            <a:headEnd/>
            <a:tailEnd/>
          </a:ln>
        </p:spPr>
        <p:txBody>
          <a:bodyPr wrap="square" lIns="103569" tIns="51782" rIns="103569" bIns="51782">
            <a:spAutoFit/>
          </a:bodyPr>
          <a:lstStyle/>
          <a:p>
            <a:pPr defTabSz="1027113" eaLnBrk="0" hangingPunct="0"/>
            <a:r>
              <a:rPr lang="en-US" sz="2000" b="1" dirty="0">
                <a:latin typeface="Bell MT" panose="02020503060305020303" pitchFamily="18" charset="0"/>
              </a:rPr>
              <a:t>O(</a:t>
            </a:r>
            <a:r>
              <a:rPr lang="en-US" sz="2000" b="1" dirty="0" err="1">
                <a:latin typeface="Bell MT" panose="02020503060305020303" pitchFamily="18" charset="0"/>
              </a:rPr>
              <a:t>b</a:t>
            </a:r>
            <a:r>
              <a:rPr lang="en-US" sz="2000" b="1" baseline="30000" dirty="0" err="1">
                <a:latin typeface="Bell MT" panose="02020503060305020303" pitchFamily="18" charset="0"/>
              </a:rPr>
              <a:t>d</a:t>
            </a:r>
            <a:r>
              <a:rPr lang="en-US" sz="2000" b="1" dirty="0">
                <a:latin typeface="Bell MT" panose="02020503060305020303" pitchFamily="18" charset="0"/>
              </a:rPr>
              <a:t>)</a:t>
            </a:r>
            <a:r>
              <a:rPr lang="en-US" sz="2000" dirty="0">
                <a:latin typeface="Bell MT" panose="02020503060305020303" pitchFamily="18" charset="0"/>
              </a:rPr>
              <a:t> vs. </a:t>
            </a:r>
            <a:r>
              <a:rPr lang="en-US" sz="2000" b="1" dirty="0">
                <a:latin typeface="Bell MT" panose="02020503060305020303" pitchFamily="18" charset="0"/>
              </a:rPr>
              <a:t>O(</a:t>
            </a:r>
            <a:r>
              <a:rPr lang="en-US" sz="2000" b="1" dirty="0" err="1">
                <a:latin typeface="Bell MT" panose="02020503060305020303" pitchFamily="18" charset="0"/>
              </a:rPr>
              <a:t>b</a:t>
            </a:r>
            <a:r>
              <a:rPr lang="en-US" sz="2000" b="1" baseline="30000" dirty="0" err="1">
                <a:latin typeface="Bell MT" panose="02020503060305020303" pitchFamily="18" charset="0"/>
              </a:rPr>
              <a:t>d</a:t>
            </a:r>
            <a:r>
              <a:rPr lang="en-US" sz="2000" b="1" baseline="30000" dirty="0">
                <a:latin typeface="Bell MT" panose="02020503060305020303" pitchFamily="18" charset="0"/>
              </a:rPr>
              <a:t>/2</a:t>
            </a:r>
            <a:r>
              <a:rPr lang="en-US" sz="2000" b="1" dirty="0">
                <a:latin typeface="Bell MT" panose="02020503060305020303" pitchFamily="18" charset="0"/>
              </a:rPr>
              <a:t>) ?</a:t>
            </a:r>
            <a:r>
              <a:rPr lang="en-US" sz="2000" dirty="0">
                <a:latin typeface="Bell MT" panose="02020503060305020303" pitchFamily="18" charset="0"/>
              </a:rPr>
              <a:t> with </a:t>
            </a:r>
            <a:r>
              <a:rPr lang="en-US" sz="2000" b="1" dirty="0">
                <a:latin typeface="Bell MT" panose="02020503060305020303" pitchFamily="18" charset="0"/>
              </a:rPr>
              <a:t>b=10</a:t>
            </a:r>
            <a:r>
              <a:rPr lang="en-US" sz="2000" dirty="0">
                <a:latin typeface="Bell MT" panose="02020503060305020303" pitchFamily="18" charset="0"/>
              </a:rPr>
              <a:t> and </a:t>
            </a:r>
            <a:r>
              <a:rPr lang="en-US" sz="2000" b="1" dirty="0">
                <a:latin typeface="Bell MT" panose="02020503060305020303" pitchFamily="18" charset="0"/>
              </a:rPr>
              <a:t>d=6</a:t>
            </a:r>
            <a:r>
              <a:rPr lang="en-US" sz="2000" dirty="0">
                <a:latin typeface="Bell MT" panose="02020503060305020303" pitchFamily="18" charset="0"/>
              </a:rPr>
              <a:t> results in </a:t>
            </a:r>
            <a:r>
              <a:rPr lang="en-US" sz="2000" b="1" dirty="0">
                <a:latin typeface="Bell MT" panose="02020503060305020303" pitchFamily="18" charset="0"/>
              </a:rPr>
              <a:t>1,111,111</a:t>
            </a:r>
            <a:r>
              <a:rPr lang="en-US" sz="2000" dirty="0">
                <a:latin typeface="Bell MT" panose="02020503060305020303" pitchFamily="18" charset="0"/>
              </a:rPr>
              <a:t> vs. </a:t>
            </a:r>
            <a:r>
              <a:rPr lang="en-US" sz="2000" b="1" dirty="0">
                <a:latin typeface="Bell MT" panose="02020503060305020303" pitchFamily="18" charset="0"/>
              </a:rPr>
              <a:t>2,222.</a:t>
            </a:r>
            <a:r>
              <a:rPr lang="en-US" sz="2000" dirty="0">
                <a:latin typeface="Bell MT" panose="02020503060305020303" pitchFamily="18" charset="0"/>
              </a:rPr>
              <a:t> </a:t>
            </a:r>
          </a:p>
        </p:txBody>
      </p:sp>
      <p:sp>
        <p:nvSpPr>
          <p:cNvPr id="43" name="Date Placeholder 42"/>
          <p:cNvSpPr>
            <a:spLocks noGrp="1"/>
          </p:cNvSpPr>
          <p:nvPr>
            <p:ph type="dt" sz="half" idx="10"/>
          </p:nvPr>
        </p:nvSpPr>
        <p:spPr/>
        <p:txBody>
          <a:bodyPr/>
          <a:lstStyle/>
          <a:p>
            <a:pPr>
              <a:defRPr/>
            </a:pPr>
            <a:fld id="{4B971F4D-D1B3-48EA-936C-C2157AE3A470}" type="datetime1">
              <a:rPr lang="en-US" altLang="en-US" smtClean="0"/>
              <a:pPr>
                <a:defRPr/>
              </a:pPr>
              <a:t>2/1/2024</a:t>
            </a:fld>
            <a:endParaRPr lang="en-US" altLang="en-US"/>
          </a:p>
        </p:txBody>
      </p:sp>
      <p:sp>
        <p:nvSpPr>
          <p:cNvPr id="44" name="Footer Placeholder 43"/>
          <p:cNvSpPr>
            <a:spLocks noGrp="1"/>
          </p:cNvSpPr>
          <p:nvPr>
            <p:ph type="ftr" sz="quarter" idx="11"/>
          </p:nvPr>
        </p:nvSpPr>
        <p:spPr/>
        <p:txBody>
          <a:bodyPr/>
          <a:lstStyle/>
          <a:p>
            <a:pPr>
              <a:defRPr/>
            </a:pPr>
            <a:r>
              <a:rPr lang="en-US" altLang="en-US" dirty="0"/>
              <a:t>AI/COSC</a:t>
            </a:r>
          </a:p>
        </p:txBody>
      </p:sp>
      <p:sp>
        <p:nvSpPr>
          <p:cNvPr id="45" name="Rectangle 44"/>
          <p:cNvSpPr/>
          <p:nvPr/>
        </p:nvSpPr>
        <p:spPr>
          <a:xfrm>
            <a:off x="838199" y="0"/>
            <a:ext cx="7559675" cy="584775"/>
          </a:xfrm>
          <a:prstGeom prst="rect">
            <a:avLst/>
          </a:prstGeom>
        </p:spPr>
        <p:txBody>
          <a:bodyPr wrap="square">
            <a:spAutoFit/>
          </a:bodyPr>
          <a:lstStyle/>
          <a:p>
            <a:pPr algn="ctr"/>
            <a:r>
              <a:rPr lang="es-MX" altLang="en-US" sz="3200" b="1" dirty="0">
                <a:solidFill>
                  <a:prstClr val="black"/>
                </a:solidFill>
                <a:latin typeface="Bell MT" pitchFamily="18" charset="0"/>
                <a:ea typeface="+mj-ea"/>
                <a:cs typeface="+mj-cs"/>
              </a:rPr>
              <a:t>Bi-</a:t>
            </a:r>
            <a:r>
              <a:rPr lang="es-MX" altLang="en-US" sz="3200" b="1" dirty="0" err="1">
                <a:solidFill>
                  <a:prstClr val="black"/>
                </a:solidFill>
                <a:latin typeface="Bell MT" pitchFamily="18" charset="0"/>
                <a:ea typeface="+mj-ea"/>
                <a:cs typeface="+mj-cs"/>
              </a:rPr>
              <a:t>directional</a:t>
            </a:r>
            <a:r>
              <a:rPr lang="es-MX" altLang="en-US" sz="3200" b="1" dirty="0">
                <a:solidFill>
                  <a:prstClr val="black"/>
                </a:solidFill>
                <a:latin typeface="Bell MT" pitchFamily="18" charset="0"/>
                <a:ea typeface="+mj-ea"/>
                <a:cs typeface="+mj-cs"/>
              </a:rPr>
              <a:t> </a:t>
            </a:r>
            <a:r>
              <a:rPr lang="es-MX" altLang="en-US" sz="3200" b="1" dirty="0" err="1">
                <a:solidFill>
                  <a:prstClr val="black"/>
                </a:solidFill>
                <a:latin typeface="Bell MT" pitchFamily="18" charset="0"/>
                <a:ea typeface="+mj-ea"/>
                <a:cs typeface="+mj-cs"/>
              </a:rPr>
              <a:t>Search</a:t>
            </a:r>
            <a:r>
              <a:rPr lang="es-MX" altLang="en-US" sz="3200" b="1" dirty="0">
                <a:solidFill>
                  <a:prstClr val="black"/>
                </a:solidFill>
                <a:latin typeface="Bell MT" pitchFamily="18" charset="0"/>
                <a:ea typeface="+mj-ea"/>
                <a:cs typeface="+mj-cs"/>
              </a:rPr>
              <a:t> </a:t>
            </a:r>
            <a:r>
              <a:rPr lang="es-MX" altLang="en-US" sz="3200" b="1" dirty="0" err="1">
                <a:solidFill>
                  <a:prstClr val="black"/>
                </a:solidFill>
                <a:latin typeface="Bell MT" pitchFamily="18" charset="0"/>
                <a:ea typeface="+mj-ea"/>
                <a:cs typeface="+mj-cs"/>
              </a:rPr>
              <a:t>cont’d</a:t>
            </a:r>
            <a:endParaRPr lang="en-US" dirty="0"/>
          </a:p>
        </p:txBody>
      </p:sp>
      <p:sp>
        <p:nvSpPr>
          <p:cNvPr id="46" name="Slide Number Placeholder 45"/>
          <p:cNvSpPr>
            <a:spLocks noGrp="1"/>
          </p:cNvSpPr>
          <p:nvPr>
            <p:ph type="sldNum" sz="quarter" idx="12"/>
          </p:nvPr>
        </p:nvSpPr>
        <p:spPr/>
        <p:txBody>
          <a:bodyPr/>
          <a:lstStyle/>
          <a:p>
            <a:pPr>
              <a:defRPr/>
            </a:pPr>
            <a:fld id="{2E53A112-71A6-42C9-9F16-7A725A4C64B2}" type="slidenum">
              <a:rPr lang="en-US" altLang="en-US" smtClean="0"/>
              <a:pPr>
                <a:defRPr/>
              </a:pPr>
              <a:t>81</a:t>
            </a:fld>
            <a:endParaRPr lang="en-US"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666387A-7523-4573-AF1F-A2BF3A65510C}" type="datetime1">
              <a:rPr lang="en-US" altLang="en-US" smtClean="0"/>
              <a:pPr>
                <a:defRPr/>
              </a:pPr>
              <a:t>2/1/2024</a:t>
            </a:fld>
            <a:endParaRPr lang="en-US" altLang="en-US"/>
          </a:p>
        </p:txBody>
      </p:sp>
      <p:sp>
        <p:nvSpPr>
          <p:cNvPr id="3" name="Footer Placeholder 2"/>
          <p:cNvSpPr>
            <a:spLocks noGrp="1"/>
          </p:cNvSpPr>
          <p:nvPr>
            <p:ph type="ftr" sz="quarter" idx="11"/>
          </p:nvPr>
        </p:nvSpPr>
        <p:spPr/>
        <p:txBody>
          <a:bodyPr/>
          <a:lstStyle/>
          <a:p>
            <a:pPr>
              <a:defRPr/>
            </a:pPr>
            <a:r>
              <a:rPr lang="en-US" altLang="en-US" dirty="0"/>
              <a:t>AI/COSC</a:t>
            </a:r>
          </a:p>
        </p:txBody>
      </p:sp>
      <p:sp>
        <p:nvSpPr>
          <p:cNvPr id="4" name="Slide Number Placeholder 3"/>
          <p:cNvSpPr>
            <a:spLocks noGrp="1"/>
          </p:cNvSpPr>
          <p:nvPr>
            <p:ph type="sldNum" sz="quarter" idx="12"/>
          </p:nvPr>
        </p:nvSpPr>
        <p:spPr/>
        <p:txBody>
          <a:bodyPr/>
          <a:lstStyle/>
          <a:p>
            <a:pPr>
              <a:defRPr/>
            </a:pPr>
            <a:fld id="{2E53A112-71A6-42C9-9F16-7A725A4C64B2}" type="slidenum">
              <a:rPr lang="en-US" altLang="en-US" smtClean="0"/>
              <a:pPr>
                <a:defRPr/>
              </a:pPr>
              <a:t>82</a:t>
            </a:fld>
            <a:endParaRPr lang="en-US" altLang="en-US"/>
          </a:p>
        </p:txBody>
      </p:sp>
      <p:pic>
        <p:nvPicPr>
          <p:cNvPr id="5" name="Picture 4"/>
          <p:cNvPicPr>
            <a:picLocks noChangeAspect="1"/>
          </p:cNvPicPr>
          <p:nvPr/>
        </p:nvPicPr>
        <p:blipFill>
          <a:blip r:embed="rId2"/>
          <a:stretch>
            <a:fillRect/>
          </a:stretch>
        </p:blipFill>
        <p:spPr>
          <a:xfrm>
            <a:off x="685800" y="914400"/>
            <a:ext cx="7848600" cy="3996881"/>
          </a:xfrm>
          <a:prstGeom prst="rect">
            <a:avLst/>
          </a:prstGeom>
        </p:spPr>
      </p:pic>
      <p:sp>
        <p:nvSpPr>
          <p:cNvPr id="6" name="Rectangle 5"/>
          <p:cNvSpPr/>
          <p:nvPr/>
        </p:nvSpPr>
        <p:spPr>
          <a:xfrm>
            <a:off x="838200" y="26158"/>
            <a:ext cx="7620000" cy="584775"/>
          </a:xfrm>
          <a:prstGeom prst="rect">
            <a:avLst/>
          </a:prstGeom>
        </p:spPr>
        <p:txBody>
          <a:bodyPr wrap="square">
            <a:spAutoFit/>
          </a:bodyPr>
          <a:lstStyle/>
          <a:p>
            <a:r>
              <a:rPr lang="en-US" sz="3200" b="1" dirty="0">
                <a:latin typeface="Bell MT" panose="02020503060305020303" pitchFamily="18" charset="0"/>
              </a:rPr>
              <a:t>Comparing uninformed search strategies</a:t>
            </a:r>
            <a:endParaRPr lang="en-US" sz="3200" dirty="0">
              <a:latin typeface="Bell MT" panose="02020503060305020303" pitchFamily="18" charset="0"/>
            </a:endParaRPr>
          </a:p>
        </p:txBody>
      </p:sp>
    </p:spTree>
    <p:extLst>
      <p:ext uri="{BB962C8B-B14F-4D97-AF65-F5344CB8AC3E}">
        <p14:creationId xmlns:p14="http://schemas.microsoft.com/office/powerpoint/2010/main" val="8238008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696200" cy="762000"/>
          </a:xfrm>
        </p:spPr>
        <p:txBody>
          <a:bodyPr>
            <a:noAutofit/>
          </a:bodyPr>
          <a:lstStyle/>
          <a:p>
            <a:br>
              <a:rPr lang="en-US" b="1" dirty="0">
                <a:solidFill>
                  <a:prstClr val="black"/>
                </a:solidFill>
              </a:rPr>
            </a:br>
            <a:r>
              <a:rPr lang="en-US" b="1" dirty="0">
                <a:solidFill>
                  <a:prstClr val="black"/>
                </a:solidFill>
              </a:rPr>
              <a:t>3.5 Search and Optimization </a:t>
            </a:r>
            <a:r>
              <a:rPr lang="en-US" sz="2000" b="1" dirty="0">
                <a:solidFill>
                  <a:prstClr val="black"/>
                </a:solidFill>
              </a:rPr>
              <a:t>(Gradient descent)</a:t>
            </a:r>
            <a:br>
              <a:rPr lang="en-US" sz="2000" b="1" dirty="0">
                <a:solidFill>
                  <a:prstClr val="black"/>
                </a:solidFill>
              </a:rPr>
            </a:br>
            <a:endParaRPr lang="en-US" b="1" dirty="0">
              <a:solidFill>
                <a:prstClr val="black"/>
              </a:solidFill>
            </a:endParaRPr>
          </a:p>
        </p:txBody>
      </p:sp>
      <p:sp>
        <p:nvSpPr>
          <p:cNvPr id="3" name="Content Placeholder 2"/>
          <p:cNvSpPr>
            <a:spLocks noGrp="1"/>
          </p:cNvSpPr>
          <p:nvPr>
            <p:ph idx="1"/>
          </p:nvPr>
        </p:nvSpPr>
        <p:spPr>
          <a:xfrm>
            <a:off x="761999" y="1029493"/>
            <a:ext cx="7696201" cy="5059364"/>
          </a:xfrm>
        </p:spPr>
        <p:txBody>
          <a:bodyPr>
            <a:normAutofit/>
          </a:bodyPr>
          <a:lstStyle/>
          <a:p>
            <a:pPr>
              <a:lnSpc>
                <a:spcPts val="3000"/>
              </a:lnSpc>
              <a:buFont typeface="Bell MT" panose="02020503060305020303" pitchFamily="18" charset="0"/>
              <a:buChar char="–"/>
            </a:pPr>
            <a:r>
              <a:rPr lang="en-US" sz="2400" dirty="0"/>
              <a:t>We are faced with an </a:t>
            </a:r>
            <a:r>
              <a:rPr lang="en-US" sz="2400" dirty="0">
                <a:solidFill>
                  <a:srgbClr val="00B050"/>
                </a:solidFill>
              </a:rPr>
              <a:t>initial situation </a:t>
            </a:r>
            <a:r>
              <a:rPr lang="en-US" sz="2400" dirty="0"/>
              <a:t>and we would like to achieve a certain </a:t>
            </a:r>
            <a:r>
              <a:rPr lang="en-US" sz="2400" dirty="0">
                <a:solidFill>
                  <a:srgbClr val="00B050"/>
                </a:solidFill>
              </a:rPr>
              <a:t>goal</a:t>
            </a:r>
            <a:r>
              <a:rPr lang="en-US" sz="2400" dirty="0"/>
              <a:t>.</a:t>
            </a:r>
          </a:p>
          <a:p>
            <a:pPr>
              <a:lnSpc>
                <a:spcPts val="3000"/>
              </a:lnSpc>
              <a:buFont typeface="Bell MT" panose="02020503060305020303" pitchFamily="18" charset="0"/>
              <a:buChar char="–"/>
            </a:pPr>
            <a:r>
              <a:rPr lang="en-US" sz="2400" dirty="0"/>
              <a:t> At any point in time we have different simple actions available to us (e.g., “turn left” vs. “turn right”). Executing a particular </a:t>
            </a:r>
            <a:r>
              <a:rPr lang="en-US" sz="2400" dirty="0">
                <a:solidFill>
                  <a:srgbClr val="00B050"/>
                </a:solidFill>
              </a:rPr>
              <a:t>sequence</a:t>
            </a:r>
            <a:r>
              <a:rPr lang="en-US" sz="2400" dirty="0"/>
              <a:t> of such actions may or may not achieve the goal.</a:t>
            </a:r>
          </a:p>
          <a:p>
            <a:pPr>
              <a:lnSpc>
                <a:spcPts val="3000"/>
              </a:lnSpc>
              <a:buFont typeface="Bell MT" panose="02020503060305020303" pitchFamily="18" charset="0"/>
              <a:buChar char="–"/>
            </a:pPr>
            <a:r>
              <a:rPr lang="en-US" sz="2400" dirty="0"/>
              <a:t> </a:t>
            </a:r>
            <a:r>
              <a:rPr lang="en-US" sz="2400" dirty="0">
                <a:solidFill>
                  <a:srgbClr val="00B050"/>
                </a:solidFill>
              </a:rPr>
              <a:t>Search</a:t>
            </a:r>
            <a:r>
              <a:rPr lang="en-US" sz="2400" dirty="0"/>
              <a:t> is the process of inspecting several such sequences and choosing one that achieves the goal.</a:t>
            </a:r>
          </a:p>
          <a:p>
            <a:pPr>
              <a:lnSpc>
                <a:spcPts val="3000"/>
              </a:lnSpc>
              <a:buFont typeface="Bell MT" panose="02020503060305020303" pitchFamily="18" charset="0"/>
              <a:buChar char="–"/>
            </a:pPr>
            <a:r>
              <a:rPr lang="en-US" sz="2400" dirty="0"/>
              <a:t> For some applications, each individual action has a certain cost. A search problem where we aim not only at reaching our goal but also at doing so at minimal cost is an</a:t>
            </a:r>
            <a:r>
              <a:rPr lang="en-US" sz="2400" dirty="0">
                <a:solidFill>
                  <a:srgbClr val="00B050"/>
                </a:solidFill>
              </a:rPr>
              <a:t> optimization </a:t>
            </a:r>
            <a:r>
              <a:rPr lang="en-US" sz="2400" dirty="0"/>
              <a:t>problem.</a:t>
            </a:r>
          </a:p>
        </p:txBody>
      </p:sp>
      <p:sp>
        <p:nvSpPr>
          <p:cNvPr id="4" name="Date Placeholder 3"/>
          <p:cNvSpPr>
            <a:spLocks noGrp="1"/>
          </p:cNvSpPr>
          <p:nvPr>
            <p:ph type="dt" sz="half" idx="10"/>
          </p:nvPr>
        </p:nvSpPr>
        <p:spPr/>
        <p:txBody>
          <a:bodyPr/>
          <a:lstStyle/>
          <a:p>
            <a:fld id="{1DE2AA5A-5D3E-4BCB-8090-3B3DBF11BE71}" type="datetime1">
              <a:rPr lang="en-US" smtClean="0"/>
              <a:pPr/>
              <a:t>2/1/2024</a:t>
            </a:fld>
            <a:endParaRPr lang="en-US"/>
          </a:p>
        </p:txBody>
      </p:sp>
      <p:sp>
        <p:nvSpPr>
          <p:cNvPr id="5" name="Footer Placeholder 4"/>
          <p:cNvSpPr>
            <a:spLocks noGrp="1"/>
          </p:cNvSpPr>
          <p:nvPr>
            <p:ph type="ftr" sz="quarter" idx="11"/>
          </p:nvPr>
        </p:nvSpPr>
        <p:spPr/>
        <p:txBody>
          <a:bodyPr/>
          <a:lstStyle/>
          <a:p>
            <a:r>
              <a:rPr lang="en-US" dirty="0"/>
              <a:t>AI/COSC</a:t>
            </a:r>
          </a:p>
        </p:txBody>
      </p:sp>
      <p:sp>
        <p:nvSpPr>
          <p:cNvPr id="6" name="Slide Number Placeholder 5"/>
          <p:cNvSpPr>
            <a:spLocks noGrp="1"/>
          </p:cNvSpPr>
          <p:nvPr>
            <p:ph type="sldNum" sz="quarter" idx="12"/>
          </p:nvPr>
        </p:nvSpPr>
        <p:spPr/>
        <p:txBody>
          <a:bodyPr/>
          <a:lstStyle/>
          <a:p>
            <a:fld id="{65584F51-559D-448B-9383-0D3801F2B0CC}" type="slidenum">
              <a:rPr lang="en-US" smtClean="0"/>
              <a:pPr/>
              <a:t>83</a:t>
            </a:fld>
            <a:endParaRPr lang="en-US"/>
          </a:p>
        </p:txBody>
      </p:sp>
    </p:spTree>
    <p:extLst>
      <p:ext uri="{BB962C8B-B14F-4D97-AF65-F5344CB8AC3E}">
        <p14:creationId xmlns:p14="http://schemas.microsoft.com/office/powerpoint/2010/main" val="32141859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D885-82D8-5D53-4B9D-4C241B712D4A}"/>
              </a:ext>
            </a:extLst>
          </p:cNvPr>
          <p:cNvSpPr>
            <a:spLocks noGrp="1"/>
          </p:cNvSpPr>
          <p:nvPr>
            <p:ph type="title"/>
          </p:nvPr>
        </p:nvSpPr>
        <p:spPr/>
        <p:txBody>
          <a:bodyPr/>
          <a:lstStyle/>
          <a:p>
            <a:r>
              <a:rPr lang="en-US" b="1" dirty="0"/>
              <a:t>3.6 Dynamic Game Theory </a:t>
            </a:r>
          </a:p>
        </p:txBody>
      </p:sp>
      <p:sp>
        <p:nvSpPr>
          <p:cNvPr id="3" name="Content Placeholder 2">
            <a:extLst>
              <a:ext uri="{FF2B5EF4-FFF2-40B4-BE49-F238E27FC236}">
                <a16:creationId xmlns:a16="http://schemas.microsoft.com/office/drawing/2014/main" id="{58C0EC79-8935-958B-638E-5FD4A75BDDF6}"/>
              </a:ext>
            </a:extLst>
          </p:cNvPr>
          <p:cNvSpPr>
            <a:spLocks noGrp="1"/>
          </p:cNvSpPr>
          <p:nvPr>
            <p:ph idx="1"/>
          </p:nvPr>
        </p:nvSpPr>
        <p:spPr>
          <a:xfrm>
            <a:off x="457200" y="990600"/>
            <a:ext cx="8229600" cy="5365751"/>
          </a:xfrm>
        </p:spPr>
        <p:txBody>
          <a:bodyPr>
            <a:normAutofit fontScale="70000" lnSpcReduction="20000"/>
          </a:bodyPr>
          <a:lstStyle/>
          <a:p>
            <a:pPr algn="just"/>
            <a:r>
              <a:rPr lang="en-US" sz="3400" dirty="0"/>
              <a:t>It is  a mathematical framework that enables us to model and analyze strategic interactions in dynamic and ever-changing environments. </a:t>
            </a:r>
          </a:p>
          <a:p>
            <a:pPr algn="just"/>
            <a:r>
              <a:rPr lang="en-US" sz="3400" dirty="0"/>
              <a:t>The theory uses multiple players make decisions and take actions while considering not just their own interests, but also how the choices of others influence the overall outcome. </a:t>
            </a:r>
          </a:p>
          <a:p>
            <a:pPr algn="just"/>
            <a:r>
              <a:rPr lang="en-US" sz="3400" dirty="0"/>
              <a:t>It has a significant impact in various fields, including economics, AI, and multi-agent systems, </a:t>
            </a:r>
          </a:p>
          <a:p>
            <a:pPr algn="just"/>
            <a:r>
              <a:rPr lang="en-US" sz="3400" dirty="0"/>
              <a:t>it helps in understanding and optimizing decision-making in complex, interactive situations.</a:t>
            </a:r>
          </a:p>
          <a:p>
            <a:pPr algn="just"/>
            <a:r>
              <a:rPr lang="en-US" sz="3400" dirty="0"/>
              <a:t>It allows  intelligent systems to adapt and make strategic decisions in real-time, in response to changing circumstances and the actions of other agents. </a:t>
            </a:r>
          </a:p>
          <a:p>
            <a:pPr algn="just"/>
            <a:r>
              <a:rPr lang="en-US" sz="3400" dirty="0"/>
              <a:t>It considers the dynamic nature of  interactions,</a:t>
            </a:r>
          </a:p>
          <a:p>
            <a:pPr algn="just"/>
            <a:r>
              <a:rPr lang="en-US" sz="3400" dirty="0"/>
              <a:t> It plays a crucial role in enhancing AI search and planning, </a:t>
            </a:r>
          </a:p>
          <a:p>
            <a:pPr marL="0" indent="0">
              <a:buNone/>
            </a:pPr>
            <a:endParaRPr lang="en-US" dirty="0"/>
          </a:p>
        </p:txBody>
      </p:sp>
      <p:sp>
        <p:nvSpPr>
          <p:cNvPr id="4" name="Date Placeholder 3">
            <a:extLst>
              <a:ext uri="{FF2B5EF4-FFF2-40B4-BE49-F238E27FC236}">
                <a16:creationId xmlns:a16="http://schemas.microsoft.com/office/drawing/2014/main" id="{E40937E1-6CEC-FC6A-4D42-08F40848A181}"/>
              </a:ext>
            </a:extLst>
          </p:cNvPr>
          <p:cNvSpPr>
            <a:spLocks noGrp="1"/>
          </p:cNvSpPr>
          <p:nvPr>
            <p:ph type="dt" sz="half" idx="10"/>
          </p:nvPr>
        </p:nvSpPr>
        <p:spPr/>
        <p:txBody>
          <a:bodyPr/>
          <a:lstStyle/>
          <a:p>
            <a:fld id="{1DE2AA5A-5D3E-4BCB-8090-3B3DBF11BE71}" type="datetime1">
              <a:rPr lang="en-US" smtClean="0"/>
              <a:pPr/>
              <a:t>2/1/2024</a:t>
            </a:fld>
            <a:endParaRPr lang="en-US"/>
          </a:p>
        </p:txBody>
      </p:sp>
      <p:sp>
        <p:nvSpPr>
          <p:cNvPr id="5" name="Footer Placeholder 4">
            <a:extLst>
              <a:ext uri="{FF2B5EF4-FFF2-40B4-BE49-F238E27FC236}">
                <a16:creationId xmlns:a16="http://schemas.microsoft.com/office/drawing/2014/main" id="{C7D3E66B-9E2A-522B-826F-96A60FEB9F77}"/>
              </a:ext>
            </a:extLst>
          </p:cNvPr>
          <p:cNvSpPr>
            <a:spLocks noGrp="1"/>
          </p:cNvSpPr>
          <p:nvPr>
            <p:ph type="ftr" sz="quarter" idx="11"/>
          </p:nvPr>
        </p:nvSpPr>
        <p:spPr/>
        <p:txBody>
          <a:bodyPr/>
          <a:lstStyle/>
          <a:p>
            <a:r>
              <a:rPr lang="en-US"/>
              <a:t>AI/CSE 3206</a:t>
            </a:r>
            <a:endParaRPr lang="en-US" dirty="0"/>
          </a:p>
        </p:txBody>
      </p:sp>
      <p:sp>
        <p:nvSpPr>
          <p:cNvPr id="6" name="Slide Number Placeholder 5">
            <a:extLst>
              <a:ext uri="{FF2B5EF4-FFF2-40B4-BE49-F238E27FC236}">
                <a16:creationId xmlns:a16="http://schemas.microsoft.com/office/drawing/2014/main" id="{7522D2CE-32F2-43B6-D542-86C3E19A03B5}"/>
              </a:ext>
            </a:extLst>
          </p:cNvPr>
          <p:cNvSpPr>
            <a:spLocks noGrp="1"/>
          </p:cNvSpPr>
          <p:nvPr>
            <p:ph type="sldNum" sz="quarter" idx="12"/>
          </p:nvPr>
        </p:nvSpPr>
        <p:spPr/>
        <p:txBody>
          <a:bodyPr/>
          <a:lstStyle/>
          <a:p>
            <a:fld id="{65584F51-559D-448B-9383-0D3801F2B0CC}" type="slidenum">
              <a:rPr lang="en-US" smtClean="0"/>
              <a:pPr/>
              <a:t>84</a:t>
            </a:fld>
            <a:endParaRPr lang="en-US"/>
          </a:p>
        </p:txBody>
      </p:sp>
    </p:spTree>
    <p:extLst>
      <p:ext uri="{BB962C8B-B14F-4D97-AF65-F5344CB8AC3E}">
        <p14:creationId xmlns:p14="http://schemas.microsoft.com/office/powerpoint/2010/main" val="9596574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96B9-DD93-DE91-6A29-A15F38EC5CC6}"/>
              </a:ext>
            </a:extLst>
          </p:cNvPr>
          <p:cNvSpPr>
            <a:spLocks noGrp="1"/>
          </p:cNvSpPr>
          <p:nvPr>
            <p:ph type="title"/>
          </p:nvPr>
        </p:nvSpPr>
        <p:spPr/>
        <p:txBody>
          <a:bodyPr>
            <a:normAutofit/>
          </a:bodyPr>
          <a:lstStyle/>
          <a:p>
            <a:r>
              <a:rPr lang="en-US" b="1" dirty="0">
                <a:ea typeface="+mn-ea"/>
                <a:cs typeface="+mn-cs"/>
              </a:rPr>
              <a:t>Key elements of dynamic game theory</a:t>
            </a:r>
          </a:p>
        </p:txBody>
      </p:sp>
      <p:sp>
        <p:nvSpPr>
          <p:cNvPr id="3" name="Content Placeholder 2">
            <a:extLst>
              <a:ext uri="{FF2B5EF4-FFF2-40B4-BE49-F238E27FC236}">
                <a16:creationId xmlns:a16="http://schemas.microsoft.com/office/drawing/2014/main" id="{F8BF2E5F-E908-DA83-30E7-78B6F4A6482D}"/>
              </a:ext>
            </a:extLst>
          </p:cNvPr>
          <p:cNvSpPr>
            <a:spLocks noGrp="1"/>
          </p:cNvSpPr>
          <p:nvPr>
            <p:ph idx="1"/>
          </p:nvPr>
        </p:nvSpPr>
        <p:spPr>
          <a:xfrm>
            <a:off x="457200" y="762001"/>
            <a:ext cx="8229600" cy="5364164"/>
          </a:xfrm>
        </p:spPr>
        <p:txBody>
          <a:bodyPr>
            <a:normAutofit fontScale="77500" lnSpcReduction="20000"/>
          </a:bodyPr>
          <a:lstStyle/>
          <a:p>
            <a:pPr marL="0" indent="0" algn="l">
              <a:buNone/>
            </a:pPr>
            <a:endParaRPr lang="en-US" b="1" i="0" dirty="0">
              <a:solidFill>
                <a:srgbClr val="374151"/>
              </a:solidFill>
              <a:effectLst/>
              <a:latin typeface="Söhne"/>
            </a:endParaRPr>
          </a:p>
          <a:p>
            <a:pPr marL="0" indent="0" algn="l">
              <a:buNone/>
            </a:pPr>
            <a:r>
              <a:rPr lang="en-US" b="1" i="0" dirty="0">
                <a:solidFill>
                  <a:srgbClr val="374151"/>
                </a:solidFill>
                <a:effectLst/>
                <a:latin typeface="Söhne"/>
              </a:rPr>
              <a:t>1. Sequential Decision-Making</a:t>
            </a:r>
            <a:r>
              <a:rPr lang="en-US" b="0" i="0" dirty="0">
                <a:solidFill>
                  <a:srgbClr val="374151"/>
                </a:solidFill>
                <a:effectLst/>
                <a:latin typeface="Söhne"/>
              </a:rPr>
              <a:t>: </a:t>
            </a:r>
          </a:p>
          <a:p>
            <a:pPr marL="0" indent="0" algn="just">
              <a:buNone/>
            </a:pPr>
            <a:r>
              <a:rPr lang="en-US" sz="2600" dirty="0"/>
              <a:t>Players make decisions one after another, and each player's choice is influenced by the choices made by previous players. This sequential aspect introduces a temporal dimension to the analysis.</a:t>
            </a:r>
          </a:p>
          <a:p>
            <a:pPr marL="0" indent="0" algn="l">
              <a:buNone/>
            </a:pPr>
            <a:r>
              <a:rPr lang="en-US" b="1" i="0" dirty="0">
                <a:solidFill>
                  <a:srgbClr val="374151"/>
                </a:solidFill>
                <a:effectLst/>
                <a:latin typeface="Söhne"/>
              </a:rPr>
              <a:t>2. Information Asymmetry</a:t>
            </a:r>
            <a:r>
              <a:rPr lang="en-US" b="0" i="0" dirty="0">
                <a:solidFill>
                  <a:srgbClr val="374151"/>
                </a:solidFill>
                <a:effectLst/>
                <a:latin typeface="Söhne"/>
              </a:rPr>
              <a:t>:</a:t>
            </a:r>
          </a:p>
          <a:p>
            <a:pPr marL="0" indent="0" algn="just">
              <a:buNone/>
            </a:pPr>
            <a:r>
              <a:rPr lang="en-US" sz="2600" dirty="0"/>
              <a:t>Players may have varying levels of information about the game and other players' strategies. This can lead to complex strategies and strategic uncertainty.</a:t>
            </a:r>
          </a:p>
          <a:p>
            <a:pPr marL="0" indent="0" algn="l">
              <a:buNone/>
            </a:pPr>
            <a:r>
              <a:rPr lang="en-US" b="1" i="0" dirty="0">
                <a:solidFill>
                  <a:srgbClr val="374151"/>
                </a:solidFill>
                <a:effectLst/>
                <a:latin typeface="Söhne"/>
              </a:rPr>
              <a:t>3. Dynamic Strategies</a:t>
            </a:r>
            <a:r>
              <a:rPr lang="en-US" b="0" i="0" dirty="0">
                <a:solidFill>
                  <a:srgbClr val="374151"/>
                </a:solidFill>
                <a:effectLst/>
                <a:latin typeface="Söhne"/>
              </a:rPr>
              <a:t>: </a:t>
            </a:r>
          </a:p>
          <a:p>
            <a:pPr marL="0" indent="0" algn="just">
              <a:buNone/>
            </a:pPr>
            <a:r>
              <a:rPr lang="en-US" sz="2600" dirty="0"/>
              <a:t>In dynamic games, strategies are not static but evolve over time based on the observed actions and outcomes, allowing for adaptation and learning.</a:t>
            </a:r>
          </a:p>
          <a:p>
            <a:pPr marL="0" indent="0">
              <a:buNone/>
            </a:pPr>
            <a:r>
              <a:rPr lang="en-US" b="1" i="0" dirty="0">
                <a:effectLst/>
                <a:latin typeface="Söhne"/>
              </a:rPr>
              <a:t>4. Equilibrium Concepts</a:t>
            </a:r>
            <a:r>
              <a:rPr lang="en-US" b="0" i="0" dirty="0">
                <a:solidFill>
                  <a:srgbClr val="374151"/>
                </a:solidFill>
                <a:effectLst/>
                <a:latin typeface="Söhne"/>
              </a:rPr>
              <a:t>: </a:t>
            </a:r>
          </a:p>
          <a:p>
            <a:pPr marL="0" indent="0" algn="just">
              <a:buNone/>
            </a:pPr>
            <a:r>
              <a:rPr lang="en-US" sz="2600" dirty="0"/>
              <a:t>Dynamic game theory extends equilibrium concepts from static games to incorporate the dynamic nature of interactions, such as subgame perfect equilibria, Markov perfect equilibria, and sequential equilibria.</a:t>
            </a:r>
          </a:p>
        </p:txBody>
      </p:sp>
      <p:sp>
        <p:nvSpPr>
          <p:cNvPr id="4" name="Date Placeholder 3">
            <a:extLst>
              <a:ext uri="{FF2B5EF4-FFF2-40B4-BE49-F238E27FC236}">
                <a16:creationId xmlns:a16="http://schemas.microsoft.com/office/drawing/2014/main" id="{524DB1B3-EAD7-8C22-D28D-61FC6DF56E29}"/>
              </a:ext>
            </a:extLst>
          </p:cNvPr>
          <p:cNvSpPr>
            <a:spLocks noGrp="1"/>
          </p:cNvSpPr>
          <p:nvPr>
            <p:ph type="dt" sz="half" idx="10"/>
          </p:nvPr>
        </p:nvSpPr>
        <p:spPr/>
        <p:txBody>
          <a:bodyPr/>
          <a:lstStyle/>
          <a:p>
            <a:fld id="{1DE2AA5A-5D3E-4BCB-8090-3B3DBF11BE71}" type="datetime1">
              <a:rPr lang="en-US" smtClean="0"/>
              <a:pPr/>
              <a:t>2/1/2024</a:t>
            </a:fld>
            <a:endParaRPr lang="en-US"/>
          </a:p>
        </p:txBody>
      </p:sp>
      <p:sp>
        <p:nvSpPr>
          <p:cNvPr id="5" name="Footer Placeholder 4">
            <a:extLst>
              <a:ext uri="{FF2B5EF4-FFF2-40B4-BE49-F238E27FC236}">
                <a16:creationId xmlns:a16="http://schemas.microsoft.com/office/drawing/2014/main" id="{E9C98F0C-6EF5-D3B5-3426-2AA7B15D1FD5}"/>
              </a:ext>
            </a:extLst>
          </p:cNvPr>
          <p:cNvSpPr>
            <a:spLocks noGrp="1"/>
          </p:cNvSpPr>
          <p:nvPr>
            <p:ph type="ftr" sz="quarter" idx="11"/>
          </p:nvPr>
        </p:nvSpPr>
        <p:spPr/>
        <p:txBody>
          <a:bodyPr/>
          <a:lstStyle/>
          <a:p>
            <a:r>
              <a:rPr lang="en-US"/>
              <a:t>AI/CSE 3206</a:t>
            </a:r>
            <a:endParaRPr lang="en-US" dirty="0"/>
          </a:p>
        </p:txBody>
      </p:sp>
      <p:sp>
        <p:nvSpPr>
          <p:cNvPr id="6" name="Slide Number Placeholder 5">
            <a:extLst>
              <a:ext uri="{FF2B5EF4-FFF2-40B4-BE49-F238E27FC236}">
                <a16:creationId xmlns:a16="http://schemas.microsoft.com/office/drawing/2014/main" id="{C31E59A8-1BD9-6F47-805C-8CCB40CDE70A}"/>
              </a:ext>
            </a:extLst>
          </p:cNvPr>
          <p:cNvSpPr>
            <a:spLocks noGrp="1"/>
          </p:cNvSpPr>
          <p:nvPr>
            <p:ph type="sldNum" sz="quarter" idx="12"/>
          </p:nvPr>
        </p:nvSpPr>
        <p:spPr/>
        <p:txBody>
          <a:bodyPr/>
          <a:lstStyle/>
          <a:p>
            <a:fld id="{65584F51-559D-448B-9383-0D3801F2B0CC}" type="slidenum">
              <a:rPr lang="en-US" smtClean="0"/>
              <a:pPr/>
              <a:t>85</a:t>
            </a:fld>
            <a:endParaRPr lang="en-US"/>
          </a:p>
        </p:txBody>
      </p:sp>
    </p:spTree>
    <p:extLst>
      <p:ext uri="{BB962C8B-B14F-4D97-AF65-F5344CB8AC3E}">
        <p14:creationId xmlns:p14="http://schemas.microsoft.com/office/powerpoint/2010/main" val="6732653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lstStyle/>
          <a:p>
            <a:pPr algn="ctr"/>
            <a:endParaRPr lang="en-US" dirty="0"/>
          </a:p>
          <a:p>
            <a:pPr algn="ctr"/>
            <a:endParaRPr lang="en-US" dirty="0"/>
          </a:p>
          <a:p>
            <a:pPr marL="0" indent="0" algn="ctr">
              <a:buNone/>
            </a:pPr>
            <a:r>
              <a:rPr lang="en-US" sz="7200" dirty="0">
                <a:solidFill>
                  <a:srgbClr val="FF0000"/>
                </a:solidFill>
              </a:rPr>
              <a:t>Questions ?</a:t>
            </a:r>
          </a:p>
        </p:txBody>
      </p:sp>
      <p:sp>
        <p:nvSpPr>
          <p:cNvPr id="4" name="Date Placeholder 3"/>
          <p:cNvSpPr>
            <a:spLocks noGrp="1"/>
          </p:cNvSpPr>
          <p:nvPr>
            <p:ph type="dt" sz="half" idx="10"/>
          </p:nvPr>
        </p:nvSpPr>
        <p:spPr/>
        <p:txBody>
          <a:bodyPr/>
          <a:lstStyle/>
          <a:p>
            <a:fld id="{1DE2AA5A-5D3E-4BCB-8090-3B3DBF11BE71}" type="datetime1">
              <a:rPr lang="en-US" smtClean="0"/>
              <a:pPr/>
              <a:t>2/1/2024</a:t>
            </a:fld>
            <a:endParaRPr lang="en-US"/>
          </a:p>
        </p:txBody>
      </p:sp>
      <p:sp>
        <p:nvSpPr>
          <p:cNvPr id="5" name="Footer Placeholder 4"/>
          <p:cNvSpPr>
            <a:spLocks noGrp="1"/>
          </p:cNvSpPr>
          <p:nvPr>
            <p:ph type="ftr" sz="quarter" idx="11"/>
          </p:nvPr>
        </p:nvSpPr>
        <p:spPr/>
        <p:txBody>
          <a:bodyPr/>
          <a:lstStyle/>
          <a:p>
            <a:r>
              <a:rPr lang="en-US" dirty="0"/>
              <a:t>AI/COSC</a:t>
            </a:r>
          </a:p>
        </p:txBody>
      </p:sp>
      <p:sp>
        <p:nvSpPr>
          <p:cNvPr id="6" name="Slide Number Placeholder 5"/>
          <p:cNvSpPr>
            <a:spLocks noGrp="1"/>
          </p:cNvSpPr>
          <p:nvPr>
            <p:ph type="sldNum" sz="quarter" idx="12"/>
          </p:nvPr>
        </p:nvSpPr>
        <p:spPr/>
        <p:txBody>
          <a:bodyPr/>
          <a:lstStyle/>
          <a:p>
            <a:fld id="{65584F51-559D-448B-9383-0D3801F2B0CC}" type="slidenum">
              <a:rPr lang="en-US" smtClean="0"/>
              <a:pPr/>
              <a:t>86</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descr="Rectangle: Click to edit Master text styles&#10;Second level&#10;Third level&#10;Fourth level&#10;Fifth level"/>
          <p:cNvSpPr>
            <a:spLocks noGrp="1" noChangeArrowheads="1"/>
          </p:cNvSpPr>
          <p:nvPr>
            <p:ph type="body" idx="1"/>
          </p:nvPr>
        </p:nvSpPr>
        <p:spPr>
          <a:xfrm>
            <a:off x="762000" y="685800"/>
            <a:ext cx="7696200" cy="5562600"/>
          </a:xfrm>
        </p:spPr>
        <p:txBody>
          <a:bodyPr>
            <a:noAutofit/>
          </a:bodyPr>
          <a:lstStyle/>
          <a:p>
            <a:pPr algn="just">
              <a:lnSpc>
                <a:spcPct val="90000"/>
              </a:lnSpc>
              <a:buFontTx/>
              <a:buChar char="-"/>
            </a:pPr>
            <a:r>
              <a:rPr lang="en-US" sz="2100" dirty="0">
                <a:latin typeface="Bell MT" pitchFamily="18" charset="0"/>
              </a:rPr>
              <a:t>Assume a problem is to reach specified place (location) as it is indicated on the following slide</a:t>
            </a:r>
          </a:p>
          <a:p>
            <a:pPr lvl="1" algn="just">
              <a:lnSpc>
                <a:spcPct val="90000"/>
              </a:lnSpc>
              <a:buFont typeface="Wingdings" panose="05000000000000000000" pitchFamily="2" charset="2"/>
              <a:buChar char="Ø"/>
            </a:pPr>
            <a:r>
              <a:rPr lang="en-US" sz="2100" dirty="0">
                <a:latin typeface="Bell MT" pitchFamily="18" charset="0"/>
              </a:rPr>
              <a:t> A problem is defined by:</a:t>
            </a:r>
          </a:p>
          <a:p>
            <a:pPr lvl="2" algn="just">
              <a:lnSpc>
                <a:spcPct val="90000"/>
              </a:lnSpc>
            </a:pPr>
            <a:r>
              <a:rPr lang="en-US" sz="2100" dirty="0">
                <a:latin typeface="Bell MT" pitchFamily="18" charset="0"/>
              </a:rPr>
              <a:t>An </a:t>
            </a:r>
            <a:r>
              <a:rPr lang="en-US" sz="2100" dirty="0">
                <a:solidFill>
                  <a:srgbClr val="FF0000"/>
                </a:solidFill>
                <a:latin typeface="Bell MT" pitchFamily="18" charset="0"/>
              </a:rPr>
              <a:t>initial state</a:t>
            </a:r>
            <a:r>
              <a:rPr lang="en-US" sz="2100" dirty="0">
                <a:latin typeface="Bell MT" pitchFamily="18" charset="0"/>
              </a:rPr>
              <a:t>, e.g. </a:t>
            </a:r>
            <a:r>
              <a:rPr lang="en-US" sz="2100" i="1" dirty="0">
                <a:latin typeface="Bell MT" pitchFamily="18" charset="0"/>
              </a:rPr>
              <a:t>Arad</a:t>
            </a:r>
            <a:endParaRPr lang="en-US" sz="2100" dirty="0">
              <a:latin typeface="Bell MT" pitchFamily="18" charset="0"/>
            </a:endParaRPr>
          </a:p>
          <a:p>
            <a:pPr lvl="2" algn="just">
              <a:lnSpc>
                <a:spcPct val="90000"/>
              </a:lnSpc>
            </a:pPr>
            <a:r>
              <a:rPr lang="en-US" sz="2100" dirty="0">
                <a:solidFill>
                  <a:srgbClr val="FF0000"/>
                </a:solidFill>
                <a:latin typeface="Bell MT" pitchFamily="18" charset="0"/>
              </a:rPr>
              <a:t>Successor function</a:t>
            </a:r>
            <a:r>
              <a:rPr lang="en-US" sz="2100" dirty="0">
                <a:latin typeface="Bell MT" pitchFamily="18" charset="0"/>
              </a:rPr>
              <a:t> </a:t>
            </a:r>
            <a:r>
              <a:rPr lang="en-US" sz="2100" i="1" dirty="0">
                <a:latin typeface="Bell MT" pitchFamily="18" charset="0"/>
              </a:rPr>
              <a:t>S(X)</a:t>
            </a:r>
            <a:r>
              <a:rPr lang="en-US" sz="2100" dirty="0">
                <a:latin typeface="Bell MT" pitchFamily="18" charset="0"/>
              </a:rPr>
              <a:t>= set of action-state pairs</a:t>
            </a:r>
          </a:p>
          <a:p>
            <a:pPr lvl="3" algn="just">
              <a:lnSpc>
                <a:spcPct val="90000"/>
              </a:lnSpc>
            </a:pPr>
            <a:r>
              <a:rPr lang="en-US" sz="2100" dirty="0">
                <a:latin typeface="Bell MT" pitchFamily="18" charset="0"/>
              </a:rPr>
              <a:t>e.g. </a:t>
            </a:r>
            <a:r>
              <a:rPr lang="en-US" sz="2100" i="1" dirty="0">
                <a:latin typeface="Bell MT" pitchFamily="18" charset="0"/>
              </a:rPr>
              <a:t>S(Arad)={&lt;Arad </a:t>
            </a:r>
            <a:r>
              <a:rPr lang="en-US" sz="2100" i="1" dirty="0">
                <a:latin typeface="Bell MT" pitchFamily="18" charset="0"/>
                <a:sym typeface="Symbol" pitchFamily="18" charset="2"/>
              </a:rPr>
              <a:t> </a:t>
            </a:r>
            <a:r>
              <a:rPr lang="en-US" sz="2100" i="1" dirty="0" err="1">
                <a:latin typeface="Bell MT" pitchFamily="18" charset="0"/>
              </a:rPr>
              <a:t>Zerind</a:t>
            </a:r>
            <a:r>
              <a:rPr lang="en-US" sz="2100" i="1" dirty="0">
                <a:latin typeface="Bell MT" pitchFamily="18" charset="0"/>
              </a:rPr>
              <a:t>, </a:t>
            </a:r>
            <a:r>
              <a:rPr lang="en-US" sz="2100" i="1" dirty="0" err="1">
                <a:latin typeface="Bell MT" pitchFamily="18" charset="0"/>
              </a:rPr>
              <a:t>Zerind</a:t>
            </a:r>
            <a:r>
              <a:rPr lang="en-US" sz="2100" i="1" dirty="0">
                <a:latin typeface="Bell MT" pitchFamily="18" charset="0"/>
              </a:rPr>
              <a:t>&gt;,…}</a:t>
            </a:r>
          </a:p>
          <a:p>
            <a:pPr lvl="2" algn="just">
              <a:lnSpc>
                <a:spcPct val="90000"/>
              </a:lnSpc>
              <a:buFont typeface="Wingdings" pitchFamily="2" charset="2"/>
              <a:buNone/>
            </a:pPr>
            <a:r>
              <a:rPr lang="en-US" sz="2100" dirty="0" err="1">
                <a:latin typeface="Bell MT" pitchFamily="18" charset="0"/>
              </a:rPr>
              <a:t>intial</a:t>
            </a:r>
            <a:r>
              <a:rPr lang="en-US" sz="2100" dirty="0">
                <a:latin typeface="Bell MT" pitchFamily="18" charset="0"/>
              </a:rPr>
              <a:t> state + successor function = state space</a:t>
            </a:r>
          </a:p>
          <a:p>
            <a:pPr lvl="2" algn="just">
              <a:lnSpc>
                <a:spcPct val="90000"/>
              </a:lnSpc>
            </a:pPr>
            <a:r>
              <a:rPr lang="en-US" sz="2100" dirty="0">
                <a:solidFill>
                  <a:srgbClr val="FF0000"/>
                </a:solidFill>
                <a:latin typeface="Bell MT" pitchFamily="18" charset="0"/>
              </a:rPr>
              <a:t>Goal test</a:t>
            </a:r>
            <a:r>
              <a:rPr lang="en-US" sz="2100" dirty="0">
                <a:latin typeface="Bell MT" pitchFamily="18" charset="0"/>
              </a:rPr>
              <a:t>, can be</a:t>
            </a:r>
          </a:p>
          <a:p>
            <a:pPr lvl="3" algn="just">
              <a:lnSpc>
                <a:spcPct val="90000"/>
              </a:lnSpc>
            </a:pPr>
            <a:r>
              <a:rPr lang="en-US" sz="2100" dirty="0">
                <a:latin typeface="Bell MT" pitchFamily="18" charset="0"/>
              </a:rPr>
              <a:t>Explicit, e.g. </a:t>
            </a:r>
            <a:r>
              <a:rPr lang="en-US" sz="2100" i="1" dirty="0">
                <a:latin typeface="Bell MT" pitchFamily="18" charset="0"/>
              </a:rPr>
              <a:t>x=‘at </a:t>
            </a:r>
            <a:r>
              <a:rPr lang="en-US" sz="2100" i="1" dirty="0" err="1">
                <a:latin typeface="Bell MT" pitchFamily="18" charset="0"/>
              </a:rPr>
              <a:t>bucharest</a:t>
            </a:r>
            <a:r>
              <a:rPr lang="en-US" sz="2100" i="1" dirty="0">
                <a:latin typeface="Bell MT" pitchFamily="18" charset="0"/>
              </a:rPr>
              <a:t>’</a:t>
            </a:r>
            <a:endParaRPr lang="en-US" sz="2100" dirty="0">
              <a:latin typeface="Bell MT" pitchFamily="18" charset="0"/>
            </a:endParaRPr>
          </a:p>
          <a:p>
            <a:pPr lvl="3" algn="just">
              <a:lnSpc>
                <a:spcPct val="90000"/>
              </a:lnSpc>
            </a:pPr>
            <a:r>
              <a:rPr lang="en-US" sz="2100" dirty="0">
                <a:latin typeface="Bell MT" pitchFamily="18" charset="0"/>
              </a:rPr>
              <a:t>Implicit, e.g. </a:t>
            </a:r>
            <a:r>
              <a:rPr lang="en-US" sz="2100" i="1" dirty="0">
                <a:latin typeface="Bell MT" pitchFamily="18" charset="0"/>
              </a:rPr>
              <a:t>checkmate(x)</a:t>
            </a:r>
            <a:endParaRPr lang="en-US" sz="2100" dirty="0">
              <a:latin typeface="Bell MT" pitchFamily="18" charset="0"/>
            </a:endParaRPr>
          </a:p>
          <a:p>
            <a:pPr lvl="2" algn="just">
              <a:lnSpc>
                <a:spcPct val="90000"/>
              </a:lnSpc>
            </a:pPr>
            <a:r>
              <a:rPr lang="en-US" sz="2100" dirty="0">
                <a:solidFill>
                  <a:srgbClr val="FF0000"/>
                </a:solidFill>
                <a:latin typeface="Bell MT" pitchFamily="18" charset="0"/>
              </a:rPr>
              <a:t>Path cost</a:t>
            </a:r>
            <a:r>
              <a:rPr lang="en-US" sz="2100" dirty="0">
                <a:latin typeface="Bell MT" pitchFamily="18" charset="0"/>
              </a:rPr>
              <a:t> (additive)</a:t>
            </a:r>
          </a:p>
          <a:p>
            <a:pPr lvl="3" algn="just">
              <a:lnSpc>
                <a:spcPct val="90000"/>
              </a:lnSpc>
            </a:pPr>
            <a:r>
              <a:rPr lang="en-US" sz="2100" dirty="0">
                <a:latin typeface="Bell MT" pitchFamily="18" charset="0"/>
              </a:rPr>
              <a:t>e.g. sum of distances, number of actions executed, …</a:t>
            </a:r>
          </a:p>
          <a:p>
            <a:pPr lvl="3" algn="just">
              <a:lnSpc>
                <a:spcPct val="90000"/>
              </a:lnSpc>
            </a:pPr>
            <a:r>
              <a:rPr lang="en-US" sz="2100" i="1" dirty="0">
                <a:latin typeface="Bell MT" pitchFamily="18" charset="0"/>
              </a:rPr>
              <a:t>c(</a:t>
            </a:r>
            <a:r>
              <a:rPr lang="en-US" sz="2100" i="1" dirty="0" err="1">
                <a:latin typeface="Bell MT" pitchFamily="18" charset="0"/>
              </a:rPr>
              <a:t>x,a,y</a:t>
            </a:r>
            <a:r>
              <a:rPr lang="en-US" sz="2100" i="1" dirty="0">
                <a:latin typeface="Bell MT" pitchFamily="18" charset="0"/>
              </a:rPr>
              <a:t>)</a:t>
            </a:r>
            <a:r>
              <a:rPr lang="en-US" sz="2100" dirty="0">
                <a:latin typeface="Bell MT" pitchFamily="18" charset="0"/>
              </a:rPr>
              <a:t> is the step cost, assumed to be &gt;= 0</a:t>
            </a:r>
          </a:p>
          <a:p>
            <a:pPr lvl="2" algn="just">
              <a:lnSpc>
                <a:spcPct val="90000"/>
              </a:lnSpc>
              <a:buFont typeface="Wingdings" pitchFamily="2" charset="2"/>
              <a:buNone/>
            </a:pPr>
            <a:r>
              <a:rPr lang="en-US" sz="2100" dirty="0">
                <a:latin typeface="Bell MT" pitchFamily="18" charset="0"/>
              </a:rPr>
              <a:t>A </a:t>
            </a:r>
            <a:r>
              <a:rPr lang="en-US" sz="2100" dirty="0">
                <a:solidFill>
                  <a:srgbClr val="FF0000"/>
                </a:solidFill>
                <a:latin typeface="Bell MT" pitchFamily="18" charset="0"/>
              </a:rPr>
              <a:t>solution</a:t>
            </a:r>
            <a:r>
              <a:rPr lang="en-US" sz="2100" dirty="0">
                <a:latin typeface="Bell MT" pitchFamily="18" charset="0"/>
              </a:rPr>
              <a:t> is a sequence of actions from initial to goal state.</a:t>
            </a:r>
          </a:p>
          <a:p>
            <a:pPr lvl="2" algn="just">
              <a:lnSpc>
                <a:spcPct val="90000"/>
              </a:lnSpc>
              <a:buFont typeface="Wingdings" pitchFamily="2" charset="2"/>
              <a:buNone/>
            </a:pPr>
            <a:r>
              <a:rPr lang="en-US" sz="2100" b="1" dirty="0">
                <a:solidFill>
                  <a:srgbClr val="FF0000"/>
                </a:solidFill>
                <a:latin typeface="Bell MT" pitchFamily="18" charset="0"/>
              </a:rPr>
              <a:t>Optimal solution</a:t>
            </a:r>
            <a:r>
              <a:rPr lang="en-US" sz="2100" b="1" dirty="0">
                <a:latin typeface="Bell MT" pitchFamily="18" charset="0"/>
              </a:rPr>
              <a:t> </a:t>
            </a:r>
            <a:r>
              <a:rPr lang="en-US" sz="2100" dirty="0">
                <a:latin typeface="Bell MT" pitchFamily="18" charset="0"/>
              </a:rPr>
              <a:t>has the lowest path cost.</a:t>
            </a:r>
          </a:p>
        </p:txBody>
      </p:sp>
      <p:sp>
        <p:nvSpPr>
          <p:cNvPr id="5" name="Rectangle 2"/>
          <p:cNvSpPr>
            <a:spLocks noGrp="1" noChangeArrowheads="1"/>
          </p:cNvSpPr>
          <p:nvPr>
            <p:ph type="title"/>
          </p:nvPr>
        </p:nvSpPr>
        <p:spPr>
          <a:xfrm>
            <a:off x="533400" y="0"/>
            <a:ext cx="8229600" cy="563563"/>
          </a:xfrm>
        </p:spPr>
        <p:txBody>
          <a:bodyPr>
            <a:normAutofit fontScale="90000"/>
          </a:bodyPr>
          <a:lstStyle/>
          <a:p>
            <a:r>
              <a:rPr lang="en-US" sz="3200" b="1" dirty="0">
                <a:latin typeface="Bell MT" pitchFamily="18" charset="0"/>
              </a:rPr>
              <a:t>Problem </a:t>
            </a:r>
            <a:r>
              <a:rPr lang="en-US" b="1" dirty="0"/>
              <a:t>S</a:t>
            </a:r>
            <a:r>
              <a:rPr lang="en-US" sz="3200" b="1" dirty="0">
                <a:latin typeface="Bell MT" pitchFamily="18" charset="0"/>
              </a:rPr>
              <a:t>olving Agent…cont’d</a:t>
            </a:r>
          </a:p>
        </p:txBody>
      </p:sp>
      <p:sp>
        <p:nvSpPr>
          <p:cNvPr id="4" name="Date Placeholder 3"/>
          <p:cNvSpPr>
            <a:spLocks noGrp="1"/>
          </p:cNvSpPr>
          <p:nvPr>
            <p:ph type="dt" sz="half" idx="10"/>
          </p:nvPr>
        </p:nvSpPr>
        <p:spPr/>
        <p:txBody>
          <a:bodyPr/>
          <a:lstStyle/>
          <a:p>
            <a:fld id="{681CBC76-6A57-415C-8702-C6C798E9EB64}" type="datetime1">
              <a:rPr lang="en-US" smtClean="0"/>
              <a:pPr/>
              <a:t>2/1/2024</a:t>
            </a:fld>
            <a:endParaRPr lang="en-US"/>
          </a:p>
        </p:txBody>
      </p:sp>
      <p:sp>
        <p:nvSpPr>
          <p:cNvPr id="7" name="Footer Placeholder 6"/>
          <p:cNvSpPr>
            <a:spLocks noGrp="1"/>
          </p:cNvSpPr>
          <p:nvPr>
            <p:ph type="ftr" sz="quarter" idx="11"/>
          </p:nvPr>
        </p:nvSpPr>
        <p:spPr/>
        <p:txBody>
          <a:bodyPr/>
          <a:lstStyle/>
          <a:p>
            <a:r>
              <a:rPr lang="en-US" dirty="0"/>
              <a:t>AI/COSC</a:t>
            </a:r>
          </a:p>
        </p:txBody>
      </p:sp>
      <p:sp>
        <p:nvSpPr>
          <p:cNvPr id="8" name="Slide Number Placeholder 7"/>
          <p:cNvSpPr>
            <a:spLocks noGrp="1"/>
          </p:cNvSpPr>
          <p:nvPr>
            <p:ph type="sldNum" sz="quarter" idx="12"/>
          </p:nvPr>
        </p:nvSpPr>
        <p:spPr/>
        <p:txBody>
          <a:bodyPr/>
          <a:lstStyle/>
          <a:p>
            <a:fld id="{65584F51-559D-448B-9383-0D3801F2B0CC}" type="slidenum">
              <a:rPr lang="en-US" smtClean="0"/>
              <a:pPr/>
              <a:t>9</a:t>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5047</TotalTime>
  <Words>5664</Words>
  <Application>Microsoft Office PowerPoint</Application>
  <PresentationFormat>On-screen Show (4:3)</PresentationFormat>
  <Paragraphs>1057</Paragraphs>
  <Slides>86</Slides>
  <Notes>23</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86</vt:i4>
      </vt:variant>
    </vt:vector>
  </HeadingPairs>
  <TitlesOfParts>
    <vt:vector size="100" baseType="lpstr">
      <vt:lpstr>굴림</vt:lpstr>
      <vt:lpstr>Arial</vt:lpstr>
      <vt:lpstr>Arial Narrow</vt:lpstr>
      <vt:lpstr>Bell MT</vt:lpstr>
      <vt:lpstr>Calibri</vt:lpstr>
      <vt:lpstr>Comic Sans MS</vt:lpstr>
      <vt:lpstr>Perpetua</vt:lpstr>
      <vt:lpstr>Söhne</vt:lpstr>
      <vt:lpstr>Times New Roman</vt:lpstr>
      <vt:lpstr>Verdana</vt:lpstr>
      <vt:lpstr>Wingdings</vt:lpstr>
      <vt:lpstr>Wingdings 2</vt:lpstr>
      <vt:lpstr>1_Office Theme</vt:lpstr>
      <vt:lpstr>Document</vt:lpstr>
      <vt:lpstr>PowerPoint Presentation</vt:lpstr>
      <vt:lpstr>PowerPoint Presentation</vt:lpstr>
      <vt:lpstr>3.1 Solving Problems by searching and Planning</vt:lpstr>
      <vt:lpstr>3.2 Constraint Satisfaction Problem</vt:lpstr>
      <vt:lpstr>3.3 Problem Solving Agents</vt:lpstr>
      <vt:lpstr>Problem-solving agent </vt:lpstr>
      <vt:lpstr>Problem Solving Agent cont’d</vt:lpstr>
      <vt:lpstr>Problem Solving Agent cont’d</vt:lpstr>
      <vt:lpstr>Problem Solving Agent…cont’d</vt:lpstr>
      <vt:lpstr>Problem Solving Agent cont’d</vt:lpstr>
      <vt:lpstr>Problem…contd</vt:lpstr>
      <vt:lpstr>Problem Solving Agent cont’d</vt:lpstr>
      <vt:lpstr>Problem Solving Agent cont’d </vt:lpstr>
      <vt:lpstr>Problem formulation</vt:lpstr>
      <vt:lpstr>Goal formation cont’d</vt:lpstr>
      <vt:lpstr>Problem Solving Agent cont’d</vt:lpstr>
      <vt:lpstr>Problem Solving Agent cont’d</vt:lpstr>
      <vt:lpstr>Example: Road map of Ethiopia</vt:lpstr>
      <vt:lpstr>Example: Road map of Ethiopia</vt:lpstr>
      <vt:lpstr>PowerPoint Presentation</vt:lpstr>
      <vt:lpstr>Types of Problems cont’d</vt:lpstr>
      <vt:lpstr>Problem type as a summery cont’d</vt:lpstr>
      <vt:lpstr>Example: vacuum world</vt:lpstr>
      <vt:lpstr>Example: vacuum world</vt:lpstr>
      <vt:lpstr>Example: vacuum world</vt:lpstr>
      <vt:lpstr>Example: vacuum world</vt:lpstr>
      <vt:lpstr>Example: vacuum world</vt:lpstr>
      <vt:lpstr>Example: vacuum world</vt:lpstr>
      <vt:lpstr>Vacuum Cleaner World Example cont’d</vt:lpstr>
      <vt:lpstr>Example: vacuum world</vt:lpstr>
      <vt:lpstr>Example: vacuum world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robot assembly</vt:lpstr>
      <vt:lpstr>PowerPoint Presentation</vt:lpstr>
      <vt:lpstr> 3.4 Search Space and Heuristic Search Strategies   Searching For Solution (Tree search algorithms)</vt:lpstr>
      <vt:lpstr>Searching For Solution (Tree search algorithms)</vt:lpstr>
      <vt:lpstr>Searching For Solution (Tree search algorithms)</vt:lpstr>
      <vt:lpstr>Searching For Solution (Tree search algorithms)</vt:lpstr>
      <vt:lpstr>Tree search example</vt:lpstr>
      <vt:lpstr>Implementation: general tree search</vt:lpstr>
      <vt:lpstr> </vt:lpstr>
      <vt:lpstr>Uninformed search (blind search) strategies</vt:lpstr>
      <vt:lpstr>Uninformed search (blind search) strategies</vt:lpstr>
      <vt:lpstr>Generating action sequences- search trees</vt:lpstr>
      <vt:lpstr>Breadth-first search</vt:lpstr>
      <vt:lpstr>Breadth first search cont’d</vt:lpstr>
      <vt:lpstr>  Breadth first search cont’d</vt:lpstr>
      <vt:lpstr>Breadth first search…cont’d</vt:lpstr>
      <vt:lpstr> Breadth first search cont’d </vt:lpstr>
      <vt:lpstr> Algorithm for Breadth-first search(FIFO) </vt:lpstr>
      <vt:lpstr>Properties of breadth-first search</vt:lpstr>
      <vt:lpstr>Using the same hypothetical state space find the time and memory required for a BFS with branching factor b=10 and various values of the solution depth d</vt:lpstr>
      <vt:lpstr>Depth-first Search (DFS)</vt:lpstr>
      <vt:lpstr>Depth-first search-  Chronological backtracking</vt:lpstr>
      <vt:lpstr>PowerPoint Presentation</vt:lpstr>
      <vt:lpstr>PowerPoint Presentation</vt:lpstr>
      <vt:lpstr>Depth-first search cont’d</vt:lpstr>
      <vt:lpstr>Depth-Limited Strategy(Depth first search with cut off)</vt:lpstr>
      <vt:lpstr>DFS Evaluation:</vt:lpstr>
      <vt:lpstr>Iterative Deepening Search l = 0</vt:lpstr>
      <vt:lpstr>Iterative Deepening Search l = 1</vt:lpstr>
      <vt:lpstr>Iterative Deepening Search l = 2</vt:lpstr>
      <vt:lpstr>Iterative Deepening Search l = 3</vt:lpstr>
      <vt:lpstr>Iterative Deepening Search l = 1 to l=4</vt:lpstr>
      <vt:lpstr>PowerPoint Presentation</vt:lpstr>
      <vt:lpstr>PowerPoint Presentation</vt:lpstr>
      <vt:lpstr>PowerPoint Presentation</vt:lpstr>
      <vt:lpstr>Iterative Deepening Search (IDS)</vt:lpstr>
      <vt:lpstr>PowerPoint Presentation</vt:lpstr>
      <vt:lpstr> Iterative Deepening Search</vt:lpstr>
      <vt:lpstr>Uniform-cost search</vt:lpstr>
      <vt:lpstr>Bi-directional Search cont’d</vt:lpstr>
      <vt:lpstr>PowerPoint Presentation</vt:lpstr>
      <vt:lpstr>PowerPoint Presentation</vt:lpstr>
      <vt:lpstr> 3.5 Search and Optimization (Gradient descent) </vt:lpstr>
      <vt:lpstr>3.6 Dynamic Game Theory </vt:lpstr>
      <vt:lpstr>Key elements of dynamic game theory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shimelis Tamiru</cp:lastModifiedBy>
  <cp:revision>447</cp:revision>
  <dcterms:created xsi:type="dcterms:W3CDTF">2017-10-09T10:04:17Z</dcterms:created>
  <dcterms:modified xsi:type="dcterms:W3CDTF">2024-02-01T08:49:57Z</dcterms:modified>
</cp:coreProperties>
</file>