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A57F36-E858-4863-BAF9-24A1D4EB98D9}">
  <a:tblStyle styleId="{6CA57F36-E858-4863-BAF9-24A1D4EB98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8fee31a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8fee31a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18fee31a1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18fee31a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18fee31a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18fee31a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18fee31a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18fee31a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f1733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f1733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18fee31a1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18fee31a1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18fee31a1_1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18fee31a1_1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18fee31a1_1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18fee31a1_1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bf1733f4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bf1733f4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18fee31a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18fee31a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bf1733f4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bf1733f4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f1733f4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f1733f4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Importancia del Modelado de Datos.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29300" y="3278075"/>
            <a:ext cx="6162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El </a:t>
            </a:r>
            <a:r>
              <a:rPr b="1" lang="es" sz="1100">
                <a:solidFill>
                  <a:schemeClr val="dk1"/>
                </a:solidFill>
              </a:rPr>
              <a:t>modelado de datos</a:t>
            </a:r>
            <a:r>
              <a:rPr lang="es" sz="1100">
                <a:solidFill>
                  <a:schemeClr val="dk1"/>
                </a:solidFill>
              </a:rPr>
              <a:t> es el proceso de estructurar y organizar los datos de manera lógica para representar la información de un sistema. Se utiliza para diseñar bases de datos, definir relaciones entre datos y optimizar la gestión de información.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3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modelo físico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23150" y="803600"/>
            <a:ext cx="82977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EEF0FF"/>
                </a:solidFill>
              </a:rPr>
              <a:t>Modelo relacional: </a:t>
            </a:r>
            <a:r>
              <a:rPr lang="es" sz="1350">
                <a:solidFill>
                  <a:srgbClr val="EEF0FF"/>
                </a:solidFill>
              </a:rPr>
              <a:t>Este modelo, el más común, organiza los datos en tablas con filas (registros) y columnas (atributos), con relaciones entre tablas definidas por claves primarias y externas. </a:t>
            </a:r>
            <a:endParaRPr sz="1350">
              <a:solidFill>
                <a:srgbClr val="EEF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EEF0FF"/>
                </a:solidFill>
              </a:rPr>
              <a:t>Modelo dimensional</a:t>
            </a:r>
            <a:r>
              <a:rPr b="1" lang="es" sz="1350">
                <a:solidFill>
                  <a:srgbClr val="EEF0FF"/>
                </a:solidFill>
              </a:rPr>
              <a:t>: </a:t>
            </a:r>
            <a:r>
              <a:rPr lang="es" sz="1350">
                <a:solidFill>
                  <a:srgbClr val="EEF0FF"/>
                </a:solidFill>
              </a:rPr>
              <a:t>Este modelo se utiliza para el análisis de datos en almacenes de datos, donde los datos se organizan en tablas de dimensiones y tablas de hechos. </a:t>
            </a:r>
            <a:endParaRPr sz="1350">
              <a:solidFill>
                <a:srgbClr val="EEF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EEF0FF"/>
                </a:solidFill>
              </a:rPr>
              <a:t>Modelo jerárquico: </a:t>
            </a:r>
            <a:r>
              <a:rPr lang="es" sz="1350">
                <a:solidFill>
                  <a:srgbClr val="EEF0FF"/>
                </a:solidFill>
              </a:rPr>
              <a:t>Este modelo organiza los datos en una estructura de árbol, donde cada nodo tiene un padre y cero o más hijos, lo que es útil para representar relaciones de jerarquía. </a:t>
            </a:r>
            <a:endParaRPr sz="1350">
              <a:solidFill>
                <a:srgbClr val="EEF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EEF0FF"/>
                </a:solidFill>
              </a:rPr>
              <a:t>Modelo de red: </a:t>
            </a:r>
            <a:r>
              <a:rPr lang="es" sz="1350">
                <a:solidFill>
                  <a:srgbClr val="EEF0FF"/>
                </a:solidFill>
              </a:rPr>
              <a:t>Similar al modelo jerárquico, pero con más flexibilidad en las relaciones entre nodos, lo que permite que un nodo tenga múltiples padres y un modelo de base de datos con una red de conexiones complejas.</a:t>
            </a:r>
            <a:endParaRPr sz="1350">
              <a:solidFill>
                <a:srgbClr val="EEF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  <a:highlight>
                <a:srgbClr val="101218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</a:t>
            </a:r>
            <a:r>
              <a:rPr lang="es"/>
              <a:t>físico</a:t>
            </a:r>
            <a:r>
              <a:rPr lang="es"/>
              <a:t> de una base de datos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397100" y="1128625"/>
            <a:ext cx="8520600" cy="3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  <a:highlight>
                <a:srgbClr val="101218"/>
              </a:highlight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  <a:highlight>
                <a:srgbClr val="10121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  <a:highlight>
                <a:srgbClr val="10121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  <a:highlight>
                <a:srgbClr val="101218"/>
              </a:highlight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813" y="1088400"/>
            <a:ext cx="6149712" cy="39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7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del Modelo físico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423150" y="742950"/>
            <a:ext cx="82977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Dependencia del sistema de gestión de base de datos (SGBD)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Está diseñado específicamente para un SGBD (como MySQL, PostgreSQL, Oracle, etc.).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Incluye sintaxis y estructuras propias del motor elegido.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Estructura detallada de almacenamiento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Define cómo se almacenan los datos físicamente: tipos de datos exactos (VARCHAR, INT, DATE, etc.), tamaño de campos, alineación de columnas, etc.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Índices y claves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Específica índices (primarios, secundarios) para optimizar el rendimiento.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Incluye claves primarias, foráneas, únicas, y restricciones (NOT NULL, CHECK, etc.).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Esquema completo de tablas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Contiene todas las tablas con sus columnas, relaciones, y definiciones técnicas.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Considera particionamiento, normalización o desnormalización según convenga.</a:t>
            </a:r>
            <a:endParaRPr sz="1350">
              <a:solidFill>
                <a:srgbClr val="EEF0FF"/>
              </a:solidFill>
              <a:highlight>
                <a:srgbClr val="101218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17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del Modelo físico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423150" y="742950"/>
            <a:ext cx="82977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  <a:highlight>
                <a:srgbClr val="101218"/>
              </a:highlight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23150" y="906800"/>
            <a:ext cx="8297700" cy="365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Optimización del rendimiento</a:t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Considera aspectos como uso de espacio en disco, velocidad de lectura/escritura, buffers y cachés del SGBD.</a:t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Seguridad y permisos</a:t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Define roles, usuarios, y los privilegios de acceso a las tablas y otros objetos (lectura, escritura, borrado, etc.).</a:t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Definición de objetos adicionales</a:t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Puede incluir vistas, procedimientos almacenados, triggers, funciones, etc.</a:t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Mapeo al modelo lógico</a:t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s" sz="1350">
                <a:solidFill>
                  <a:schemeClr val="dk1"/>
                </a:solidFill>
              </a:rPr>
              <a:t>Es la implementación física del modelo lógico, adaptado a los requerimientos del sistema y el hardware.</a:t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33"/>
              <a:t> Tipos de Modelos de Datos</a:t>
            </a:r>
            <a:endParaRPr sz="3133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988"/>
              <a:t>1️⃣ </a:t>
            </a:r>
            <a:r>
              <a:rPr b="1" lang="es" sz="1988"/>
              <a:t>Modelo Conceptual</a:t>
            </a:r>
            <a:r>
              <a:rPr lang="es" sz="1988"/>
              <a:t> 🏗️</a:t>
            </a:r>
            <a:endParaRPr sz="1988"/>
          </a:p>
          <a:p>
            <a:pPr indent="-34226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988"/>
              <a:t>Cita lo que es y un ejemplo o varios</a:t>
            </a:r>
            <a:endParaRPr sz="1988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988"/>
              <a:t>2️⃣ </a:t>
            </a:r>
            <a:r>
              <a:rPr b="1" lang="es" sz="1988"/>
              <a:t>Modelo Lógico</a:t>
            </a:r>
            <a:r>
              <a:rPr lang="es" sz="1988"/>
              <a:t> 📄</a:t>
            </a:r>
            <a:endParaRPr sz="1988"/>
          </a:p>
          <a:p>
            <a:pPr indent="-34226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988"/>
              <a:t>Cita lo que es y un ejemplo o varios</a:t>
            </a:r>
            <a:endParaRPr sz="1988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988"/>
              <a:t>3️⃣ </a:t>
            </a:r>
            <a:r>
              <a:rPr b="1" lang="es" sz="1988"/>
              <a:t>Modelo Físico</a:t>
            </a:r>
            <a:r>
              <a:rPr lang="es" sz="1988"/>
              <a:t> 💾</a:t>
            </a:r>
            <a:endParaRPr sz="1988"/>
          </a:p>
          <a:p>
            <a:pPr indent="-34226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988"/>
              <a:t>Cita lo que es y un ejemplo o varios</a:t>
            </a:r>
            <a:endParaRPr sz="368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conceptual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542850" y="1234975"/>
            <a:ext cx="79392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¿Qué es un Modelo Conceptual?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Representación abstracta de la realidad.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Describe </a:t>
            </a:r>
            <a:r>
              <a:rPr b="1" lang="es" sz="1200">
                <a:solidFill>
                  <a:schemeClr val="dk1"/>
                </a:solidFill>
              </a:rPr>
              <a:t>entidades</a:t>
            </a:r>
            <a:r>
              <a:rPr lang="es" sz="1200">
                <a:solidFill>
                  <a:schemeClr val="dk1"/>
                </a:solidFill>
              </a:rPr>
              <a:t>, sus </a:t>
            </a:r>
            <a:r>
              <a:rPr b="1" lang="es" sz="1200">
                <a:solidFill>
                  <a:schemeClr val="dk1"/>
                </a:solidFill>
              </a:rPr>
              <a:t>atributos</a:t>
            </a:r>
            <a:r>
              <a:rPr lang="es" sz="1200">
                <a:solidFill>
                  <a:schemeClr val="dk1"/>
                </a:solidFill>
              </a:rPr>
              <a:t> y </a:t>
            </a:r>
            <a:r>
              <a:rPr b="1" lang="es" sz="1200">
                <a:solidFill>
                  <a:schemeClr val="dk1"/>
                </a:solidFill>
              </a:rPr>
              <a:t>relaciones</a:t>
            </a:r>
            <a:r>
              <a:rPr lang="es" sz="1200">
                <a:solidFill>
                  <a:schemeClr val="dk1"/>
                </a:solidFill>
              </a:rPr>
              <a:t>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No depende de sistemas específicos de bases de datos (independiente de la tecnología).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Objetivo del Modelo Conceptual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Comprender y documentar los requerimientos del negocio.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Facilitar la comunicación entre usuarios y desarrolladores.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Servir de base para modelos lógicos y físicos.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3200"/>
              <a:t> Componentes Principales</a:t>
            </a:r>
            <a:endParaRPr sz="3200"/>
          </a:p>
        </p:txBody>
      </p:sp>
      <p:sp>
        <p:nvSpPr>
          <p:cNvPr id="72" name="Google Shape;72;p16"/>
          <p:cNvSpPr txBox="1"/>
          <p:nvPr/>
        </p:nvSpPr>
        <p:spPr>
          <a:xfrm>
            <a:off x="420700" y="1329975"/>
            <a:ext cx="83328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Entidades:</a:t>
            </a:r>
            <a:r>
              <a:rPr lang="es" sz="1200">
                <a:solidFill>
                  <a:schemeClr val="dk1"/>
                </a:solidFill>
              </a:rPr>
              <a:t> Objetos o conceptos del negocio (Ej: Cliente, Producto).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Atributos:</a:t>
            </a:r>
            <a:r>
              <a:rPr lang="es" sz="1200">
                <a:solidFill>
                  <a:schemeClr val="dk1"/>
                </a:solidFill>
              </a:rPr>
              <a:t> Características de las entidades (Ej: nombre, precio).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Relaciones:</a:t>
            </a:r>
            <a:r>
              <a:rPr lang="es" sz="1200">
                <a:solidFill>
                  <a:schemeClr val="dk1"/>
                </a:solidFill>
              </a:rPr>
              <a:t> Vínculos entre entidades (Ej: "compra", "pertenece a").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37850" y="3012825"/>
            <a:ext cx="7803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04800" y="295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{6CA57F36-E858-4863-BAF9-24A1D4EB98D9}</a:tableStyleId>
              </a:tblPr>
              <a:tblGrid>
                <a:gridCol w="1631750"/>
                <a:gridCol w="3111200"/>
                <a:gridCol w="3589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Modelo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Nivel de Abstracción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Tecnología Dependiente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Conceptual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                  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Alto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                      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Lógico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                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Medio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             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Parcialmente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Físico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                  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Bajo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                      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Sí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3100"/>
              <a:t>Herramientas Comunes</a:t>
            </a:r>
            <a:endParaRPr sz="4600"/>
          </a:p>
        </p:txBody>
      </p:sp>
      <p:sp>
        <p:nvSpPr>
          <p:cNvPr id="80" name="Google Shape;80;p17"/>
          <p:cNvSpPr txBox="1"/>
          <p:nvPr/>
        </p:nvSpPr>
        <p:spPr>
          <a:xfrm>
            <a:off x="434275" y="746425"/>
            <a:ext cx="62835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</a:rPr>
              <a:t>ERwin Data Modeler</a:t>
            </a:r>
            <a:br>
              <a:rPr b="1" lang="es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</a:rPr>
              <a:t>Lucidchart</a:t>
            </a:r>
            <a:br>
              <a:rPr b="1" lang="es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</a:rPr>
              <a:t>Draw.io</a:t>
            </a:r>
            <a:br>
              <a:rPr b="1" lang="es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</a:rPr>
              <a:t>Microsoft Visio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34275" y="2972100"/>
            <a:ext cx="74505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dk1"/>
                </a:solidFill>
              </a:rPr>
              <a:t>Conclusiones</a:t>
            </a:r>
            <a:endParaRPr b="1" sz="27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Es clave para el diseño de bases de datos.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Ayuda a evitar errores en fases posteriores.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Mejora la comunicación con stakeholders.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Modelo </a:t>
            </a:r>
            <a:r>
              <a:rPr lang="es"/>
              <a:t>lógico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/>
              <a:t>Es una </a:t>
            </a:r>
            <a:r>
              <a:rPr lang="es" sz="1850"/>
              <a:t>representación</a:t>
            </a:r>
            <a:r>
              <a:rPr lang="es" sz="1850"/>
              <a:t> abstracta y estructurada de los datos que se describen como se almacenan y relacionan dentro de un sistema de base de datos, independientemente del sistema de </a:t>
            </a:r>
            <a:r>
              <a:rPr lang="es" sz="1850"/>
              <a:t>gestión</a:t>
            </a:r>
            <a:r>
              <a:rPr lang="es" sz="1850"/>
              <a:t> que se utilice.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/>
              <a:t>Ejemplo de </a:t>
            </a:r>
            <a:r>
              <a:rPr lang="es" sz="1850"/>
              <a:t>modelos lógicos</a:t>
            </a:r>
            <a:r>
              <a:rPr lang="es" sz="1850"/>
              <a:t>: 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/>
              <a:t>Supongamos un sistema de biblioteca. El modelo lógico puede representarse en forma de tablas: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50"/>
              <a:t>Libro: libro ID, </a:t>
            </a:r>
            <a:r>
              <a:rPr lang="es" sz="1850"/>
              <a:t>título</a:t>
            </a:r>
            <a:r>
              <a:rPr lang="es" sz="1850"/>
              <a:t>, autor, editorial, año de </a:t>
            </a:r>
            <a:r>
              <a:rPr lang="es" sz="1850"/>
              <a:t>publicación</a:t>
            </a:r>
            <a:r>
              <a:rPr lang="es" sz="1850"/>
              <a:t>.</a:t>
            </a:r>
            <a:endParaRPr sz="185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50"/>
              <a:t>Usuario: Usuario ID, nombre, correo, </a:t>
            </a:r>
            <a:r>
              <a:rPr lang="es" sz="1850"/>
              <a:t>teléfono</a:t>
            </a:r>
            <a:endParaRPr sz="185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50"/>
              <a:t>Préstamo</a:t>
            </a:r>
            <a:r>
              <a:rPr lang="es" sz="1850"/>
              <a:t>: </a:t>
            </a:r>
            <a:r>
              <a:rPr lang="es" sz="1850"/>
              <a:t>préstamoID</a:t>
            </a:r>
            <a:r>
              <a:rPr lang="es" sz="1850"/>
              <a:t>, libroID, </a:t>
            </a:r>
            <a:r>
              <a:rPr lang="es" sz="1850"/>
              <a:t>usuarioID, </a:t>
            </a:r>
            <a:r>
              <a:rPr lang="es" sz="1850"/>
              <a:t>fecha de </a:t>
            </a:r>
            <a:r>
              <a:rPr lang="es" sz="1850"/>
              <a:t>préstamo</a:t>
            </a:r>
            <a:r>
              <a:rPr lang="es" sz="1850"/>
              <a:t>, fecha de </a:t>
            </a:r>
            <a:r>
              <a:rPr lang="es" sz="1850"/>
              <a:t>devolución</a:t>
            </a:r>
            <a:endParaRPr sz="185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50"/>
              <a:t>Relaciones</a:t>
            </a:r>
            <a:r>
              <a:rPr lang="es" sz="1850"/>
              <a:t> : un libro puede estar relacionados con muchos prestamos, o un usuario puede relacionarse con muchos préstamos.</a:t>
            </a:r>
            <a:endParaRPr sz="1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35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Utilidades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</p:txBody>
      </p:sp>
      <p:sp>
        <p:nvSpPr>
          <p:cNvPr id="92" name="Google Shape;92;p19"/>
          <p:cNvSpPr txBox="1"/>
          <p:nvPr/>
        </p:nvSpPr>
        <p:spPr>
          <a:xfrm>
            <a:off x="436150" y="985050"/>
            <a:ext cx="22560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Clarifica los requisitos de datos:</a:t>
            </a:r>
            <a:r>
              <a:rPr lang="es" sz="1800">
                <a:solidFill>
                  <a:schemeClr val="lt2"/>
                </a:solidFill>
              </a:rPr>
              <a:t> Ayuda a comprender y documentar con precisión qué datos son importantes para el negocio, sus atributos y las relaciones entre ellos. 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323800" y="985050"/>
            <a:ext cx="21957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Facilita la comunicación:</a:t>
            </a:r>
            <a:r>
              <a:rPr lang="es" sz="1800">
                <a:solidFill>
                  <a:schemeClr val="lt2"/>
                </a:solidFill>
              </a:rPr>
              <a:t> Proporciona un lenguaje común y un diagrama visual que pueden ser entendidos tanto por personas de negocio como por técnicos.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151150" y="1067800"/>
            <a:ext cx="2195700" cy="2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Mejora la calidad de los datos: 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Al definir claramente la estructura y las relaciones entre los datos, se contribuye a la integridad y consistencia de la información.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601575" y="360950"/>
            <a:ext cx="2105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Documenta el sistema</a:t>
            </a:r>
            <a:r>
              <a:rPr lang="es" sz="1800">
                <a:solidFill>
                  <a:schemeClr val="lt2"/>
                </a:solidFill>
              </a:rPr>
              <a:t>: El modelo lógico se convierte en una pieza importante de la documentación del sistema, facilitando su mantenimiento, evolución y comprensión por parte de nuevos miembros del equipo.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143250" y="481250"/>
            <a:ext cx="22560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Permite la integración de sistemas:</a:t>
            </a:r>
            <a:r>
              <a:rPr lang="es" sz="1800">
                <a:solidFill>
                  <a:schemeClr val="lt2"/>
                </a:solidFill>
              </a:rPr>
              <a:t> Al comprender la estructura de los datos en diferentes sistemas, el modelo lógico facilita la planificación y ejecución de procesos de integración de datos.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6572250" y="1744575"/>
            <a:ext cx="26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3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</a:t>
            </a:r>
            <a:r>
              <a:rPr lang="es"/>
              <a:t>físico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23150" y="803600"/>
            <a:ext cx="82977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EEF0FF"/>
                </a:solidFill>
              </a:rPr>
              <a:t>Un modelo físico de base de datos representa la estructura real de la base de datos, especificando cómo se almacenan los datos en el sistema. </a:t>
            </a:r>
            <a:r>
              <a:rPr lang="es" sz="1350">
                <a:solidFill>
                  <a:srgbClr val="EEF0FF"/>
                </a:solidFill>
                <a:highlight>
                  <a:srgbClr val="101218"/>
                </a:highlight>
              </a:rPr>
              <a:t> El modelo físico detalla cómo se implementarán esas relaciones en la base de datos real. </a:t>
            </a:r>
            <a:endParaRPr sz="1350">
              <a:solidFill>
                <a:srgbClr val="EEF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EEF0FF"/>
                </a:solidFill>
              </a:rPr>
              <a:t>. Este modelo incluye detalles como:</a:t>
            </a:r>
            <a:endParaRPr sz="1350">
              <a:solidFill>
                <a:srgbClr val="EEF0FF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EF0FF"/>
              </a:buClr>
              <a:buSzPts val="1350"/>
              <a:buChar char="●"/>
            </a:pPr>
            <a:r>
              <a:rPr b="1" lang="es" sz="1350">
                <a:solidFill>
                  <a:srgbClr val="EEF0FF"/>
                </a:solidFill>
              </a:rPr>
              <a:t>Tablas y columnas</a:t>
            </a:r>
            <a:r>
              <a:rPr lang="es" sz="1350">
                <a:solidFill>
                  <a:srgbClr val="EEF0FF"/>
                </a:solidFill>
              </a:rPr>
              <a:t>: Define las tablas que almacenan los datos y las columnas dentro de cada tabla. </a:t>
            </a:r>
            <a:endParaRPr sz="1350">
              <a:solidFill>
                <a:srgbClr val="EEF0FF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F0FF"/>
              </a:buClr>
              <a:buSzPts val="1350"/>
              <a:buChar char="●"/>
            </a:pPr>
            <a:r>
              <a:rPr b="1" lang="es" sz="1350">
                <a:solidFill>
                  <a:srgbClr val="EEF0FF"/>
                </a:solidFill>
              </a:rPr>
              <a:t>Tipos de datos</a:t>
            </a:r>
            <a:r>
              <a:rPr lang="es" sz="1350">
                <a:solidFill>
                  <a:srgbClr val="EEF0FF"/>
                </a:solidFill>
              </a:rPr>
              <a:t>: Especifica los tipos de datos para cada columna (por ejemplo, texto, número, fecha). </a:t>
            </a:r>
            <a:endParaRPr sz="1350">
              <a:solidFill>
                <a:srgbClr val="EEF0FF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F0FF"/>
              </a:buClr>
              <a:buSzPts val="1350"/>
              <a:buChar char="●"/>
            </a:pPr>
            <a:r>
              <a:rPr b="1" lang="es" sz="1350">
                <a:solidFill>
                  <a:srgbClr val="EEF0FF"/>
                </a:solidFill>
              </a:rPr>
              <a:t>Claves principales y externas</a:t>
            </a:r>
            <a:r>
              <a:rPr lang="es" sz="1350">
                <a:solidFill>
                  <a:srgbClr val="EEF0FF"/>
                </a:solidFill>
              </a:rPr>
              <a:t>: Define las claves que identifican de forma única las filas de cada tabla y las relaciones entre tablas. </a:t>
            </a:r>
            <a:endParaRPr sz="1350">
              <a:solidFill>
                <a:srgbClr val="EEF0FF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F0FF"/>
              </a:buClr>
              <a:buSzPts val="1350"/>
              <a:buChar char="●"/>
            </a:pPr>
            <a:r>
              <a:rPr b="1" lang="es" sz="1350">
                <a:solidFill>
                  <a:srgbClr val="EEF0FF"/>
                </a:solidFill>
              </a:rPr>
              <a:t>Índices</a:t>
            </a:r>
            <a:r>
              <a:rPr lang="es" sz="1350">
                <a:solidFill>
                  <a:srgbClr val="EEF0FF"/>
                </a:solidFill>
              </a:rPr>
              <a:t>: Implementa índices para mejorar el rendimiento de las consultas. </a:t>
            </a:r>
            <a:endParaRPr sz="1350">
              <a:solidFill>
                <a:srgbClr val="EEF0FF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F0FF"/>
              </a:buClr>
              <a:buSzPts val="1350"/>
              <a:buChar char="●"/>
            </a:pPr>
            <a:r>
              <a:rPr b="1" lang="es" sz="1350">
                <a:solidFill>
                  <a:srgbClr val="EEF0FF"/>
                </a:solidFill>
              </a:rPr>
              <a:t>Restricciones</a:t>
            </a:r>
            <a:r>
              <a:rPr lang="es" sz="1350">
                <a:solidFill>
                  <a:srgbClr val="EEF0FF"/>
                </a:solidFill>
              </a:rPr>
              <a:t>: Define reglas para los datos, como restricciones de longitud o tipos de datos. </a:t>
            </a:r>
            <a:endParaRPr sz="1350">
              <a:solidFill>
                <a:srgbClr val="EEF0FF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F0FF"/>
              </a:buClr>
              <a:buSzPts val="1350"/>
              <a:buChar char="●"/>
            </a:pPr>
            <a:r>
              <a:rPr b="1" lang="es" sz="1350">
                <a:solidFill>
                  <a:srgbClr val="EEF0FF"/>
                </a:solidFill>
              </a:rPr>
              <a:t>Almacenamiento</a:t>
            </a:r>
            <a:r>
              <a:rPr lang="es" sz="1350">
                <a:solidFill>
                  <a:srgbClr val="EEF0FF"/>
                </a:solidFill>
              </a:rPr>
              <a:t>: Describe cómo se almacenan los datos en el sistema de almacenamiento físico (por ejemplo, archivos o segmentos).</a:t>
            </a:r>
            <a:endParaRPr sz="1350">
              <a:solidFill>
                <a:srgbClr val="EEF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350">
                <a:solidFill>
                  <a:srgbClr val="EEF0FF"/>
                </a:solidFill>
              </a:rPr>
              <a:t>la forma en que los datos se organizan físicamente en el disco duro. </a:t>
            </a:r>
            <a:endParaRPr sz="1350">
              <a:solidFill>
                <a:srgbClr val="EEF0FF"/>
              </a:solidFill>
              <a:highlight>
                <a:srgbClr val="101218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