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bin" panose="020B0604020202020204" charset="0"/>
      <p:regular r:id="rId14"/>
      <p:bold r:id="rId15"/>
      <p:italic r:id="rId16"/>
      <p:boldItalic r:id="rId17"/>
    </p:embeddedFont>
    <p:embeddedFont>
      <p:font typeface="Oxanium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D74"/>
    <a:srgbClr val="E4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A2BA1-6D58-4362-8450-0978D5C7A66E}">
  <a:tblStyle styleId="{D6AA2BA1-6D58-4362-8450-0978D5C7A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1691dc35bd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1691dc35bd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10c9bbfc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10c9bbfc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1691dc35bd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1691dc35bd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10c9bbfca6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10c9bbfca6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" name="Google Shape;10;p2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6" name="Google Shape;56;p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246650" y="1554238"/>
            <a:ext cx="66507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6200" y="3250238"/>
            <a:ext cx="63516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9" name="Google Shape;749;p15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1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792" name="Google Shape;792;p1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1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795" name="Google Shape;795;p1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1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799" name="Google Shape;799;p1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1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802" name="Google Shape;802;p1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1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805" name="Google Shape;805;p1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6" name="Google Shape;806;p1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807" name="Google Shape;807;p1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1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09" name="Google Shape;809;p15"/>
          <p:cNvSpPr txBox="1">
            <a:spLocks noGrp="1"/>
          </p:cNvSpPr>
          <p:nvPr>
            <p:ph type="title"/>
          </p:nvPr>
        </p:nvSpPr>
        <p:spPr>
          <a:xfrm>
            <a:off x="715100" y="2636825"/>
            <a:ext cx="447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10" name="Google Shape;810;p1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90437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1" name="Google Shape;811;p15"/>
          <p:cNvSpPr txBox="1">
            <a:spLocks noGrp="1"/>
          </p:cNvSpPr>
          <p:nvPr>
            <p:ph type="subTitle" idx="1"/>
          </p:nvPr>
        </p:nvSpPr>
        <p:spPr>
          <a:xfrm>
            <a:off x="715100" y="3587075"/>
            <a:ext cx="4802700" cy="41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1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09" name="Google Shape;1009;p19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052" name="Google Shape;1052;p1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1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055" name="Google Shape;1055;p1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1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059" name="Google Shape;1059;p1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1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1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065" name="Google Shape;1065;p1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6" name="Google Shape;1066;p1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067" name="Google Shape;1067;p1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1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9" name="Google Shape;1069;p19"/>
          <p:cNvSpPr txBox="1">
            <a:spLocks noGrp="1"/>
          </p:cNvSpPr>
          <p:nvPr>
            <p:ph type="subTitle" idx="1"/>
          </p:nvPr>
        </p:nvSpPr>
        <p:spPr>
          <a:xfrm>
            <a:off x="4572050" y="2492447"/>
            <a:ext cx="3050700" cy="1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9"/>
          <p:cNvSpPr txBox="1">
            <a:spLocks noGrp="1"/>
          </p:cNvSpPr>
          <p:nvPr>
            <p:ph type="subTitle" idx="2"/>
          </p:nvPr>
        </p:nvSpPr>
        <p:spPr>
          <a:xfrm>
            <a:off x="4572050" y="2196701"/>
            <a:ext cx="3050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1" name="Google Shape;1071;p19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3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884" name="Google Shape;1884;p32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3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927" name="Google Shape;1927;p3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3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930" name="Google Shape;1930;p3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3" name="Google Shape;1933;p3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934" name="Google Shape;1934;p3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6" name="Google Shape;1936;p3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937" name="Google Shape;1937;p3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9" name="Google Shape;1939;p3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940" name="Google Shape;1940;p3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3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942" name="Google Shape;1942;p3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3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44" name="Google Shape;1944;p32"/>
          <p:cNvGrpSpPr/>
          <p:nvPr/>
        </p:nvGrpSpPr>
        <p:grpSpPr>
          <a:xfrm>
            <a:off x="2269775" y="2274375"/>
            <a:ext cx="217500" cy="297375"/>
            <a:chOff x="1029275" y="1000200"/>
            <a:chExt cx="217500" cy="297375"/>
          </a:xfrm>
        </p:grpSpPr>
        <p:sp>
          <p:nvSpPr>
            <p:cNvPr id="1945" name="Google Shape;1945;p32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32"/>
          <p:cNvSpPr/>
          <p:nvPr/>
        </p:nvSpPr>
        <p:spPr>
          <a:xfrm rot="10800000">
            <a:off x="7961050" y="1704071"/>
            <a:ext cx="123900" cy="123900"/>
          </a:xfrm>
          <a:prstGeom prst="diamond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8" name="Google Shape;1948;p32"/>
          <p:cNvGrpSpPr/>
          <p:nvPr/>
        </p:nvGrpSpPr>
        <p:grpSpPr>
          <a:xfrm>
            <a:off x="1174125" y="1704071"/>
            <a:ext cx="287400" cy="416825"/>
            <a:chOff x="6776150" y="1830321"/>
            <a:chExt cx="287400" cy="416825"/>
          </a:xfrm>
        </p:grpSpPr>
        <p:sp>
          <p:nvSpPr>
            <p:cNvPr id="1949" name="Google Shape;1949;p32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32"/>
          <p:cNvGrpSpPr/>
          <p:nvPr/>
        </p:nvGrpSpPr>
        <p:grpSpPr>
          <a:xfrm>
            <a:off x="7340350" y="1943271"/>
            <a:ext cx="287400" cy="540725"/>
            <a:chOff x="7498300" y="1830321"/>
            <a:chExt cx="287400" cy="540725"/>
          </a:xfrm>
        </p:grpSpPr>
        <p:sp>
          <p:nvSpPr>
            <p:cNvPr id="1953" name="Google Shape;1953;p32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32"/>
          <p:cNvSpPr/>
          <p:nvPr/>
        </p:nvSpPr>
        <p:spPr>
          <a:xfrm rot="10800000">
            <a:off x="7627750" y="1176296"/>
            <a:ext cx="123900" cy="1239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32"/>
          <p:cNvGrpSpPr/>
          <p:nvPr/>
        </p:nvGrpSpPr>
        <p:grpSpPr>
          <a:xfrm rot="10800000">
            <a:off x="1289425" y="4163975"/>
            <a:ext cx="326725" cy="297375"/>
            <a:chOff x="7885800" y="4081350"/>
            <a:chExt cx="326725" cy="297375"/>
          </a:xfrm>
        </p:grpSpPr>
        <p:grpSp>
          <p:nvGrpSpPr>
            <p:cNvPr id="1958" name="Google Shape;1958;p32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1959" name="Google Shape;1959;p32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1" name="Google Shape;1961;p32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3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964" name="Google Shape;1964;p33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3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2007" name="Google Shape;2007;p3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9" name="Google Shape;2009;p3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2010" name="Google Shape;2010;p3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3" name="Google Shape;2013;p3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2014" name="Google Shape;2014;p3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6" name="Google Shape;2016;p3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2017" name="Google Shape;2017;p3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9" name="Google Shape;2019;p3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2020" name="Google Shape;2020;p3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1" name="Google Shape;2021;p3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2022" name="Google Shape;2022;p3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24" name="Google Shape;2024;p33"/>
          <p:cNvGrpSpPr/>
          <p:nvPr/>
        </p:nvGrpSpPr>
        <p:grpSpPr>
          <a:xfrm>
            <a:off x="551738" y="1008775"/>
            <a:ext cx="326725" cy="297375"/>
            <a:chOff x="7885800" y="4081350"/>
            <a:chExt cx="326725" cy="297375"/>
          </a:xfrm>
        </p:grpSpPr>
        <p:grpSp>
          <p:nvGrpSpPr>
            <p:cNvPr id="2025" name="Google Shape;2025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26" name="Google Shape;2026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8" name="Google Shape;2028;p33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33"/>
          <p:cNvGrpSpPr/>
          <p:nvPr/>
        </p:nvGrpSpPr>
        <p:grpSpPr>
          <a:xfrm>
            <a:off x="1482575" y="4122275"/>
            <a:ext cx="217500" cy="486225"/>
            <a:chOff x="7885800" y="3892500"/>
            <a:chExt cx="217500" cy="486225"/>
          </a:xfrm>
        </p:grpSpPr>
        <p:grpSp>
          <p:nvGrpSpPr>
            <p:cNvPr id="2030" name="Google Shape;2030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31" name="Google Shape;2031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33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33"/>
          <p:cNvGrpSpPr/>
          <p:nvPr/>
        </p:nvGrpSpPr>
        <p:grpSpPr>
          <a:xfrm>
            <a:off x="7124425" y="1685650"/>
            <a:ext cx="217500" cy="297375"/>
            <a:chOff x="1029275" y="1000200"/>
            <a:chExt cx="217500" cy="297375"/>
          </a:xfrm>
        </p:grpSpPr>
        <p:sp>
          <p:nvSpPr>
            <p:cNvPr id="2035" name="Google Shape;2035;p33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33"/>
          <p:cNvGrpSpPr/>
          <p:nvPr/>
        </p:nvGrpSpPr>
        <p:grpSpPr>
          <a:xfrm rot="10800000">
            <a:off x="7301025" y="3891525"/>
            <a:ext cx="326725" cy="297375"/>
            <a:chOff x="7885800" y="4081350"/>
            <a:chExt cx="326725" cy="297375"/>
          </a:xfrm>
        </p:grpSpPr>
        <p:grpSp>
          <p:nvGrpSpPr>
            <p:cNvPr id="2038" name="Google Shape;2038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39" name="Google Shape;2039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1" name="Google Shape;2041;p33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2" name="Google Shape;2042;p33"/>
          <p:cNvSpPr/>
          <p:nvPr/>
        </p:nvSpPr>
        <p:spPr>
          <a:xfrm rot="10800000">
            <a:off x="794975" y="4122271"/>
            <a:ext cx="123900" cy="123900"/>
          </a:xfrm>
          <a:prstGeom prst="diamond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" name="Google Shape;74;p3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17" name="Google Shape;117;p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20" name="Google Shape;120;p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131;p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 hasCustomPrompt="1"/>
          </p:nvPr>
        </p:nvSpPr>
        <p:spPr>
          <a:xfrm>
            <a:off x="3980000" y="1260987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3"/>
          <p:cNvSpPr txBox="1">
            <a:spLocks noGrp="1"/>
          </p:cNvSpPr>
          <p:nvPr>
            <p:ph type="subTitle" idx="1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203" name="Google Shape;203;p5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246" name="Google Shape;246;p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249" name="Google Shape;249;p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" name="Google Shape;260;p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261" name="Google Shape;261;p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63" name="Google Shape;263;p5"/>
          <p:cNvSpPr txBox="1">
            <a:spLocks noGrp="1"/>
          </p:cNvSpPr>
          <p:nvPr>
            <p:ph type="subTitle" idx="1"/>
          </p:nvPr>
        </p:nvSpPr>
        <p:spPr>
          <a:xfrm>
            <a:off x="1363813" y="2563100"/>
            <a:ext cx="27615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2"/>
          </p:nvPr>
        </p:nvSpPr>
        <p:spPr>
          <a:xfrm>
            <a:off x="5018688" y="2563100"/>
            <a:ext cx="27615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subTitle" idx="3"/>
          </p:nvPr>
        </p:nvSpPr>
        <p:spPr>
          <a:xfrm>
            <a:off x="1363813" y="2941350"/>
            <a:ext cx="27615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4"/>
          </p:nvPr>
        </p:nvSpPr>
        <p:spPr>
          <a:xfrm>
            <a:off x="5018688" y="2941350"/>
            <a:ext cx="27615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"/>
          <p:cNvSpPr txBox="1">
            <a:spLocks noGrp="1"/>
          </p:cNvSpPr>
          <p:nvPr>
            <p:ph type="title"/>
          </p:nvPr>
        </p:nvSpPr>
        <p:spPr>
          <a:xfrm>
            <a:off x="713232" y="819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270" name="Google Shape;270;p6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13" name="Google Shape;313;p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16" name="Google Shape;316;p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327;p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28" name="Google Shape;328;p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0" name="Google Shape;330;p6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333" name="Google Shape;333;p7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76" name="Google Shape;376;p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79" name="Google Shape;379;p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91" name="Google Shape;391;p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93" name="Google Shape;393;p7"/>
          <p:cNvSpPr txBox="1">
            <a:spLocks noGrp="1"/>
          </p:cNvSpPr>
          <p:nvPr>
            <p:ph type="title"/>
          </p:nvPr>
        </p:nvSpPr>
        <p:spPr>
          <a:xfrm>
            <a:off x="4704625" y="2075570"/>
            <a:ext cx="36192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"/>
          <p:cNvSpPr txBox="1">
            <a:spLocks noGrp="1"/>
          </p:cNvSpPr>
          <p:nvPr>
            <p:ph type="subTitle" idx="1"/>
          </p:nvPr>
        </p:nvSpPr>
        <p:spPr>
          <a:xfrm>
            <a:off x="4704625" y="2562163"/>
            <a:ext cx="36192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"/>
          <p:cNvSpPr>
            <a:spLocks noGrp="1"/>
          </p:cNvSpPr>
          <p:nvPr>
            <p:ph type="pic" idx="2"/>
          </p:nvPr>
        </p:nvSpPr>
        <p:spPr>
          <a:xfrm>
            <a:off x="715100" y="1176300"/>
            <a:ext cx="3857100" cy="312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461" name="Google Shape;461;p9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04" name="Google Shape;504;p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07" name="Google Shape;507;p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511" name="Google Shape;511;p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517" name="Google Shape;517;p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" name="Google Shape;518;p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519" name="Google Shape;519;p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9"/>
          <p:cNvSpPr txBox="1">
            <a:spLocks noGrp="1"/>
          </p:cNvSpPr>
          <p:nvPr>
            <p:ph type="subTitle" idx="1"/>
          </p:nvPr>
        </p:nvSpPr>
        <p:spPr>
          <a:xfrm>
            <a:off x="1388200" y="3574900"/>
            <a:ext cx="6367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title"/>
          </p:nvPr>
        </p:nvSpPr>
        <p:spPr>
          <a:xfrm>
            <a:off x="1388100" y="9348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720000" y="3954475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10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26" name="Google Shape;526;p10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10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29" name="Google Shape;529;p10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10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533" name="Google Shape;533;p10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0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536" name="Google Shape;536;p10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7" name="Google Shape;537;p10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538" name="Google Shape;538;p10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10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607" name="Google Shape;607;p13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650" name="Google Shape;650;p1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1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653" name="Google Shape;653;p1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1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657" name="Google Shape;657;p1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1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660" name="Google Shape;660;p1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1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663" name="Google Shape;663;p1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4" name="Google Shape;664;p1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7" name="Google Shape;667;p13"/>
          <p:cNvSpPr txBox="1">
            <a:spLocks noGrp="1"/>
          </p:cNvSpPr>
          <p:nvPr>
            <p:ph type="title"/>
          </p:nvPr>
        </p:nvSpPr>
        <p:spPr>
          <a:xfrm>
            <a:off x="713232" y="819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3"/>
          <p:cNvSpPr txBox="1">
            <a:spLocks noGrp="1"/>
          </p:cNvSpPr>
          <p:nvPr>
            <p:ph type="title" idx="2" hasCustomPrompt="1"/>
          </p:nvPr>
        </p:nvSpPr>
        <p:spPr>
          <a:xfrm>
            <a:off x="2930225" y="1378200"/>
            <a:ext cx="5973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9" name="Google Shape;669;p13"/>
          <p:cNvSpPr txBox="1">
            <a:spLocks noGrp="1"/>
          </p:cNvSpPr>
          <p:nvPr>
            <p:ph type="subTitle" idx="1"/>
          </p:nvPr>
        </p:nvSpPr>
        <p:spPr>
          <a:xfrm>
            <a:off x="2013125" y="2345030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title" idx="3" hasCustomPrompt="1"/>
          </p:nvPr>
        </p:nvSpPr>
        <p:spPr>
          <a:xfrm>
            <a:off x="5616475" y="1378200"/>
            <a:ext cx="5973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4"/>
          </p:nvPr>
        </p:nvSpPr>
        <p:spPr>
          <a:xfrm>
            <a:off x="4699375" y="2345030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title" idx="5" hasCustomPrompt="1"/>
          </p:nvPr>
        </p:nvSpPr>
        <p:spPr>
          <a:xfrm>
            <a:off x="1637100" y="3041687"/>
            <a:ext cx="5973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6"/>
          </p:nvPr>
        </p:nvSpPr>
        <p:spPr>
          <a:xfrm>
            <a:off x="720000" y="4021468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7" hasCustomPrompt="1"/>
          </p:nvPr>
        </p:nvSpPr>
        <p:spPr>
          <a:xfrm>
            <a:off x="4273375" y="3041687"/>
            <a:ext cx="5973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subTitle" idx="8"/>
          </p:nvPr>
        </p:nvSpPr>
        <p:spPr>
          <a:xfrm>
            <a:off x="3356275" y="4021468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3"/>
          <p:cNvSpPr txBox="1">
            <a:spLocks noGrp="1"/>
          </p:cNvSpPr>
          <p:nvPr>
            <p:ph type="subTitle" idx="9"/>
          </p:nvPr>
        </p:nvSpPr>
        <p:spPr>
          <a:xfrm>
            <a:off x="2013125" y="1971600"/>
            <a:ext cx="243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7" name="Google Shape;677;p13"/>
          <p:cNvSpPr txBox="1">
            <a:spLocks noGrp="1"/>
          </p:cNvSpPr>
          <p:nvPr>
            <p:ph type="subTitle" idx="13"/>
          </p:nvPr>
        </p:nvSpPr>
        <p:spPr>
          <a:xfrm>
            <a:off x="4699375" y="1971600"/>
            <a:ext cx="243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14"/>
          </p:nvPr>
        </p:nvSpPr>
        <p:spPr>
          <a:xfrm>
            <a:off x="720000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5"/>
          </p:nvPr>
        </p:nvSpPr>
        <p:spPr>
          <a:xfrm>
            <a:off x="3356275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 idx="16" hasCustomPrompt="1"/>
          </p:nvPr>
        </p:nvSpPr>
        <p:spPr>
          <a:xfrm>
            <a:off x="6909650" y="3041687"/>
            <a:ext cx="5973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7"/>
          </p:nvPr>
        </p:nvSpPr>
        <p:spPr>
          <a:xfrm>
            <a:off x="5992550" y="4021468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3"/>
          <p:cNvSpPr txBox="1">
            <a:spLocks noGrp="1"/>
          </p:cNvSpPr>
          <p:nvPr>
            <p:ph type="subTitle" idx="18"/>
          </p:nvPr>
        </p:nvSpPr>
        <p:spPr>
          <a:xfrm>
            <a:off x="5992550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7636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5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7"/>
          <p:cNvSpPr txBox="1">
            <a:spLocks noGrp="1"/>
          </p:cNvSpPr>
          <p:nvPr>
            <p:ph type="ctrTitle"/>
          </p:nvPr>
        </p:nvSpPr>
        <p:spPr>
          <a:xfrm>
            <a:off x="1137899" y="1057438"/>
            <a:ext cx="66507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Kompüterin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 err="1">
                <a:solidFill>
                  <a:schemeClr val="dk1"/>
                </a:solidFill>
              </a:rPr>
              <a:t>Portları</a:t>
            </a:r>
            <a:endParaRPr lang="en-GB" b="1" dirty="0">
              <a:solidFill>
                <a:schemeClr val="dk1"/>
              </a:solidFill>
            </a:endParaRPr>
          </a:p>
        </p:txBody>
      </p:sp>
      <p:grpSp>
        <p:nvGrpSpPr>
          <p:cNvPr id="2055" name="Google Shape;2055;p37"/>
          <p:cNvGrpSpPr/>
          <p:nvPr/>
        </p:nvGrpSpPr>
        <p:grpSpPr>
          <a:xfrm>
            <a:off x="1029150" y="1176300"/>
            <a:ext cx="217500" cy="297375"/>
            <a:chOff x="1029275" y="1000200"/>
            <a:chExt cx="217500" cy="297375"/>
          </a:xfrm>
        </p:grpSpPr>
        <p:sp>
          <p:nvSpPr>
            <p:cNvPr id="2056" name="Google Shape;2056;p37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37"/>
          <p:cNvGrpSpPr/>
          <p:nvPr/>
        </p:nvGrpSpPr>
        <p:grpSpPr>
          <a:xfrm>
            <a:off x="7678275" y="4090875"/>
            <a:ext cx="326725" cy="297375"/>
            <a:chOff x="7885800" y="4081350"/>
            <a:chExt cx="326725" cy="297375"/>
          </a:xfrm>
        </p:grpSpPr>
        <p:grpSp>
          <p:nvGrpSpPr>
            <p:cNvPr id="2059" name="Google Shape;2059;p37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60" name="Google Shape;2060;p37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2" name="Google Shape;2062;p37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37"/>
          <p:cNvSpPr/>
          <p:nvPr/>
        </p:nvSpPr>
        <p:spPr>
          <a:xfrm rot="10800000">
            <a:off x="6857925" y="11762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FD8AB-F2C5-1530-CA57-B9FEB0CEB1FB}"/>
              </a:ext>
            </a:extLst>
          </p:cNvPr>
          <p:cNvSpPr txBox="1"/>
          <p:nvPr/>
        </p:nvSpPr>
        <p:spPr>
          <a:xfrm>
            <a:off x="1965600" y="2666038"/>
            <a:ext cx="558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435D74"/>
                </a:solidFill>
              </a:rPr>
              <a:t>Hazırladı : Sultanova Gülçöhrə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435D74"/>
                </a:solidFill>
              </a:rPr>
              <a:t>Qrup : KE022S1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435D74"/>
                </a:solidFill>
              </a:rPr>
              <a:t>Fənn : Kompüter Arxitekturası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435D74"/>
                </a:solidFill>
              </a:rPr>
              <a:t>Sərbəst iş № </a:t>
            </a:r>
            <a:r>
              <a:rPr lang="en-GB" sz="2800" b="1" dirty="0">
                <a:solidFill>
                  <a:srgbClr val="435D74"/>
                </a:solidFill>
              </a:rPr>
              <a:t>8</a:t>
            </a:r>
            <a:endParaRPr lang="az-Latn-AZ" sz="2800" b="1" dirty="0">
              <a:solidFill>
                <a:srgbClr val="435D74"/>
              </a:solidFill>
            </a:endParaRPr>
          </a:p>
          <a:p>
            <a:endParaRPr lang="en-GB" sz="2800" b="1"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5" name="Google Shape;2335;p50"/>
          <p:cNvGrpSpPr/>
          <p:nvPr/>
        </p:nvGrpSpPr>
        <p:grpSpPr>
          <a:xfrm>
            <a:off x="7678275" y="3212050"/>
            <a:ext cx="326725" cy="297375"/>
            <a:chOff x="7885800" y="4081350"/>
            <a:chExt cx="326725" cy="297375"/>
          </a:xfrm>
        </p:grpSpPr>
        <p:grpSp>
          <p:nvGrpSpPr>
            <p:cNvPr id="2336" name="Google Shape;2336;p50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337" name="Google Shape;2337;p50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0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9" name="Google Shape;2339;p50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001;p75">
            <a:extLst>
              <a:ext uri="{FF2B5EF4-FFF2-40B4-BE49-F238E27FC236}">
                <a16:creationId xmlns:a16="http://schemas.microsoft.com/office/drawing/2014/main" id="{1747B98C-80F3-D4F9-000B-1CCBD9177F56}"/>
              </a:ext>
            </a:extLst>
          </p:cNvPr>
          <p:cNvSpPr txBox="1">
            <a:spLocks/>
          </p:cNvSpPr>
          <p:nvPr/>
        </p:nvSpPr>
        <p:spPr>
          <a:xfrm>
            <a:off x="3934900" y="1284105"/>
            <a:ext cx="4070100" cy="22253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4400" dirty="0" err="1"/>
              <a:t>Təşəkkürlərr</a:t>
            </a:r>
            <a:r>
              <a:rPr lang="en-GB" sz="4400" dirty="0"/>
              <a:t> !!!</a:t>
            </a:r>
          </a:p>
        </p:txBody>
      </p:sp>
      <p:sp>
        <p:nvSpPr>
          <p:cNvPr id="5" name="Google Shape;2002;p75">
            <a:extLst>
              <a:ext uri="{FF2B5EF4-FFF2-40B4-BE49-F238E27FC236}">
                <a16:creationId xmlns:a16="http://schemas.microsoft.com/office/drawing/2014/main" id="{57CA888E-8FDC-192B-76E4-EEDA2B0EFBB8}"/>
              </a:ext>
            </a:extLst>
          </p:cNvPr>
          <p:cNvSpPr txBox="1">
            <a:spLocks/>
          </p:cNvSpPr>
          <p:nvPr/>
        </p:nvSpPr>
        <p:spPr>
          <a:xfrm>
            <a:off x="4399100" y="2598100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az-Latn-AZ" b="1" dirty="0">
                <a:solidFill>
                  <a:schemeClr val="accent4"/>
                </a:solidFill>
              </a:rPr>
              <a:t>Hər hansı bir sualınız varmı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FD82-4F1D-3F8B-8667-974E7D8CD688}"/>
              </a:ext>
            </a:extLst>
          </p:cNvPr>
          <p:cNvSpPr txBox="1"/>
          <p:nvPr/>
        </p:nvSpPr>
        <p:spPr>
          <a:xfrm>
            <a:off x="4912592" y="2924927"/>
            <a:ext cx="230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az-Latn-AZ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ərbəst iş № </a:t>
            </a:r>
            <a:r>
              <a:rPr lang="en-GB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8</a:t>
            </a:r>
            <a:endParaRPr lang="en-GB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54E0EB-2E6B-4E58-9604-9E41DCA7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99" y="941399"/>
            <a:ext cx="4984801" cy="3738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9"/>
          <p:cNvSpPr txBox="1">
            <a:spLocks noGrp="1"/>
          </p:cNvSpPr>
          <p:nvPr>
            <p:ph type="subTitle" idx="9"/>
          </p:nvPr>
        </p:nvSpPr>
        <p:spPr>
          <a:xfrm>
            <a:off x="557152" y="2426095"/>
            <a:ext cx="414894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RJ – 45</a:t>
            </a:r>
            <a:r>
              <a:rPr lang="az-Latn-AZ" sz="3200" dirty="0"/>
              <a:t> və Audio</a:t>
            </a:r>
            <a:endParaRPr sz="3200" dirty="0"/>
          </a:p>
        </p:txBody>
      </p:sp>
      <p:sp>
        <p:nvSpPr>
          <p:cNvPr id="2082" name="Google Shape;2082;p39"/>
          <p:cNvSpPr txBox="1">
            <a:spLocks noGrp="1"/>
          </p:cNvSpPr>
          <p:nvPr>
            <p:ph type="subTitle" idx="13"/>
          </p:nvPr>
        </p:nvSpPr>
        <p:spPr>
          <a:xfrm>
            <a:off x="4648494" y="2385891"/>
            <a:ext cx="359550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/>
              <a:t>LPT1 və Com</a:t>
            </a:r>
            <a:endParaRPr sz="3200" dirty="0"/>
          </a:p>
        </p:txBody>
      </p:sp>
      <p:sp>
        <p:nvSpPr>
          <p:cNvPr id="2083" name="Google Shape;2083;p39"/>
          <p:cNvSpPr txBox="1">
            <a:spLocks noGrp="1"/>
          </p:cNvSpPr>
          <p:nvPr>
            <p:ph type="subTitle" idx="14"/>
          </p:nvPr>
        </p:nvSpPr>
        <p:spPr>
          <a:xfrm>
            <a:off x="428068" y="4121361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/>
              <a:t>USB</a:t>
            </a:r>
            <a:endParaRPr sz="3200" dirty="0"/>
          </a:p>
        </p:txBody>
      </p:sp>
      <p:sp>
        <p:nvSpPr>
          <p:cNvPr id="2084" name="Google Shape;2084;p39"/>
          <p:cNvSpPr txBox="1">
            <a:spLocks noGrp="1"/>
          </p:cNvSpPr>
          <p:nvPr>
            <p:ph type="title" idx="2"/>
          </p:nvPr>
        </p:nvSpPr>
        <p:spPr>
          <a:xfrm>
            <a:off x="2936943" y="1651800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5" name="Google Shape;2085;p39"/>
          <p:cNvSpPr txBox="1">
            <a:spLocks noGrp="1"/>
          </p:cNvSpPr>
          <p:nvPr>
            <p:ph type="title" idx="3"/>
          </p:nvPr>
        </p:nvSpPr>
        <p:spPr>
          <a:xfrm>
            <a:off x="5623193" y="1651800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7" name="Google Shape;2087;p39"/>
          <p:cNvSpPr txBox="1">
            <a:spLocks noGrp="1"/>
          </p:cNvSpPr>
          <p:nvPr>
            <p:ph type="title" idx="5"/>
          </p:nvPr>
        </p:nvSpPr>
        <p:spPr>
          <a:xfrm>
            <a:off x="1643818" y="3315287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9" name="Google Shape;2089;p39"/>
          <p:cNvSpPr txBox="1">
            <a:spLocks noGrp="1"/>
          </p:cNvSpPr>
          <p:nvPr>
            <p:ph type="title" idx="7"/>
          </p:nvPr>
        </p:nvSpPr>
        <p:spPr>
          <a:xfrm>
            <a:off x="4280093" y="3315287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1" name="Google Shape;2091;p39"/>
          <p:cNvSpPr txBox="1">
            <a:spLocks noGrp="1"/>
          </p:cNvSpPr>
          <p:nvPr>
            <p:ph type="subTitle" idx="18"/>
          </p:nvPr>
        </p:nvSpPr>
        <p:spPr>
          <a:xfrm>
            <a:off x="5407736" y="4090299"/>
            <a:ext cx="367033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DVI</a:t>
            </a:r>
            <a:r>
              <a:rPr lang="az-Latn-AZ" sz="3200" dirty="0"/>
              <a:t> və S-V</a:t>
            </a:r>
            <a:endParaRPr sz="3200" dirty="0"/>
          </a:p>
        </p:txBody>
      </p:sp>
      <p:sp>
        <p:nvSpPr>
          <p:cNvPr id="2092" name="Google Shape;2092;p39"/>
          <p:cNvSpPr txBox="1">
            <a:spLocks noGrp="1"/>
          </p:cNvSpPr>
          <p:nvPr>
            <p:ph type="title"/>
          </p:nvPr>
        </p:nvSpPr>
        <p:spPr>
          <a:xfrm>
            <a:off x="719950" y="9162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Portların</a:t>
            </a:r>
            <a:r>
              <a:rPr lang="en" dirty="0"/>
              <a:t> N</a:t>
            </a:r>
            <a:r>
              <a:rPr lang="az-Latn-AZ" dirty="0"/>
              <a:t>övləri</a:t>
            </a:r>
            <a:endParaRPr dirty="0"/>
          </a:p>
        </p:txBody>
      </p:sp>
      <p:sp>
        <p:nvSpPr>
          <p:cNvPr id="2094" name="Google Shape;2094;p39"/>
          <p:cNvSpPr txBox="1">
            <a:spLocks noGrp="1"/>
          </p:cNvSpPr>
          <p:nvPr>
            <p:ph type="title" idx="16"/>
          </p:nvPr>
        </p:nvSpPr>
        <p:spPr>
          <a:xfrm>
            <a:off x="6916368" y="3315287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96" name="Google Shape;2096;p39"/>
          <p:cNvSpPr txBox="1">
            <a:spLocks noGrp="1"/>
          </p:cNvSpPr>
          <p:nvPr>
            <p:ph type="subTitle" idx="15"/>
          </p:nvPr>
        </p:nvSpPr>
        <p:spPr>
          <a:xfrm>
            <a:off x="2976236" y="4131522"/>
            <a:ext cx="2431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PCMCIA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13;p43">
            <a:extLst>
              <a:ext uri="{FF2B5EF4-FFF2-40B4-BE49-F238E27FC236}">
                <a16:creationId xmlns:a16="http://schemas.microsoft.com/office/drawing/2014/main" id="{64F5537A-6EC8-6939-049F-533BC1962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8850" y="17575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Tərkibində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ya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neçə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giriş-çıxış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registrləri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kompyuterin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periferiya</a:t>
            </a:r>
            <a:b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</a:b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mikroprosessorun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inlərinə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qoşmağa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imkan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yaradan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hər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hansı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elektron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sxem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adlanır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Standart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interfeys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: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paralel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oyun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portlarını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(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ya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interfeysləri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də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240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adlandırırlar</a:t>
            </a:r>
            <a:r>
              <a:rPr lang="en-GB" sz="240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endParaRPr lang="en-GB" sz="2400" dirty="0">
              <a:solidFill>
                <a:srgbClr val="435D74"/>
              </a:solidFill>
              <a:latin typeface="Oxanium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ED248-DDC6-4064-8F0F-0C3AB08358A3}"/>
              </a:ext>
            </a:extLst>
          </p:cNvPr>
          <p:cNvSpPr txBox="1"/>
          <p:nvPr/>
        </p:nvSpPr>
        <p:spPr>
          <a:xfrm>
            <a:off x="2340000" y="986850"/>
            <a:ext cx="40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435D74"/>
                </a:solidFill>
                <a:latin typeface="Oxanium" panose="020B0604020202020204" charset="0"/>
              </a:rPr>
              <a:t>    </a:t>
            </a:r>
            <a:r>
              <a:rPr lang="az-Latn-AZ" sz="3600" b="1" dirty="0">
                <a:solidFill>
                  <a:srgbClr val="435D74"/>
                </a:solidFill>
                <a:latin typeface="Oxanium" panose="020B0604020202020204" charset="0"/>
              </a:rPr>
              <a:t>Portlar nədir</a:t>
            </a:r>
            <a:r>
              <a:rPr lang="en-GB" sz="3600" b="1" dirty="0">
                <a:solidFill>
                  <a:srgbClr val="435D74"/>
                </a:solidFill>
                <a:latin typeface="Oxanium" panose="020B0604020202020204" charset="0"/>
              </a:rPr>
              <a:t>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41;p54">
            <a:extLst>
              <a:ext uri="{FF2B5EF4-FFF2-40B4-BE49-F238E27FC236}">
                <a16:creationId xmlns:a16="http://schemas.microsoft.com/office/drawing/2014/main" id="{30F938F3-87F9-5AFD-F536-545E8F420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9238" y="862500"/>
            <a:ext cx="3797111" cy="281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prosessorla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verilənləri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bayt-bayt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qurğularla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isə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bit-bit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mübadilə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edir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1900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Paralel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port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verilənləri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bayt-bayt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alır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ötürür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1900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Sistem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blokunun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arxa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ön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panelində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sayda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yerləşir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 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vasitəsi</a:t>
            </a:r>
            <a:br>
              <a:rPr lang="en-GB" sz="1900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kompyuterə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periferiya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qurğularını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birləşdirmək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900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900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 </a:t>
            </a:r>
            <a:endParaRPr sz="1900" dirty="0">
              <a:solidFill>
                <a:srgbClr val="435D74"/>
              </a:solidFill>
              <a:latin typeface="Oxanium" panose="020B0604020202020204" charset="0"/>
            </a:endParaRPr>
          </a:p>
        </p:txBody>
      </p:sp>
      <p:pic>
        <p:nvPicPr>
          <p:cNvPr id="9" name="Picture 2" descr="Portlar haqqında məlumat — videodərs">
            <a:extLst>
              <a:ext uri="{FF2B5EF4-FFF2-40B4-BE49-F238E27FC236}">
                <a16:creationId xmlns:a16="http://schemas.microsoft.com/office/drawing/2014/main" id="{6C8ADA30-7A1E-C552-1339-8165EFB5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1" y="1453650"/>
            <a:ext cx="3612450" cy="27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67E15-9BB4-0294-7F07-A5778ECC563A}"/>
              </a:ext>
            </a:extLst>
          </p:cNvPr>
          <p:cNvSpPr txBox="1"/>
          <p:nvPr/>
        </p:nvSpPr>
        <p:spPr>
          <a:xfrm>
            <a:off x="1013043" y="1173600"/>
            <a:ext cx="31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RJ-45  (LAN,  Ethernet) 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portu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.    Bu  port 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vasitəsilə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kompyuter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lokal</a:t>
            </a:r>
            <a:endParaRPr lang="en-GB" sz="1600" b="1" dirty="0">
              <a:solidFill>
                <a:srgbClr val="435D74"/>
              </a:solidFill>
              <a:latin typeface="Oxanium" panose="020B0604020202020204" charset="0"/>
            </a:endParaRPr>
          </a:p>
          <a:p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şəbəkəyə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qoşulur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 (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sürət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 - 1 Qbit/s-ə </a:t>
            </a:r>
            <a:r>
              <a:rPr lang="en-GB" sz="1600" b="1" dirty="0" err="1">
                <a:solidFill>
                  <a:srgbClr val="435D74"/>
                </a:solidFill>
                <a:latin typeface="Oxanium" panose="020B0604020202020204" charset="0"/>
              </a:rPr>
              <a:t>qədərdir</a:t>
            </a:r>
            <a:r>
              <a:rPr lang="en-GB" sz="1600" b="1" dirty="0">
                <a:solidFill>
                  <a:srgbClr val="435D74"/>
                </a:solidFill>
                <a:latin typeface="Oxanium" panose="020B0604020202020204" charset="0"/>
              </a:rPr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8566-BDC7-1F01-5EF6-2FAD7ACDE119}"/>
              </a:ext>
            </a:extLst>
          </p:cNvPr>
          <p:cNvSpPr txBox="1"/>
          <p:nvPr/>
        </p:nvSpPr>
        <p:spPr>
          <a:xfrm>
            <a:off x="5011801" y="2769462"/>
            <a:ext cx="316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AUDİO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giriş-çıxış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portları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.  </a:t>
            </a:r>
            <a:r>
              <a:rPr lang="az-Cyrl-AZ" b="1" dirty="0">
                <a:solidFill>
                  <a:srgbClr val="435D74"/>
                </a:solidFill>
                <a:latin typeface="Oxanium" panose="020B0604020202020204" charset="0"/>
              </a:rPr>
              <a:t>К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ənar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audio-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sistemlərin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qoşulması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üçün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nəzərdə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tutulub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.  Bu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portlar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vasitəsi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ilə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mikrofonu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,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səs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ucaldanları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 (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kolonkaları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),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qulaqlıqları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və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başqa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audio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texnikanı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kompyuterə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qoşmaq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b="1" dirty="0" err="1">
                <a:solidFill>
                  <a:srgbClr val="435D74"/>
                </a:solidFill>
                <a:latin typeface="Oxanium" panose="020B0604020202020204" charset="0"/>
              </a:rPr>
              <a:t>olar</a:t>
            </a:r>
            <a:r>
              <a:rPr lang="en-GB" b="1" dirty="0">
                <a:solidFill>
                  <a:srgbClr val="435D74"/>
                </a:solidFill>
                <a:latin typeface="Oxanium" panose="020B0604020202020204" charset="0"/>
              </a:rPr>
              <a:t>.</a:t>
            </a:r>
          </a:p>
        </p:txBody>
      </p:sp>
      <p:pic>
        <p:nvPicPr>
          <p:cNvPr id="6" name="Picture 5" descr="A picture containing text, connector, cable&#10;&#10;Description automatically generated">
            <a:extLst>
              <a:ext uri="{FF2B5EF4-FFF2-40B4-BE49-F238E27FC236}">
                <a16:creationId xmlns:a16="http://schemas.microsoft.com/office/drawing/2014/main" id="{9866DF69-39C6-CA14-42F6-3629EA45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7" y="2739015"/>
            <a:ext cx="3617513" cy="160156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A51112-D602-5E2A-AC2E-16A7D019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13" y="1173600"/>
            <a:ext cx="3450637" cy="13620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9BC80-F0EB-2ACC-632C-D1520585CB2F}"/>
              </a:ext>
            </a:extLst>
          </p:cNvPr>
          <p:cNvCxnSpPr/>
          <p:nvPr/>
        </p:nvCxnSpPr>
        <p:spPr>
          <a:xfrm>
            <a:off x="4708800" y="12433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274496-2F13-BA61-E56E-E73FAE49063B}"/>
              </a:ext>
            </a:extLst>
          </p:cNvPr>
          <p:cNvSpPr txBox="1"/>
          <p:nvPr/>
        </p:nvSpPr>
        <p:spPr>
          <a:xfrm>
            <a:off x="863401" y="2887200"/>
            <a:ext cx="31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COM 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portları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.  Bu 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ardıcıl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portlara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 (COM1,  COM2)  modem,  plotter,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maus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coystik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(25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9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iynəli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)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qoşulur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EACC9-9DE8-8CE6-9F28-A216AF95798D}"/>
              </a:ext>
            </a:extLst>
          </p:cNvPr>
          <p:cNvSpPr txBox="1"/>
          <p:nvPr/>
        </p:nvSpPr>
        <p:spPr>
          <a:xfrm>
            <a:off x="5286300" y="1429353"/>
            <a:ext cx="31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LPT1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paralel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portu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çap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qurğuların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və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skanerin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qoşulması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üçün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istifadə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olunur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 (25 </a:t>
            </a:r>
            <a:r>
              <a:rPr lang="en-GB" sz="1800" b="1" dirty="0" err="1">
                <a:solidFill>
                  <a:srgbClr val="435D74"/>
                </a:solidFill>
                <a:latin typeface="Oxanium" panose="020B0604020202020204" charset="0"/>
              </a:rPr>
              <a:t>iynəli</a:t>
            </a:r>
            <a:r>
              <a:rPr lang="en-GB" sz="1800" b="1" dirty="0">
                <a:solidFill>
                  <a:srgbClr val="435D74"/>
                </a:solidFill>
                <a:latin typeface="Oxanium" panose="020B0604020202020204" charset="0"/>
              </a:rPr>
              <a:t>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A3EBD8-08B1-14A1-332F-CB5D850A5FD4}"/>
              </a:ext>
            </a:extLst>
          </p:cNvPr>
          <p:cNvCxnSpPr/>
          <p:nvPr/>
        </p:nvCxnSpPr>
        <p:spPr>
          <a:xfrm>
            <a:off x="4471200" y="962550"/>
            <a:ext cx="0" cy="367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75B46A9-CCA0-D928-1DB0-A20AFCE2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4" y="1172357"/>
            <a:ext cx="3743325" cy="1457325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20AAEA-DBF7-F149-3866-2793486D8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00" y="2974619"/>
            <a:ext cx="35433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B55863-E126-51D9-6E7C-1CE23956DF2C}"/>
              </a:ext>
            </a:extLst>
          </p:cNvPr>
          <p:cNvSpPr txBox="1"/>
          <p:nvPr/>
        </p:nvSpPr>
        <p:spPr>
          <a:xfrm>
            <a:off x="554400" y="2203200"/>
            <a:ext cx="8992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USB (Universal Sequence Bus)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portları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Bu universal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ardıcıl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portdur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Yeni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standartlara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uyğun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bütün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(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maus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klaviatura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printer,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skaner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fləş-yaddaş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xarici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sərt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disk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s.)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bu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port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vasitəsi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qoşula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bilər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Bir USB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portuna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xab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(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paylayıcı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qurğusu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vasitəsi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bir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neçə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qurğunu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qoşmaq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USB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portunun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üstünlüyü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ondan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ibarətdir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ki,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sondürmədən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həm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qoşmaq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həm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kompyuterdən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açmaq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USB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digər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portlardan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qat-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qat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sürətli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işləyir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Hal-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hazırda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əksəriyyəti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USB-2.0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modifikasiya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ilə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işləyir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lakin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elə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adapterlər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var ki,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onlar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USB-3.0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interfeysini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dəstəkləyir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USB-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3.0 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interfeysin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ötürmə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sürəti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USB-2.0-dan  10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dəfə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çoxdur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5  Qbit/s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təşkil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edir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(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müqayisə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USB-2.0-ın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sürəti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480 Mbit/s-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dir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).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Standart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USB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portundan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əlavə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mobil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qurğularda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kompyuterlərdə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miniUSB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(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noutbuklar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netbuklar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və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microUSB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(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smartfonlar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komunikatorlar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portlarına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 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rast</a:t>
            </a:r>
            <a:br>
              <a:rPr lang="en-GB" sz="1200" b="1" dirty="0">
                <a:solidFill>
                  <a:srgbClr val="435D74"/>
                </a:solidFill>
                <a:latin typeface="Oxanium" panose="020B0604020202020204" charset="0"/>
              </a:rPr>
            </a:b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gəlmək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1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olar</a:t>
            </a:r>
            <a:r>
              <a:rPr lang="en-GB" sz="1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endParaRPr lang="en-GB" sz="1200" b="1" dirty="0">
              <a:solidFill>
                <a:srgbClr val="435D74"/>
              </a:solidFill>
              <a:latin typeface="Oxanium" panose="020B0604020202020204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DFB406A-7C48-45B9-CD4B-045E4D0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12" y="805725"/>
            <a:ext cx="44481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DF09F3-84A2-692B-7E31-221A6FC347B0}"/>
              </a:ext>
            </a:extLst>
          </p:cNvPr>
          <p:cNvSpPr txBox="1"/>
          <p:nvPr/>
        </p:nvSpPr>
        <p:spPr>
          <a:xfrm>
            <a:off x="732123" y="1607511"/>
            <a:ext cx="366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Noutbuklarda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istifadə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olunan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genişlənmə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portudur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 Bu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portdan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müxtəlif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periferiya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qurğularının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(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şəbəkə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kartları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modemlər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,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sərt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disklər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)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qoşulması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üçün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istifadə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 </a:t>
            </a:r>
            <a:r>
              <a:rPr lang="en-GB" sz="23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edilir</a:t>
            </a:r>
            <a:r>
              <a:rPr lang="en-GB" sz="23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</a:t>
            </a:r>
            <a:endParaRPr lang="en-GB" sz="2300" b="1" dirty="0">
              <a:solidFill>
                <a:srgbClr val="435D74"/>
              </a:solidFill>
              <a:latin typeface="Oxanium" panose="020B0604020202020204" charset="0"/>
            </a:endParaRPr>
          </a:p>
        </p:txBody>
      </p:sp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097916F-4114-21EB-0F13-F8CA0CDF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23" y="1913316"/>
            <a:ext cx="3933477" cy="2312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0EC83-2544-8824-BB2E-CE828DC06E51}"/>
              </a:ext>
            </a:extLst>
          </p:cNvPr>
          <p:cNvSpPr txBox="1"/>
          <p:nvPr/>
        </p:nvSpPr>
        <p:spPr>
          <a:xfrm>
            <a:off x="1922400" y="917915"/>
            <a:ext cx="586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PCMCIA  (PC  card)  </a:t>
            </a:r>
            <a:r>
              <a:rPr lang="en-GB" sz="3200" b="1" i="0" dirty="0" err="1">
                <a:solidFill>
                  <a:srgbClr val="435D74"/>
                </a:solidFill>
                <a:effectLst/>
                <a:latin typeface="Oxanium" panose="020B0604020202020204" charset="0"/>
              </a:rPr>
              <a:t>portu</a:t>
            </a:r>
            <a:r>
              <a:rPr lang="en-GB" sz="3200" b="1" i="0" dirty="0">
                <a:solidFill>
                  <a:srgbClr val="435D74"/>
                </a:solidFill>
                <a:effectLst/>
                <a:latin typeface="Oxanium" panose="020B0604020202020204" charset="0"/>
              </a:rPr>
              <a:t>.  </a:t>
            </a:r>
            <a:endParaRPr lang="az-Latn-AZ" sz="3200" b="1" i="0" dirty="0">
              <a:solidFill>
                <a:srgbClr val="435D74"/>
              </a:solidFill>
              <a:effectLst/>
              <a:latin typeface="Oxanium" panose="020B0604020202020204" charset="0"/>
            </a:endParaRPr>
          </a:p>
          <a:p>
            <a:endParaRPr lang="en-GB" sz="3200"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Interface Style Newsletter by Slidesgo">
  <a:themeElements>
    <a:clrScheme name="Simple Light">
      <a:dk1>
        <a:srgbClr val="435D74"/>
      </a:dk1>
      <a:lt1>
        <a:srgbClr val="FFFFFF"/>
      </a:lt1>
      <a:dk2>
        <a:srgbClr val="E4FFFC"/>
      </a:dk2>
      <a:lt2>
        <a:srgbClr val="87B1C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Poppins</vt:lpstr>
      <vt:lpstr>Arial</vt:lpstr>
      <vt:lpstr>Cabin</vt:lpstr>
      <vt:lpstr>Bebas Neue</vt:lpstr>
      <vt:lpstr>Oxanium</vt:lpstr>
      <vt:lpstr>Minimalist Interface Style Newsletter by Slidesgo</vt:lpstr>
      <vt:lpstr>Kompüterin Portları</vt:lpstr>
      <vt:lpstr>PowerPoint Presentation</vt:lpstr>
      <vt:lpstr>01</vt:lpstr>
      <vt:lpstr>Tərkibində  bir  və  ya  bir  neçə  giriş-çıxış  registrləri  olan  və  kompyuterin  periferiya qurğularını mikroprosessorun xarici inlərinə qoşmağa imkan yaradan hər hansı elektron sxem port adlanır. Standart interfeys qurğularını: ardıcıl, paralel və oyun portlarını (və ya interfeysləri) də port adlandırırlar.</vt:lpstr>
      <vt:lpstr>Ardıcıl port prosessorla verilənləri bayt-bayt, xarici qurğularla isə bit-bit mübadilə edir. Paralel port verilənləri bayt-bayt alır və ötürür. Sistem blokunun arxa və ön panelində müxtəlif sayda portlar yerləşir.  Portlar vasitəsi ilə kompyuterə müxtəlif periferiya qurğularını birləşdirmək olar.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Kompüterin Portları</dc:title>
  <dc:creator>Zakir Aliyev</dc:creator>
  <cp:lastModifiedBy>Zakir Aliyev Agamehdi</cp:lastModifiedBy>
  <cp:revision>2</cp:revision>
  <dcterms:modified xsi:type="dcterms:W3CDTF">2022-12-18T21:28:37Z</dcterms:modified>
</cp:coreProperties>
</file>