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 Medium" panose="00000600000000000000" pitchFamily="2" charset="0"/>
      <p:regular r:id="rId15"/>
      <p:bold r:id="rId16"/>
      <p:italic r:id="rId17"/>
      <p:boldItalic r:id="rId18"/>
    </p:embeddedFont>
    <p:embeddedFont>
      <p:font typeface="Rammetto One" panose="020B0604020202020204" charset="0"/>
      <p:regular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59BD4-867A-4BDE-ABE2-3F23C0E55ED2}">
  <a:tblStyle styleId="{DC559BD4-867A-4BDE-ABE2-3F23C0E55E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5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dabb775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dabb775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e7663663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e7663663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dabb7758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dabb7758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dabb7758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dabb7758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8e7663663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8e7663663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e766366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e766366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e7663663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e7663663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30375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500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131175" y="1084122"/>
            <a:ext cx="4881900" cy="25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467250" y="3733609"/>
            <a:ext cx="4209900" cy="407700"/>
          </a:xfrm>
          <a:prstGeom prst="rect">
            <a:avLst/>
          </a:prstGeom>
          <a:solidFill>
            <a:schemeClr val="accent1"/>
          </a:solidFill>
          <a:ln w="762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401037" y="79150"/>
            <a:ext cx="718304" cy="455853"/>
          </a:xfrm>
          <a:custGeom>
            <a:avLst/>
            <a:gdLst/>
            <a:ahLst/>
            <a:cxnLst/>
            <a:rect l="l" t="t" r="r" b="b"/>
            <a:pathLst>
              <a:path w="26860" h="17046" fill="none" extrusionOk="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flipH="1">
            <a:off x="-10500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/>
          <p:nvPr/>
        </p:nvSpPr>
        <p:spPr>
          <a:xfrm flipH="1">
            <a:off x="7692806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391900" y="247649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493900" y="1157991"/>
            <a:ext cx="2156100" cy="13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155500" y="3470050"/>
            <a:ext cx="4833000" cy="4335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10500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283837" y="161100"/>
            <a:ext cx="718304" cy="455853"/>
          </a:xfrm>
          <a:custGeom>
            <a:avLst/>
            <a:gdLst/>
            <a:ahLst/>
            <a:cxnLst/>
            <a:rect l="l" t="t" r="r" b="b"/>
            <a:pathLst>
              <a:path w="26860" h="17046" fill="none" extrusionOk="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77300" y="2662674"/>
            <a:ext cx="601847" cy="469373"/>
          </a:xfrm>
          <a:custGeom>
            <a:avLst/>
            <a:gdLst/>
            <a:ahLst/>
            <a:cxnLst/>
            <a:rect l="l" t="t" r="r" b="b"/>
            <a:pathLst>
              <a:path w="20912" h="16309" fill="none" extrusionOk="0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520602">
            <a:off x="4168774" y="4665055"/>
            <a:ext cx="1004874" cy="329805"/>
          </a:xfrm>
          <a:custGeom>
            <a:avLst/>
            <a:gdLst/>
            <a:ahLst/>
            <a:cxnLst/>
            <a:rect l="l" t="t" r="r" b="b"/>
            <a:pathLst>
              <a:path w="37574" h="12332" fill="none" extrusionOk="0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7692806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10500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930375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57350" y="2291450"/>
            <a:ext cx="3174300" cy="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12288" y="2291450"/>
            <a:ext cx="3174300" cy="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157350" y="2682775"/>
            <a:ext cx="31743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12288" y="2682775"/>
            <a:ext cx="31743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520602">
            <a:off x="-162851" y="496330"/>
            <a:ext cx="1004874" cy="329805"/>
          </a:xfrm>
          <a:custGeom>
            <a:avLst/>
            <a:gdLst/>
            <a:ahLst/>
            <a:cxnLst/>
            <a:rect l="l" t="t" r="r" b="b"/>
            <a:pathLst>
              <a:path w="37574" h="12332" fill="none" extrusionOk="0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6228068">
            <a:off x="4547289" y="4381331"/>
            <a:ext cx="665299" cy="664871"/>
          </a:xfrm>
          <a:custGeom>
            <a:avLst/>
            <a:gdLst/>
            <a:ahLst/>
            <a:cxnLst/>
            <a:rect l="l" t="t" r="r" b="b"/>
            <a:pathLst>
              <a:path w="24876" h="24860" fill="none" extrusionOk="0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1612300">
            <a:off x="8313838" y="1218499"/>
            <a:ext cx="515491" cy="574298"/>
          </a:xfrm>
          <a:custGeom>
            <a:avLst/>
            <a:gdLst/>
            <a:ahLst/>
            <a:cxnLst/>
            <a:rect l="l" t="t" r="r" b="b"/>
            <a:pathLst>
              <a:path w="19276" h="21475" fill="none" extrusionOk="0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566900" y="3934050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flipH="1">
            <a:off x="7692806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-10500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 rot="1520602">
            <a:off x="3868849" y="4941601"/>
            <a:ext cx="1004874" cy="329805"/>
          </a:xfrm>
          <a:custGeom>
            <a:avLst/>
            <a:gdLst/>
            <a:ahLst/>
            <a:cxnLst/>
            <a:rect l="l" t="t" r="r" b="b"/>
            <a:pathLst>
              <a:path w="37574" h="12332" fill="none" extrusionOk="0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242837" y="503450"/>
            <a:ext cx="718304" cy="455853"/>
          </a:xfrm>
          <a:custGeom>
            <a:avLst/>
            <a:gdLst/>
            <a:ahLst/>
            <a:cxnLst/>
            <a:rect l="l" t="t" r="r" b="b"/>
            <a:pathLst>
              <a:path w="26860" h="17046" fill="none" extrusionOk="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424000" y="1209775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7255458">
            <a:off x="543058" y="624876"/>
            <a:ext cx="224166" cy="213001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306350" y="4290077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612300">
            <a:off x="-78587" y="3116049"/>
            <a:ext cx="515491" cy="574298"/>
          </a:xfrm>
          <a:custGeom>
            <a:avLst/>
            <a:gdLst/>
            <a:ahLst/>
            <a:cxnLst/>
            <a:rect l="l" t="t" r="r" b="b"/>
            <a:pathLst>
              <a:path w="19276" h="21475" fill="none" extrusionOk="0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6930375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-10500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15788" y="913725"/>
            <a:ext cx="38394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815788" y="2112975"/>
            <a:ext cx="3839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>
            <a:off x="5159363" y="987275"/>
            <a:ext cx="3168900" cy="316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3" name="Google Shape;63;p7"/>
          <p:cNvSpPr/>
          <p:nvPr/>
        </p:nvSpPr>
        <p:spPr>
          <a:xfrm>
            <a:off x="1108487" y="161100"/>
            <a:ext cx="718304" cy="455853"/>
          </a:xfrm>
          <a:custGeom>
            <a:avLst/>
            <a:gdLst/>
            <a:ahLst/>
            <a:cxnLst/>
            <a:rect l="l" t="t" r="r" b="b"/>
            <a:pathLst>
              <a:path w="26860" h="17046" fill="none" extrusionOk="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 rot="1520602">
            <a:off x="8350499" y="4428980"/>
            <a:ext cx="1004874" cy="329805"/>
          </a:xfrm>
          <a:custGeom>
            <a:avLst/>
            <a:gdLst/>
            <a:ahLst/>
            <a:cxnLst/>
            <a:rect l="l" t="t" r="r" b="b"/>
            <a:pathLst>
              <a:path w="37574" h="12332" fill="none" extrusionOk="0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1842400" y="2221525"/>
            <a:ext cx="5459400" cy="16818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 flipH="1">
            <a:off x="-10500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1520602" flipH="1">
            <a:off x="1990899" y="4614505"/>
            <a:ext cx="1004874" cy="329805"/>
          </a:xfrm>
          <a:custGeom>
            <a:avLst/>
            <a:gdLst/>
            <a:ahLst/>
            <a:cxnLst/>
            <a:rect l="l" t="t" r="r" b="b"/>
            <a:pathLst>
              <a:path w="37574" h="12332" fill="none" extrusionOk="0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6390300" y="4674124"/>
            <a:ext cx="601847" cy="469373"/>
          </a:xfrm>
          <a:custGeom>
            <a:avLst/>
            <a:gdLst/>
            <a:ahLst/>
            <a:cxnLst/>
            <a:rect l="l" t="t" r="r" b="b"/>
            <a:pathLst>
              <a:path w="20912" h="16309" fill="none" extrusionOk="0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382963" y="385624"/>
            <a:ext cx="515488" cy="574295"/>
          </a:xfrm>
          <a:custGeom>
            <a:avLst/>
            <a:gdLst/>
            <a:ahLst/>
            <a:cxnLst/>
            <a:rect l="l" t="t" r="r" b="b"/>
            <a:pathLst>
              <a:path w="19276" h="21475" fill="none" extrusionOk="0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3789362" y="194675"/>
            <a:ext cx="718304" cy="455853"/>
          </a:xfrm>
          <a:custGeom>
            <a:avLst/>
            <a:gdLst/>
            <a:ahLst/>
            <a:cxnLst/>
            <a:rect l="l" t="t" r="r" b="b"/>
            <a:pathLst>
              <a:path w="26860" h="17046" fill="none" extrusionOk="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7692806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2069700" y="1240188"/>
            <a:ext cx="5004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 flipH="1">
            <a:off x="-10500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/>
          <p:nvPr/>
        </p:nvSpPr>
        <p:spPr>
          <a:xfrm flipH="1">
            <a:off x="7692806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1"/>
          </p:nvPr>
        </p:nvSpPr>
        <p:spPr>
          <a:xfrm>
            <a:off x="1822050" y="1614700"/>
            <a:ext cx="228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2"/>
          </p:nvPr>
        </p:nvSpPr>
        <p:spPr>
          <a:xfrm>
            <a:off x="1822050" y="2111200"/>
            <a:ext cx="228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3"/>
          </p:nvPr>
        </p:nvSpPr>
        <p:spPr>
          <a:xfrm>
            <a:off x="5707227" y="2111200"/>
            <a:ext cx="228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4"/>
          </p:nvPr>
        </p:nvSpPr>
        <p:spPr>
          <a:xfrm>
            <a:off x="1822050" y="3501125"/>
            <a:ext cx="228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5"/>
          </p:nvPr>
        </p:nvSpPr>
        <p:spPr>
          <a:xfrm>
            <a:off x="5707227" y="3501125"/>
            <a:ext cx="228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6"/>
          </p:nvPr>
        </p:nvSpPr>
        <p:spPr>
          <a:xfrm>
            <a:off x="1822050" y="3004625"/>
            <a:ext cx="228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7"/>
          </p:nvPr>
        </p:nvSpPr>
        <p:spPr>
          <a:xfrm>
            <a:off x="5707225" y="1614700"/>
            <a:ext cx="228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8"/>
          </p:nvPr>
        </p:nvSpPr>
        <p:spPr>
          <a:xfrm>
            <a:off x="5707225" y="3004625"/>
            <a:ext cx="2287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2"/>
          <p:cNvSpPr/>
          <p:nvPr/>
        </p:nvSpPr>
        <p:spPr>
          <a:xfrm rot="2269399">
            <a:off x="8010995" y="4341865"/>
            <a:ext cx="1004868" cy="329803"/>
          </a:xfrm>
          <a:custGeom>
            <a:avLst/>
            <a:gdLst/>
            <a:ahLst/>
            <a:cxnLst/>
            <a:rect l="l" t="t" r="r" b="b"/>
            <a:pathLst>
              <a:path w="37574" h="12332" fill="none" extrusionOk="0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2655912" y="4608500"/>
            <a:ext cx="718304" cy="455853"/>
          </a:xfrm>
          <a:custGeom>
            <a:avLst/>
            <a:gdLst/>
            <a:ahLst/>
            <a:cxnLst/>
            <a:rect l="l" t="t" r="r" b="b"/>
            <a:pathLst>
              <a:path w="26860" h="17046" fill="none" extrusionOk="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8280700" y="1169238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8479750" y="1716252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 rot="6228068">
            <a:off x="8180764" y="303681"/>
            <a:ext cx="665299" cy="664871"/>
          </a:xfrm>
          <a:custGeom>
            <a:avLst/>
            <a:gdLst/>
            <a:ahLst/>
            <a:cxnLst/>
            <a:rect l="l" t="t" r="r" b="b"/>
            <a:pathLst>
              <a:path w="24876" h="24860" fill="none" extrusionOk="0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name="adj" fmla="val 1396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6930375" y="0"/>
            <a:ext cx="2213625" cy="2029475"/>
          </a:xfrm>
          <a:custGeom>
            <a:avLst/>
            <a:gdLst/>
            <a:ahLst/>
            <a:cxnLst/>
            <a:rect l="l" t="t" r="r" b="b"/>
            <a:pathLst>
              <a:path w="88545" h="81179" extrusionOk="0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-10500" y="2624875"/>
            <a:ext cx="1451194" cy="2518614"/>
          </a:xfrm>
          <a:custGeom>
            <a:avLst/>
            <a:gdLst/>
            <a:ahLst/>
            <a:cxnLst/>
            <a:rect l="l" t="t" r="r" b="b"/>
            <a:pathLst>
              <a:path w="36823" h="63908" extrusionOk="0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mmetto One"/>
              <a:buNone/>
              <a:defRPr sz="3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8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ctrTitle"/>
          </p:nvPr>
        </p:nvSpPr>
        <p:spPr>
          <a:xfrm>
            <a:off x="2137457" y="1592018"/>
            <a:ext cx="4881900" cy="25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highlight>
                  <a:schemeClr val="accent2"/>
                </a:highlight>
              </a:rPr>
              <a:t>Hazırladı</a:t>
            </a:r>
            <a:r>
              <a:rPr lang="en-GB" sz="3500" dirty="0">
                <a:highlight>
                  <a:schemeClr val="accent2"/>
                </a:highlight>
              </a:rPr>
              <a:t> : </a:t>
            </a:r>
            <a:r>
              <a:rPr lang="en-GB" sz="3500" dirty="0" err="1">
                <a:highlight>
                  <a:schemeClr val="accent2"/>
                </a:highlight>
              </a:rPr>
              <a:t>Gülçöhrə</a:t>
            </a:r>
            <a:r>
              <a:rPr lang="en-GB" sz="3500" dirty="0">
                <a:highlight>
                  <a:schemeClr val="accent2"/>
                </a:highlight>
              </a:rPr>
              <a:t> </a:t>
            </a:r>
            <a:r>
              <a:rPr lang="en-GB" sz="3500" dirty="0" err="1">
                <a:highlight>
                  <a:schemeClr val="accent2"/>
                </a:highlight>
              </a:rPr>
              <a:t>Sultanova</a:t>
            </a:r>
            <a:br>
              <a:rPr lang="en-GB" sz="3500" dirty="0">
                <a:highlight>
                  <a:schemeClr val="accent2"/>
                </a:highlight>
              </a:rPr>
            </a:br>
            <a:r>
              <a:rPr lang="en-GB" sz="3500" dirty="0" err="1">
                <a:highlight>
                  <a:schemeClr val="accent2"/>
                </a:highlight>
              </a:rPr>
              <a:t>Fənn</a:t>
            </a:r>
            <a:r>
              <a:rPr lang="en-GB" sz="3500" dirty="0">
                <a:highlight>
                  <a:schemeClr val="accent2"/>
                </a:highlight>
              </a:rPr>
              <a:t> : </a:t>
            </a:r>
            <a:r>
              <a:rPr lang="en-GB" sz="3500" dirty="0" err="1">
                <a:highlight>
                  <a:schemeClr val="accent2"/>
                </a:highlight>
              </a:rPr>
              <a:t>Kompüter</a:t>
            </a:r>
            <a:r>
              <a:rPr lang="en-GB" sz="3500" dirty="0">
                <a:highlight>
                  <a:schemeClr val="accent2"/>
                </a:highlight>
              </a:rPr>
              <a:t> </a:t>
            </a:r>
            <a:r>
              <a:rPr lang="en-GB" sz="3500" dirty="0" err="1">
                <a:highlight>
                  <a:schemeClr val="accent2"/>
                </a:highlight>
              </a:rPr>
              <a:t>Arxitekturası</a:t>
            </a:r>
            <a:br>
              <a:rPr lang="en-GB" sz="3500" dirty="0">
                <a:highlight>
                  <a:schemeClr val="accent2"/>
                </a:highlight>
              </a:rPr>
            </a:br>
            <a:endParaRPr lang="en-GB" sz="3500" dirty="0">
              <a:highlight>
                <a:schemeClr val="accent2"/>
              </a:highlight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subTitle" idx="1"/>
          </p:nvPr>
        </p:nvSpPr>
        <p:spPr>
          <a:xfrm>
            <a:off x="2467250" y="3733609"/>
            <a:ext cx="42099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Sərbəst</a:t>
            </a:r>
            <a:r>
              <a:rPr lang="en-GB" dirty="0"/>
              <a:t> </a:t>
            </a:r>
            <a:r>
              <a:rPr lang="en-GB" dirty="0" err="1"/>
              <a:t>iş</a:t>
            </a:r>
            <a:r>
              <a:rPr lang="en-GB" dirty="0"/>
              <a:t> № 9</a:t>
            </a:r>
          </a:p>
        </p:txBody>
      </p:sp>
      <p:sp>
        <p:nvSpPr>
          <p:cNvPr id="312" name="Google Shape;312;p31"/>
          <p:cNvSpPr/>
          <p:nvPr/>
        </p:nvSpPr>
        <p:spPr>
          <a:xfrm rot="1520602">
            <a:off x="7613499" y="4525580"/>
            <a:ext cx="1004874" cy="329805"/>
          </a:xfrm>
          <a:custGeom>
            <a:avLst/>
            <a:gdLst/>
            <a:ahLst/>
            <a:cxnLst/>
            <a:rect l="l" t="t" r="r" b="b"/>
            <a:pathLst>
              <a:path w="37574" h="12332" fill="none" extrusionOk="0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7626150" y="1364674"/>
            <a:ext cx="601847" cy="469373"/>
          </a:xfrm>
          <a:custGeom>
            <a:avLst/>
            <a:gdLst/>
            <a:ahLst/>
            <a:cxnLst/>
            <a:rect l="l" t="t" r="r" b="b"/>
            <a:pathLst>
              <a:path w="20912" h="16309" fill="none" extrusionOk="0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6228068">
            <a:off x="575739" y="3835156"/>
            <a:ext cx="665299" cy="664871"/>
          </a:xfrm>
          <a:custGeom>
            <a:avLst/>
            <a:gdLst/>
            <a:ahLst/>
            <a:cxnLst/>
            <a:rect l="l" t="t" r="r" b="b"/>
            <a:pathLst>
              <a:path w="24876" h="24860" fill="none" extrusionOk="0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 rot="1612300">
            <a:off x="650638" y="1123961"/>
            <a:ext cx="515491" cy="574298"/>
          </a:xfrm>
          <a:custGeom>
            <a:avLst/>
            <a:gdLst/>
            <a:ahLst/>
            <a:cxnLst/>
            <a:rect l="l" t="t" r="r" b="b"/>
            <a:pathLst>
              <a:path w="19276" h="21475" fill="none" extrusionOk="0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8316850" y="3075725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7946438" y="2841363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8061338" y="3406925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"/>
          <p:cNvSpPr/>
          <p:nvPr/>
        </p:nvSpPr>
        <p:spPr>
          <a:xfrm rot="7255458">
            <a:off x="1477558" y="694926"/>
            <a:ext cx="224166" cy="213001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1144300" y="3229650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7255458">
            <a:off x="1941862" y="949563"/>
            <a:ext cx="224166" cy="213001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6093900" y="466650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3868975" y="4395502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F5B1A4-A219-4B9B-5A8E-549546229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3" r="-1" b="2773"/>
          <a:stretch/>
        </p:blipFill>
        <p:spPr>
          <a:xfrm>
            <a:off x="977610" y="570964"/>
            <a:ext cx="4398178" cy="40015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9651B6-FB7E-AEEE-86FB-962394F63A47}"/>
              </a:ext>
            </a:extLst>
          </p:cNvPr>
          <p:cNvSpPr txBox="1"/>
          <p:nvPr/>
        </p:nvSpPr>
        <p:spPr>
          <a:xfrm>
            <a:off x="5755132" y="881030"/>
            <a:ext cx="2533462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300" b="1" i="1" cap="all" dirty="0" err="1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Skaner</a:t>
            </a:r>
            <a:r>
              <a:rPr lang="en-US" sz="4300" b="1" i="1" cap="all" dirty="0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300" b="1" i="1" cap="all" dirty="0" err="1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US" sz="4300" b="1" i="1" cap="all" dirty="0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300" b="1" i="1" cap="all" dirty="0" err="1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onun</a:t>
            </a:r>
            <a:r>
              <a:rPr lang="en-US" sz="4300" b="1" i="1" cap="all" dirty="0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300" b="1" i="1" cap="all" dirty="0" err="1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tətb</a:t>
            </a:r>
            <a:r>
              <a:rPr lang="az-Latn-AZ" sz="4300" b="1" i="1" cap="all" dirty="0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</a:t>
            </a:r>
            <a:r>
              <a:rPr lang="en-US" sz="4300" b="1" i="1" cap="all" dirty="0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</a:t>
            </a:r>
            <a:r>
              <a:rPr lang="en-US" sz="4300" b="1" i="1" cap="all" dirty="0" err="1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sahələr</a:t>
            </a:r>
            <a:r>
              <a:rPr lang="az-Latn-AZ" sz="4300" b="1" i="1" cap="all" dirty="0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</a:t>
            </a:r>
            <a:endParaRPr lang="en-US" sz="4300" b="1" i="1" cap="all" dirty="0">
              <a:solidFill>
                <a:schemeClr val="accent1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4300" b="1" i="1" cap="all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/>
          <p:nvPr/>
        </p:nvSpPr>
        <p:spPr>
          <a:xfrm rot="6228068">
            <a:off x="7838664" y="3299556"/>
            <a:ext cx="665299" cy="664871"/>
          </a:xfrm>
          <a:custGeom>
            <a:avLst/>
            <a:gdLst/>
            <a:ahLst/>
            <a:cxnLst/>
            <a:rect l="l" t="t" r="r" b="b"/>
            <a:pathLst>
              <a:path w="24876" h="24860" fill="none" extrusionOk="0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4"/>
          <p:cNvSpPr/>
          <p:nvPr/>
        </p:nvSpPr>
        <p:spPr>
          <a:xfrm rot="1612300">
            <a:off x="7956038" y="1158324"/>
            <a:ext cx="515491" cy="574298"/>
          </a:xfrm>
          <a:custGeom>
            <a:avLst/>
            <a:gdLst/>
            <a:ahLst/>
            <a:cxnLst/>
            <a:rect l="l" t="t" r="r" b="b"/>
            <a:pathLst>
              <a:path w="19276" h="21475" fill="none" extrusionOk="0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1403713" y="928638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1353225" y="4235375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"/>
          <p:cNvSpPr/>
          <p:nvPr/>
        </p:nvSpPr>
        <p:spPr>
          <a:xfrm rot="7255458">
            <a:off x="7253287" y="1704426"/>
            <a:ext cx="224166" cy="213001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7514450" y="616950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884388" y="2624865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7E136-3CD0-EB10-E835-248C6DBA3F5E}"/>
              </a:ext>
            </a:extLst>
          </p:cNvPr>
          <p:cNvSpPr txBox="1"/>
          <p:nvPr/>
        </p:nvSpPr>
        <p:spPr>
          <a:xfrm>
            <a:off x="996438" y="1318306"/>
            <a:ext cx="297532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Mətn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və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qrafiki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informasiyanın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surətini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çıxarıb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kompüterə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daxil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etmək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üçün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(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Scaner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)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qurğusundan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istifadə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edilir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Başqa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sözlə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desək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[Scanner]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gerçək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görüntünün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rəqəmli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surətini</a:t>
            </a:r>
            <a:r>
              <a:rPr lang="en-US" sz="15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5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yaratmaq</a:t>
            </a:r>
            <a:endParaRPr lang="en-US" sz="1500" b="1" i="1" cap="all" dirty="0">
              <a:solidFill>
                <a:schemeClr val="accent1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close-up of a computer mouse&#10;&#10;Description automatically generated with medium confidence">
            <a:extLst>
              <a:ext uri="{FF2B5EF4-FFF2-40B4-BE49-F238E27FC236}">
                <a16:creationId xmlns:a16="http://schemas.microsoft.com/office/drawing/2014/main" id="{E339A61E-AA91-E48A-5624-9D0F24CB7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95" y="706485"/>
            <a:ext cx="3278882" cy="16394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F9ECA1-AB2B-FC93-81BB-EE88B396EF48}"/>
              </a:ext>
            </a:extLst>
          </p:cNvPr>
          <p:cNvSpPr txBox="1"/>
          <p:nvPr/>
        </p:nvSpPr>
        <p:spPr>
          <a:xfrm>
            <a:off x="3911756" y="2701193"/>
            <a:ext cx="3278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üçün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qurğudur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Skaner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fotoşəkil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rəsm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əl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yazması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qəzet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və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jurnal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surətlərinin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kompüterdə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təkrar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istifadə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edilməsini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təmin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1" cap="all" dirty="0" err="1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edir</a:t>
            </a:r>
            <a:r>
              <a:rPr lang="en-US" sz="1600" b="1" i="1" cap="all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GB" sz="1600" b="1" i="1" dirty="0">
              <a:solidFill>
                <a:schemeClr val="accent1">
                  <a:lumMod val="25000"/>
                </a:schemeClr>
              </a:solidFill>
            </a:endParaRPr>
          </a:p>
          <a:p>
            <a:endParaRPr lang="en-GB" sz="1600" b="1" i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>
            <a:spLocks noGrp="1"/>
          </p:cNvSpPr>
          <p:nvPr>
            <p:ph type="title"/>
          </p:nvPr>
        </p:nvSpPr>
        <p:spPr>
          <a:xfrm>
            <a:off x="815788" y="667926"/>
            <a:ext cx="5147968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Planşet</a:t>
            </a:r>
            <a:r>
              <a:rPr lang="en-GB" dirty="0"/>
              <a:t> </a:t>
            </a:r>
            <a:r>
              <a:rPr lang="en-GB" dirty="0" err="1"/>
              <a:t>skanerlər</a:t>
            </a:r>
            <a:r>
              <a:rPr lang="en-GB" dirty="0"/>
              <a:t> (FLATBED SCANNER)</a:t>
            </a:r>
          </a:p>
        </p:txBody>
      </p:sp>
      <p:sp>
        <p:nvSpPr>
          <p:cNvPr id="384" name="Google Shape;384;p35"/>
          <p:cNvSpPr txBox="1">
            <a:spLocks noGrp="1"/>
          </p:cNvSpPr>
          <p:nvPr>
            <p:ph type="body" idx="1"/>
          </p:nvPr>
        </p:nvSpPr>
        <p:spPr>
          <a:xfrm>
            <a:off x="815788" y="2112975"/>
            <a:ext cx="417245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</a:rPr>
              <a:t>Kserokopiya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aparatına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oxşayırlar</a:t>
            </a:r>
            <a:r>
              <a:rPr lang="en-GB" sz="1200" dirty="0">
                <a:solidFill>
                  <a:schemeClr val="dk1"/>
                </a:solidFill>
              </a:rPr>
              <a:t>. </a:t>
            </a:r>
            <a:r>
              <a:rPr lang="en-GB" sz="1200" dirty="0" err="1">
                <a:solidFill>
                  <a:schemeClr val="dk1"/>
                </a:solidFill>
              </a:rPr>
              <a:t>Kserokopiya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sənədin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surətini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kağız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üzərinə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köçürür</a:t>
            </a:r>
            <a:r>
              <a:rPr lang="en-GB" sz="1200" dirty="0">
                <a:solidFill>
                  <a:schemeClr val="dk1"/>
                </a:solidFill>
              </a:rPr>
              <a:t>, </a:t>
            </a:r>
            <a:r>
              <a:rPr lang="en-GB" sz="1200" dirty="0" err="1">
                <a:solidFill>
                  <a:schemeClr val="dk1"/>
                </a:solidFill>
              </a:rPr>
              <a:t>skaner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isə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elektron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formada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kompüterin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yaddaşına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köçürür</a:t>
            </a:r>
            <a:r>
              <a:rPr lang="en-GB" sz="1200" dirty="0">
                <a:solidFill>
                  <a:schemeClr val="dk1"/>
                </a:solidFill>
              </a:rPr>
              <a:t>. </a:t>
            </a:r>
            <a:r>
              <a:rPr lang="en-GB" sz="1200" dirty="0" err="1">
                <a:solidFill>
                  <a:schemeClr val="dk1"/>
                </a:solidFill>
              </a:rPr>
              <a:t>Skanerin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əsas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hissəsi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işıq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lampasından</a:t>
            </a:r>
            <a:r>
              <a:rPr lang="en-GB" sz="1200" dirty="0">
                <a:solidFill>
                  <a:schemeClr val="dk1"/>
                </a:solidFill>
              </a:rPr>
              <a:t>, </a:t>
            </a:r>
            <a:r>
              <a:rPr lang="en-GB" sz="1200" dirty="0" err="1">
                <a:solidFill>
                  <a:schemeClr val="dk1"/>
                </a:solidFill>
              </a:rPr>
              <a:t>optik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güzgü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sistemindən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və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fotoelementlərdən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təşkil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olunmuş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blokdan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ibarətdir</a:t>
            </a:r>
            <a:r>
              <a:rPr lang="en-GB" sz="1200" dirty="0">
                <a:solidFill>
                  <a:schemeClr val="dk1"/>
                </a:solidFill>
              </a:rPr>
              <a:t>. </a:t>
            </a:r>
            <a:r>
              <a:rPr lang="en-GB" sz="1200" dirty="0" err="1">
                <a:solidFill>
                  <a:schemeClr val="dk1"/>
                </a:solidFill>
              </a:rPr>
              <a:t>Skanerin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qapağını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qaldıranda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şüşə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görürük</a:t>
            </a:r>
            <a:r>
              <a:rPr lang="en-GB" sz="1200" dirty="0">
                <a:solidFill>
                  <a:schemeClr val="dk1"/>
                </a:solidFill>
              </a:rPr>
              <a:t>, </a:t>
            </a:r>
            <a:r>
              <a:rPr lang="en-GB" sz="1200" dirty="0" err="1">
                <a:solidFill>
                  <a:schemeClr val="dk1"/>
                </a:solidFill>
              </a:rPr>
              <a:t>şüşənin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altında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hərəkət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edən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başlıq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yerləşir</a:t>
            </a:r>
            <a:r>
              <a:rPr lang="en-GB" sz="1200" dirty="0">
                <a:solidFill>
                  <a:schemeClr val="dk1"/>
                </a:solidFill>
              </a:rPr>
              <a:t>. </a:t>
            </a:r>
            <a:r>
              <a:rPr lang="en-GB" sz="1200" dirty="0" err="1">
                <a:solidFill>
                  <a:schemeClr val="dk1"/>
                </a:solidFill>
              </a:rPr>
              <a:t>Skan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etmək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istədiyimizi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üzü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aşağı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qoyuruq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və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qapağı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bağlayırıq</a:t>
            </a:r>
            <a:r>
              <a:rPr lang="en-GB" sz="1200" dirty="0">
                <a:solidFill>
                  <a:schemeClr val="dk1"/>
                </a:solidFill>
              </a:rPr>
              <a:t>. </a:t>
            </a:r>
            <a:r>
              <a:rPr lang="en-GB" sz="1200" dirty="0" err="1">
                <a:solidFill>
                  <a:schemeClr val="dk1"/>
                </a:solidFill>
              </a:rPr>
              <a:t>Ya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skanerin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üzərində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olan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düyməni</a:t>
            </a:r>
            <a:r>
              <a:rPr lang="en-GB" sz="1200" dirty="0">
                <a:solidFill>
                  <a:schemeClr val="dk1"/>
                </a:solidFill>
              </a:rPr>
              <a:t>, </a:t>
            </a:r>
            <a:r>
              <a:rPr lang="en-GB" sz="1200" dirty="0" err="1">
                <a:solidFill>
                  <a:schemeClr val="dk1"/>
                </a:solidFill>
              </a:rPr>
              <a:t>ya</a:t>
            </a:r>
            <a:r>
              <a:rPr lang="en-GB" sz="1200" dirty="0">
                <a:solidFill>
                  <a:schemeClr val="dk1"/>
                </a:solidFill>
              </a:rPr>
              <a:t> da </a:t>
            </a:r>
            <a:r>
              <a:rPr lang="en-GB" sz="1200" dirty="0" err="1">
                <a:solidFill>
                  <a:schemeClr val="dk1"/>
                </a:solidFill>
              </a:rPr>
              <a:t>kompüterdə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proqram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təminatı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varsa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müvafiq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düyməni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vurmaqla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prosesi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başlayır</a:t>
            </a:r>
            <a:r>
              <a:rPr lang="en-GB" sz="1200" dirty="0">
                <a:solidFill>
                  <a:schemeClr val="dk1"/>
                </a:solidFill>
              </a:rPr>
              <a:t>. </a:t>
            </a:r>
            <a:r>
              <a:rPr lang="en-GB" sz="1200" dirty="0" err="1">
                <a:solidFill>
                  <a:schemeClr val="dk1"/>
                </a:solidFill>
              </a:rPr>
              <a:t>Skan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prosesində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qapağı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qaldırmaq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olmaz</a:t>
            </a:r>
            <a:r>
              <a:rPr lang="en-GB" sz="12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387" name="Google Shape;387;p35"/>
          <p:cNvSpPr/>
          <p:nvPr/>
        </p:nvSpPr>
        <p:spPr>
          <a:xfrm rot="1612300">
            <a:off x="7881938" y="588699"/>
            <a:ext cx="515491" cy="574298"/>
          </a:xfrm>
          <a:custGeom>
            <a:avLst/>
            <a:gdLst/>
            <a:ahLst/>
            <a:cxnLst/>
            <a:rect l="l" t="t" r="r" b="b"/>
            <a:pathLst>
              <a:path w="19276" h="21475" fill="none" extrusionOk="0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5025600" y="769350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4655188" y="534988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4770088" y="1100550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/>
          <p:nvPr/>
        </p:nvSpPr>
        <p:spPr>
          <a:xfrm rot="7255458">
            <a:off x="6788983" y="1449789"/>
            <a:ext cx="224166" cy="213001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4200525" y="4156175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5"/>
          <p:cNvSpPr/>
          <p:nvPr/>
        </p:nvSpPr>
        <p:spPr>
          <a:xfrm rot="7255458">
            <a:off x="7253287" y="1704426"/>
            <a:ext cx="224166" cy="213001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3742438" y="4395490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E045C-CFA3-215A-93A7-0E558DB79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71" y="1100550"/>
            <a:ext cx="3010217" cy="34037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/>
          <p:nvPr/>
        </p:nvSpPr>
        <p:spPr>
          <a:xfrm rot="6228068">
            <a:off x="463751" y="2151906"/>
            <a:ext cx="665299" cy="664871"/>
          </a:xfrm>
          <a:custGeom>
            <a:avLst/>
            <a:gdLst/>
            <a:ahLst/>
            <a:cxnLst/>
            <a:rect l="l" t="t" r="r" b="b"/>
            <a:pathLst>
              <a:path w="24876" h="24860" fill="none" extrusionOk="0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w="28575" cap="flat" cmpd="sng">
            <a:solidFill>
              <a:srgbClr val="283C9F"/>
            </a:solidFill>
            <a:prstDash val="solid"/>
            <a:miter lim="299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36"/>
          <p:cNvGrpSpPr/>
          <p:nvPr/>
        </p:nvGrpSpPr>
        <p:grpSpPr>
          <a:xfrm rot="-5400000">
            <a:off x="6743738" y="344562"/>
            <a:ext cx="594513" cy="778563"/>
            <a:chOff x="7946438" y="2841363"/>
            <a:chExt cx="594513" cy="778563"/>
          </a:xfrm>
        </p:grpSpPr>
        <p:sp>
          <p:nvSpPr>
            <p:cNvPr id="403" name="Google Shape;403;p36"/>
            <p:cNvSpPr/>
            <p:nvPr/>
          </p:nvSpPr>
          <p:spPr>
            <a:xfrm>
              <a:off x="8316850" y="3075725"/>
              <a:ext cx="224100" cy="213000"/>
            </a:xfrm>
            <a:prstGeom prst="star5">
              <a:avLst>
                <a:gd name="adj" fmla="val 9697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7946438" y="2841363"/>
              <a:ext cx="296400" cy="281700"/>
            </a:xfrm>
            <a:prstGeom prst="star5">
              <a:avLst>
                <a:gd name="adj" fmla="val 9697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8061338" y="3406925"/>
              <a:ext cx="224100" cy="213000"/>
            </a:xfrm>
            <a:prstGeom prst="star5">
              <a:avLst>
                <a:gd name="adj" fmla="val 9697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6"/>
          <p:cNvSpPr/>
          <p:nvPr/>
        </p:nvSpPr>
        <p:spPr>
          <a:xfrm>
            <a:off x="822800" y="2939225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6"/>
          <p:cNvGrpSpPr/>
          <p:nvPr/>
        </p:nvGrpSpPr>
        <p:grpSpPr>
          <a:xfrm>
            <a:off x="1440691" y="650527"/>
            <a:ext cx="762204" cy="556437"/>
            <a:chOff x="1440691" y="650527"/>
            <a:chExt cx="762204" cy="556437"/>
          </a:xfrm>
        </p:grpSpPr>
        <p:sp>
          <p:nvSpPr>
            <p:cNvPr id="408" name="Google Shape;408;p36"/>
            <p:cNvSpPr/>
            <p:nvPr/>
          </p:nvSpPr>
          <p:spPr>
            <a:xfrm rot="7255458">
              <a:off x="1477558" y="694926"/>
              <a:ext cx="224166" cy="213001"/>
            </a:xfrm>
            <a:prstGeom prst="star5">
              <a:avLst>
                <a:gd name="adj" fmla="val 9697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 rot="7255458">
              <a:off x="1941862" y="949563"/>
              <a:ext cx="224166" cy="213001"/>
            </a:xfrm>
            <a:prstGeom prst="star5">
              <a:avLst>
                <a:gd name="adj" fmla="val 9697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6"/>
          <p:cNvSpPr/>
          <p:nvPr/>
        </p:nvSpPr>
        <p:spPr>
          <a:xfrm>
            <a:off x="7793075" y="3511350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5329350" y="4312852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8A9E5BAF-D4F5-A59E-A6AD-6DED3B004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24" y="859443"/>
            <a:ext cx="2825325" cy="3378875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E85A37F8-A72C-9A5E-9042-7BE42E9D1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08" y="1206945"/>
            <a:ext cx="3338082" cy="22669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3D </a:t>
            </a:r>
            <a:r>
              <a:rPr lang="en-GB" dirty="0" err="1"/>
              <a:t>Skan</a:t>
            </a:r>
            <a:r>
              <a:rPr lang="en-GB" dirty="0"/>
              <a:t> </a:t>
            </a:r>
            <a:r>
              <a:rPr lang="en-GB" dirty="0" err="1"/>
              <a:t>nədir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421" name="Google Shape;421;p37"/>
          <p:cNvSpPr/>
          <p:nvPr/>
        </p:nvSpPr>
        <p:spPr>
          <a:xfrm>
            <a:off x="1425525" y="1133000"/>
            <a:ext cx="224100" cy="2130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1055113" y="898638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 rot="7255458">
            <a:off x="8145483" y="3838139"/>
            <a:ext cx="224166" cy="213001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 rot="7255458">
            <a:off x="7847587" y="4054026"/>
            <a:ext cx="224166" cy="213001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7514325" y="873888"/>
            <a:ext cx="296400" cy="281700"/>
          </a:xfrm>
          <a:prstGeom prst="star5">
            <a:avLst>
              <a:gd name="adj" fmla="val 9697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2" descr="Skaner və onun tətbiq sahələri">
            <a:extLst>
              <a:ext uri="{FF2B5EF4-FFF2-40B4-BE49-F238E27FC236}">
                <a16:creationId xmlns:a16="http://schemas.microsoft.com/office/drawing/2014/main" id="{503D3BAF-01B5-BA3C-A8AC-A8C54F3C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6" y="1637399"/>
            <a:ext cx="4536063" cy="22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85D5E-03FC-C703-1A28-DF8C974469C5}"/>
              </a:ext>
            </a:extLst>
          </p:cNvPr>
          <p:cNvSpPr txBox="1"/>
          <p:nvPr/>
        </p:nvSpPr>
        <p:spPr>
          <a:xfrm>
            <a:off x="5257991" y="1155588"/>
            <a:ext cx="299957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Üçölçülü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və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ya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3D 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skan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—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bu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, real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obyektin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fiziki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formasının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rəqəmsal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formaya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obyektə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toxunmadan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çevrilmə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prosesidir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Prosesin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nəticəsi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obyektin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səth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poliqonları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haqqında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məlumat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toplanan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fayl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şəklində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obyektin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üçölçülü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modelidir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Fayl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STL 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formatındadır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onu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digər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formatlara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(OBJ, WRML, ASCII, 3ds, PLY, PTX 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və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ya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X) da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çevirmək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mümkündür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və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onu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3D 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modelləşdirmə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və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ya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 CAD-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layihələndirməyə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aid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hər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növ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proqramlarla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açmaq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200" b="1" i="1" dirty="0" err="1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mümkündür</a:t>
            </a:r>
            <a:r>
              <a:rPr lang="en-GB" sz="1200" b="1" i="1" dirty="0">
                <a:solidFill>
                  <a:schemeClr val="accent1">
                    <a:lumMod val="25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endParaRPr lang="en-GB" sz="1200" b="1" i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461;p38">
            <a:extLst>
              <a:ext uri="{FF2B5EF4-FFF2-40B4-BE49-F238E27FC236}">
                <a16:creationId xmlns:a16="http://schemas.microsoft.com/office/drawing/2014/main" id="{5BE849CD-F5E0-AB0C-BBC7-375FDBEB3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295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err="1"/>
              <a:t>İzlədiyiniz</a:t>
            </a:r>
            <a:r>
              <a:rPr lang="en-GB" sz="5000" dirty="0"/>
              <a:t> </a:t>
            </a:r>
            <a:r>
              <a:rPr lang="en-GB" sz="5000" dirty="0" err="1"/>
              <a:t>üçün</a:t>
            </a:r>
            <a:r>
              <a:rPr lang="en-GB" sz="5000" dirty="0"/>
              <a:t> </a:t>
            </a:r>
            <a:br>
              <a:rPr lang="en-GB" sz="5000" dirty="0"/>
            </a:br>
            <a:r>
              <a:rPr lang="en-GB" sz="5000" dirty="0" err="1"/>
              <a:t>Təşəkkürlərr</a:t>
            </a:r>
            <a:r>
              <a:rPr lang="en-GB" sz="5000" dirty="0"/>
              <a:t> !!!</a:t>
            </a:r>
            <a:br>
              <a:rPr lang="az-Latn-AZ" sz="5000" dirty="0"/>
            </a:br>
            <a:br>
              <a:rPr lang="en-GB" sz="5000" dirty="0"/>
            </a:br>
            <a:r>
              <a:rPr lang="en-GB" sz="2500" dirty="0"/>
              <a:t>S</a:t>
            </a:r>
            <a:r>
              <a:rPr lang="az-Latn-AZ" sz="2500" dirty="0"/>
              <a:t>ərbəst iş № 9</a:t>
            </a:r>
            <a:endParaRPr lang="en-GB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3 Marketing Plan by Slidesgo">
  <a:themeElements>
    <a:clrScheme name="Simple Light">
      <a:dk1>
        <a:srgbClr val="283C9F"/>
      </a:dk1>
      <a:lt1>
        <a:srgbClr val="F33F30"/>
      </a:lt1>
      <a:dk2>
        <a:srgbClr val="8BB496"/>
      </a:dk2>
      <a:lt2>
        <a:srgbClr val="C495C7"/>
      </a:lt2>
      <a:accent1>
        <a:srgbClr val="FFBDB4"/>
      </a:accent1>
      <a:accent2>
        <a:srgbClr val="FF8B44"/>
      </a:accent2>
      <a:accent3>
        <a:srgbClr val="FDB056"/>
      </a:accent3>
      <a:accent4>
        <a:srgbClr val="61C7D6"/>
      </a:accent4>
      <a:accent5>
        <a:srgbClr val="F6F6EA"/>
      </a:accent5>
      <a:accent6>
        <a:srgbClr val="FFFFFF"/>
      </a:accent6>
      <a:hlink>
        <a:srgbClr val="283C9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Verdana</vt:lpstr>
      <vt:lpstr>Poppins Medium</vt:lpstr>
      <vt:lpstr>Bebas Neue</vt:lpstr>
      <vt:lpstr>Calibri</vt:lpstr>
      <vt:lpstr>Rammetto One</vt:lpstr>
      <vt:lpstr>2023 Marketing Plan by Slidesgo</vt:lpstr>
      <vt:lpstr>Hazırladı : Gülçöhrə Sultanova Fənn : Kompüter Arxitekturası </vt:lpstr>
      <vt:lpstr>PowerPoint Presentation</vt:lpstr>
      <vt:lpstr>PowerPoint Presentation</vt:lpstr>
      <vt:lpstr>Planşet skanerlər (FLATBED SCANNER)</vt:lpstr>
      <vt:lpstr>PowerPoint Presentation</vt:lpstr>
      <vt:lpstr>3D Skan nədir? </vt:lpstr>
      <vt:lpstr>İzlədiyiniz üçün  Təşəkkürlərr !!!  Sərbəst iş №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Hazırladı : Gülçöhrə Sultanova Fənn : Kompüter Arxitekturası </dc:title>
  <dc:creator>Zakir Aliyev</dc:creator>
  <cp:lastModifiedBy>Zakir Aliyev Agamehdi</cp:lastModifiedBy>
  <cp:revision>1</cp:revision>
  <dcterms:modified xsi:type="dcterms:W3CDTF">2022-12-18T21:45:24Z</dcterms:modified>
</cp:coreProperties>
</file>