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303" r:id="rId7"/>
    <p:sldId id="304" r:id="rId8"/>
    <p:sldId id="305" r:id="rId9"/>
    <p:sldId id="308" r:id="rId10"/>
    <p:sldId id="309" r:id="rId11"/>
    <p:sldId id="307" r:id="rId12"/>
    <p:sldId id="310" r:id="rId13"/>
    <p:sldId id="311" r:id="rId14"/>
    <p:sldId id="312" r:id="rId15"/>
    <p:sldId id="290" r:id="rId16"/>
  </p:sldIdLst>
  <p:sldSz cx="9144000" cy="5143500" type="screen16x9"/>
  <p:notesSz cx="6858000" cy="9144000"/>
  <p:embeddedFontLst>
    <p:embeddedFont>
      <p:font typeface="Overpass" panose="020B0604020202020204" charset="0"/>
      <p:regular r:id="rId18"/>
      <p:bold r:id="rId19"/>
      <p:italic r:id="rId20"/>
      <p:boldItalic r:id="rId21"/>
    </p:embeddedFont>
    <p:embeddedFont>
      <p:font typeface="Oxan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D8FEF7-2C52-4845-8339-7ECFF647A00A}">
  <a:tblStyle styleId="{D5D8FEF7-2C52-4845-8339-7ECFF647A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f0710f2cc8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f0710f2cc8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45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f0710f2cc8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f0710f2cc8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52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08a788ee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08a788ee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f08a788ee6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f08a788ee6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f0710f2cc8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f0710f2cc8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21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f0710f2cc8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f0710f2cc8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34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f0710f2cc8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f0710f2cc8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26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f0710f2cc8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f0710f2cc8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13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34650" y="-92425"/>
            <a:ext cx="9236500" cy="5321150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1727700" y="1402388"/>
            <a:ext cx="56886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458200" y="3300850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rId3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13">
            <a:hlinkClick r:id="rId3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3925025" y="3203013"/>
            <a:ext cx="3216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198425" y="-124600"/>
            <a:ext cx="9393725" cy="5424592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3924975" y="1898032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3924975" y="4018388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59" r:id="rId6"/>
    <p:sldLayoutId id="2147483670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757367" y="2691707"/>
            <a:ext cx="3852001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800" b="1" dirty="0"/>
              <a:t>Hazırladı </a:t>
            </a:r>
            <a:r>
              <a:rPr lang="en-GB" sz="1800" b="1" dirty="0"/>
              <a:t>: </a:t>
            </a:r>
            <a:r>
              <a:rPr lang="az-Latn-AZ" sz="1800" b="1" dirty="0"/>
              <a:t>Sultanova Gülçöhrə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800" b="1" dirty="0"/>
              <a:t>Qrup </a:t>
            </a:r>
            <a:r>
              <a:rPr lang="en-GB" sz="1800" b="1" dirty="0"/>
              <a:t>: </a:t>
            </a:r>
            <a:r>
              <a:rPr lang="az-Latn-AZ" sz="1800" b="1" dirty="0"/>
              <a:t>KE022S1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800" b="1" dirty="0"/>
              <a:t>Fənn </a:t>
            </a:r>
            <a:r>
              <a:rPr lang="en-GB" sz="1800" b="1" dirty="0"/>
              <a:t>:</a:t>
            </a:r>
            <a:r>
              <a:rPr lang="en-US" sz="1800" b="1" dirty="0"/>
              <a:t> </a:t>
            </a:r>
            <a:r>
              <a:rPr lang="en-US" sz="1800" b="1" dirty="0" err="1"/>
              <a:t>Komp</a:t>
            </a:r>
            <a:r>
              <a:rPr lang="az-Latn-AZ" sz="1800" b="1" dirty="0"/>
              <a:t>üter Arxitekturası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800" b="1" dirty="0"/>
              <a:t>Sərbəst iş № 5</a:t>
            </a:r>
            <a:endParaRPr sz="1800" b="1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32576" y="748794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Komp</a:t>
            </a:r>
            <a:r>
              <a:rPr lang="az-Latn-AZ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üterin</a:t>
            </a:r>
            <a:br>
              <a:rPr lang="az-Latn-AZ" dirty="0">
                <a:solidFill>
                  <a:schemeClr val="accent4"/>
                </a:solidFill>
              </a:rPr>
            </a:br>
            <a:r>
              <a:rPr lang="az-Latn-AZ" dirty="0">
                <a:solidFill>
                  <a:schemeClr val="accent4"/>
                </a:solidFill>
              </a:rPr>
              <a:t>Portları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1F6BC82-C271-C518-54EC-5797032C4FE8}"/>
              </a:ext>
            </a:extLst>
          </p:cNvPr>
          <p:cNvSpPr txBox="1"/>
          <p:nvPr/>
        </p:nvSpPr>
        <p:spPr>
          <a:xfrm>
            <a:off x="1836000" y="288000"/>
            <a:ext cx="677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IEEE  1394  (FireWire,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-Link)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portu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 Bu  porta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istənilən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periferiya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qurğularını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qoşmaq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Ən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çox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bu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port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rəqəmsal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videokamera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xarici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sərt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disklərin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qoşulması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üçün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istifadə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olunur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 USB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portlardan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fərqli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olaraq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bu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porta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qoşulan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naqillərin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uzunluğu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72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metrdən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çox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ola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bilər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Müqayisə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üçün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 USB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portuna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qoşulan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naqillərin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uzunluğu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5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metrdən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çox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ola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bilməz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 Bir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birindən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verilənlərin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ötürmə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sürətilə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fərqlənən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FireWire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interfeysinin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2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modifikasiyası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mövcuddur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: FireWire/400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FireWire/800.</a:t>
            </a:r>
            <a:endParaRPr lang="en-GB" sz="1500" b="1" dirty="0">
              <a:solidFill>
                <a:schemeClr val="bg1"/>
              </a:solidFill>
              <a:latin typeface="Oxanium" panose="020B0604020202020204" charset="0"/>
            </a:endParaRPr>
          </a:p>
        </p:txBody>
      </p:sp>
      <p:pic>
        <p:nvPicPr>
          <p:cNvPr id="3" name="Picture 2" descr="A close-up of a cassette tape&#10;&#10;Description automatically generated with low confidence">
            <a:extLst>
              <a:ext uri="{FF2B5EF4-FFF2-40B4-BE49-F238E27FC236}">
                <a16:creationId xmlns:a16="http://schemas.microsoft.com/office/drawing/2014/main" id="{FE3B127B-B5DF-D86C-5B5D-4F7E7C3D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0" y="2433601"/>
            <a:ext cx="5512538" cy="22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4E267-896E-4838-1E18-572F6919D9E9}"/>
              </a:ext>
            </a:extLst>
          </p:cNvPr>
          <p:cNvSpPr txBox="1"/>
          <p:nvPr/>
        </p:nvSpPr>
        <p:spPr>
          <a:xfrm>
            <a:off x="928802" y="911758"/>
            <a:ext cx="364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DVI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Videokartın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rəqəmsal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 LCD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monitorların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qoşulması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üçün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istifadə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olunur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47685-6F6B-67DF-8C0C-960BCBC63205}"/>
              </a:ext>
            </a:extLst>
          </p:cNvPr>
          <p:cNvSpPr txBox="1"/>
          <p:nvPr/>
        </p:nvSpPr>
        <p:spPr>
          <a:xfrm>
            <a:off x="5475733" y="3288362"/>
            <a:ext cx="316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S-Video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.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Kompyuterdən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analoq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videosiqnalı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adi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televizora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ötürmək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məqsədilə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istifadə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olunur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. Bu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cürə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portlara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televizorlarda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,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videomaqnitofon-larda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və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DVD-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pleyerlərdə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rast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gəlmək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olar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06ED5-286F-A5E7-7EDC-91DBB959E42B}"/>
              </a:ext>
            </a:extLst>
          </p:cNvPr>
          <p:cNvCxnSpPr/>
          <p:nvPr/>
        </p:nvCxnSpPr>
        <p:spPr>
          <a:xfrm>
            <a:off x="4672800" y="732150"/>
            <a:ext cx="0" cy="3679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EB76FD-2DFF-2709-4BC9-6B214EB0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3" y="2309912"/>
            <a:ext cx="3936212" cy="1600438"/>
          </a:xfrm>
          <a:prstGeom prst="rect">
            <a:avLst/>
          </a:prstGeom>
        </p:spPr>
      </p:pic>
      <p:pic>
        <p:nvPicPr>
          <p:cNvPr id="9" name="Picture 8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D43D1D76-E0D7-4A0D-44FA-C44D9693F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354" y="1673607"/>
            <a:ext cx="3789979" cy="14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4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4E267-896E-4838-1E18-572F6919D9E9}"/>
              </a:ext>
            </a:extLst>
          </p:cNvPr>
          <p:cNvSpPr txBox="1"/>
          <p:nvPr/>
        </p:nvSpPr>
        <p:spPr>
          <a:xfrm>
            <a:off x="585888" y="2094468"/>
            <a:ext cx="39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HDMI  (High-Definition  Multimedia  Interface)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Kompyuterdən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rəqəmli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videosiqnalı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müasir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monitorlara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və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ya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televizorlara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ötürmək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üçün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istifadə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olunur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Bu porta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noutbuklarda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rast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gəlmək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olar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47685-6F6B-67DF-8C0C-960BCBC63205}"/>
              </a:ext>
            </a:extLst>
          </p:cNvPr>
          <p:cNvSpPr txBox="1"/>
          <p:nvPr/>
        </p:nvSpPr>
        <p:spPr>
          <a:xfrm>
            <a:off x="4886128" y="1106999"/>
            <a:ext cx="359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eSATA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Xarici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sərt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disklərin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qoşulması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üçün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nəzərdə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tutulmuş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yeni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sürətli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port.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eSATa-nı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dəstəkləyən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ana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kartları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2007-ci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ildən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istehsal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olunur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06ED5-286F-A5E7-7EDC-91DBB959E42B}"/>
              </a:ext>
            </a:extLst>
          </p:cNvPr>
          <p:cNvCxnSpPr/>
          <p:nvPr/>
        </p:nvCxnSpPr>
        <p:spPr>
          <a:xfrm>
            <a:off x="4672800" y="732150"/>
            <a:ext cx="0" cy="3679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25C730-8380-9130-56AB-7F6C102A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48" y="732150"/>
            <a:ext cx="3228975" cy="1171575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A3B026D-8738-1362-2D78-C4F297C02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812" y="3110130"/>
            <a:ext cx="35433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9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4E267-896E-4838-1E18-572F6919D9E9}"/>
              </a:ext>
            </a:extLst>
          </p:cNvPr>
          <p:cNvSpPr txBox="1"/>
          <p:nvPr/>
        </p:nvSpPr>
        <p:spPr>
          <a:xfrm>
            <a:off x="662400" y="900360"/>
            <a:ext cx="39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Card  reader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portları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 Mobil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telefon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və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rəqəmsal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kameranın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yaddaş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kartlarını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oxumaq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üçün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istifadə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olunur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47685-6F6B-67DF-8C0C-960BCBC63205}"/>
              </a:ext>
            </a:extLst>
          </p:cNvPr>
          <p:cNvSpPr txBox="1"/>
          <p:nvPr/>
        </p:nvSpPr>
        <p:spPr>
          <a:xfrm>
            <a:off x="5224528" y="3583799"/>
            <a:ext cx="3595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Qida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Sistem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blokuna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gərginliyin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ötürülməsi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üçün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nəzərdə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tutulmuş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port.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06ED5-286F-A5E7-7EDC-91DBB959E42B}"/>
              </a:ext>
            </a:extLst>
          </p:cNvPr>
          <p:cNvCxnSpPr/>
          <p:nvPr/>
        </p:nvCxnSpPr>
        <p:spPr>
          <a:xfrm>
            <a:off x="4672800" y="732150"/>
            <a:ext cx="0" cy="3679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60EFCE-4876-C0F2-CBF1-0430EE643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2" y="2288407"/>
            <a:ext cx="3812792" cy="164344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4EF9B4E-94C3-F765-535D-04662F1D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401" y="1479764"/>
            <a:ext cx="3777357" cy="16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1F6BC82-C271-C518-54EC-5797032C4FE8}"/>
              </a:ext>
            </a:extLst>
          </p:cNvPr>
          <p:cNvSpPr txBox="1"/>
          <p:nvPr/>
        </p:nvSpPr>
        <p:spPr>
          <a:xfrm>
            <a:off x="813600" y="1456524"/>
            <a:ext cx="366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Noutbuklarda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istifadə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olunan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genişlənmə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portudur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 Bu 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portdan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müxtəlif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periferiya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qurğularının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(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şəbəkə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kartları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 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modemlər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sərt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disklər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)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qoşulması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üçün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istifadə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edilir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</a:t>
            </a:r>
            <a:endParaRPr lang="en-GB" sz="2400" b="1" dirty="0">
              <a:solidFill>
                <a:schemeClr val="bg1"/>
              </a:solidFill>
              <a:latin typeface="Oxanium" panose="020B0604020202020204" charset="0"/>
            </a:endParaRPr>
          </a:p>
        </p:txBody>
      </p:sp>
      <p:pic>
        <p:nvPicPr>
          <p:cNvPr id="4" name="Picture 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048BF5C9-2AA2-CC1E-93C0-9D98FB85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7199"/>
            <a:ext cx="3933477" cy="2312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9FBA3-141A-4653-62C7-511BF7C4961B}"/>
              </a:ext>
            </a:extLst>
          </p:cNvPr>
          <p:cNvSpPr txBox="1"/>
          <p:nvPr/>
        </p:nvSpPr>
        <p:spPr>
          <a:xfrm>
            <a:off x="1310400" y="632788"/>
            <a:ext cx="586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PCMCIA  (PC  card)  </a:t>
            </a:r>
            <a:r>
              <a:rPr lang="en-GB" sz="32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portu</a:t>
            </a:r>
            <a:r>
              <a:rPr lang="en-GB" sz="32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 </a:t>
            </a:r>
            <a:endParaRPr lang="az-Latn-AZ" sz="3200" b="1" i="0" dirty="0">
              <a:solidFill>
                <a:schemeClr val="bg1"/>
              </a:solidFill>
              <a:effectLst/>
              <a:latin typeface="Oxanium" panose="020B0604020202020204" charset="0"/>
            </a:endParaRP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5053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" name="Google Shape;1957;p75"/>
          <p:cNvGrpSpPr/>
          <p:nvPr/>
        </p:nvGrpSpPr>
        <p:grpSpPr>
          <a:xfrm>
            <a:off x="-964227" y="705875"/>
            <a:ext cx="4072362" cy="3732199"/>
            <a:chOff x="-2371508" y="0"/>
            <a:chExt cx="5715596" cy="5238174"/>
          </a:xfrm>
        </p:grpSpPr>
        <p:sp>
          <p:nvSpPr>
            <p:cNvPr id="1958" name="Google Shape;1958;p75"/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5"/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5"/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5"/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9" name="Google Shape;1989;p75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990" name="Google Shape;1990;p75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75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75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75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75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5" name="Google Shape;1995;p75"/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6" name="Google Shape;1996;p75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997" name="Google Shape;1997;p75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75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75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75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1" name="Google Shape;2001;p75"/>
          <p:cNvSpPr txBox="1">
            <a:spLocks noGrp="1"/>
          </p:cNvSpPr>
          <p:nvPr>
            <p:ph type="ctrTitle"/>
          </p:nvPr>
        </p:nvSpPr>
        <p:spPr>
          <a:xfrm>
            <a:off x="3307447" y="1804749"/>
            <a:ext cx="40701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</a:t>
            </a:r>
            <a:r>
              <a:rPr lang="az-Latn-AZ" sz="4400" dirty="0"/>
              <a:t>əşəkkürlərr !!!</a:t>
            </a:r>
            <a:endParaRPr sz="4400" dirty="0"/>
          </a:p>
        </p:txBody>
      </p:sp>
      <p:sp>
        <p:nvSpPr>
          <p:cNvPr id="2002" name="Google Shape;2002;p75"/>
          <p:cNvSpPr txBox="1">
            <a:spLocks noGrp="1"/>
          </p:cNvSpPr>
          <p:nvPr>
            <p:ph type="subTitle" idx="1"/>
          </p:nvPr>
        </p:nvSpPr>
        <p:spPr>
          <a:xfrm>
            <a:off x="3995745" y="2802168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>
                <a:solidFill>
                  <a:schemeClr val="accent4"/>
                </a:solidFill>
              </a:rPr>
              <a:t>Hər hansı bir sualınız varmı </a:t>
            </a:r>
            <a:r>
              <a:rPr lang="en-GB" b="1" dirty="0">
                <a:solidFill>
                  <a:schemeClr val="accent4"/>
                </a:solidFill>
              </a:rPr>
              <a:t>?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2004" name="Google Shape;2004;p75"/>
          <p:cNvSpPr/>
          <p:nvPr/>
        </p:nvSpPr>
        <p:spPr>
          <a:xfrm>
            <a:off x="7607388" y="5399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75"/>
          <p:cNvSpPr/>
          <p:nvPr/>
        </p:nvSpPr>
        <p:spPr>
          <a:xfrm>
            <a:off x="7607388" y="16222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6" name="Google Shape;2006;p75"/>
          <p:cNvCxnSpPr>
            <a:stCxn id="2004" idx="4"/>
            <a:endCxn id="2005" idx="0"/>
          </p:cNvCxnSpPr>
          <p:nvPr/>
        </p:nvCxnSpPr>
        <p:spPr>
          <a:xfrm>
            <a:off x="8015688" y="1356588"/>
            <a:ext cx="0" cy="2658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7" name="Google Shape;2007;p75"/>
          <p:cNvSpPr/>
          <p:nvPr/>
        </p:nvSpPr>
        <p:spPr>
          <a:xfrm>
            <a:off x="7607388" y="37868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75"/>
          <p:cNvSpPr/>
          <p:nvPr/>
        </p:nvSpPr>
        <p:spPr>
          <a:xfrm>
            <a:off x="7607388" y="27045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9" name="Google Shape;2009;p75"/>
          <p:cNvCxnSpPr>
            <a:stCxn id="2005" idx="4"/>
            <a:endCxn id="2008" idx="0"/>
          </p:cNvCxnSpPr>
          <p:nvPr/>
        </p:nvCxnSpPr>
        <p:spPr>
          <a:xfrm>
            <a:off x="8015688" y="2438888"/>
            <a:ext cx="0" cy="2658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0" name="Google Shape;2010;p75"/>
          <p:cNvCxnSpPr>
            <a:stCxn id="2008" idx="4"/>
            <a:endCxn id="2007" idx="0"/>
          </p:cNvCxnSpPr>
          <p:nvPr/>
        </p:nvCxnSpPr>
        <p:spPr>
          <a:xfrm>
            <a:off x="8015688" y="3521188"/>
            <a:ext cx="0" cy="2658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1" name="Google Shape;2011;p75"/>
          <p:cNvSpPr/>
          <p:nvPr/>
        </p:nvSpPr>
        <p:spPr>
          <a:xfrm>
            <a:off x="7811737" y="2922435"/>
            <a:ext cx="407922" cy="381021"/>
          </a:xfrm>
          <a:custGeom>
            <a:avLst/>
            <a:gdLst/>
            <a:ahLst/>
            <a:cxnLst/>
            <a:rect l="l" t="t" r="r" b="b"/>
            <a:pathLst>
              <a:path w="23610" h="22053" extrusionOk="0">
                <a:moveTo>
                  <a:pt x="6199" y="7795"/>
                </a:moveTo>
                <a:cubicBezTo>
                  <a:pt x="4930" y="7795"/>
                  <a:pt x="4057" y="9181"/>
                  <a:pt x="4611" y="10328"/>
                </a:cubicBezTo>
                <a:cubicBezTo>
                  <a:pt x="5267" y="11740"/>
                  <a:pt x="6639" y="12618"/>
                  <a:pt x="8190" y="12618"/>
                </a:cubicBezTo>
                <a:cubicBezTo>
                  <a:pt x="9077" y="12618"/>
                  <a:pt x="9913" y="12334"/>
                  <a:pt x="10612" y="11795"/>
                </a:cubicBezTo>
                <a:cubicBezTo>
                  <a:pt x="10989" y="11504"/>
                  <a:pt x="11057" y="10964"/>
                  <a:pt x="10768" y="10587"/>
                </a:cubicBezTo>
                <a:cubicBezTo>
                  <a:pt x="10598" y="10367"/>
                  <a:pt x="10343" y="10252"/>
                  <a:pt x="10085" y="10252"/>
                </a:cubicBezTo>
                <a:cubicBezTo>
                  <a:pt x="9902" y="10252"/>
                  <a:pt x="9717" y="10310"/>
                  <a:pt x="9560" y="10431"/>
                </a:cubicBezTo>
                <a:cubicBezTo>
                  <a:pt x="9164" y="10745"/>
                  <a:pt x="8688" y="10893"/>
                  <a:pt x="8213" y="10893"/>
                </a:cubicBezTo>
                <a:cubicBezTo>
                  <a:pt x="7372" y="10893"/>
                  <a:pt x="6538" y="10428"/>
                  <a:pt x="6174" y="9600"/>
                </a:cubicBezTo>
                <a:cubicBezTo>
                  <a:pt x="6170" y="9591"/>
                  <a:pt x="6160" y="9569"/>
                  <a:pt x="6178" y="9542"/>
                </a:cubicBezTo>
                <a:cubicBezTo>
                  <a:pt x="6194" y="9518"/>
                  <a:pt x="6213" y="9518"/>
                  <a:pt x="6224" y="9518"/>
                </a:cubicBezTo>
                <a:lnTo>
                  <a:pt x="7890" y="9518"/>
                </a:lnTo>
                <a:cubicBezTo>
                  <a:pt x="9031" y="9471"/>
                  <a:pt x="9031" y="7841"/>
                  <a:pt x="7890" y="7795"/>
                </a:cubicBezTo>
                <a:lnTo>
                  <a:pt x="6223" y="7795"/>
                </a:lnTo>
                <a:cubicBezTo>
                  <a:pt x="6215" y="7795"/>
                  <a:pt x="6207" y="7795"/>
                  <a:pt x="6199" y="7795"/>
                </a:cubicBezTo>
                <a:close/>
                <a:moveTo>
                  <a:pt x="13784" y="4823"/>
                </a:moveTo>
                <a:cubicBezTo>
                  <a:pt x="12071" y="4823"/>
                  <a:pt x="10423" y="6133"/>
                  <a:pt x="10427" y="8141"/>
                </a:cubicBezTo>
                <a:cubicBezTo>
                  <a:pt x="10427" y="8617"/>
                  <a:pt x="10812" y="9002"/>
                  <a:pt x="11289" y="9002"/>
                </a:cubicBezTo>
                <a:cubicBezTo>
                  <a:pt x="11765" y="9002"/>
                  <a:pt x="12150" y="8617"/>
                  <a:pt x="12150" y="8141"/>
                </a:cubicBezTo>
                <a:cubicBezTo>
                  <a:pt x="12150" y="7247"/>
                  <a:pt x="12855" y="6546"/>
                  <a:pt x="13758" y="6546"/>
                </a:cubicBezTo>
                <a:cubicBezTo>
                  <a:pt x="14666" y="6546"/>
                  <a:pt x="15378" y="7255"/>
                  <a:pt x="15378" y="8163"/>
                </a:cubicBezTo>
                <a:lnTo>
                  <a:pt x="15378" y="10814"/>
                </a:lnTo>
                <a:cubicBezTo>
                  <a:pt x="15378" y="13443"/>
                  <a:pt x="13235" y="15583"/>
                  <a:pt x="10601" y="15589"/>
                </a:cubicBezTo>
                <a:cubicBezTo>
                  <a:pt x="9006" y="15585"/>
                  <a:pt x="7517" y="14793"/>
                  <a:pt x="6619" y="13468"/>
                </a:cubicBezTo>
                <a:cubicBezTo>
                  <a:pt x="6452" y="13223"/>
                  <a:pt x="6182" y="13091"/>
                  <a:pt x="5906" y="13091"/>
                </a:cubicBezTo>
                <a:cubicBezTo>
                  <a:pt x="5740" y="13091"/>
                  <a:pt x="5572" y="13139"/>
                  <a:pt x="5424" y="13239"/>
                </a:cubicBezTo>
                <a:cubicBezTo>
                  <a:pt x="5030" y="13507"/>
                  <a:pt x="4928" y="14041"/>
                  <a:pt x="5193" y="14435"/>
                </a:cubicBezTo>
                <a:cubicBezTo>
                  <a:pt x="6413" y="16231"/>
                  <a:pt x="8433" y="17306"/>
                  <a:pt x="10602" y="17310"/>
                </a:cubicBezTo>
                <a:cubicBezTo>
                  <a:pt x="14188" y="17305"/>
                  <a:pt x="17104" y="14391"/>
                  <a:pt x="17104" y="10814"/>
                </a:cubicBezTo>
                <a:lnTo>
                  <a:pt x="17104" y="9690"/>
                </a:lnTo>
                <a:lnTo>
                  <a:pt x="17361" y="9690"/>
                </a:lnTo>
                <a:cubicBezTo>
                  <a:pt x="18504" y="9645"/>
                  <a:pt x="18504" y="8014"/>
                  <a:pt x="17361" y="7969"/>
                </a:cubicBezTo>
                <a:lnTo>
                  <a:pt x="17095" y="7967"/>
                </a:lnTo>
                <a:cubicBezTo>
                  <a:pt x="17048" y="7148"/>
                  <a:pt x="16707" y="6387"/>
                  <a:pt x="16127" y="5804"/>
                </a:cubicBezTo>
                <a:cubicBezTo>
                  <a:pt x="15449" y="5127"/>
                  <a:pt x="14609" y="4823"/>
                  <a:pt x="13784" y="4823"/>
                </a:cubicBezTo>
                <a:close/>
                <a:moveTo>
                  <a:pt x="11305" y="1723"/>
                </a:moveTo>
                <a:cubicBezTo>
                  <a:pt x="13592" y="1723"/>
                  <a:pt x="15921" y="2570"/>
                  <a:pt x="17816" y="4466"/>
                </a:cubicBezTo>
                <a:cubicBezTo>
                  <a:pt x="23610" y="10277"/>
                  <a:pt x="19404" y="20325"/>
                  <a:pt x="11180" y="20325"/>
                </a:cubicBezTo>
                <a:cubicBezTo>
                  <a:pt x="11174" y="20325"/>
                  <a:pt x="11168" y="20325"/>
                  <a:pt x="11162" y="20325"/>
                </a:cubicBezTo>
                <a:lnTo>
                  <a:pt x="11154" y="20325"/>
                </a:lnTo>
                <a:cubicBezTo>
                  <a:pt x="9689" y="20325"/>
                  <a:pt x="8291" y="19998"/>
                  <a:pt x="7001" y="19352"/>
                </a:cubicBezTo>
                <a:cubicBezTo>
                  <a:pt x="6225" y="18962"/>
                  <a:pt x="5383" y="18769"/>
                  <a:pt x="4542" y="18769"/>
                </a:cubicBezTo>
                <a:cubicBezTo>
                  <a:pt x="3632" y="18769"/>
                  <a:pt x="2724" y="18995"/>
                  <a:pt x="1903" y="19440"/>
                </a:cubicBezTo>
                <a:lnTo>
                  <a:pt x="1903" y="11126"/>
                </a:lnTo>
                <a:lnTo>
                  <a:pt x="1903" y="11117"/>
                </a:lnTo>
                <a:cubicBezTo>
                  <a:pt x="1874" y="5477"/>
                  <a:pt x="6494" y="1723"/>
                  <a:pt x="11305" y="1723"/>
                </a:cubicBezTo>
                <a:close/>
                <a:moveTo>
                  <a:pt x="11415" y="1"/>
                </a:moveTo>
                <a:cubicBezTo>
                  <a:pt x="11345" y="1"/>
                  <a:pt x="11274" y="1"/>
                  <a:pt x="11203" y="3"/>
                </a:cubicBezTo>
                <a:cubicBezTo>
                  <a:pt x="11134" y="1"/>
                  <a:pt x="11065" y="1"/>
                  <a:pt x="10995" y="1"/>
                </a:cubicBezTo>
                <a:cubicBezTo>
                  <a:pt x="5139" y="1"/>
                  <a:pt x="0" y="5261"/>
                  <a:pt x="180" y="11131"/>
                </a:cubicBezTo>
                <a:lnTo>
                  <a:pt x="180" y="21189"/>
                </a:lnTo>
                <a:cubicBezTo>
                  <a:pt x="173" y="21650"/>
                  <a:pt x="571" y="22051"/>
                  <a:pt x="1029" y="22051"/>
                </a:cubicBezTo>
                <a:cubicBezTo>
                  <a:pt x="1033" y="22051"/>
                  <a:pt x="1037" y="22051"/>
                  <a:pt x="1041" y="22051"/>
                </a:cubicBezTo>
                <a:cubicBezTo>
                  <a:pt x="1266" y="22051"/>
                  <a:pt x="1486" y="21964"/>
                  <a:pt x="1651" y="21798"/>
                </a:cubicBezTo>
                <a:lnTo>
                  <a:pt x="1820" y="21630"/>
                </a:lnTo>
                <a:cubicBezTo>
                  <a:pt x="2565" y="20887"/>
                  <a:pt x="3549" y="20495"/>
                  <a:pt x="4543" y="20495"/>
                </a:cubicBezTo>
                <a:cubicBezTo>
                  <a:pt x="5117" y="20495"/>
                  <a:pt x="5694" y="20625"/>
                  <a:pt x="6230" y="20894"/>
                </a:cubicBezTo>
                <a:cubicBezTo>
                  <a:pt x="7762" y="21661"/>
                  <a:pt x="9418" y="22051"/>
                  <a:pt x="11154" y="22051"/>
                </a:cubicBezTo>
                <a:lnTo>
                  <a:pt x="11163" y="22051"/>
                </a:lnTo>
                <a:cubicBezTo>
                  <a:pt x="11231" y="22052"/>
                  <a:pt x="11298" y="22053"/>
                  <a:pt x="11366" y="22053"/>
                </a:cubicBezTo>
                <a:cubicBezTo>
                  <a:pt x="17184" y="22053"/>
                  <a:pt x="22290" y="16974"/>
                  <a:pt x="22228" y="11134"/>
                </a:cubicBezTo>
                <a:cubicBezTo>
                  <a:pt x="22404" y="5215"/>
                  <a:pt x="17322" y="1"/>
                  <a:pt x="1141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75"/>
          <p:cNvSpPr/>
          <p:nvPr/>
        </p:nvSpPr>
        <p:spPr>
          <a:xfrm>
            <a:off x="7828216" y="3994564"/>
            <a:ext cx="374956" cy="381107"/>
          </a:xfrm>
          <a:custGeom>
            <a:avLst/>
            <a:gdLst/>
            <a:ahLst/>
            <a:cxnLst/>
            <a:rect l="l" t="t" r="r" b="b"/>
            <a:pathLst>
              <a:path w="21702" h="22058" extrusionOk="0">
                <a:moveTo>
                  <a:pt x="13142" y="6504"/>
                </a:moveTo>
                <a:cubicBezTo>
                  <a:pt x="12546" y="6504"/>
                  <a:pt x="12064" y="6986"/>
                  <a:pt x="12064" y="7581"/>
                </a:cubicBezTo>
                <a:cubicBezTo>
                  <a:pt x="12093" y="8295"/>
                  <a:pt x="12617" y="8653"/>
                  <a:pt x="13141" y="8653"/>
                </a:cubicBezTo>
                <a:cubicBezTo>
                  <a:pt x="13665" y="8653"/>
                  <a:pt x="14190" y="8295"/>
                  <a:pt x="14218" y="7581"/>
                </a:cubicBezTo>
                <a:cubicBezTo>
                  <a:pt x="14219" y="6987"/>
                  <a:pt x="13736" y="6504"/>
                  <a:pt x="13142" y="6504"/>
                </a:cubicBezTo>
                <a:close/>
                <a:moveTo>
                  <a:pt x="8704" y="6504"/>
                </a:moveTo>
                <a:cubicBezTo>
                  <a:pt x="7276" y="6561"/>
                  <a:pt x="7276" y="8600"/>
                  <a:pt x="8704" y="8657"/>
                </a:cubicBezTo>
                <a:cubicBezTo>
                  <a:pt x="9300" y="8657"/>
                  <a:pt x="9782" y="8177"/>
                  <a:pt x="9782" y="7581"/>
                </a:cubicBezTo>
                <a:cubicBezTo>
                  <a:pt x="9782" y="6987"/>
                  <a:pt x="9300" y="6504"/>
                  <a:pt x="8704" y="6504"/>
                </a:cubicBezTo>
                <a:close/>
                <a:moveTo>
                  <a:pt x="10936" y="1723"/>
                </a:moveTo>
                <a:cubicBezTo>
                  <a:pt x="12068" y="1723"/>
                  <a:pt x="13200" y="2112"/>
                  <a:pt x="14197" y="2890"/>
                </a:cubicBezTo>
                <a:cubicBezTo>
                  <a:pt x="15382" y="3802"/>
                  <a:pt x="15985" y="4993"/>
                  <a:pt x="15985" y="6426"/>
                </a:cubicBezTo>
                <a:lnTo>
                  <a:pt x="15985" y="7290"/>
                </a:lnTo>
                <a:cubicBezTo>
                  <a:pt x="15985" y="7908"/>
                  <a:pt x="16290" y="8484"/>
                  <a:pt x="16804" y="8828"/>
                </a:cubicBezTo>
                <a:cubicBezTo>
                  <a:pt x="17114" y="9038"/>
                  <a:pt x="17476" y="9146"/>
                  <a:pt x="17840" y="9146"/>
                </a:cubicBezTo>
                <a:cubicBezTo>
                  <a:pt x="18071" y="9146"/>
                  <a:pt x="18303" y="9102"/>
                  <a:pt x="18523" y="9015"/>
                </a:cubicBezTo>
                <a:cubicBezTo>
                  <a:pt x="18616" y="8981"/>
                  <a:pt x="18712" y="8964"/>
                  <a:pt x="18808" y="8964"/>
                </a:cubicBezTo>
                <a:cubicBezTo>
                  <a:pt x="18925" y="8964"/>
                  <a:pt x="19042" y="8989"/>
                  <a:pt x="19152" y="9040"/>
                </a:cubicBezTo>
                <a:cubicBezTo>
                  <a:pt x="19358" y="9133"/>
                  <a:pt x="19514" y="9303"/>
                  <a:pt x="19592" y="9516"/>
                </a:cubicBezTo>
                <a:cubicBezTo>
                  <a:pt x="19756" y="9955"/>
                  <a:pt x="19534" y="10445"/>
                  <a:pt x="19099" y="10609"/>
                </a:cubicBezTo>
                <a:cubicBezTo>
                  <a:pt x="19093" y="10610"/>
                  <a:pt x="18434" y="10872"/>
                  <a:pt x="17857" y="11099"/>
                </a:cubicBezTo>
                <a:cubicBezTo>
                  <a:pt x="17280" y="11327"/>
                  <a:pt x="16849" y="11799"/>
                  <a:pt x="16677" y="12396"/>
                </a:cubicBezTo>
                <a:cubicBezTo>
                  <a:pt x="16506" y="12990"/>
                  <a:pt x="16617" y="13614"/>
                  <a:pt x="16981" y="14108"/>
                </a:cubicBezTo>
                <a:cubicBezTo>
                  <a:pt x="17331" y="14587"/>
                  <a:pt x="17791" y="15042"/>
                  <a:pt x="18347" y="15462"/>
                </a:cubicBezTo>
                <a:cubicBezTo>
                  <a:pt x="19250" y="16117"/>
                  <a:pt x="19207" y="17551"/>
                  <a:pt x="18270" y="18155"/>
                </a:cubicBezTo>
                <a:cubicBezTo>
                  <a:pt x="16177" y="19604"/>
                  <a:pt x="13556" y="20332"/>
                  <a:pt x="10937" y="20332"/>
                </a:cubicBezTo>
                <a:cubicBezTo>
                  <a:pt x="8324" y="20332"/>
                  <a:pt x="5712" y="19607"/>
                  <a:pt x="3628" y="18152"/>
                </a:cubicBezTo>
                <a:cubicBezTo>
                  <a:pt x="3178" y="17847"/>
                  <a:pt x="2910" y="17361"/>
                  <a:pt x="2896" y="16815"/>
                </a:cubicBezTo>
                <a:cubicBezTo>
                  <a:pt x="2882" y="16282"/>
                  <a:pt x="3115" y="15793"/>
                  <a:pt x="3536" y="15476"/>
                </a:cubicBezTo>
                <a:cubicBezTo>
                  <a:pt x="4102" y="15049"/>
                  <a:pt x="4566" y="14585"/>
                  <a:pt x="4920" y="14098"/>
                </a:cubicBezTo>
                <a:cubicBezTo>
                  <a:pt x="5681" y="13092"/>
                  <a:pt x="5233" y="11553"/>
                  <a:pt x="4056" y="11102"/>
                </a:cubicBezTo>
                <a:cubicBezTo>
                  <a:pt x="4056" y="11102"/>
                  <a:pt x="2844" y="10612"/>
                  <a:pt x="2836" y="10609"/>
                </a:cubicBezTo>
                <a:cubicBezTo>
                  <a:pt x="2137" y="10352"/>
                  <a:pt x="2100" y="9349"/>
                  <a:pt x="2781" y="9040"/>
                </a:cubicBezTo>
                <a:cubicBezTo>
                  <a:pt x="2890" y="8988"/>
                  <a:pt x="3008" y="8963"/>
                  <a:pt x="3125" y="8963"/>
                </a:cubicBezTo>
                <a:cubicBezTo>
                  <a:pt x="3220" y="8963"/>
                  <a:pt x="3314" y="8978"/>
                  <a:pt x="3405" y="9013"/>
                </a:cubicBezTo>
                <a:cubicBezTo>
                  <a:pt x="3627" y="9107"/>
                  <a:pt x="3855" y="9150"/>
                  <a:pt x="4080" y="9150"/>
                </a:cubicBezTo>
                <a:cubicBezTo>
                  <a:pt x="5036" y="9150"/>
                  <a:pt x="5919" y="8359"/>
                  <a:pt x="5904" y="7332"/>
                </a:cubicBezTo>
                <a:lnTo>
                  <a:pt x="5904" y="6426"/>
                </a:lnTo>
                <a:cubicBezTo>
                  <a:pt x="5904" y="4981"/>
                  <a:pt x="6501" y="3793"/>
                  <a:pt x="7676" y="2890"/>
                </a:cubicBezTo>
                <a:cubicBezTo>
                  <a:pt x="8672" y="2112"/>
                  <a:pt x="9804" y="1723"/>
                  <a:pt x="10936" y="1723"/>
                </a:cubicBezTo>
                <a:close/>
                <a:moveTo>
                  <a:pt x="10937" y="1"/>
                </a:moveTo>
                <a:cubicBezTo>
                  <a:pt x="9429" y="1"/>
                  <a:pt x="7922" y="508"/>
                  <a:pt x="6626" y="1523"/>
                </a:cubicBezTo>
                <a:cubicBezTo>
                  <a:pt x="5027" y="2751"/>
                  <a:pt x="4181" y="4447"/>
                  <a:pt x="4181" y="6426"/>
                </a:cubicBezTo>
                <a:lnTo>
                  <a:pt x="4181" y="7332"/>
                </a:lnTo>
                <a:cubicBezTo>
                  <a:pt x="4181" y="7344"/>
                  <a:pt x="4183" y="7382"/>
                  <a:pt x="4140" y="7408"/>
                </a:cubicBezTo>
                <a:cubicBezTo>
                  <a:pt x="4124" y="7418"/>
                  <a:pt x="4107" y="7421"/>
                  <a:pt x="4091" y="7421"/>
                </a:cubicBezTo>
                <a:cubicBezTo>
                  <a:pt x="4057" y="7421"/>
                  <a:pt x="4027" y="7405"/>
                  <a:pt x="4019" y="7403"/>
                </a:cubicBezTo>
                <a:cubicBezTo>
                  <a:pt x="3727" y="7294"/>
                  <a:pt x="3423" y="7239"/>
                  <a:pt x="3121" y="7239"/>
                </a:cubicBezTo>
                <a:cubicBezTo>
                  <a:pt x="2759" y="7239"/>
                  <a:pt x="2400" y="7317"/>
                  <a:pt x="2062" y="7472"/>
                </a:cubicBezTo>
                <a:cubicBezTo>
                  <a:pt x="1" y="8406"/>
                  <a:pt x="103" y="11420"/>
                  <a:pt x="2218" y="12218"/>
                </a:cubicBezTo>
                <a:lnTo>
                  <a:pt x="3408" y="12700"/>
                </a:lnTo>
                <a:cubicBezTo>
                  <a:pt x="3512" y="12741"/>
                  <a:pt x="3549" y="12823"/>
                  <a:pt x="3561" y="12870"/>
                </a:cubicBezTo>
                <a:cubicBezTo>
                  <a:pt x="3577" y="12924"/>
                  <a:pt x="3581" y="13005"/>
                  <a:pt x="3523" y="13085"/>
                </a:cubicBezTo>
                <a:cubicBezTo>
                  <a:pt x="3271" y="13436"/>
                  <a:pt x="2925" y="13777"/>
                  <a:pt x="2495" y="14101"/>
                </a:cubicBezTo>
                <a:cubicBezTo>
                  <a:pt x="1625" y="14761"/>
                  <a:pt x="1145" y="15767"/>
                  <a:pt x="1173" y="16862"/>
                </a:cubicBezTo>
                <a:cubicBezTo>
                  <a:pt x="1200" y="17952"/>
                  <a:pt x="1759" y="18968"/>
                  <a:pt x="2662" y="19579"/>
                </a:cubicBezTo>
                <a:cubicBezTo>
                  <a:pt x="5106" y="21233"/>
                  <a:pt x="7942" y="22057"/>
                  <a:pt x="10928" y="22057"/>
                </a:cubicBezTo>
                <a:cubicBezTo>
                  <a:pt x="10931" y="22057"/>
                  <a:pt x="10933" y="22057"/>
                  <a:pt x="10936" y="22057"/>
                </a:cubicBezTo>
                <a:cubicBezTo>
                  <a:pt x="10938" y="22057"/>
                  <a:pt x="10941" y="22057"/>
                  <a:pt x="10944" y="22057"/>
                </a:cubicBezTo>
                <a:cubicBezTo>
                  <a:pt x="13933" y="22057"/>
                  <a:pt x="16776" y="21231"/>
                  <a:pt x="19230" y="19587"/>
                </a:cubicBezTo>
                <a:cubicBezTo>
                  <a:pt x="21138" y="18343"/>
                  <a:pt x="21234" y="15430"/>
                  <a:pt x="19386" y="14086"/>
                </a:cubicBezTo>
                <a:cubicBezTo>
                  <a:pt x="18964" y="13766"/>
                  <a:pt x="18623" y="13432"/>
                  <a:pt x="18370" y="13089"/>
                </a:cubicBezTo>
                <a:cubicBezTo>
                  <a:pt x="18312" y="13008"/>
                  <a:pt x="18317" y="12927"/>
                  <a:pt x="18333" y="12873"/>
                </a:cubicBezTo>
                <a:cubicBezTo>
                  <a:pt x="18347" y="12828"/>
                  <a:pt x="18384" y="12742"/>
                  <a:pt x="18489" y="12701"/>
                </a:cubicBezTo>
                <a:lnTo>
                  <a:pt x="19712" y="12219"/>
                </a:lnTo>
                <a:cubicBezTo>
                  <a:pt x="21031" y="11722"/>
                  <a:pt x="21702" y="10242"/>
                  <a:pt x="21211" y="8917"/>
                </a:cubicBezTo>
                <a:cubicBezTo>
                  <a:pt x="20971" y="8272"/>
                  <a:pt x="20495" y="7759"/>
                  <a:pt x="19872" y="7472"/>
                </a:cubicBezTo>
                <a:cubicBezTo>
                  <a:pt x="19534" y="7317"/>
                  <a:pt x="19173" y="7239"/>
                  <a:pt x="18812" y="7239"/>
                </a:cubicBezTo>
                <a:cubicBezTo>
                  <a:pt x="18509" y="7239"/>
                  <a:pt x="18205" y="7294"/>
                  <a:pt x="17914" y="7403"/>
                </a:cubicBezTo>
                <a:cubicBezTo>
                  <a:pt x="17897" y="7414"/>
                  <a:pt x="17874" y="7421"/>
                  <a:pt x="17848" y="7421"/>
                </a:cubicBezTo>
                <a:cubicBezTo>
                  <a:pt x="17784" y="7421"/>
                  <a:pt x="17709" y="7383"/>
                  <a:pt x="17709" y="7290"/>
                </a:cubicBezTo>
                <a:lnTo>
                  <a:pt x="17709" y="6426"/>
                </a:lnTo>
                <a:cubicBezTo>
                  <a:pt x="17709" y="4455"/>
                  <a:pt x="16856" y="2760"/>
                  <a:pt x="15247" y="1523"/>
                </a:cubicBezTo>
                <a:cubicBezTo>
                  <a:pt x="13951" y="508"/>
                  <a:pt x="12444" y="1"/>
                  <a:pt x="1093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75"/>
          <p:cNvSpPr/>
          <p:nvPr/>
        </p:nvSpPr>
        <p:spPr>
          <a:xfrm>
            <a:off x="7806183" y="1840093"/>
            <a:ext cx="397002" cy="381107"/>
          </a:xfrm>
          <a:custGeom>
            <a:avLst/>
            <a:gdLst/>
            <a:ahLst/>
            <a:cxnLst/>
            <a:rect l="l" t="t" r="r" b="b"/>
            <a:pathLst>
              <a:path w="22978" h="22058" extrusionOk="0">
                <a:moveTo>
                  <a:pt x="19464" y="1"/>
                </a:moveTo>
                <a:cubicBezTo>
                  <a:pt x="18868" y="1"/>
                  <a:pt x="18388" y="482"/>
                  <a:pt x="18388" y="1078"/>
                </a:cubicBezTo>
                <a:cubicBezTo>
                  <a:pt x="18388" y="1674"/>
                  <a:pt x="18868" y="2154"/>
                  <a:pt x="19464" y="2154"/>
                </a:cubicBezTo>
                <a:cubicBezTo>
                  <a:pt x="20892" y="2097"/>
                  <a:pt x="20892" y="57"/>
                  <a:pt x="19464" y="1"/>
                </a:cubicBezTo>
                <a:close/>
                <a:moveTo>
                  <a:pt x="1068" y="12785"/>
                </a:moveTo>
                <a:cubicBezTo>
                  <a:pt x="1068" y="12785"/>
                  <a:pt x="1065" y="12804"/>
                  <a:pt x="1065" y="12804"/>
                </a:cubicBezTo>
                <a:cubicBezTo>
                  <a:pt x="1065" y="12804"/>
                  <a:pt x="1066" y="12801"/>
                  <a:pt x="1068" y="12794"/>
                </a:cubicBezTo>
                <a:cubicBezTo>
                  <a:pt x="1068" y="12787"/>
                  <a:pt x="1069" y="12785"/>
                  <a:pt x="1068" y="12785"/>
                </a:cubicBezTo>
                <a:close/>
                <a:moveTo>
                  <a:pt x="14649" y="10853"/>
                </a:moveTo>
                <a:cubicBezTo>
                  <a:pt x="14629" y="10853"/>
                  <a:pt x="14608" y="10853"/>
                  <a:pt x="14588" y="10853"/>
                </a:cubicBezTo>
                <a:lnTo>
                  <a:pt x="13521" y="10853"/>
                </a:lnTo>
                <a:cubicBezTo>
                  <a:pt x="12378" y="10897"/>
                  <a:pt x="12377" y="12531"/>
                  <a:pt x="13518" y="12577"/>
                </a:cubicBezTo>
                <a:lnTo>
                  <a:pt x="14615" y="12577"/>
                </a:lnTo>
                <a:cubicBezTo>
                  <a:pt x="14628" y="12577"/>
                  <a:pt x="14641" y="12577"/>
                  <a:pt x="14653" y="12577"/>
                </a:cubicBezTo>
                <a:cubicBezTo>
                  <a:pt x="15147" y="12577"/>
                  <a:pt x="15674" y="12793"/>
                  <a:pt x="16224" y="13217"/>
                </a:cubicBezTo>
                <a:cubicBezTo>
                  <a:pt x="16381" y="13338"/>
                  <a:pt x="16566" y="13396"/>
                  <a:pt x="16749" y="13396"/>
                </a:cubicBezTo>
                <a:cubicBezTo>
                  <a:pt x="17006" y="13396"/>
                  <a:pt x="17262" y="13281"/>
                  <a:pt x="17433" y="13059"/>
                </a:cubicBezTo>
                <a:cubicBezTo>
                  <a:pt x="17724" y="12683"/>
                  <a:pt x="17653" y="12140"/>
                  <a:pt x="17276" y="11851"/>
                </a:cubicBezTo>
                <a:cubicBezTo>
                  <a:pt x="16415" y="11187"/>
                  <a:pt x="15531" y="10853"/>
                  <a:pt x="14649" y="10853"/>
                </a:cubicBezTo>
                <a:close/>
                <a:moveTo>
                  <a:pt x="8783" y="10847"/>
                </a:moveTo>
                <a:cubicBezTo>
                  <a:pt x="7641" y="10847"/>
                  <a:pt x="6849" y="10955"/>
                  <a:pt x="5687" y="11918"/>
                </a:cubicBezTo>
                <a:cubicBezTo>
                  <a:pt x="5322" y="12224"/>
                  <a:pt x="5276" y="12768"/>
                  <a:pt x="5582" y="13132"/>
                </a:cubicBezTo>
                <a:cubicBezTo>
                  <a:pt x="5753" y="13334"/>
                  <a:pt x="5996" y="13439"/>
                  <a:pt x="6242" y="13439"/>
                </a:cubicBezTo>
                <a:cubicBezTo>
                  <a:pt x="6436" y="13439"/>
                  <a:pt x="6634" y="13373"/>
                  <a:pt x="6795" y="13237"/>
                </a:cubicBezTo>
                <a:cubicBezTo>
                  <a:pt x="7316" y="12799"/>
                  <a:pt x="7817" y="12577"/>
                  <a:pt x="8287" y="12577"/>
                </a:cubicBezTo>
                <a:lnTo>
                  <a:pt x="9471" y="12577"/>
                </a:lnTo>
                <a:cubicBezTo>
                  <a:pt x="10614" y="12531"/>
                  <a:pt x="10614" y="10900"/>
                  <a:pt x="9471" y="10853"/>
                </a:cubicBezTo>
                <a:cubicBezTo>
                  <a:pt x="9226" y="10851"/>
                  <a:pt x="8998" y="10847"/>
                  <a:pt x="8783" y="10847"/>
                </a:cubicBezTo>
                <a:close/>
                <a:moveTo>
                  <a:pt x="7869" y="14688"/>
                </a:moveTo>
                <a:cubicBezTo>
                  <a:pt x="7190" y="14688"/>
                  <a:pt x="6779" y="15475"/>
                  <a:pt x="7163" y="16032"/>
                </a:cubicBezTo>
                <a:cubicBezTo>
                  <a:pt x="8277" y="17656"/>
                  <a:pt x="9886" y="18464"/>
                  <a:pt x="11494" y="18464"/>
                </a:cubicBezTo>
                <a:cubicBezTo>
                  <a:pt x="13108" y="18464"/>
                  <a:pt x="14720" y="17650"/>
                  <a:pt x="15829" y="16032"/>
                </a:cubicBezTo>
                <a:cubicBezTo>
                  <a:pt x="16213" y="15475"/>
                  <a:pt x="15802" y="14690"/>
                  <a:pt x="15123" y="14690"/>
                </a:cubicBezTo>
                <a:cubicBezTo>
                  <a:pt x="15120" y="14690"/>
                  <a:pt x="15117" y="14690"/>
                  <a:pt x="15114" y="14690"/>
                </a:cubicBezTo>
                <a:cubicBezTo>
                  <a:pt x="14809" y="14690"/>
                  <a:pt x="14540" y="14850"/>
                  <a:pt x="14388" y="15089"/>
                </a:cubicBezTo>
                <a:cubicBezTo>
                  <a:pt x="13601" y="16193"/>
                  <a:pt x="12548" y="16742"/>
                  <a:pt x="11496" y="16742"/>
                </a:cubicBezTo>
                <a:cubicBezTo>
                  <a:pt x="10442" y="16742"/>
                  <a:pt x="9388" y="16190"/>
                  <a:pt x="8605" y="15092"/>
                </a:cubicBezTo>
                <a:cubicBezTo>
                  <a:pt x="8453" y="14849"/>
                  <a:pt x="8183" y="14688"/>
                  <a:pt x="7878" y="14688"/>
                </a:cubicBezTo>
                <a:cubicBezTo>
                  <a:pt x="7875" y="14688"/>
                  <a:pt x="7872" y="14688"/>
                  <a:pt x="7869" y="14688"/>
                </a:cubicBezTo>
                <a:close/>
                <a:moveTo>
                  <a:pt x="15889" y="218"/>
                </a:moveTo>
                <a:cubicBezTo>
                  <a:pt x="13010" y="218"/>
                  <a:pt x="10635" y="2774"/>
                  <a:pt x="10635" y="5655"/>
                </a:cubicBezTo>
                <a:cubicBezTo>
                  <a:pt x="10635" y="5861"/>
                  <a:pt x="10479" y="6035"/>
                  <a:pt x="10280" y="6053"/>
                </a:cubicBezTo>
                <a:cubicBezTo>
                  <a:pt x="8797" y="6182"/>
                  <a:pt x="7397" y="6539"/>
                  <a:pt x="6118" y="7115"/>
                </a:cubicBezTo>
                <a:cubicBezTo>
                  <a:pt x="5915" y="7206"/>
                  <a:pt x="5698" y="7251"/>
                  <a:pt x="5481" y="7251"/>
                </a:cubicBezTo>
                <a:cubicBezTo>
                  <a:pt x="5288" y="7251"/>
                  <a:pt x="5096" y="7215"/>
                  <a:pt x="4915" y="7142"/>
                </a:cubicBezTo>
                <a:cubicBezTo>
                  <a:pt x="4529" y="6984"/>
                  <a:pt x="4122" y="6904"/>
                  <a:pt x="3705" y="6904"/>
                </a:cubicBezTo>
                <a:cubicBezTo>
                  <a:pt x="3671" y="6904"/>
                  <a:pt x="3636" y="6905"/>
                  <a:pt x="3602" y="6906"/>
                </a:cubicBezTo>
                <a:cubicBezTo>
                  <a:pt x="2773" y="6930"/>
                  <a:pt x="1993" y="7271"/>
                  <a:pt x="1404" y="7867"/>
                </a:cubicBezTo>
                <a:cubicBezTo>
                  <a:pt x="816" y="8462"/>
                  <a:pt x="483" y="9246"/>
                  <a:pt x="469" y="10076"/>
                </a:cubicBezTo>
                <a:cubicBezTo>
                  <a:pt x="459" y="10647"/>
                  <a:pt x="600" y="11213"/>
                  <a:pt x="878" y="11710"/>
                </a:cubicBezTo>
                <a:cubicBezTo>
                  <a:pt x="1072" y="12054"/>
                  <a:pt x="1139" y="12441"/>
                  <a:pt x="1068" y="12796"/>
                </a:cubicBezTo>
                <a:cubicBezTo>
                  <a:pt x="1" y="18324"/>
                  <a:pt x="5980" y="22058"/>
                  <a:pt x="11210" y="22058"/>
                </a:cubicBezTo>
                <a:cubicBezTo>
                  <a:pt x="11305" y="22058"/>
                  <a:pt x="11400" y="22057"/>
                  <a:pt x="11495" y="22054"/>
                </a:cubicBezTo>
                <a:cubicBezTo>
                  <a:pt x="11589" y="22057"/>
                  <a:pt x="11684" y="22058"/>
                  <a:pt x="11778" y="22058"/>
                </a:cubicBezTo>
                <a:cubicBezTo>
                  <a:pt x="17002" y="22058"/>
                  <a:pt x="22977" y="18334"/>
                  <a:pt x="21927" y="12812"/>
                </a:cubicBezTo>
                <a:cubicBezTo>
                  <a:pt x="21853" y="12438"/>
                  <a:pt x="21914" y="12057"/>
                  <a:pt x="22099" y="11732"/>
                </a:cubicBezTo>
                <a:cubicBezTo>
                  <a:pt x="22385" y="11229"/>
                  <a:pt x="22531" y="10654"/>
                  <a:pt x="22524" y="10076"/>
                </a:cubicBezTo>
                <a:cubicBezTo>
                  <a:pt x="22510" y="9246"/>
                  <a:pt x="22177" y="8462"/>
                  <a:pt x="21589" y="7867"/>
                </a:cubicBezTo>
                <a:cubicBezTo>
                  <a:pt x="21000" y="7271"/>
                  <a:pt x="20221" y="6930"/>
                  <a:pt x="19391" y="6906"/>
                </a:cubicBezTo>
                <a:cubicBezTo>
                  <a:pt x="19357" y="6905"/>
                  <a:pt x="19322" y="6904"/>
                  <a:pt x="19288" y="6904"/>
                </a:cubicBezTo>
                <a:cubicBezTo>
                  <a:pt x="18875" y="6904"/>
                  <a:pt x="18471" y="6983"/>
                  <a:pt x="18089" y="7136"/>
                </a:cubicBezTo>
                <a:cubicBezTo>
                  <a:pt x="17902" y="7211"/>
                  <a:pt x="17704" y="7249"/>
                  <a:pt x="17506" y="7249"/>
                </a:cubicBezTo>
                <a:cubicBezTo>
                  <a:pt x="17292" y="7249"/>
                  <a:pt x="17079" y="7204"/>
                  <a:pt x="16882" y="7116"/>
                </a:cubicBezTo>
                <a:cubicBezTo>
                  <a:pt x="16237" y="6825"/>
                  <a:pt x="15549" y="6588"/>
                  <a:pt x="14838" y="6408"/>
                </a:cubicBezTo>
                <a:cubicBezTo>
                  <a:pt x="14767" y="6390"/>
                  <a:pt x="14695" y="6381"/>
                  <a:pt x="14624" y="6381"/>
                </a:cubicBezTo>
                <a:cubicBezTo>
                  <a:pt x="14240" y="6381"/>
                  <a:pt x="13892" y="6641"/>
                  <a:pt x="13792" y="7031"/>
                </a:cubicBezTo>
                <a:cubicBezTo>
                  <a:pt x="13676" y="7493"/>
                  <a:pt x="13954" y="7961"/>
                  <a:pt x="14416" y="8079"/>
                </a:cubicBezTo>
                <a:cubicBezTo>
                  <a:pt x="15029" y="8235"/>
                  <a:pt x="15620" y="8438"/>
                  <a:pt x="16173" y="8687"/>
                </a:cubicBezTo>
                <a:cubicBezTo>
                  <a:pt x="16592" y="8876"/>
                  <a:pt x="17047" y="8970"/>
                  <a:pt x="17503" y="8970"/>
                </a:cubicBezTo>
                <a:cubicBezTo>
                  <a:pt x="17920" y="8970"/>
                  <a:pt x="18337" y="8891"/>
                  <a:pt x="18730" y="8734"/>
                </a:cubicBezTo>
                <a:cubicBezTo>
                  <a:pt x="18909" y="8662"/>
                  <a:pt x="19099" y="8627"/>
                  <a:pt x="19294" y="8627"/>
                </a:cubicBezTo>
                <a:cubicBezTo>
                  <a:pt x="19308" y="8627"/>
                  <a:pt x="19323" y="8627"/>
                  <a:pt x="19337" y="8627"/>
                </a:cubicBezTo>
                <a:cubicBezTo>
                  <a:pt x="20450" y="8654"/>
                  <a:pt x="21168" y="9914"/>
                  <a:pt x="20602" y="10879"/>
                </a:cubicBezTo>
                <a:cubicBezTo>
                  <a:pt x="20214" y="11564"/>
                  <a:pt x="20084" y="12371"/>
                  <a:pt x="20239" y="13149"/>
                </a:cubicBezTo>
                <a:cubicBezTo>
                  <a:pt x="21013" y="17606"/>
                  <a:pt x="15875" y="20335"/>
                  <a:pt x="11704" y="20335"/>
                </a:cubicBezTo>
                <a:cubicBezTo>
                  <a:pt x="11634" y="20335"/>
                  <a:pt x="11565" y="20334"/>
                  <a:pt x="11497" y="20333"/>
                </a:cubicBezTo>
                <a:cubicBezTo>
                  <a:pt x="11428" y="20334"/>
                  <a:pt x="11359" y="20335"/>
                  <a:pt x="11290" y="20335"/>
                </a:cubicBezTo>
                <a:cubicBezTo>
                  <a:pt x="7111" y="20335"/>
                  <a:pt x="1973" y="17602"/>
                  <a:pt x="2756" y="13139"/>
                </a:cubicBezTo>
                <a:cubicBezTo>
                  <a:pt x="2910" y="12380"/>
                  <a:pt x="2778" y="11574"/>
                  <a:pt x="2384" y="10869"/>
                </a:cubicBezTo>
                <a:cubicBezTo>
                  <a:pt x="2254" y="10639"/>
                  <a:pt x="2188" y="10376"/>
                  <a:pt x="2193" y="10107"/>
                </a:cubicBezTo>
                <a:cubicBezTo>
                  <a:pt x="2208" y="9315"/>
                  <a:pt x="2863" y="8653"/>
                  <a:pt x="3655" y="8629"/>
                </a:cubicBezTo>
                <a:cubicBezTo>
                  <a:pt x="3668" y="8628"/>
                  <a:pt x="3682" y="8628"/>
                  <a:pt x="3696" y="8628"/>
                </a:cubicBezTo>
                <a:cubicBezTo>
                  <a:pt x="3894" y="8628"/>
                  <a:pt x="4086" y="8666"/>
                  <a:pt x="4267" y="8740"/>
                </a:cubicBezTo>
                <a:cubicBezTo>
                  <a:pt x="4653" y="8897"/>
                  <a:pt x="5066" y="8976"/>
                  <a:pt x="5480" y="8976"/>
                </a:cubicBezTo>
                <a:cubicBezTo>
                  <a:pt x="5939" y="8976"/>
                  <a:pt x="6399" y="8880"/>
                  <a:pt x="6824" y="8688"/>
                </a:cubicBezTo>
                <a:cubicBezTo>
                  <a:pt x="7927" y="8192"/>
                  <a:pt x="9138" y="7882"/>
                  <a:pt x="10428" y="7770"/>
                </a:cubicBezTo>
                <a:cubicBezTo>
                  <a:pt x="10956" y="7725"/>
                  <a:pt x="11445" y="7482"/>
                  <a:pt x="11804" y="7086"/>
                </a:cubicBezTo>
                <a:cubicBezTo>
                  <a:pt x="12162" y="6694"/>
                  <a:pt x="12357" y="6187"/>
                  <a:pt x="12357" y="5657"/>
                </a:cubicBezTo>
                <a:cubicBezTo>
                  <a:pt x="12357" y="3726"/>
                  <a:pt x="13960" y="1941"/>
                  <a:pt x="15889" y="1941"/>
                </a:cubicBezTo>
                <a:cubicBezTo>
                  <a:pt x="16365" y="1941"/>
                  <a:pt x="16750" y="1556"/>
                  <a:pt x="16750" y="1079"/>
                </a:cubicBezTo>
                <a:cubicBezTo>
                  <a:pt x="16750" y="603"/>
                  <a:pt x="16365" y="218"/>
                  <a:pt x="15889" y="21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75"/>
          <p:cNvSpPr/>
          <p:nvPr/>
        </p:nvSpPr>
        <p:spPr>
          <a:xfrm>
            <a:off x="7817180" y="815833"/>
            <a:ext cx="375000" cy="290101"/>
          </a:xfrm>
          <a:custGeom>
            <a:avLst/>
            <a:gdLst/>
            <a:ahLst/>
            <a:cxnLst/>
            <a:rect l="l" t="t" r="r" b="b"/>
            <a:pathLst>
              <a:path w="22275" h="17232" extrusionOk="0">
                <a:moveTo>
                  <a:pt x="10022" y="6235"/>
                </a:moveTo>
                <a:cubicBezTo>
                  <a:pt x="10089" y="6235"/>
                  <a:pt x="10166" y="6251"/>
                  <a:pt x="10245" y="6299"/>
                </a:cubicBezTo>
                <a:lnTo>
                  <a:pt x="13517" y="8245"/>
                </a:lnTo>
                <a:cubicBezTo>
                  <a:pt x="13796" y="8411"/>
                  <a:pt x="13796" y="8797"/>
                  <a:pt x="13517" y="8964"/>
                </a:cubicBezTo>
                <a:lnTo>
                  <a:pt x="10245" y="10910"/>
                </a:lnTo>
                <a:cubicBezTo>
                  <a:pt x="10166" y="10957"/>
                  <a:pt x="10091" y="10972"/>
                  <a:pt x="10024" y="10972"/>
                </a:cubicBezTo>
                <a:cubicBezTo>
                  <a:pt x="9923" y="10972"/>
                  <a:pt x="9842" y="10936"/>
                  <a:pt x="9802" y="10913"/>
                </a:cubicBezTo>
                <a:cubicBezTo>
                  <a:pt x="9722" y="10868"/>
                  <a:pt x="9587" y="10761"/>
                  <a:pt x="9587" y="10549"/>
                </a:cubicBezTo>
                <a:lnTo>
                  <a:pt x="9587" y="6657"/>
                </a:lnTo>
                <a:cubicBezTo>
                  <a:pt x="9587" y="6447"/>
                  <a:pt x="9722" y="6340"/>
                  <a:pt x="9802" y="6294"/>
                </a:cubicBezTo>
                <a:cubicBezTo>
                  <a:pt x="9840" y="6272"/>
                  <a:pt x="9921" y="6235"/>
                  <a:pt x="10022" y="6235"/>
                </a:cubicBezTo>
                <a:close/>
                <a:moveTo>
                  <a:pt x="10020" y="4511"/>
                </a:moveTo>
                <a:cubicBezTo>
                  <a:pt x="9653" y="4511"/>
                  <a:pt x="9285" y="4607"/>
                  <a:pt x="8949" y="4798"/>
                </a:cubicBezTo>
                <a:cubicBezTo>
                  <a:pt x="8268" y="5185"/>
                  <a:pt x="7863" y="5880"/>
                  <a:pt x="7863" y="6660"/>
                </a:cubicBezTo>
                <a:lnTo>
                  <a:pt x="7863" y="10551"/>
                </a:lnTo>
                <a:cubicBezTo>
                  <a:pt x="7836" y="11706"/>
                  <a:pt x="8852" y="12699"/>
                  <a:pt x="9992" y="12699"/>
                </a:cubicBezTo>
                <a:cubicBezTo>
                  <a:pt x="10001" y="12699"/>
                  <a:pt x="10011" y="12699"/>
                  <a:pt x="10021" y="12699"/>
                </a:cubicBezTo>
                <a:cubicBezTo>
                  <a:pt x="10400" y="12699"/>
                  <a:pt x="10781" y="12596"/>
                  <a:pt x="11125" y="12391"/>
                </a:cubicBezTo>
                <a:lnTo>
                  <a:pt x="14396" y="10446"/>
                </a:lnTo>
                <a:cubicBezTo>
                  <a:pt x="15787" y="9648"/>
                  <a:pt x="15787" y="7563"/>
                  <a:pt x="14396" y="6764"/>
                </a:cubicBezTo>
                <a:lnTo>
                  <a:pt x="11125" y="4819"/>
                </a:lnTo>
                <a:cubicBezTo>
                  <a:pt x="10781" y="4614"/>
                  <a:pt x="10401" y="4511"/>
                  <a:pt x="10020" y="4511"/>
                </a:cubicBezTo>
                <a:close/>
                <a:moveTo>
                  <a:pt x="11138" y="1722"/>
                </a:moveTo>
                <a:cubicBezTo>
                  <a:pt x="13874" y="1722"/>
                  <a:pt x="16278" y="1901"/>
                  <a:pt x="17812" y="2051"/>
                </a:cubicBezTo>
                <a:cubicBezTo>
                  <a:pt x="19007" y="2169"/>
                  <a:pt x="19959" y="3080"/>
                  <a:pt x="20129" y="4268"/>
                </a:cubicBezTo>
                <a:cubicBezTo>
                  <a:pt x="20336" y="5741"/>
                  <a:pt x="20443" y="7203"/>
                  <a:pt x="20443" y="8615"/>
                </a:cubicBezTo>
                <a:cubicBezTo>
                  <a:pt x="20443" y="10025"/>
                  <a:pt x="20336" y="11487"/>
                  <a:pt x="20129" y="12960"/>
                </a:cubicBezTo>
                <a:cubicBezTo>
                  <a:pt x="19959" y="14148"/>
                  <a:pt x="19007" y="15061"/>
                  <a:pt x="17812" y="15178"/>
                </a:cubicBezTo>
                <a:cubicBezTo>
                  <a:pt x="16278" y="15327"/>
                  <a:pt x="13874" y="15506"/>
                  <a:pt x="11138" y="15506"/>
                </a:cubicBezTo>
                <a:cubicBezTo>
                  <a:pt x="8402" y="15506"/>
                  <a:pt x="5998" y="15328"/>
                  <a:pt x="4464" y="15178"/>
                </a:cubicBezTo>
                <a:cubicBezTo>
                  <a:pt x="3267" y="15061"/>
                  <a:pt x="2316" y="14148"/>
                  <a:pt x="2147" y="12960"/>
                </a:cubicBezTo>
                <a:cubicBezTo>
                  <a:pt x="1940" y="11487"/>
                  <a:pt x="1833" y="10025"/>
                  <a:pt x="1833" y="8615"/>
                </a:cubicBezTo>
                <a:cubicBezTo>
                  <a:pt x="1833" y="7203"/>
                  <a:pt x="1940" y="5741"/>
                  <a:pt x="2147" y="4268"/>
                </a:cubicBezTo>
                <a:cubicBezTo>
                  <a:pt x="2316" y="3080"/>
                  <a:pt x="3269" y="2169"/>
                  <a:pt x="4464" y="2051"/>
                </a:cubicBezTo>
                <a:cubicBezTo>
                  <a:pt x="5998" y="1901"/>
                  <a:pt x="8402" y="1722"/>
                  <a:pt x="11138" y="1722"/>
                </a:cubicBezTo>
                <a:close/>
                <a:moveTo>
                  <a:pt x="11138" y="1"/>
                </a:moveTo>
                <a:cubicBezTo>
                  <a:pt x="8332" y="1"/>
                  <a:pt x="5870" y="183"/>
                  <a:pt x="4296" y="338"/>
                </a:cubicBezTo>
                <a:cubicBezTo>
                  <a:pt x="2306" y="534"/>
                  <a:pt x="722" y="2051"/>
                  <a:pt x="442" y="4028"/>
                </a:cubicBezTo>
                <a:cubicBezTo>
                  <a:pt x="1" y="7161"/>
                  <a:pt x="1" y="10072"/>
                  <a:pt x="442" y="13203"/>
                </a:cubicBezTo>
                <a:cubicBezTo>
                  <a:pt x="722" y="15182"/>
                  <a:pt x="2306" y="16698"/>
                  <a:pt x="4296" y="16895"/>
                </a:cubicBezTo>
                <a:cubicBezTo>
                  <a:pt x="5867" y="17048"/>
                  <a:pt x="8332" y="17231"/>
                  <a:pt x="11138" y="17231"/>
                </a:cubicBezTo>
                <a:cubicBezTo>
                  <a:pt x="13944" y="17231"/>
                  <a:pt x="16407" y="17047"/>
                  <a:pt x="17978" y="16895"/>
                </a:cubicBezTo>
                <a:cubicBezTo>
                  <a:pt x="19968" y="16698"/>
                  <a:pt x="21553" y="15182"/>
                  <a:pt x="21834" y="13203"/>
                </a:cubicBezTo>
                <a:cubicBezTo>
                  <a:pt x="22275" y="10072"/>
                  <a:pt x="22275" y="7161"/>
                  <a:pt x="21834" y="4028"/>
                </a:cubicBezTo>
                <a:cubicBezTo>
                  <a:pt x="21553" y="2051"/>
                  <a:pt x="19968" y="534"/>
                  <a:pt x="17978" y="338"/>
                </a:cubicBezTo>
                <a:cubicBezTo>
                  <a:pt x="16407" y="183"/>
                  <a:pt x="13944" y="1"/>
                  <a:pt x="11138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AB36F17-5D51-0BEE-372D-910A3C81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537" y="3164713"/>
            <a:ext cx="3068088" cy="777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4D1B47-0C26-FB10-3CE4-1E238B8C05B3}"/>
              </a:ext>
            </a:extLst>
          </p:cNvPr>
          <p:cNvSpPr txBox="1"/>
          <p:nvPr/>
        </p:nvSpPr>
        <p:spPr>
          <a:xfrm>
            <a:off x="4357139" y="3263324"/>
            <a:ext cx="230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az-Latn-AZ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ərbəst iş № 5</a:t>
            </a:r>
            <a:endParaRPr lang="en-GB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D72D175B-8FE0-5DCD-0147-9711659DE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23750"/>
            <a:ext cx="2600400" cy="2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96869DD-6C0F-F360-BFBD-694173F97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4C71D4F-DF97-B48A-29DC-DD65E256F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99" y="345599"/>
            <a:ext cx="5779201" cy="4334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3"/>
          <p:cNvSpPr txBox="1">
            <a:spLocks noGrp="1"/>
          </p:cNvSpPr>
          <p:nvPr>
            <p:ph type="title"/>
          </p:nvPr>
        </p:nvSpPr>
        <p:spPr>
          <a:xfrm>
            <a:off x="1178850" y="979950"/>
            <a:ext cx="67863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Tərkibində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bir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ya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bir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neçə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giriş-çıxış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registrləri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olan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kompyuterin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periferiya</a:t>
            </a:r>
            <a:b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</a:b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qurğularını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mikroprosessorun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xarici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inlərinə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qoşmağa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imkan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yaradan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hər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hansı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elektron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sxem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port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adlanır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Standart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interfeys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qurğularını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: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ardıcıl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paralel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oyun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portlarını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(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ya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interfeysləri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)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də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port </a:t>
            </a:r>
            <a:r>
              <a:rPr lang="en-GB" sz="260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adlandırırlar</a:t>
            </a:r>
            <a:r>
              <a:rPr lang="en-GB" sz="260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</a:t>
            </a:r>
            <a:endParaRPr lang="en-GB" sz="2600" dirty="0">
              <a:solidFill>
                <a:schemeClr val="bg1"/>
              </a:solidFill>
              <a:latin typeface="Oxanium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09FA2-53C3-5FAA-1B93-0C6CCAE57627}"/>
              </a:ext>
            </a:extLst>
          </p:cNvPr>
          <p:cNvSpPr txBox="1"/>
          <p:nvPr/>
        </p:nvSpPr>
        <p:spPr>
          <a:xfrm>
            <a:off x="2433600" y="333619"/>
            <a:ext cx="409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4"/>
                </a:solidFill>
                <a:latin typeface="Oxanium" panose="020B0604020202020204" charset="0"/>
              </a:rPr>
              <a:t>    </a:t>
            </a:r>
            <a:r>
              <a:rPr lang="az-Latn-AZ" sz="3600" b="1" dirty="0">
                <a:solidFill>
                  <a:schemeClr val="accent4"/>
                </a:solidFill>
                <a:latin typeface="Oxanium" panose="020B0604020202020204" charset="0"/>
              </a:rPr>
              <a:t>Portlar nədir</a:t>
            </a:r>
            <a:r>
              <a:rPr lang="en-GB" sz="3600" b="1" dirty="0">
                <a:solidFill>
                  <a:schemeClr val="accent4"/>
                </a:solidFill>
                <a:latin typeface="Oxanium" panose="020B0604020202020204" charset="0"/>
              </a:rPr>
              <a:t> ?</a:t>
            </a:r>
            <a:endParaRPr lang="en-GB" sz="3600" b="1" dirty="0">
              <a:latin typeface="Oxanium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4"/>
          <p:cNvSpPr/>
          <p:nvPr/>
        </p:nvSpPr>
        <p:spPr>
          <a:xfrm>
            <a:off x="1030530" y="979740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1030530" y="1756790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4"/>
          <p:cNvSpPr/>
          <p:nvPr/>
        </p:nvSpPr>
        <p:spPr>
          <a:xfrm>
            <a:off x="1030530" y="2533840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4"/>
          <p:cNvSpPr/>
          <p:nvPr/>
        </p:nvSpPr>
        <p:spPr>
          <a:xfrm>
            <a:off x="1030530" y="3310890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4"/>
          <p:cNvSpPr/>
          <p:nvPr/>
        </p:nvSpPr>
        <p:spPr>
          <a:xfrm>
            <a:off x="1030530" y="4087940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 rot="1973">
            <a:off x="809268" y="1002990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 idx="3"/>
          </p:nvPr>
        </p:nvSpPr>
        <p:spPr>
          <a:xfrm rot="1973">
            <a:off x="809268" y="4088228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05</a:t>
            </a:r>
            <a:endParaRPr/>
          </a:p>
        </p:txBody>
      </p:sp>
      <p:sp>
        <p:nvSpPr>
          <p:cNvPr id="1229" name="Google Shape;1229;p44"/>
          <p:cNvSpPr txBox="1">
            <a:spLocks noGrp="1"/>
          </p:cNvSpPr>
          <p:nvPr>
            <p:ph type="title" idx="6"/>
          </p:nvPr>
        </p:nvSpPr>
        <p:spPr>
          <a:xfrm rot="1973">
            <a:off x="809268" y="2545609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232" name="Google Shape;1232;p44"/>
          <p:cNvSpPr txBox="1">
            <a:spLocks noGrp="1"/>
          </p:cNvSpPr>
          <p:nvPr>
            <p:ph type="title" idx="9"/>
          </p:nvPr>
        </p:nvSpPr>
        <p:spPr>
          <a:xfrm rot="-1973" flipH="1">
            <a:off x="809268" y="1774299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4" action="ppaction://hlinksldjump"/>
              </a:rPr>
              <a:t>02</a:t>
            </a:r>
            <a:endParaRPr dirty="0"/>
          </a:p>
        </p:txBody>
      </p:sp>
      <p:sp>
        <p:nvSpPr>
          <p:cNvPr id="1235" name="Google Shape;1235;p44"/>
          <p:cNvSpPr txBox="1">
            <a:spLocks noGrp="1"/>
          </p:cNvSpPr>
          <p:nvPr>
            <p:ph type="title" idx="15"/>
          </p:nvPr>
        </p:nvSpPr>
        <p:spPr>
          <a:xfrm rot="-1973" flipH="1">
            <a:off x="809268" y="3316918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cxnSp>
        <p:nvCxnSpPr>
          <p:cNvPr id="1238" name="Google Shape;1238;p44"/>
          <p:cNvCxnSpPr>
            <a:stCxn id="1218" idx="4"/>
            <a:endCxn id="1219" idx="0"/>
          </p:cNvCxnSpPr>
          <p:nvPr/>
        </p:nvCxnSpPr>
        <p:spPr>
          <a:xfrm>
            <a:off x="1331880" y="1582440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44"/>
          <p:cNvCxnSpPr>
            <a:stCxn id="1219" idx="4"/>
            <a:endCxn id="1220" idx="0"/>
          </p:cNvCxnSpPr>
          <p:nvPr/>
        </p:nvCxnSpPr>
        <p:spPr>
          <a:xfrm>
            <a:off x="1331880" y="2359490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44"/>
          <p:cNvCxnSpPr>
            <a:stCxn id="1220" idx="4"/>
            <a:endCxn id="1221" idx="0"/>
          </p:cNvCxnSpPr>
          <p:nvPr/>
        </p:nvCxnSpPr>
        <p:spPr>
          <a:xfrm>
            <a:off x="1331880" y="3136540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4"/>
          <p:cNvCxnSpPr>
            <a:stCxn id="1221" idx="4"/>
            <a:endCxn id="1222" idx="0"/>
          </p:cNvCxnSpPr>
          <p:nvPr/>
        </p:nvCxnSpPr>
        <p:spPr>
          <a:xfrm>
            <a:off x="1331880" y="3913590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18;p44">
            <a:extLst>
              <a:ext uri="{FF2B5EF4-FFF2-40B4-BE49-F238E27FC236}">
                <a16:creationId xmlns:a16="http://schemas.microsoft.com/office/drawing/2014/main" id="{6FFA1891-F638-140D-AA11-D4C8A7D8C11C}"/>
              </a:ext>
            </a:extLst>
          </p:cNvPr>
          <p:cNvSpPr/>
          <p:nvPr/>
        </p:nvSpPr>
        <p:spPr>
          <a:xfrm>
            <a:off x="6054782" y="102564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19;p44">
            <a:extLst>
              <a:ext uri="{FF2B5EF4-FFF2-40B4-BE49-F238E27FC236}">
                <a16:creationId xmlns:a16="http://schemas.microsoft.com/office/drawing/2014/main" id="{42D17DDA-BECE-2A23-A0AD-C47A9EF1DE53}"/>
              </a:ext>
            </a:extLst>
          </p:cNvPr>
          <p:cNvSpPr/>
          <p:nvPr/>
        </p:nvSpPr>
        <p:spPr>
          <a:xfrm>
            <a:off x="6054782" y="180269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20;p44">
            <a:extLst>
              <a:ext uri="{FF2B5EF4-FFF2-40B4-BE49-F238E27FC236}">
                <a16:creationId xmlns:a16="http://schemas.microsoft.com/office/drawing/2014/main" id="{E730F936-220C-3FED-FEC3-A25F203239FB}"/>
              </a:ext>
            </a:extLst>
          </p:cNvPr>
          <p:cNvSpPr/>
          <p:nvPr/>
        </p:nvSpPr>
        <p:spPr>
          <a:xfrm>
            <a:off x="6054782" y="257974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21;p44">
            <a:extLst>
              <a:ext uri="{FF2B5EF4-FFF2-40B4-BE49-F238E27FC236}">
                <a16:creationId xmlns:a16="http://schemas.microsoft.com/office/drawing/2014/main" id="{878CE9F5-7AC1-07EB-B37D-B5D3124E1600}"/>
              </a:ext>
            </a:extLst>
          </p:cNvPr>
          <p:cNvSpPr/>
          <p:nvPr/>
        </p:nvSpPr>
        <p:spPr>
          <a:xfrm>
            <a:off x="6054782" y="335679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22;p44">
            <a:extLst>
              <a:ext uri="{FF2B5EF4-FFF2-40B4-BE49-F238E27FC236}">
                <a16:creationId xmlns:a16="http://schemas.microsoft.com/office/drawing/2014/main" id="{51D0037D-DF6E-69A4-0E7A-D26F62CAE0B8}"/>
              </a:ext>
            </a:extLst>
          </p:cNvPr>
          <p:cNvSpPr/>
          <p:nvPr/>
        </p:nvSpPr>
        <p:spPr>
          <a:xfrm>
            <a:off x="6054782" y="413384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23;p44">
            <a:extLst>
              <a:ext uri="{FF2B5EF4-FFF2-40B4-BE49-F238E27FC236}">
                <a16:creationId xmlns:a16="http://schemas.microsoft.com/office/drawing/2014/main" id="{D7582072-7406-9160-DFAD-57844DB7F8C5}"/>
              </a:ext>
            </a:extLst>
          </p:cNvPr>
          <p:cNvSpPr txBox="1">
            <a:spLocks/>
          </p:cNvSpPr>
          <p:nvPr/>
        </p:nvSpPr>
        <p:spPr>
          <a:xfrm rot="1973">
            <a:off x="5833520" y="1048891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11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0" name="Google Shape;1226;p44">
            <a:extLst>
              <a:ext uri="{FF2B5EF4-FFF2-40B4-BE49-F238E27FC236}">
                <a16:creationId xmlns:a16="http://schemas.microsoft.com/office/drawing/2014/main" id="{4C45C0F7-4F67-1BC8-98C3-059A9B8EF8AF}"/>
              </a:ext>
            </a:extLst>
          </p:cNvPr>
          <p:cNvSpPr txBox="1">
            <a:spLocks/>
          </p:cNvSpPr>
          <p:nvPr/>
        </p:nvSpPr>
        <p:spPr>
          <a:xfrm rot="1973">
            <a:off x="5833520" y="4134129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15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1" name="Google Shape;1229;p44">
            <a:extLst>
              <a:ext uri="{FF2B5EF4-FFF2-40B4-BE49-F238E27FC236}">
                <a16:creationId xmlns:a16="http://schemas.microsoft.com/office/drawing/2014/main" id="{5C8ED015-E78B-FAE7-18FA-5B2026C29F35}"/>
              </a:ext>
            </a:extLst>
          </p:cNvPr>
          <p:cNvSpPr txBox="1">
            <a:spLocks/>
          </p:cNvSpPr>
          <p:nvPr/>
        </p:nvSpPr>
        <p:spPr>
          <a:xfrm rot="1973">
            <a:off x="5833520" y="2591510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13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2" name="Google Shape;1232;p44">
            <a:extLst>
              <a:ext uri="{FF2B5EF4-FFF2-40B4-BE49-F238E27FC236}">
                <a16:creationId xmlns:a16="http://schemas.microsoft.com/office/drawing/2014/main" id="{3DC3D363-1CDF-2955-96D1-37E25CBF3866}"/>
              </a:ext>
            </a:extLst>
          </p:cNvPr>
          <p:cNvSpPr txBox="1">
            <a:spLocks/>
          </p:cNvSpPr>
          <p:nvPr/>
        </p:nvSpPr>
        <p:spPr>
          <a:xfrm rot="-1973" flipH="1">
            <a:off x="5833520" y="1820200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12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3" name="Google Shape;1235;p44">
            <a:extLst>
              <a:ext uri="{FF2B5EF4-FFF2-40B4-BE49-F238E27FC236}">
                <a16:creationId xmlns:a16="http://schemas.microsoft.com/office/drawing/2014/main" id="{F1D5C7C5-89DB-D4D2-53E5-4AE6D6404871}"/>
              </a:ext>
            </a:extLst>
          </p:cNvPr>
          <p:cNvSpPr txBox="1">
            <a:spLocks/>
          </p:cNvSpPr>
          <p:nvPr/>
        </p:nvSpPr>
        <p:spPr>
          <a:xfrm rot="-1973" flipH="1">
            <a:off x="5833520" y="3362819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14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24" name="Google Shape;1238;p44">
            <a:extLst>
              <a:ext uri="{FF2B5EF4-FFF2-40B4-BE49-F238E27FC236}">
                <a16:creationId xmlns:a16="http://schemas.microsoft.com/office/drawing/2014/main" id="{FB8F0673-8E3C-AB7A-8325-F8F5A210D597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6356132" y="1628341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239;p44">
            <a:extLst>
              <a:ext uri="{FF2B5EF4-FFF2-40B4-BE49-F238E27FC236}">
                <a16:creationId xmlns:a16="http://schemas.microsoft.com/office/drawing/2014/main" id="{C0F8A850-6E61-65AC-A82A-B4B6830F2F68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6356132" y="2405391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240;p44">
            <a:extLst>
              <a:ext uri="{FF2B5EF4-FFF2-40B4-BE49-F238E27FC236}">
                <a16:creationId xmlns:a16="http://schemas.microsoft.com/office/drawing/2014/main" id="{6C102334-26B3-F2B3-A0BA-E106107731F3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6356132" y="3182441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241;p44">
            <a:extLst>
              <a:ext uri="{FF2B5EF4-FFF2-40B4-BE49-F238E27FC236}">
                <a16:creationId xmlns:a16="http://schemas.microsoft.com/office/drawing/2014/main" id="{005F317E-36E5-5588-416A-F9307367255F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6356132" y="3959491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218;p44">
            <a:extLst>
              <a:ext uri="{FF2B5EF4-FFF2-40B4-BE49-F238E27FC236}">
                <a16:creationId xmlns:a16="http://schemas.microsoft.com/office/drawing/2014/main" id="{A1191F21-E3FB-6147-9FA6-83887C8A7CC1}"/>
              </a:ext>
            </a:extLst>
          </p:cNvPr>
          <p:cNvSpPr/>
          <p:nvPr/>
        </p:nvSpPr>
        <p:spPr>
          <a:xfrm>
            <a:off x="3527364" y="100269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219;p44">
            <a:extLst>
              <a:ext uri="{FF2B5EF4-FFF2-40B4-BE49-F238E27FC236}">
                <a16:creationId xmlns:a16="http://schemas.microsoft.com/office/drawing/2014/main" id="{D942A24D-D3E4-5219-7D9F-496DE21F1EB0}"/>
              </a:ext>
            </a:extLst>
          </p:cNvPr>
          <p:cNvSpPr/>
          <p:nvPr/>
        </p:nvSpPr>
        <p:spPr>
          <a:xfrm>
            <a:off x="3527364" y="177974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20;p44">
            <a:extLst>
              <a:ext uri="{FF2B5EF4-FFF2-40B4-BE49-F238E27FC236}">
                <a16:creationId xmlns:a16="http://schemas.microsoft.com/office/drawing/2014/main" id="{2191179F-8445-1C37-BD5E-6E261EEC4FE4}"/>
              </a:ext>
            </a:extLst>
          </p:cNvPr>
          <p:cNvSpPr/>
          <p:nvPr/>
        </p:nvSpPr>
        <p:spPr>
          <a:xfrm>
            <a:off x="3527364" y="255679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21;p44">
            <a:extLst>
              <a:ext uri="{FF2B5EF4-FFF2-40B4-BE49-F238E27FC236}">
                <a16:creationId xmlns:a16="http://schemas.microsoft.com/office/drawing/2014/main" id="{B02EB51F-DCD8-8F5F-2F6F-F7A46D7FEFCD}"/>
              </a:ext>
            </a:extLst>
          </p:cNvPr>
          <p:cNvSpPr/>
          <p:nvPr/>
        </p:nvSpPr>
        <p:spPr>
          <a:xfrm>
            <a:off x="3527364" y="333384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22;p44">
            <a:extLst>
              <a:ext uri="{FF2B5EF4-FFF2-40B4-BE49-F238E27FC236}">
                <a16:creationId xmlns:a16="http://schemas.microsoft.com/office/drawing/2014/main" id="{E9887953-DD53-FD6C-439B-EB2F61959902}"/>
              </a:ext>
            </a:extLst>
          </p:cNvPr>
          <p:cNvSpPr/>
          <p:nvPr/>
        </p:nvSpPr>
        <p:spPr>
          <a:xfrm>
            <a:off x="3527364" y="4110891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23;p44">
            <a:extLst>
              <a:ext uri="{FF2B5EF4-FFF2-40B4-BE49-F238E27FC236}">
                <a16:creationId xmlns:a16="http://schemas.microsoft.com/office/drawing/2014/main" id="{B16683E4-3B77-A10B-DE6A-9A5E3A6F91FB}"/>
              </a:ext>
            </a:extLst>
          </p:cNvPr>
          <p:cNvSpPr txBox="1">
            <a:spLocks/>
          </p:cNvSpPr>
          <p:nvPr/>
        </p:nvSpPr>
        <p:spPr>
          <a:xfrm rot="1973">
            <a:off x="3306102" y="1025941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06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5" name="Google Shape;1226;p44">
            <a:extLst>
              <a:ext uri="{FF2B5EF4-FFF2-40B4-BE49-F238E27FC236}">
                <a16:creationId xmlns:a16="http://schemas.microsoft.com/office/drawing/2014/main" id="{54A36DB0-F5B1-6DE6-16F5-2F50A8CE5D9A}"/>
              </a:ext>
            </a:extLst>
          </p:cNvPr>
          <p:cNvSpPr txBox="1">
            <a:spLocks/>
          </p:cNvSpPr>
          <p:nvPr/>
        </p:nvSpPr>
        <p:spPr>
          <a:xfrm rot="1973">
            <a:off x="3306102" y="4111179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10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6" name="Google Shape;1229;p44">
            <a:extLst>
              <a:ext uri="{FF2B5EF4-FFF2-40B4-BE49-F238E27FC236}">
                <a16:creationId xmlns:a16="http://schemas.microsoft.com/office/drawing/2014/main" id="{BC42C6CB-8249-08DC-8D45-62C0C2E65CC0}"/>
              </a:ext>
            </a:extLst>
          </p:cNvPr>
          <p:cNvSpPr txBox="1">
            <a:spLocks/>
          </p:cNvSpPr>
          <p:nvPr/>
        </p:nvSpPr>
        <p:spPr>
          <a:xfrm rot="1973">
            <a:off x="3306102" y="2568560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" dirty="0">
                <a:solidFill>
                  <a:schemeClr val="bg1"/>
                </a:solidFill>
                <a:uFill>
                  <a:noFill/>
                </a:uFill>
              </a:rPr>
              <a:t>0</a:t>
            </a:r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8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7" name="Google Shape;1232;p44">
            <a:extLst>
              <a:ext uri="{FF2B5EF4-FFF2-40B4-BE49-F238E27FC236}">
                <a16:creationId xmlns:a16="http://schemas.microsoft.com/office/drawing/2014/main" id="{25C21048-A7A9-5194-ECD8-8768426697AC}"/>
              </a:ext>
            </a:extLst>
          </p:cNvPr>
          <p:cNvSpPr txBox="1">
            <a:spLocks/>
          </p:cNvSpPr>
          <p:nvPr/>
        </p:nvSpPr>
        <p:spPr>
          <a:xfrm rot="-1973" flipH="1">
            <a:off x="3306102" y="1797250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" dirty="0">
                <a:solidFill>
                  <a:schemeClr val="bg1"/>
                </a:solidFill>
                <a:uFill>
                  <a:noFill/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7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8" name="Google Shape;1235;p44">
            <a:extLst>
              <a:ext uri="{FF2B5EF4-FFF2-40B4-BE49-F238E27FC236}">
                <a16:creationId xmlns:a16="http://schemas.microsoft.com/office/drawing/2014/main" id="{6855A907-AB35-4577-D349-C2D9195CBCF1}"/>
              </a:ext>
            </a:extLst>
          </p:cNvPr>
          <p:cNvSpPr txBox="1">
            <a:spLocks/>
          </p:cNvSpPr>
          <p:nvPr/>
        </p:nvSpPr>
        <p:spPr>
          <a:xfrm rot="-1973" flipH="1">
            <a:off x="3306102" y="3339869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2500" b="1" i="0" u="none" strike="noStrike" cap="none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" dirty="0">
                <a:solidFill>
                  <a:schemeClr val="bg1"/>
                </a:solidFill>
                <a:uFill>
                  <a:noFill/>
                </a:uFill>
              </a:rPr>
              <a:t>0</a:t>
            </a:r>
            <a:r>
              <a:rPr lang="az-Latn-AZ" dirty="0">
                <a:solidFill>
                  <a:schemeClr val="bg1"/>
                </a:solidFill>
                <a:uFill>
                  <a:noFill/>
                </a:uFill>
              </a:rPr>
              <a:t>9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39" name="Google Shape;1238;p44">
            <a:extLst>
              <a:ext uri="{FF2B5EF4-FFF2-40B4-BE49-F238E27FC236}">
                <a16:creationId xmlns:a16="http://schemas.microsoft.com/office/drawing/2014/main" id="{CBA040CE-2696-9932-6CC5-657284B53593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3828714" y="1605391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239;p44">
            <a:extLst>
              <a:ext uri="{FF2B5EF4-FFF2-40B4-BE49-F238E27FC236}">
                <a16:creationId xmlns:a16="http://schemas.microsoft.com/office/drawing/2014/main" id="{7FEDEB77-BBDB-8AB7-2AC7-A26A1DE9E958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3828714" y="2382441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240;p44">
            <a:extLst>
              <a:ext uri="{FF2B5EF4-FFF2-40B4-BE49-F238E27FC236}">
                <a16:creationId xmlns:a16="http://schemas.microsoft.com/office/drawing/2014/main" id="{6DCB9389-E77C-97CF-A8CE-2C2557EAAEE2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3828714" y="3159491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1241;p44">
            <a:extLst>
              <a:ext uri="{FF2B5EF4-FFF2-40B4-BE49-F238E27FC236}">
                <a16:creationId xmlns:a16="http://schemas.microsoft.com/office/drawing/2014/main" id="{BF8A4A25-DDEC-DA18-008E-2CC5EFBE9ABB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3828714" y="3936541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BEE0A2-5F58-A338-E6DB-5D1F527144BF}"/>
              </a:ext>
            </a:extLst>
          </p:cNvPr>
          <p:cNvCxnSpPr>
            <a:cxnSpLocks/>
          </p:cNvCxnSpPr>
          <p:nvPr/>
        </p:nvCxnSpPr>
        <p:spPr>
          <a:xfrm>
            <a:off x="1568430" y="3029590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19D8B2-828E-7B86-A323-9B49FE030D09}"/>
              </a:ext>
            </a:extLst>
          </p:cNvPr>
          <p:cNvCxnSpPr>
            <a:cxnSpLocks/>
          </p:cNvCxnSpPr>
          <p:nvPr/>
        </p:nvCxnSpPr>
        <p:spPr>
          <a:xfrm>
            <a:off x="1575630" y="3808939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749290-0CB4-5A87-0BB1-93D4BEF599A4}"/>
              </a:ext>
            </a:extLst>
          </p:cNvPr>
          <p:cNvCxnSpPr>
            <a:cxnSpLocks/>
          </p:cNvCxnSpPr>
          <p:nvPr/>
        </p:nvCxnSpPr>
        <p:spPr>
          <a:xfrm>
            <a:off x="1568430" y="4593739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21BB3D-65A9-1F61-0A30-95533ADAD01E}"/>
              </a:ext>
            </a:extLst>
          </p:cNvPr>
          <p:cNvCxnSpPr>
            <a:cxnSpLocks/>
          </p:cNvCxnSpPr>
          <p:nvPr/>
        </p:nvCxnSpPr>
        <p:spPr>
          <a:xfrm>
            <a:off x="1575630" y="2260939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428650-7426-C4D8-2ABF-30B809B1C8E2}"/>
              </a:ext>
            </a:extLst>
          </p:cNvPr>
          <p:cNvCxnSpPr>
            <a:cxnSpLocks/>
          </p:cNvCxnSpPr>
          <p:nvPr/>
        </p:nvCxnSpPr>
        <p:spPr>
          <a:xfrm>
            <a:off x="1568430" y="1476139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E81EAE-E509-73B8-2C84-92C6F113FD8C}"/>
              </a:ext>
            </a:extLst>
          </p:cNvPr>
          <p:cNvCxnSpPr>
            <a:cxnSpLocks/>
          </p:cNvCxnSpPr>
          <p:nvPr/>
        </p:nvCxnSpPr>
        <p:spPr>
          <a:xfrm>
            <a:off x="4130064" y="1452554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34D333C-2613-475D-E30F-358D45339B62}"/>
              </a:ext>
            </a:extLst>
          </p:cNvPr>
          <p:cNvCxnSpPr>
            <a:cxnSpLocks/>
          </p:cNvCxnSpPr>
          <p:nvPr/>
        </p:nvCxnSpPr>
        <p:spPr>
          <a:xfrm>
            <a:off x="4087435" y="2215754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6" name="Straight Connector 1215">
            <a:extLst>
              <a:ext uri="{FF2B5EF4-FFF2-40B4-BE49-F238E27FC236}">
                <a16:creationId xmlns:a16="http://schemas.microsoft.com/office/drawing/2014/main" id="{44C4AFD2-277D-2B1D-8010-2696C88B6969}"/>
              </a:ext>
            </a:extLst>
          </p:cNvPr>
          <p:cNvCxnSpPr>
            <a:cxnSpLocks/>
          </p:cNvCxnSpPr>
          <p:nvPr/>
        </p:nvCxnSpPr>
        <p:spPr>
          <a:xfrm>
            <a:off x="4088962" y="3020544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64322B6D-3216-7273-2F8A-AFCD565F6CE3}"/>
              </a:ext>
            </a:extLst>
          </p:cNvPr>
          <p:cNvCxnSpPr>
            <a:cxnSpLocks/>
          </p:cNvCxnSpPr>
          <p:nvPr/>
        </p:nvCxnSpPr>
        <p:spPr>
          <a:xfrm>
            <a:off x="4087435" y="4548554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7" name="Straight Connector 1246">
            <a:extLst>
              <a:ext uri="{FF2B5EF4-FFF2-40B4-BE49-F238E27FC236}">
                <a16:creationId xmlns:a16="http://schemas.microsoft.com/office/drawing/2014/main" id="{81E0CE54-9B62-9C98-6633-F5679FA80083}"/>
              </a:ext>
            </a:extLst>
          </p:cNvPr>
          <p:cNvCxnSpPr>
            <a:cxnSpLocks/>
          </p:cNvCxnSpPr>
          <p:nvPr/>
        </p:nvCxnSpPr>
        <p:spPr>
          <a:xfrm>
            <a:off x="4087435" y="3819562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1DDFA9E7-D6A4-B2AD-F255-5EFB1E00F407}"/>
              </a:ext>
            </a:extLst>
          </p:cNvPr>
          <p:cNvCxnSpPr>
            <a:cxnSpLocks/>
          </p:cNvCxnSpPr>
          <p:nvPr/>
        </p:nvCxnSpPr>
        <p:spPr>
          <a:xfrm>
            <a:off x="6575881" y="1505452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9" name="Straight Connector 1248">
            <a:extLst>
              <a:ext uri="{FF2B5EF4-FFF2-40B4-BE49-F238E27FC236}">
                <a16:creationId xmlns:a16="http://schemas.microsoft.com/office/drawing/2014/main" id="{D6E010F8-FD74-973F-F00D-48BBA8261928}"/>
              </a:ext>
            </a:extLst>
          </p:cNvPr>
          <p:cNvCxnSpPr>
            <a:cxnSpLocks/>
          </p:cNvCxnSpPr>
          <p:nvPr/>
        </p:nvCxnSpPr>
        <p:spPr>
          <a:xfrm>
            <a:off x="6575881" y="2285614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0" name="Straight Connector 1249">
            <a:extLst>
              <a:ext uri="{FF2B5EF4-FFF2-40B4-BE49-F238E27FC236}">
                <a16:creationId xmlns:a16="http://schemas.microsoft.com/office/drawing/2014/main" id="{F7A017C3-6480-2DCA-CA50-F843F872DDA7}"/>
              </a:ext>
            </a:extLst>
          </p:cNvPr>
          <p:cNvCxnSpPr>
            <a:cxnSpLocks/>
          </p:cNvCxnSpPr>
          <p:nvPr/>
        </p:nvCxnSpPr>
        <p:spPr>
          <a:xfrm>
            <a:off x="6575881" y="3108659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53EF77F4-CF67-770E-5484-1AFB860BB5EA}"/>
              </a:ext>
            </a:extLst>
          </p:cNvPr>
          <p:cNvCxnSpPr>
            <a:cxnSpLocks/>
          </p:cNvCxnSpPr>
          <p:nvPr/>
        </p:nvCxnSpPr>
        <p:spPr>
          <a:xfrm>
            <a:off x="6575881" y="3875013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2" name="Straight Connector 1251">
            <a:extLst>
              <a:ext uri="{FF2B5EF4-FFF2-40B4-BE49-F238E27FC236}">
                <a16:creationId xmlns:a16="http://schemas.microsoft.com/office/drawing/2014/main" id="{5E71A022-B8F5-D57C-BD77-272E64AFE5C0}"/>
              </a:ext>
            </a:extLst>
          </p:cNvPr>
          <p:cNvCxnSpPr>
            <a:cxnSpLocks/>
          </p:cNvCxnSpPr>
          <p:nvPr/>
        </p:nvCxnSpPr>
        <p:spPr>
          <a:xfrm>
            <a:off x="6575881" y="4634453"/>
            <a:ext cx="1155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53" name="TextBox 1252">
            <a:extLst>
              <a:ext uri="{FF2B5EF4-FFF2-40B4-BE49-F238E27FC236}">
                <a16:creationId xmlns:a16="http://schemas.microsoft.com/office/drawing/2014/main" id="{BDC68853-AD3E-79F1-7EF5-7B6515C7C9CE}"/>
              </a:ext>
            </a:extLst>
          </p:cNvPr>
          <p:cNvSpPr txBox="1"/>
          <p:nvPr/>
        </p:nvSpPr>
        <p:spPr>
          <a:xfrm>
            <a:off x="1854628" y="208009"/>
            <a:ext cx="51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4"/>
                </a:solidFill>
                <a:latin typeface="Oxanium" panose="020B0604020202020204" charset="0"/>
              </a:rPr>
              <a:t>    </a:t>
            </a:r>
            <a:r>
              <a:rPr lang="az-Latn-AZ" sz="3600" b="1" dirty="0">
                <a:solidFill>
                  <a:schemeClr val="accent4"/>
                </a:solidFill>
                <a:latin typeface="Oxanium" panose="020B0604020202020204" charset="0"/>
              </a:rPr>
              <a:t>Portların növləri</a:t>
            </a:r>
            <a:endParaRPr lang="en-GB" sz="3600" b="1" dirty="0">
              <a:latin typeface="Oxanium" panose="020B0604020202020204" charset="0"/>
            </a:endParaRP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DA533327-A775-33D2-25C6-833BEF3FE491}"/>
              </a:ext>
            </a:extLst>
          </p:cNvPr>
          <p:cNvSpPr txBox="1"/>
          <p:nvPr/>
        </p:nvSpPr>
        <p:spPr>
          <a:xfrm>
            <a:off x="1649662" y="1040598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RJ-45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55" name="TextBox 1254">
            <a:extLst>
              <a:ext uri="{FF2B5EF4-FFF2-40B4-BE49-F238E27FC236}">
                <a16:creationId xmlns:a16="http://schemas.microsoft.com/office/drawing/2014/main" id="{32B55AB7-38F1-F8CB-B048-BDE89309F570}"/>
              </a:ext>
            </a:extLst>
          </p:cNvPr>
          <p:cNvSpPr txBox="1"/>
          <p:nvPr/>
        </p:nvSpPr>
        <p:spPr>
          <a:xfrm>
            <a:off x="1664537" y="1821926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AUDİO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56" name="TextBox 1255">
            <a:extLst>
              <a:ext uri="{FF2B5EF4-FFF2-40B4-BE49-F238E27FC236}">
                <a16:creationId xmlns:a16="http://schemas.microsoft.com/office/drawing/2014/main" id="{CF990960-99BD-6EC6-7BFE-25BD3F78FA38}"/>
              </a:ext>
            </a:extLst>
          </p:cNvPr>
          <p:cNvSpPr txBox="1"/>
          <p:nvPr/>
        </p:nvSpPr>
        <p:spPr>
          <a:xfrm>
            <a:off x="1654163" y="2591896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COM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57" name="TextBox 1256">
            <a:extLst>
              <a:ext uri="{FF2B5EF4-FFF2-40B4-BE49-F238E27FC236}">
                <a16:creationId xmlns:a16="http://schemas.microsoft.com/office/drawing/2014/main" id="{AF597DDB-C14B-D380-97AE-06387E9DFC5F}"/>
              </a:ext>
            </a:extLst>
          </p:cNvPr>
          <p:cNvSpPr txBox="1"/>
          <p:nvPr/>
        </p:nvSpPr>
        <p:spPr>
          <a:xfrm>
            <a:off x="1619225" y="3361866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LPT1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58" name="TextBox 1257">
            <a:extLst>
              <a:ext uri="{FF2B5EF4-FFF2-40B4-BE49-F238E27FC236}">
                <a16:creationId xmlns:a16="http://schemas.microsoft.com/office/drawing/2014/main" id="{ED069ED7-0686-8349-543C-E65F913B5B8C}"/>
              </a:ext>
            </a:extLst>
          </p:cNvPr>
          <p:cNvSpPr txBox="1"/>
          <p:nvPr/>
        </p:nvSpPr>
        <p:spPr>
          <a:xfrm>
            <a:off x="1612284" y="4128099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PS/2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59" name="TextBox 1258">
            <a:extLst>
              <a:ext uri="{FF2B5EF4-FFF2-40B4-BE49-F238E27FC236}">
                <a16:creationId xmlns:a16="http://schemas.microsoft.com/office/drawing/2014/main" id="{BFB5A1DA-4C26-0FE1-8859-AF44B40D877D}"/>
              </a:ext>
            </a:extLst>
          </p:cNvPr>
          <p:cNvSpPr txBox="1"/>
          <p:nvPr/>
        </p:nvSpPr>
        <p:spPr>
          <a:xfrm>
            <a:off x="4129125" y="4141596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S-Video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60" name="TextBox 1259">
            <a:extLst>
              <a:ext uri="{FF2B5EF4-FFF2-40B4-BE49-F238E27FC236}">
                <a16:creationId xmlns:a16="http://schemas.microsoft.com/office/drawing/2014/main" id="{681AD024-B43D-B38E-695D-89C64B1829C7}"/>
              </a:ext>
            </a:extLst>
          </p:cNvPr>
          <p:cNvSpPr txBox="1"/>
          <p:nvPr/>
        </p:nvSpPr>
        <p:spPr>
          <a:xfrm>
            <a:off x="4148743" y="3407308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DVI 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61" name="TextBox 1260">
            <a:extLst>
              <a:ext uri="{FF2B5EF4-FFF2-40B4-BE49-F238E27FC236}">
                <a16:creationId xmlns:a16="http://schemas.microsoft.com/office/drawing/2014/main" id="{69ED391A-E7BF-4523-C9AF-72574A5F8826}"/>
              </a:ext>
            </a:extLst>
          </p:cNvPr>
          <p:cNvSpPr txBox="1"/>
          <p:nvPr/>
        </p:nvSpPr>
        <p:spPr>
          <a:xfrm>
            <a:off x="4169432" y="2599788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D-SUB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62" name="TextBox 1261">
            <a:extLst>
              <a:ext uri="{FF2B5EF4-FFF2-40B4-BE49-F238E27FC236}">
                <a16:creationId xmlns:a16="http://schemas.microsoft.com/office/drawing/2014/main" id="{A8BAB709-5D6C-EC37-57B5-6F194FB8111F}"/>
              </a:ext>
            </a:extLst>
          </p:cNvPr>
          <p:cNvSpPr txBox="1"/>
          <p:nvPr/>
        </p:nvSpPr>
        <p:spPr>
          <a:xfrm>
            <a:off x="4087435" y="1815502"/>
            <a:ext cx="159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IEEE  1394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56121483-E4B1-1F9D-ECD0-AE651501DBF1}"/>
              </a:ext>
            </a:extLst>
          </p:cNvPr>
          <p:cNvSpPr txBox="1"/>
          <p:nvPr/>
        </p:nvSpPr>
        <p:spPr>
          <a:xfrm>
            <a:off x="4175502" y="1022732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USB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64" name="TextBox 1263">
            <a:extLst>
              <a:ext uri="{FF2B5EF4-FFF2-40B4-BE49-F238E27FC236}">
                <a16:creationId xmlns:a16="http://schemas.microsoft.com/office/drawing/2014/main" id="{4A08DECE-952B-0060-BD75-75B90AA20D47}"/>
              </a:ext>
            </a:extLst>
          </p:cNvPr>
          <p:cNvSpPr txBox="1"/>
          <p:nvPr/>
        </p:nvSpPr>
        <p:spPr>
          <a:xfrm>
            <a:off x="6670857" y="1093059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HDMI 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65" name="TextBox 1264">
            <a:extLst>
              <a:ext uri="{FF2B5EF4-FFF2-40B4-BE49-F238E27FC236}">
                <a16:creationId xmlns:a16="http://schemas.microsoft.com/office/drawing/2014/main" id="{D19EB76C-E7A9-01DA-892D-2A29B67F770D}"/>
              </a:ext>
            </a:extLst>
          </p:cNvPr>
          <p:cNvSpPr txBox="1"/>
          <p:nvPr/>
        </p:nvSpPr>
        <p:spPr>
          <a:xfrm>
            <a:off x="6668181" y="1906864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</a:t>
            </a:r>
            <a:r>
              <a:rPr lang="en-GB" sz="2000" b="1" i="0" dirty="0" err="1">
                <a:solidFill>
                  <a:srgbClr val="FFFF00"/>
                </a:solidFill>
                <a:effectLst/>
                <a:latin typeface="Oxanium" panose="020B0604020202020204" charset="0"/>
              </a:rPr>
              <a:t>eSATA</a:t>
            </a:r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 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624BBE6D-490E-7BE6-5F7B-5EAB373B3E5D}"/>
              </a:ext>
            </a:extLst>
          </p:cNvPr>
          <p:cNvSpPr txBox="1"/>
          <p:nvPr/>
        </p:nvSpPr>
        <p:spPr>
          <a:xfrm>
            <a:off x="6613275" y="2682789"/>
            <a:ext cx="170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Card  reader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67" name="TextBox 1266">
            <a:extLst>
              <a:ext uri="{FF2B5EF4-FFF2-40B4-BE49-F238E27FC236}">
                <a16:creationId xmlns:a16="http://schemas.microsoft.com/office/drawing/2014/main" id="{01E035F1-BC4F-A4D3-4159-E917532AFF24}"/>
              </a:ext>
            </a:extLst>
          </p:cNvPr>
          <p:cNvSpPr txBox="1"/>
          <p:nvPr/>
        </p:nvSpPr>
        <p:spPr>
          <a:xfrm>
            <a:off x="6668181" y="3466581"/>
            <a:ext cx="129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PCMCIA 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  <p:sp>
        <p:nvSpPr>
          <p:cNvPr id="1268" name="TextBox 1267">
            <a:extLst>
              <a:ext uri="{FF2B5EF4-FFF2-40B4-BE49-F238E27FC236}">
                <a16:creationId xmlns:a16="http://schemas.microsoft.com/office/drawing/2014/main" id="{4E2530E8-B4C2-549F-1B4A-306BC52733F7}"/>
              </a:ext>
            </a:extLst>
          </p:cNvPr>
          <p:cNvSpPr txBox="1"/>
          <p:nvPr/>
        </p:nvSpPr>
        <p:spPr>
          <a:xfrm>
            <a:off x="6652282" y="4244619"/>
            <a:ext cx="160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 </a:t>
            </a:r>
            <a:r>
              <a:rPr lang="en-GB" sz="2000" b="1" i="0" dirty="0" err="1">
                <a:solidFill>
                  <a:srgbClr val="FFFF00"/>
                </a:solidFill>
                <a:effectLst/>
                <a:latin typeface="Oxanium" panose="020B0604020202020204" charset="0"/>
              </a:rPr>
              <a:t>Qida</a:t>
            </a:r>
            <a:r>
              <a:rPr lang="en-GB" sz="2000" b="1" i="0" dirty="0">
                <a:solidFill>
                  <a:srgbClr val="FFFF00"/>
                </a:solidFill>
                <a:effectLst/>
                <a:latin typeface="Oxanium" panose="020B0604020202020204" charset="0"/>
              </a:rPr>
              <a:t> </a:t>
            </a:r>
            <a:r>
              <a:rPr lang="az-Latn-AZ" sz="2000" b="1" dirty="0">
                <a:solidFill>
                  <a:srgbClr val="FFFF00"/>
                </a:solidFill>
                <a:latin typeface="Oxanium" panose="020B0604020202020204" charset="0"/>
              </a:rPr>
              <a:t>portu</a:t>
            </a:r>
            <a:endParaRPr lang="en-GB" sz="2000" b="1" dirty="0">
              <a:solidFill>
                <a:srgbClr val="FFFF00"/>
              </a:solidFill>
              <a:latin typeface="Oxanium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4"/>
          <p:cNvSpPr txBox="1">
            <a:spLocks noGrp="1"/>
          </p:cNvSpPr>
          <p:nvPr>
            <p:ph type="title"/>
          </p:nvPr>
        </p:nvSpPr>
        <p:spPr>
          <a:xfrm>
            <a:off x="4572000" y="761700"/>
            <a:ext cx="4113150" cy="3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Ardıcıl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port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prosessorla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verilənləri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bayt-bayt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xarici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qurğularla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isə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bit-bit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mübadilə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edir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</a:t>
            </a:r>
            <a:br>
              <a:rPr lang="en-GB" sz="2000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Paralel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port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verilənləri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bayt-bayt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alır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ötürür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</a:t>
            </a:r>
            <a:br>
              <a:rPr lang="en-GB" sz="2000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Sistem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blokunun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arxa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ön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panelində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müxtəlif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sayda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portlar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yerləşir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 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Portlar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vasitəsi</a:t>
            </a:r>
            <a:br>
              <a:rPr lang="en-GB" sz="2000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ilə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kompyuterə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müxtəlif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periferiya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qurğularını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birləşdirmək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000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olar</a:t>
            </a:r>
            <a:r>
              <a:rPr lang="en-GB" sz="2000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 </a:t>
            </a:r>
            <a:endParaRPr sz="2000" dirty="0">
              <a:solidFill>
                <a:schemeClr val="bg1"/>
              </a:solidFill>
              <a:latin typeface="Oxanium" panose="020B0604020202020204" charset="0"/>
            </a:endParaRPr>
          </a:p>
        </p:txBody>
      </p:sp>
      <p:pic>
        <p:nvPicPr>
          <p:cNvPr id="2050" name="Picture 2" descr="Portlar haqqında məlumat — videodərs">
            <a:extLst>
              <a:ext uri="{FF2B5EF4-FFF2-40B4-BE49-F238E27FC236}">
                <a16:creationId xmlns:a16="http://schemas.microsoft.com/office/drawing/2014/main" id="{17F37A2C-605B-FA44-BC51-2CD45778F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31" y="1108050"/>
            <a:ext cx="3913119" cy="29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4E267-896E-4838-1E18-572F6919D9E9}"/>
              </a:ext>
            </a:extLst>
          </p:cNvPr>
          <p:cNvSpPr txBox="1"/>
          <p:nvPr/>
        </p:nvSpPr>
        <p:spPr>
          <a:xfrm>
            <a:off x="977043" y="662400"/>
            <a:ext cx="31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Oxanium" panose="020B0604020202020204" charset="0"/>
              </a:rPr>
              <a:t>RJ-45  (LAN,  Ethernet)  </a:t>
            </a:r>
            <a:r>
              <a:rPr lang="en-GB" sz="1600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sz="1600" b="1" dirty="0">
                <a:solidFill>
                  <a:schemeClr val="bg1"/>
                </a:solidFill>
                <a:latin typeface="Oxanium" panose="020B0604020202020204" charset="0"/>
              </a:rPr>
              <a:t>.    Bu  port  </a:t>
            </a:r>
            <a:r>
              <a:rPr lang="en-GB" sz="1600" b="1" dirty="0" err="1">
                <a:solidFill>
                  <a:schemeClr val="bg1"/>
                </a:solidFill>
                <a:latin typeface="Oxanium" panose="020B0604020202020204" charset="0"/>
              </a:rPr>
              <a:t>vasitəsilə</a:t>
            </a:r>
            <a:r>
              <a:rPr lang="en-GB" sz="16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600" b="1" dirty="0" err="1">
                <a:solidFill>
                  <a:schemeClr val="bg1"/>
                </a:solidFill>
                <a:latin typeface="Oxanium" panose="020B0604020202020204" charset="0"/>
              </a:rPr>
              <a:t>kompyuter</a:t>
            </a:r>
            <a:r>
              <a:rPr lang="en-GB" sz="16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600" b="1" dirty="0" err="1">
                <a:solidFill>
                  <a:schemeClr val="bg1"/>
                </a:solidFill>
                <a:latin typeface="Oxanium" panose="020B0604020202020204" charset="0"/>
              </a:rPr>
              <a:t>lokal</a:t>
            </a:r>
            <a:endParaRPr lang="en-GB" sz="1600" b="1" dirty="0">
              <a:solidFill>
                <a:schemeClr val="bg1"/>
              </a:solidFill>
              <a:latin typeface="Oxanium" panose="020B0604020202020204" charset="0"/>
            </a:endParaRPr>
          </a:p>
          <a:p>
            <a:r>
              <a:rPr lang="en-GB" sz="1600" b="1" dirty="0" err="1">
                <a:solidFill>
                  <a:schemeClr val="bg1"/>
                </a:solidFill>
                <a:latin typeface="Oxanium" panose="020B0604020202020204" charset="0"/>
              </a:rPr>
              <a:t>şəbəkəyə</a:t>
            </a:r>
            <a:r>
              <a:rPr lang="en-GB" sz="16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Oxanium" panose="020B0604020202020204" charset="0"/>
              </a:rPr>
              <a:t>qoşulur</a:t>
            </a:r>
            <a:r>
              <a:rPr lang="en-GB" sz="1600" b="1" dirty="0">
                <a:solidFill>
                  <a:schemeClr val="bg1"/>
                </a:solidFill>
                <a:latin typeface="Oxanium" panose="020B0604020202020204" charset="0"/>
              </a:rPr>
              <a:t> (</a:t>
            </a:r>
            <a:r>
              <a:rPr lang="en-GB" sz="1600" b="1" dirty="0" err="1">
                <a:solidFill>
                  <a:schemeClr val="bg1"/>
                </a:solidFill>
                <a:latin typeface="Oxanium" panose="020B0604020202020204" charset="0"/>
              </a:rPr>
              <a:t>sürət</a:t>
            </a:r>
            <a:r>
              <a:rPr lang="en-GB" sz="1600" b="1" dirty="0">
                <a:solidFill>
                  <a:schemeClr val="bg1"/>
                </a:solidFill>
                <a:latin typeface="Oxanium" panose="020B0604020202020204" charset="0"/>
              </a:rPr>
              <a:t> - 1 Qbit/s-ə </a:t>
            </a:r>
            <a:r>
              <a:rPr lang="en-GB" sz="1600" b="1" dirty="0" err="1">
                <a:solidFill>
                  <a:schemeClr val="bg1"/>
                </a:solidFill>
                <a:latin typeface="Oxanium" panose="020B0604020202020204" charset="0"/>
              </a:rPr>
              <a:t>qədərdir</a:t>
            </a:r>
            <a:r>
              <a:rPr lang="en-GB" sz="1600" b="1" dirty="0">
                <a:solidFill>
                  <a:schemeClr val="bg1"/>
                </a:solidFill>
                <a:latin typeface="Oxanium" panose="020B0604020202020204" charset="0"/>
              </a:rPr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47685-6F6B-67DF-8C0C-960BCBC63205}"/>
              </a:ext>
            </a:extLst>
          </p:cNvPr>
          <p:cNvSpPr txBox="1"/>
          <p:nvPr/>
        </p:nvSpPr>
        <p:spPr>
          <a:xfrm>
            <a:off x="5278800" y="3029162"/>
            <a:ext cx="316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AUDİO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giriş-çıxış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portları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.  </a:t>
            </a:r>
            <a:r>
              <a:rPr lang="az-Cyrl-AZ" b="1" dirty="0">
                <a:solidFill>
                  <a:schemeClr val="bg1"/>
                </a:solidFill>
                <a:latin typeface="Oxanium" panose="020B0604020202020204" charset="0"/>
              </a:rPr>
              <a:t>К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ənar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audio-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sistemlərin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qoşulması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üçün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nəzərdə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tutulub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.  Bu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portlar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vasitəsi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ilə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mikrofonu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,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səs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ucaldanları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(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kolonkaları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),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qulaqlıqları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və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başqa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audio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texnikanı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kompyuterə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qoşmaq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olar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.</a:t>
            </a:r>
          </a:p>
        </p:txBody>
      </p:sp>
      <p:pic>
        <p:nvPicPr>
          <p:cNvPr id="8" name="Picture 7" descr="A picture containing text, connector, cable&#10;&#10;Description automatically generated">
            <a:extLst>
              <a:ext uri="{FF2B5EF4-FFF2-40B4-BE49-F238E27FC236}">
                <a16:creationId xmlns:a16="http://schemas.microsoft.com/office/drawing/2014/main" id="{F28E0996-9718-6B21-BF7E-9C9788FB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7" y="2227815"/>
            <a:ext cx="3617513" cy="1601566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EE6492-CA0E-CB20-5935-D8148C3DF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112" y="1433300"/>
            <a:ext cx="3450637" cy="13620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06ED5-286F-A5E7-7EDC-91DBB959E42B}"/>
              </a:ext>
            </a:extLst>
          </p:cNvPr>
          <p:cNvCxnSpPr/>
          <p:nvPr/>
        </p:nvCxnSpPr>
        <p:spPr>
          <a:xfrm>
            <a:off x="4672800" y="732150"/>
            <a:ext cx="0" cy="3679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2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4E267-896E-4838-1E18-572F6919D9E9}"/>
              </a:ext>
            </a:extLst>
          </p:cNvPr>
          <p:cNvSpPr txBox="1"/>
          <p:nvPr/>
        </p:nvSpPr>
        <p:spPr>
          <a:xfrm>
            <a:off x="1065001" y="2656800"/>
            <a:ext cx="31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COM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portları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 Bu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ardıcıl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portlara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(COM1,  COM2)  modem,  plotter,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maus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və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coystik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(25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və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9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iynəli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)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qoşulur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47685-6F6B-67DF-8C0C-960BCBC63205}"/>
              </a:ext>
            </a:extLst>
          </p:cNvPr>
          <p:cNvSpPr txBox="1"/>
          <p:nvPr/>
        </p:nvSpPr>
        <p:spPr>
          <a:xfrm>
            <a:off x="5487900" y="1198953"/>
            <a:ext cx="31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LPT1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paralel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çap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qurğuların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və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skanerin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qoşulması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üçün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istifadə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olunur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(25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iynəli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).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06ED5-286F-A5E7-7EDC-91DBB959E42B}"/>
              </a:ext>
            </a:extLst>
          </p:cNvPr>
          <p:cNvCxnSpPr/>
          <p:nvPr/>
        </p:nvCxnSpPr>
        <p:spPr>
          <a:xfrm>
            <a:off x="4672800" y="732150"/>
            <a:ext cx="0" cy="3679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8F8734-00CC-2537-B8D3-5F8201C0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4" y="941957"/>
            <a:ext cx="3743325" cy="1457325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002648-CD8E-C67A-C909-6F71E3611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00" y="2744219"/>
            <a:ext cx="3543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4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4E267-896E-4838-1E18-572F6919D9E9}"/>
              </a:ext>
            </a:extLst>
          </p:cNvPr>
          <p:cNvSpPr txBox="1"/>
          <p:nvPr/>
        </p:nvSpPr>
        <p:spPr>
          <a:xfrm>
            <a:off x="1036801" y="633081"/>
            <a:ext cx="3535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PS/2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portları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.  Maus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və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klaviaturanı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qoşmaq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üçün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köhnəlmiş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portlar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.</a:t>
            </a:r>
          </a:p>
          <a:p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Indiyənə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kimi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bu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portlardan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bəzi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ana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kartlarında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istifadə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olunur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,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lakin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 USB 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endParaRPr lang="en-GB" b="1" dirty="0">
              <a:solidFill>
                <a:schemeClr val="bg1"/>
              </a:solidFill>
              <a:latin typeface="Oxanium" panose="020B0604020202020204" charset="0"/>
            </a:endParaRPr>
          </a:p>
          <a:p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meydana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gələndən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sonra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PS/2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öz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aktuallığını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Oxanium" panose="020B0604020202020204" charset="0"/>
              </a:rPr>
              <a:t>itirdi</a:t>
            </a:r>
            <a:r>
              <a:rPr lang="en-GB" b="1" dirty="0">
                <a:solidFill>
                  <a:schemeClr val="bg1"/>
                </a:solidFill>
                <a:latin typeface="Oxanium" panose="020B060402020202020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47685-6F6B-67DF-8C0C-960BCBC63205}"/>
              </a:ext>
            </a:extLst>
          </p:cNvPr>
          <p:cNvSpPr txBox="1"/>
          <p:nvPr/>
        </p:nvSpPr>
        <p:spPr>
          <a:xfrm>
            <a:off x="5242800" y="3211021"/>
            <a:ext cx="354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D-SUB  (VGA)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portu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Videokartın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analoq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portudur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. 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Monitorun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qoşulması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üçün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istifadə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olunur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 (3 </a:t>
            </a:r>
            <a:r>
              <a:rPr lang="en-GB" sz="1800" b="1" dirty="0" err="1">
                <a:solidFill>
                  <a:schemeClr val="bg1"/>
                </a:solidFill>
                <a:latin typeface="Oxanium" panose="020B0604020202020204" charset="0"/>
              </a:rPr>
              <a:t>cərgəli</a:t>
            </a:r>
            <a:r>
              <a:rPr lang="en-GB" sz="1800" b="1" dirty="0">
                <a:solidFill>
                  <a:schemeClr val="bg1"/>
                </a:solidFill>
                <a:latin typeface="Oxanium" panose="020B0604020202020204" charset="0"/>
              </a:rPr>
              <a:t>).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06ED5-286F-A5E7-7EDC-91DBB959E42B}"/>
              </a:ext>
            </a:extLst>
          </p:cNvPr>
          <p:cNvCxnSpPr/>
          <p:nvPr/>
        </p:nvCxnSpPr>
        <p:spPr>
          <a:xfrm>
            <a:off x="4672800" y="732150"/>
            <a:ext cx="0" cy="3679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EAAF5E-411E-CB1E-9881-2367EA9C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00" y="2453100"/>
            <a:ext cx="3848100" cy="15621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40C1073-004F-4980-714B-AD5AFF278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50" y="1342931"/>
            <a:ext cx="34861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1F6BC82-C271-C518-54EC-5797032C4FE8}"/>
              </a:ext>
            </a:extLst>
          </p:cNvPr>
          <p:cNvSpPr txBox="1"/>
          <p:nvPr/>
        </p:nvSpPr>
        <p:spPr>
          <a:xfrm>
            <a:off x="748800" y="1684800"/>
            <a:ext cx="8035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USB (Universal Sequence Bus)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portları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Bu universal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ardıcıl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portdur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Yeni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standartlara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uyğun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olan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bütün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xarici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(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maus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klaviatura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  printer,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skaner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fləş-yaddaş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xarici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sərt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disk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s.)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bu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port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vasitəsi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ilə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kompyuterə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qoşula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bilər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Bir USB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portuna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xab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(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paylayıcı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)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qurğusu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vasitəsi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ilə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bir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neçə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qurğunu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qoşmaq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USB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portunun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üstünlüyü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ondan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ibarətdir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ki,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kompyuteri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sondürmədən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qurğuları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həm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qoşmaq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həm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də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kompyuterdən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açmaq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USB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portu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digər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portlardan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qat-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qat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sürətli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işləyir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Hal-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hazırda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qurğuların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əksəriyyəti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USB-2.0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modifikasiya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ilə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işləyir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lakin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elə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adapterlər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var ki,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onlar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USB-3.0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interfeysini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dəstəkləyir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 USB-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3.0 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interfeysin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ötürmə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sürəti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USB-2.0-dan  10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dəfə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çoxdur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5  Qbit/s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təşkil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edir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(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müqayisə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üçün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 USB-2.0-ın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sürəti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480 Mbit/s-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dir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).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Standart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USB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portundan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əlavə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mobil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qurğularda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kompyuterlərdə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miniUSB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(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noutbuklar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netbuklar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)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microUSB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(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smartfonlar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komunikatorlar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)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portlarına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rast</a:t>
            </a:r>
            <a:br>
              <a:rPr lang="en-GB" sz="1500" b="1" dirty="0">
                <a:solidFill>
                  <a:schemeClr val="bg1"/>
                </a:solidFill>
                <a:latin typeface="Oxanium" panose="020B0604020202020204" charset="0"/>
              </a:rPr>
            </a:b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gəlmək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500" b="1" i="0" dirty="0" err="1">
                <a:solidFill>
                  <a:schemeClr val="bg1"/>
                </a:solidFill>
                <a:effectLst/>
                <a:latin typeface="Oxanium" panose="020B0604020202020204" charset="0"/>
              </a:rPr>
              <a:t>olar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Oxanium" panose="020B0604020202020204" charset="0"/>
              </a:rPr>
              <a:t>.</a:t>
            </a:r>
            <a:endParaRPr lang="en-GB" sz="1500" b="1" dirty="0">
              <a:solidFill>
                <a:schemeClr val="bg1"/>
              </a:solidFill>
              <a:latin typeface="Oxanium" panose="020B0604020202020204" charset="0"/>
            </a:endParaRP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7E75DDA6-6CB6-3EC2-EB16-50BECAA7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12" y="236925"/>
            <a:ext cx="4448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1162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746</Words>
  <Application>Microsoft Office PowerPoint</Application>
  <PresentationFormat>On-screen Show (16:9)</PresentationFormat>
  <Paragraphs>62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Overpass</vt:lpstr>
      <vt:lpstr>Arial</vt:lpstr>
      <vt:lpstr>Oxanium</vt:lpstr>
      <vt:lpstr>History of Internet Class for College by Slidesgo</vt:lpstr>
      <vt:lpstr>Kompüterin Portları</vt:lpstr>
      <vt:lpstr>PowerPoint Presentation</vt:lpstr>
      <vt:lpstr>Tərkibində  bir  və  ya  bir  neçə  giriş-çıxış  registrləri  olan  və  kompyuterin  periferiya qurğularını mikroprosessorun xarici inlərinə qoşmağa imkan yaradan hər hansı elektron sxem port adlanır. Standart interfeys qurğularını: ardıcıl, paralel və oyun portlarını (və ya interfeysləri) də port adlandırırlar.</vt:lpstr>
      <vt:lpstr>01</vt:lpstr>
      <vt:lpstr>Ardıcıl port prosessorla verilənləri bayt-bayt, xarici qurğularla isə bit-bit mübadilə edir. Paralel port verilənləri bayt-bayt alır və ötürür. Sistem blokunun arxa və ön panelində müxtəlif sayda portlar yerləşir.  Portlar vasitəsi ilə kompyuterə müxtəlif periferiya qurğularını birləşdirmək olar.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Təşəkkürlərr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Kompüterin Portları</dc:title>
  <dc:creator>Zakir Aliyev</dc:creator>
  <cp:lastModifiedBy>Zakir Aliyev Agamehdi</cp:lastModifiedBy>
  <cp:revision>3</cp:revision>
  <dcterms:modified xsi:type="dcterms:W3CDTF">2022-11-27T22:10:36Z</dcterms:modified>
</cp:coreProperties>
</file>