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61" r:id="rId2"/>
    <p:sldId id="256" r:id="rId3"/>
    <p:sldId id="259" r:id="rId4"/>
    <p:sldId id="258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614F"/>
    <a:srgbClr val="ED8428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5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2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7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58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Rectangle 9231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34" name="Rectangle 9233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38" name="Rectangle 9237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6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Background Images - Free Download on Freepik">
            <a:extLst>
              <a:ext uri="{FF2B5EF4-FFF2-40B4-BE49-F238E27FC236}">
                <a16:creationId xmlns:a16="http://schemas.microsoft.com/office/drawing/2014/main" id="{65DB2DFE-7A72-8B25-D1D5-386DC6E31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7" r="1" b="3869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0" name="Rectangle 9239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3CF39-99F0-A1DA-5F44-10EDAF512214}"/>
              </a:ext>
            </a:extLst>
          </p:cNvPr>
          <p:cNvSpPr txBox="1"/>
          <p:nvPr/>
        </p:nvSpPr>
        <p:spPr>
          <a:xfrm>
            <a:off x="3054857" y="1333500"/>
            <a:ext cx="7124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Hazırladı </a:t>
            </a:r>
            <a:r>
              <a:rPr lang="en-US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: G</a:t>
            </a:r>
            <a:r>
              <a:rPr lang="az-Latn-AZ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ülçöhrə Sultanova</a:t>
            </a:r>
          </a:p>
          <a:p>
            <a:r>
              <a:rPr lang="az-Latn-AZ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Fənn </a:t>
            </a:r>
            <a:r>
              <a:rPr lang="en-GB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: </a:t>
            </a:r>
            <a:r>
              <a:rPr lang="en-US" sz="4800" b="1" dirty="0" err="1">
                <a:solidFill>
                  <a:srgbClr val="AD614F"/>
                </a:solidFill>
                <a:latin typeface="Bahnschrift" panose="020B0502040204020203" pitchFamily="34" charset="0"/>
              </a:rPr>
              <a:t>Komp</a:t>
            </a:r>
            <a:r>
              <a:rPr lang="az-Latn-AZ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üter Arxitekturası</a:t>
            </a:r>
          </a:p>
          <a:p>
            <a:r>
              <a:rPr lang="az-Latn-AZ" sz="4800" b="1" dirty="0">
                <a:solidFill>
                  <a:srgbClr val="AD614F"/>
                </a:solidFill>
                <a:latin typeface="Bahnschrift" panose="020B0502040204020203" pitchFamily="34" charset="0"/>
              </a:rPr>
              <a:t>Sərbəst iş № 6</a:t>
            </a:r>
            <a:endParaRPr lang="en-GB" sz="4800" b="1" dirty="0">
              <a:solidFill>
                <a:srgbClr val="AD614F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4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72704-5428-4439-DFDC-0F7CCEA42679}"/>
              </a:ext>
            </a:extLst>
          </p:cNvPr>
          <p:cNvSpPr txBox="1"/>
          <p:nvPr/>
        </p:nvSpPr>
        <p:spPr>
          <a:xfrm>
            <a:off x="638620" y="1539002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i="0" cap="all" dirty="0" err="1"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48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i="0" cap="all" dirty="0" err="1"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48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i="0" cap="all" dirty="0" err="1">
                <a:effectLst/>
                <a:latin typeface="+mj-lt"/>
                <a:ea typeface="+mj-ea"/>
                <a:cs typeface="+mj-cs"/>
              </a:rPr>
              <a:t>onun</a:t>
            </a:r>
            <a:r>
              <a:rPr lang="en-US" sz="48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i="0" cap="all" dirty="0" err="1">
                <a:effectLst/>
                <a:latin typeface="+mj-lt"/>
                <a:ea typeface="+mj-ea"/>
                <a:cs typeface="+mj-cs"/>
              </a:rPr>
              <a:t>tətb</a:t>
            </a:r>
            <a:r>
              <a:rPr lang="az-Latn-AZ" sz="4800" i="0" cap="all" dirty="0">
                <a:effectLst/>
                <a:latin typeface="+mj-lt"/>
                <a:ea typeface="+mj-ea"/>
                <a:cs typeface="+mj-cs"/>
              </a:rPr>
              <a:t>İ</a:t>
            </a:r>
            <a:r>
              <a:rPr lang="en-US" sz="4800" i="0" cap="all" dirty="0">
                <a:effectLst/>
                <a:latin typeface="+mj-lt"/>
                <a:ea typeface="+mj-ea"/>
                <a:cs typeface="+mj-cs"/>
              </a:rPr>
              <a:t>q </a:t>
            </a:r>
            <a:r>
              <a:rPr lang="en-US" sz="4800" i="0" cap="all" dirty="0" err="1">
                <a:effectLst/>
                <a:latin typeface="+mj-lt"/>
                <a:ea typeface="+mj-ea"/>
                <a:cs typeface="+mj-cs"/>
              </a:rPr>
              <a:t>sahələr</a:t>
            </a:r>
            <a:r>
              <a:rPr lang="az-Latn-AZ" sz="4800" i="0" cap="all" dirty="0">
                <a:effectLst/>
                <a:latin typeface="+mj-lt"/>
                <a:ea typeface="+mj-ea"/>
                <a:cs typeface="+mj-cs"/>
              </a:rPr>
              <a:t>İ</a:t>
            </a:r>
            <a:endParaRPr lang="en-US" sz="4800" i="0" cap="all" dirty="0">
              <a:effectLst/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D335B-1F65-CFC3-0C08-F00C3BAB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" r="-1" b="277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669BDCAB-341B-B35C-53B6-3A0ABF2B2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3" y="813805"/>
            <a:ext cx="4746736" cy="5676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225309-D013-F852-9295-1F8259F4F8E0}"/>
              </a:ext>
            </a:extLst>
          </p:cNvPr>
          <p:cNvSpPr/>
          <p:nvPr/>
        </p:nvSpPr>
        <p:spPr>
          <a:xfrm>
            <a:off x="6419654" y="0"/>
            <a:ext cx="1911600" cy="6858000"/>
          </a:xfrm>
          <a:prstGeom prst="rect">
            <a:avLst/>
          </a:prstGeom>
          <a:solidFill>
            <a:srgbClr val="46535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16095-F519-3EE4-AC2E-9C81377716D8}"/>
              </a:ext>
            </a:extLst>
          </p:cNvPr>
          <p:cNvSpPr/>
          <p:nvPr/>
        </p:nvSpPr>
        <p:spPr>
          <a:xfrm>
            <a:off x="6705600" y="453584"/>
            <a:ext cx="5032248" cy="96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3D95F3-301A-3637-02A1-22F1D24762C4}"/>
              </a:ext>
            </a:extLst>
          </p:cNvPr>
          <p:cNvSpPr/>
          <p:nvPr/>
        </p:nvSpPr>
        <p:spPr>
          <a:xfrm>
            <a:off x="5813445" y="318225"/>
            <a:ext cx="587355" cy="367553"/>
          </a:xfrm>
          <a:prstGeom prst="rect">
            <a:avLst/>
          </a:prstGeom>
          <a:solidFill>
            <a:srgbClr val="ED8428"/>
          </a:solidFill>
          <a:ln>
            <a:solidFill>
              <a:srgbClr val="ED842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Text, whiteboard&#10;&#10;Description automatically generated">
            <a:extLst>
              <a:ext uri="{FF2B5EF4-FFF2-40B4-BE49-F238E27FC236}">
                <a16:creationId xmlns:a16="http://schemas.microsoft.com/office/drawing/2014/main" id="{CE2016C7-2A40-1375-6A04-F8664CC8D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17" y="2983313"/>
            <a:ext cx="5032248" cy="3417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8C7DA7-8DA1-68C5-CB88-5912FFFA2B59}"/>
              </a:ext>
            </a:extLst>
          </p:cNvPr>
          <p:cNvSpPr txBox="1"/>
          <p:nvPr/>
        </p:nvSpPr>
        <p:spPr>
          <a:xfrm>
            <a:off x="6930132" y="899530"/>
            <a:ext cx="5032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Scanner</a:t>
            </a: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’in</a:t>
            </a:r>
            <a:r>
              <a:rPr lang="az-Latn-AZ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müxtəlif növləri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72704-5428-4439-DFDC-0F7CCEA42679}"/>
              </a:ext>
            </a:extLst>
          </p:cNvPr>
          <p:cNvSpPr txBox="1"/>
          <p:nvPr/>
        </p:nvSpPr>
        <p:spPr>
          <a:xfrm>
            <a:off x="504151" y="930168"/>
            <a:ext cx="4901568" cy="3629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az-Latn-AZ" sz="2400" i="0" cap="all" dirty="0">
              <a:effectLst/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az-Latn-AZ" sz="2400" cap="all" dirty="0"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az-Latn-AZ" sz="2400" cap="all" dirty="0">
              <a:latin typeface="+mj-lt"/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Mətn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qrafiki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informasiyanın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surətini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çıxarıb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kompüterə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daxil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etmək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üçün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(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Scaner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)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qurğusundan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istifadə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edilir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Başqa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sözlə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desək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[Scanner]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gerçək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görüntünün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rəqəmli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surətini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yaratmaq</a:t>
            </a:r>
            <a:endParaRPr lang="en-US" sz="24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-up of a computer mouse&#10;&#10;Description automatically generated with medium confidence">
            <a:extLst>
              <a:ext uri="{FF2B5EF4-FFF2-40B4-BE49-F238E27FC236}">
                <a16:creationId xmlns:a16="http://schemas.microsoft.com/office/drawing/2014/main" id="{414ACF06-1CE5-D21B-4594-B11112F4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27" y="930168"/>
            <a:ext cx="6286500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38BC1-1092-387F-28B6-8C9D9DADEC17}"/>
              </a:ext>
            </a:extLst>
          </p:cNvPr>
          <p:cNvSpPr txBox="1"/>
          <p:nvPr/>
        </p:nvSpPr>
        <p:spPr>
          <a:xfrm>
            <a:off x="504151" y="5200471"/>
            <a:ext cx="1087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üçün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qurğudur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fotoşəkil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rəsm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əl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yazması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qəzet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jurnal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surətlərinin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kompüterdə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təkrar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istifadə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edilməsini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təmin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i="0" cap="all" dirty="0" err="1">
                <a:effectLst/>
                <a:latin typeface="+mj-lt"/>
                <a:ea typeface="+mj-ea"/>
                <a:cs typeface="+mj-cs"/>
              </a:rPr>
              <a:t>edir</a:t>
            </a:r>
            <a:r>
              <a:rPr lang="en-US" sz="2400" i="0" cap="all" dirty="0">
                <a:effectLst/>
                <a:latin typeface="+mj-lt"/>
                <a:ea typeface="+mj-ea"/>
                <a:cs typeface="+mj-cs"/>
              </a:rPr>
              <a:t>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525DB-2E89-E1E8-82CF-E40A048CA74F}"/>
              </a:ext>
            </a:extLst>
          </p:cNvPr>
          <p:cNvSpPr txBox="1"/>
          <p:nvPr/>
        </p:nvSpPr>
        <p:spPr>
          <a:xfrm>
            <a:off x="504151" y="832476"/>
            <a:ext cx="452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cap="all" dirty="0" err="1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3600" b="1" i="0" cap="all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b="1" i="0" cap="all" dirty="0" err="1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nədir</a:t>
            </a:r>
            <a:r>
              <a:rPr lang="en-US" sz="3600" b="1" i="0" cap="all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?</a:t>
            </a:r>
          </a:p>
          <a:p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D326E-A727-036C-295C-48B8AEDA8343}"/>
              </a:ext>
            </a:extLst>
          </p:cNvPr>
          <p:cNvSpPr/>
          <p:nvPr/>
        </p:nvSpPr>
        <p:spPr>
          <a:xfrm>
            <a:off x="638620" y="467957"/>
            <a:ext cx="11141004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43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72704-5428-4439-DFDC-0F7CCEA42679}"/>
              </a:ext>
            </a:extLst>
          </p:cNvPr>
          <p:cNvSpPr txBox="1"/>
          <p:nvPr/>
        </p:nvSpPr>
        <p:spPr>
          <a:xfrm>
            <a:off x="5100918" y="1818700"/>
            <a:ext cx="6741459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2800" i="0" cap="all" dirty="0" err="1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Planşet</a:t>
            </a:r>
            <a:r>
              <a:rPr lang="en-US" sz="2800" i="0" cap="all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i="0" cap="all" dirty="0" err="1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skanerlər</a:t>
            </a:r>
            <a:r>
              <a:rPr lang="en-US" sz="2800" i="0" cap="all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(FLATBED SCANNER)</a:t>
            </a:r>
            <a:endParaRPr lang="az-Latn-AZ" sz="2000" cap="all" dirty="0">
              <a:latin typeface="+mj-lt"/>
              <a:ea typeface="+mj-ea"/>
              <a:cs typeface="+mj-cs"/>
            </a:endParaRPr>
          </a:p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Kserokopiya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aparatına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oxşayırlar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Kserokopiya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sənədin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surətini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kağız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üzərinə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köçürür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isə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elektron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formada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kompüterin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yaddaşına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köçürür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Skanerin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əsas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hissəsi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işıq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lampasından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optik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güzgü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sistemindən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fotoelementlərdən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təşkil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olunmuş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blokdan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ibarətdir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Skanerin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qapağını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qaldıranda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şüşə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görürük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şüşənin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altında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hərəkət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edən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başlıq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yerləşir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etmək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istədiyimizi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üzü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aşağı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qoyuruq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qapağı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bağlayırıq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Ya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skanerin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üzərində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olan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düyməni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ya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da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kompüterdə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proqram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təminatı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varsa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müvafiq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düyməni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vurmaqla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prosesi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başlayır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Skan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prosesində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qapağı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qaldırmaq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900" i="0" cap="all" dirty="0" err="1">
                <a:effectLst/>
                <a:latin typeface="+mj-lt"/>
                <a:ea typeface="+mj-ea"/>
                <a:cs typeface="+mj-cs"/>
              </a:rPr>
              <a:t>olmaz</a:t>
            </a:r>
            <a:r>
              <a:rPr lang="en-US" sz="1900" i="0" cap="all" dirty="0">
                <a:effectLst/>
                <a:latin typeface="+mj-lt"/>
                <a:ea typeface="+mj-ea"/>
                <a:cs typeface="+mj-cs"/>
              </a:rPr>
              <a:t>.</a:t>
            </a:r>
            <a:endParaRPr lang="en-US" sz="19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9DF86-5792-3345-C7F1-7CE93C25FB9A}"/>
              </a:ext>
            </a:extLst>
          </p:cNvPr>
          <p:cNvSpPr/>
          <p:nvPr/>
        </p:nvSpPr>
        <p:spPr>
          <a:xfrm>
            <a:off x="638620" y="467957"/>
            <a:ext cx="11141004" cy="9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6D229A8-7913-55C8-AAFF-1ABD988D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0" y="875605"/>
            <a:ext cx="4283004" cy="2675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B4B8F-1FFD-2488-AD2F-009A159B6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96" y="3816916"/>
            <a:ext cx="2454457" cy="27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Skaner və onun tətbiq sahələri">
            <a:extLst>
              <a:ext uri="{FF2B5EF4-FFF2-40B4-BE49-F238E27FC236}">
                <a16:creationId xmlns:a16="http://schemas.microsoft.com/office/drawing/2014/main" id="{BE0852FF-8EB8-7C92-D351-15240ABE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29806"/>
            <a:ext cx="6941986" cy="347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ADB11-DD49-832F-D558-76FEE9E68821}"/>
              </a:ext>
            </a:extLst>
          </p:cNvPr>
          <p:cNvSpPr txBox="1"/>
          <p:nvPr/>
        </p:nvSpPr>
        <p:spPr>
          <a:xfrm>
            <a:off x="581190" y="1305342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3D </a:t>
            </a:r>
            <a:r>
              <a:rPr lang="en-GB" sz="6600" b="1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Skan</a:t>
            </a:r>
            <a:r>
              <a:rPr lang="en-GB" sz="6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GB" sz="6600" b="1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nədir</a:t>
            </a:r>
            <a:r>
              <a:rPr lang="en-GB" sz="66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?</a:t>
            </a:r>
            <a:endParaRPr lang="en-GB" sz="6600" b="1" i="0" dirty="0">
              <a:solidFill>
                <a:srgbClr val="333333"/>
              </a:solidFill>
              <a:effectLst/>
              <a:latin typeface="Comic Sans MS" panose="030F0702030302020204" pitchFamily="66" charset="0"/>
            </a:endParaRPr>
          </a:p>
          <a:p>
            <a:endParaRPr lang="en-GB" sz="66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0E3B9-5E1B-3119-2BF2-6569D5858865}"/>
              </a:ext>
            </a:extLst>
          </p:cNvPr>
          <p:cNvSpPr txBox="1"/>
          <p:nvPr/>
        </p:nvSpPr>
        <p:spPr>
          <a:xfrm>
            <a:off x="7770877" y="876300"/>
            <a:ext cx="42910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 err="1">
                <a:effectLst/>
                <a:latin typeface="Verdana" panose="020B0604030504040204" pitchFamily="34" charset="0"/>
              </a:rPr>
              <a:t>Üçölçülü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və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ya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b="1" i="0" dirty="0">
                <a:effectLst/>
                <a:latin typeface="Verdana" panose="020B0604030504040204" pitchFamily="34" charset="0"/>
              </a:rPr>
              <a:t>3D </a:t>
            </a:r>
            <a:r>
              <a:rPr lang="en-GB" sz="2000" b="1" i="0" dirty="0" err="1">
                <a:effectLst/>
                <a:latin typeface="Verdana" panose="020B0604030504040204" pitchFamily="34" charset="0"/>
              </a:rPr>
              <a:t>skan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—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bu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, real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obyektin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fiziki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formasının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rəqəmsal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formaya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obyektə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toxunmadan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çevrilmə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prosesidir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.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Prosesin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nəticəsi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,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obyektin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səth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poliqonları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haqqında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məlumat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toplanan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fayl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şəklində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obyektin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üçölçülü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modelidir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.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Fayl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b="1" i="0" dirty="0">
                <a:effectLst/>
                <a:latin typeface="Verdana" panose="020B0604030504040204" pitchFamily="34" charset="0"/>
              </a:rPr>
              <a:t>STL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formatındadır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,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onu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digər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formatlara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b="1" i="0" dirty="0">
                <a:effectLst/>
                <a:latin typeface="Verdana" panose="020B0604030504040204" pitchFamily="34" charset="0"/>
              </a:rPr>
              <a:t>(OBJ, WRML, ASCII, 3ds, PLY, PTX </a:t>
            </a:r>
            <a:r>
              <a:rPr lang="en-GB" sz="2000" b="1" i="0" dirty="0" err="1">
                <a:effectLst/>
                <a:latin typeface="Verdana" panose="020B0604030504040204" pitchFamily="34" charset="0"/>
              </a:rPr>
              <a:t>və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b="1" i="0" dirty="0" err="1">
                <a:effectLst/>
                <a:latin typeface="Verdana" panose="020B0604030504040204" pitchFamily="34" charset="0"/>
              </a:rPr>
              <a:t>ya</a:t>
            </a:r>
            <a:r>
              <a:rPr lang="en-GB" sz="2000" b="1" i="0" dirty="0">
                <a:effectLst/>
                <a:latin typeface="Verdana" panose="020B0604030504040204" pitchFamily="34" charset="0"/>
              </a:rPr>
              <a:t> X) 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da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çevirmək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mümkündür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və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onu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b="1" i="0" dirty="0">
                <a:effectLst/>
                <a:latin typeface="Verdana" panose="020B0604030504040204" pitchFamily="34" charset="0"/>
              </a:rPr>
              <a:t>3D </a:t>
            </a:r>
            <a:r>
              <a:rPr lang="en-GB" sz="2000" b="1" i="0" dirty="0" err="1">
                <a:effectLst/>
                <a:latin typeface="Verdana" panose="020B0604030504040204" pitchFamily="34" charset="0"/>
              </a:rPr>
              <a:t>modelləşdirmə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və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ya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 </a:t>
            </a:r>
            <a:r>
              <a:rPr lang="en-GB" sz="2000" b="1" i="0" dirty="0">
                <a:effectLst/>
                <a:latin typeface="Verdana" panose="020B0604030504040204" pitchFamily="34" charset="0"/>
              </a:rPr>
              <a:t>CAD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-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layihələndirməyə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aid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hər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növ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proqramlarla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açmaq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 </a:t>
            </a:r>
            <a:r>
              <a:rPr lang="en-GB" sz="2000" i="0" dirty="0" err="1">
                <a:effectLst/>
                <a:latin typeface="Verdana" panose="020B0604030504040204" pitchFamily="34" charset="0"/>
              </a:rPr>
              <a:t>mümkündür</a:t>
            </a:r>
            <a:r>
              <a:rPr lang="en-GB" sz="2000" i="0" dirty="0">
                <a:effectLst/>
                <a:latin typeface="Verdana" panose="020B0604030504040204" pitchFamily="34" charset="0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789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6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Background Images - Free Download on Freepik">
            <a:extLst>
              <a:ext uri="{FF2B5EF4-FFF2-40B4-BE49-F238E27FC236}">
                <a16:creationId xmlns:a16="http://schemas.microsoft.com/office/drawing/2014/main" id="{D2A3E3C4-3BF3-30E6-6B82-0B75E5DDA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1" r="1" b="2175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0FC5C-2FA9-99B9-2A73-E5949862817A}"/>
              </a:ext>
            </a:extLst>
          </p:cNvPr>
          <p:cNvSpPr txBox="1"/>
          <p:nvPr/>
        </p:nvSpPr>
        <p:spPr>
          <a:xfrm>
            <a:off x="3388232" y="2343150"/>
            <a:ext cx="7079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000" b="1" dirty="0">
                <a:solidFill>
                  <a:srgbClr val="AD614F"/>
                </a:solidFill>
                <a:latin typeface="Bahnschrift" panose="020B0502040204020203" pitchFamily="34" charset="0"/>
              </a:rPr>
              <a:t>İzlədiyiniz üçün </a:t>
            </a:r>
          </a:p>
          <a:p>
            <a:r>
              <a:rPr lang="az-Latn-AZ" sz="6000" b="1" dirty="0">
                <a:solidFill>
                  <a:srgbClr val="AD614F"/>
                </a:solidFill>
                <a:latin typeface="Bahnschrift" panose="020B0502040204020203" pitchFamily="34" charset="0"/>
              </a:rPr>
              <a:t>Təşəkkürlərr !!!</a:t>
            </a:r>
            <a:endParaRPr lang="en-GB" sz="6000" b="1" dirty="0">
              <a:solidFill>
                <a:srgbClr val="AD614F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965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252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Bahnschrift</vt:lpstr>
      <vt:lpstr>Century Schoolbook</vt:lpstr>
      <vt:lpstr>Comic Sans MS</vt:lpstr>
      <vt:lpstr>Franklin Gothic Book</vt:lpstr>
      <vt:lpstr>Gill Sans MT</vt:lpstr>
      <vt:lpstr>Verdana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Aliyev Agamehdi</dc:creator>
  <cp:lastModifiedBy>Zakir Aliyev Agamehdi</cp:lastModifiedBy>
  <cp:revision>1</cp:revision>
  <dcterms:created xsi:type="dcterms:W3CDTF">2022-11-27T22:20:51Z</dcterms:created>
  <dcterms:modified xsi:type="dcterms:W3CDTF">2022-11-27T22:46:31Z</dcterms:modified>
</cp:coreProperties>
</file>