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85" r:id="rId6"/>
    <p:sldId id="283" r:id="rId7"/>
    <p:sldId id="278" r:id="rId8"/>
    <p:sldId id="287" r:id="rId9"/>
    <p:sldId id="284" r:id="rId10"/>
    <p:sldId id="288" r:id="rId11"/>
    <p:sldId id="281" r:id="rId12"/>
    <p:sldId id="289" r:id="rId13"/>
    <p:sldId id="264" r:id="rId14"/>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2CD"/>
    <a:srgbClr val="A5A5A5"/>
    <a:srgbClr val="BEB9AA"/>
    <a:srgbClr val="C0C9C2"/>
    <a:srgbClr val="AA9D92"/>
    <a:srgbClr val="F2F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95" autoAdjust="0"/>
  </p:normalViewPr>
  <p:slideViewPr>
    <p:cSldViewPr snapToGrid="0">
      <p:cViewPr varScale="1">
        <p:scale>
          <a:sx n="60" d="100"/>
          <a:sy n="60" d="100"/>
        </p:scale>
        <p:origin x="42" y="1140"/>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9252438-D667-4C38-BF75-FE2529BF7A1D}" type="datetime1">
              <a:rPr lang="en-GB" smtClean="0"/>
              <a:t>19/05/2023</a:t>
            </a:fld>
            <a:endParaRPr lang="en-GB"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8A06BE-7519-4B21-9E1D-AE6D6E69C38F}" type="slidenum">
              <a:rPr lang="en-GB" smtClean="0"/>
              <a:t>‹#›</a:t>
            </a:fld>
            <a:endParaRPr lang="en-GB"/>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B6C6B-D6BA-4B99-A9D8-61BDEA902623}" type="datetime1">
              <a:rPr lang="en-GB" smtClean="0"/>
              <a:pPr/>
              <a:t>19/05/2023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9B2C62-FE30-453D-946B-754E9E42C845}" type="slidenum">
              <a:rPr lang="en-GB" noProof="0" smtClean="0"/>
              <a:t>‹#›</a:t>
            </a:fld>
            <a:endParaRPr lang="en-GB" noProof="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Line spacing + Page numbers</a:t>
            </a:r>
          </a:p>
        </p:txBody>
      </p:sp>
      <p:sp>
        <p:nvSpPr>
          <p:cNvPr id="4" name="Slide Number Placeholder 3"/>
          <p:cNvSpPr>
            <a:spLocks noGrp="1"/>
          </p:cNvSpPr>
          <p:nvPr>
            <p:ph type="sldNum" sz="quarter" idx="5"/>
          </p:nvPr>
        </p:nvSpPr>
        <p:spPr/>
        <p:txBody>
          <a:bodyPr rtlCol="0"/>
          <a:lstStyle/>
          <a:p>
            <a:pPr rtl="0"/>
            <a:fld id="{5A9B2C62-FE30-453D-946B-754E9E42C845}" type="slidenum">
              <a:rPr lang="en-GB" smtClean="0"/>
              <a:t>1</a:t>
            </a:fld>
            <a:endParaRPr lang="en-GB"/>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2</a:t>
            </a:fld>
            <a:endParaRPr lang="en-GB"/>
          </a:p>
        </p:txBody>
      </p:sp>
    </p:spTree>
    <p:extLst>
      <p:ext uri="{BB962C8B-B14F-4D97-AF65-F5344CB8AC3E}">
        <p14:creationId xmlns:p14="http://schemas.microsoft.com/office/powerpoint/2010/main" val="94709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3</a:t>
            </a:fld>
            <a:endParaRPr lang="en-GB"/>
          </a:p>
        </p:txBody>
      </p:sp>
    </p:spTree>
    <p:extLst>
      <p:ext uri="{BB962C8B-B14F-4D97-AF65-F5344CB8AC3E}">
        <p14:creationId xmlns:p14="http://schemas.microsoft.com/office/powerpoint/2010/main" val="237185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4</a:t>
            </a:fld>
            <a:endParaRPr lang="en-GB"/>
          </a:p>
        </p:txBody>
      </p:sp>
    </p:spTree>
    <p:extLst>
      <p:ext uri="{BB962C8B-B14F-4D97-AF65-F5344CB8AC3E}">
        <p14:creationId xmlns:p14="http://schemas.microsoft.com/office/powerpoint/2010/main" val="361921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5</a:t>
            </a:fld>
            <a:endParaRPr lang="en-GB"/>
          </a:p>
        </p:txBody>
      </p:sp>
    </p:spTree>
    <p:extLst>
      <p:ext uri="{BB962C8B-B14F-4D97-AF65-F5344CB8AC3E}">
        <p14:creationId xmlns:p14="http://schemas.microsoft.com/office/powerpoint/2010/main" val="190674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6</a:t>
            </a:fld>
            <a:endParaRPr lang="en-GB"/>
          </a:p>
        </p:txBody>
      </p:sp>
    </p:spTree>
    <p:extLst>
      <p:ext uri="{BB962C8B-B14F-4D97-AF65-F5344CB8AC3E}">
        <p14:creationId xmlns:p14="http://schemas.microsoft.com/office/powerpoint/2010/main" val="138956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7</a:t>
            </a:fld>
            <a:endParaRPr lang="en-GB"/>
          </a:p>
        </p:txBody>
      </p:sp>
    </p:spTree>
    <p:extLst>
      <p:ext uri="{BB962C8B-B14F-4D97-AF65-F5344CB8AC3E}">
        <p14:creationId xmlns:p14="http://schemas.microsoft.com/office/powerpoint/2010/main" val="2879526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8</a:t>
            </a:fld>
            <a:endParaRPr lang="en-GB"/>
          </a:p>
        </p:txBody>
      </p:sp>
    </p:spTree>
    <p:extLst>
      <p:ext uri="{BB962C8B-B14F-4D97-AF65-F5344CB8AC3E}">
        <p14:creationId xmlns:p14="http://schemas.microsoft.com/office/powerpoint/2010/main" val="160527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10</a:t>
            </a:fld>
            <a:endParaRPr lang="en-GB"/>
          </a:p>
        </p:txBody>
      </p:sp>
    </p:spTree>
    <p:extLst>
      <p:ext uri="{BB962C8B-B14F-4D97-AF65-F5344CB8AC3E}">
        <p14:creationId xmlns:p14="http://schemas.microsoft.com/office/powerpoint/2010/main" val="165273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rtlCol="0">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rtl="0"/>
            <a:r>
              <a:rPr lang="en-US" noProof="0"/>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rtlCol="0"/>
          <a:lstStyle/>
          <a:p>
            <a:pPr rtl="0"/>
            <a:r>
              <a:rPr lang="en-US" noProof="0"/>
              <a:t>Click icon to add picture</a:t>
            </a:r>
            <a:endParaRPr lang="en-GB" noProof="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rtlCol="0"/>
          <a:lstStyle/>
          <a:p>
            <a:pPr rtl="0"/>
            <a:r>
              <a:rPr lang="en-US"/>
              <a:t>Click icon to add picture</a:t>
            </a:r>
            <a:endParaRPr lang="en-GB" dirty="0"/>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93497F88-F998-41A5-BC0A-E2A29362C110}" type="datetime1">
              <a:rPr lang="en-GB" smtClean="0"/>
              <a:t>19/05/2023</a:t>
            </a:fld>
            <a:endParaRPr lang="en-GB"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smtClean="0"/>
              <a:pPr/>
              <a:t>‹#›</a:t>
            </a:fld>
            <a:endParaRPr lang="en-GB"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a:t>Click to add title</a:t>
            </a:r>
            <a:endParaRPr lang="en-GB" dirty="0"/>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5182D509-9528-4261-83F4-67DE45097B71}" type="datetime1">
              <a:rPr lang="en-GB" noProof="0" smtClean="0"/>
              <a:t>19/05/2023</a:t>
            </a:fld>
            <a:endParaRPr lang="en-GB" noProof="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rtlCol="0"/>
          <a:lstStyle/>
          <a:p>
            <a:pPr rtl="0"/>
            <a:r>
              <a:rPr lang="en-US" noProof="0"/>
              <a:t>Click icon to add picture</a:t>
            </a:r>
            <a:endParaRPr lang="en-GB" noProof="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rtlCol="0"/>
          <a:lstStyle/>
          <a:p>
            <a:pPr rtl="0"/>
            <a:r>
              <a:rPr lang="en-US" noProof="0"/>
              <a:t>Click icon to add picture</a:t>
            </a:r>
            <a:endParaRPr lang="en-GB" noProof="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defRPr>
            </a:lvl1pPr>
          </a:lstStyle>
          <a:p>
            <a:pPr lvl="0" rtl="0"/>
            <a:r>
              <a:rPr lang="en-GB" noProof="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rtlCol="0">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rtlCol="0">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BC12EAE-6163-46B0-965C-FF1F9535DB54}" type="datetime1">
              <a:rPr lang="en-GB" noProof="0" smtClean="0"/>
              <a:t>19/05/2023</a:t>
            </a:fld>
            <a:endParaRPr lang="en-GB" noProof="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rtlCol="0">
            <a:normAutofit/>
          </a:bodyPr>
          <a:lstStyle>
            <a:lvl1pPr marL="0" indent="0">
              <a:lnSpc>
                <a:spcPct val="150000"/>
              </a:lnSpc>
              <a:buNone/>
              <a:defRPr sz="2000">
                <a:solidFill>
                  <a:schemeClr val="accent2">
                    <a:lumMod val="50000"/>
                  </a:schemeClr>
                </a:solidFill>
              </a:defRPr>
            </a:lvl1pPr>
          </a:lstStyle>
          <a:p>
            <a:pPr lvl="0" rtl="0"/>
            <a:r>
              <a:rPr lang="en-US" noProof="0"/>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57F6B3C-B259-4C25-8B1A-5E5583912D40}" type="datetime1">
              <a:rPr lang="en-GB" noProof="0" smtClean="0"/>
              <a:t>19/05/2023</a:t>
            </a:fld>
            <a:endParaRPr lang="en-GB" noProof="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rtlCol="0"/>
          <a:lstStyle/>
          <a:p>
            <a:pPr rtl="0"/>
            <a:r>
              <a:rPr lang="en-US" noProof="0"/>
              <a:t>Click icon to add picture</a:t>
            </a:r>
            <a:endParaRPr lang="en-GB" noProof="0"/>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rtlCol="0"/>
          <a:lstStyle/>
          <a:p>
            <a:pPr rtl="0"/>
            <a:r>
              <a:rPr lang="en-US" noProof="0"/>
              <a:t>Click icon to add picture</a:t>
            </a:r>
            <a:endParaRPr lang="en-GB" noProof="0"/>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rtlCol="0"/>
          <a:lstStyle/>
          <a:p>
            <a:pPr rtl="0"/>
            <a:r>
              <a:rPr lang="en-US" noProof="0"/>
              <a:t>Click icon to add picture</a:t>
            </a:r>
            <a:endParaRPr lang="en-GB" noProof="0"/>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latin typeface="+mj-lt"/>
              </a:defRPr>
            </a:lvl1pPr>
          </a:lstStyle>
          <a:p>
            <a:pPr lvl="0" rtl="0"/>
            <a:r>
              <a:rPr lang="en-GB" noProof="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rtlCol="0">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7CFE58C8-5EFC-4EA4-ADE6-76CFBA08C1D9}" type="datetime1">
              <a:rPr lang="en-GB" noProof="0" smtClean="0"/>
              <a:t>19/05/2023</a:t>
            </a:fld>
            <a:endParaRPr lang="en-GB" noProof="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rtlCol="0">
            <a:noAutofit/>
          </a:bodyPr>
          <a:lstStyle>
            <a:lvl1pPr marL="0" indent="0">
              <a:lnSpc>
                <a:spcPct val="90000"/>
              </a:lnSpc>
              <a:buNone/>
              <a:defRPr sz="8800">
                <a:solidFill>
                  <a:schemeClr val="bg1"/>
                </a:solidFill>
              </a:defRPr>
            </a:lvl1pPr>
          </a:lstStyle>
          <a:p>
            <a:pPr lvl="0" rtl="0"/>
            <a:r>
              <a:rPr lang="en-GB" noProof="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28218FD1-0D8C-44DA-BDCB-F602AF0F2A77}" type="datetime1">
              <a:rPr lang="en-GB" noProof="0" smtClean="0"/>
              <a:t>19/05/2023</a:t>
            </a:fld>
            <a:endParaRPr lang="en-GB" noProof="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8D97C3D-3189-471F-B6F0-BAF2DE1A9F28}" type="datetime1">
              <a:rPr lang="en-GB" noProof="0" smtClean="0"/>
              <a:t>19/05/2023</a:t>
            </a:fld>
            <a:endParaRPr lang="en-GB" noProof="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rtlCol="0"/>
          <a:lstStyle/>
          <a:p>
            <a:pPr rtl="0"/>
            <a:r>
              <a:rPr lang="en-US" noProof="0"/>
              <a:t>Click icon to add picture</a:t>
            </a:r>
            <a:endParaRPr lang="en-GB" noProof="0"/>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rtlCol="0" anchor="t">
            <a:normAutofit/>
          </a:bodyPr>
          <a:lstStyle>
            <a:lvl1pPr>
              <a:lnSpc>
                <a:spcPct val="150000"/>
              </a:lnSpc>
              <a:spcBef>
                <a:spcPts val="1000"/>
              </a:spcBef>
              <a:defRPr sz="2000">
                <a:solidFill>
                  <a:schemeClr val="accent2">
                    <a:lumMod val="50000"/>
                  </a:schemeClr>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3D2CC581-0E81-499A-8A7A-9F28C5DB5D31}" type="datetime1">
              <a:rPr lang="en-GB" noProof="0" smtClean="0"/>
              <a:t>19/05/2023</a:t>
            </a:fld>
            <a:endParaRPr lang="en-GB" noProof="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rtl="0"/>
            <a:r>
              <a:rPr lang="en-GB" noProof="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rtlCol="0">
            <a:noAutofit/>
          </a:bodyPr>
          <a:lstStyle>
            <a:lvl1pPr marL="0" indent="0">
              <a:lnSpc>
                <a:spcPct val="90000"/>
              </a:lnSpc>
              <a:buNone/>
              <a:defRPr sz="8800" b="1">
                <a:solidFill>
                  <a:schemeClr val="tx1"/>
                </a:solidFill>
              </a:defRPr>
            </a:lvl1pPr>
          </a:lstStyle>
          <a:p>
            <a:pPr lvl="0" rtl="0"/>
            <a:r>
              <a:rPr lang="en-GB" noProof="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rtlCol="0"/>
          <a:lstStyle/>
          <a:p>
            <a:pPr rtl="0"/>
            <a:r>
              <a:rPr lang="en-US" noProof="0"/>
              <a:t>Click icon to add picture</a:t>
            </a:r>
            <a:endParaRPr lang="en-GB" noProof="0"/>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rtlCol="0"/>
          <a:lstStyle/>
          <a:p>
            <a:pPr rtl="0"/>
            <a:r>
              <a:rPr lang="en-US" noProof="0"/>
              <a:t>Click icon to add picture</a:t>
            </a:r>
            <a:endParaRPr lang="en-GB" noProof="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rtlCol="0"/>
          <a:lstStyle/>
          <a:p>
            <a:pPr rtl="0"/>
            <a:r>
              <a:rPr lang="en-US" noProof="0"/>
              <a:t>Click icon to add picture</a:t>
            </a:r>
            <a:endParaRPr lang="en-GB" noProof="0"/>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rtlCol="0"/>
          <a:lstStyle/>
          <a:p>
            <a:pPr rtl="0"/>
            <a:r>
              <a:rPr lang="en-US" noProof="0"/>
              <a:t>Click icon to add picture</a:t>
            </a:r>
            <a:endParaRPr lang="en-GB" noProof="0"/>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rtlCol="0"/>
          <a:lstStyle/>
          <a:p>
            <a:pPr rtl="0"/>
            <a:r>
              <a:rPr lang="en-US" noProof="0"/>
              <a:t>Click icon to add picture</a:t>
            </a:r>
            <a:endParaRPr lang="en-GB" noProof="0"/>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35A1939-91BF-40FE-B9AD-CBB20D475D42}" type="datetime1">
              <a:rPr lang="en-GB" noProof="0" smtClean="0"/>
              <a:t>19/05/2023</a:t>
            </a:fld>
            <a:endParaRPr lang="en-GB" noProof="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rtlCol="0"/>
          <a:lstStyle/>
          <a:p>
            <a:pPr rtl="0"/>
            <a:r>
              <a:rPr lang="en-US" noProof="0"/>
              <a:t>Click icon to add picture</a:t>
            </a:r>
            <a:endParaRPr lang="en-GB" noProof="0"/>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rtlCol="0">
            <a:normAutofit/>
          </a:bodyPr>
          <a:lstStyle>
            <a:lvl1pPr marL="0" indent="0">
              <a:buNone/>
              <a:defRPr/>
            </a:lvl1pPr>
          </a:lstStyle>
          <a:p>
            <a:pPr lvl="0" rtl="0"/>
            <a:r>
              <a:rPr lang="en-US" sz="1600" noProof="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F0773E1-7C4B-4C59-BEC6-FC5196EB0414}" type="datetime1">
              <a:rPr lang="en-GB" noProof="0" smtClean="0"/>
              <a:t>19/05/2023</a:t>
            </a:fld>
            <a:endParaRPr lang="en-GB" noProof="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7455E70-3AD3-40C3-B441-2AA3E33898D9}" type="datetime1">
              <a:rPr lang="en-GB" noProof="0" smtClean="0"/>
              <a:t>19/05/2023</a:t>
            </a:fld>
            <a:endParaRPr lang="en-GB" noProof="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691703" y="1504893"/>
            <a:ext cx="6865908" cy="2242441"/>
          </a:xfrm>
        </p:spPr>
        <p:txBody>
          <a:bodyPr rtlCol="0">
            <a:noAutofit/>
          </a:bodyPr>
          <a:lstStyle/>
          <a:p>
            <a:pPr rtl="0"/>
            <a:r>
              <a:rPr lang="en-GB" sz="5200" dirty="0" err="1"/>
              <a:t>Sərbəst</a:t>
            </a:r>
            <a:r>
              <a:rPr lang="en-GB" sz="5200" dirty="0"/>
              <a:t> </a:t>
            </a:r>
            <a:r>
              <a:rPr lang="en-GB" sz="5200" dirty="0" err="1"/>
              <a:t>iş</a:t>
            </a:r>
            <a:br>
              <a:rPr lang="en-GB" sz="5200" dirty="0"/>
            </a:br>
            <a:r>
              <a:rPr lang="en-GB" sz="5200" dirty="0" err="1"/>
              <a:t>Tələbə</a:t>
            </a:r>
            <a:r>
              <a:rPr lang="en-GB" sz="5200" dirty="0"/>
              <a:t> : </a:t>
            </a:r>
            <a:r>
              <a:rPr lang="az-Latn-AZ" sz="5200" dirty="0"/>
              <a:t>Əliyev Zakir</a:t>
            </a:r>
            <a:br>
              <a:rPr lang="en-GB" sz="5200" dirty="0"/>
            </a:br>
            <a:r>
              <a:rPr lang="en-GB" sz="5200" dirty="0" err="1"/>
              <a:t>Fənn</a:t>
            </a:r>
            <a:r>
              <a:rPr lang="en-GB" sz="5200" dirty="0"/>
              <a:t> : </a:t>
            </a:r>
            <a:r>
              <a:rPr lang="en-GB" sz="5200" dirty="0" err="1"/>
              <a:t>Alqoritmin</a:t>
            </a:r>
            <a:r>
              <a:rPr lang="en-GB" sz="5200" dirty="0"/>
              <a:t> </a:t>
            </a:r>
            <a:r>
              <a:rPr lang="en-GB" sz="5200" dirty="0" err="1"/>
              <a:t>Analizi</a:t>
            </a:r>
            <a:br>
              <a:rPr lang="en-GB" sz="5200" dirty="0"/>
            </a:br>
            <a:r>
              <a:rPr lang="en-GB" sz="5200" dirty="0" err="1"/>
              <a:t>Qrup</a:t>
            </a:r>
            <a:r>
              <a:rPr lang="en-GB" sz="5200" dirty="0"/>
              <a:t> : KE022S</a:t>
            </a:r>
            <a:r>
              <a:rPr lang="az-Latn-AZ" sz="5200" dirty="0"/>
              <a:t>2</a:t>
            </a:r>
            <a:endParaRPr lang="en-GB" sz="5200" dirty="0"/>
          </a:p>
        </p:txBody>
      </p:sp>
      <p:pic>
        <p:nvPicPr>
          <p:cNvPr id="8" name="Picture 7" descr="A picture containing text, emblem, trademark, logo&#10;&#10;Description automatically generated">
            <a:extLst>
              <a:ext uri="{FF2B5EF4-FFF2-40B4-BE49-F238E27FC236}">
                <a16:creationId xmlns:a16="http://schemas.microsoft.com/office/drawing/2014/main" id="{98E94069-334C-2AE1-ABB7-DF39065BFE4F}"/>
              </a:ext>
            </a:extLst>
          </p:cNvPr>
          <p:cNvPicPr>
            <a:picLocks noChangeAspect="1"/>
          </p:cNvPicPr>
          <p:nvPr/>
        </p:nvPicPr>
        <p:blipFill>
          <a:blip r:embed="rId3"/>
          <a:stretch>
            <a:fillRect/>
          </a:stretch>
        </p:blipFill>
        <p:spPr>
          <a:xfrm>
            <a:off x="7557611" y="1504893"/>
            <a:ext cx="3848213" cy="384821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14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47">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5634668" y="1840452"/>
            <a:ext cx="7655427" cy="739881"/>
          </a:xfrm>
        </p:spPr>
        <p:txBody>
          <a:bodyPr vert="horz" lIns="91440" tIns="45720" rIns="91440" bIns="45720" rtlCol="0" anchor="b">
            <a:normAutofit/>
          </a:bodyPr>
          <a:lstStyle/>
          <a:p>
            <a:pPr algn="l"/>
            <a:r>
              <a:rPr lang="en-US" sz="3600" dirty="0">
                <a:solidFill>
                  <a:schemeClr val="tx1"/>
                </a:solidFill>
                <a:ea typeface="+mj-ea"/>
                <a:cs typeface="+mj-cs"/>
              </a:rPr>
              <a:t>C++  CODE / PYTHON CODE</a:t>
            </a:r>
          </a:p>
        </p:txBody>
      </p:sp>
      <p:pic>
        <p:nvPicPr>
          <p:cNvPr id="9" name="Picture 8">
            <a:extLst>
              <a:ext uri="{FF2B5EF4-FFF2-40B4-BE49-F238E27FC236}">
                <a16:creationId xmlns:a16="http://schemas.microsoft.com/office/drawing/2014/main" id="{0EF73D03-5BAD-E3B8-4741-FBC1892D44F5}"/>
              </a:ext>
            </a:extLst>
          </p:cNvPr>
          <p:cNvPicPr>
            <a:picLocks noChangeAspect="1"/>
          </p:cNvPicPr>
          <p:nvPr/>
        </p:nvPicPr>
        <p:blipFill>
          <a:blip r:embed="rId3"/>
          <a:stretch>
            <a:fillRect/>
          </a:stretch>
        </p:blipFill>
        <p:spPr>
          <a:xfrm>
            <a:off x="635296" y="503206"/>
            <a:ext cx="4187618" cy="4672412"/>
          </a:xfrm>
          <a:prstGeom prst="rect">
            <a:avLst/>
          </a:prstGeom>
        </p:spPr>
      </p:pic>
      <p:pic>
        <p:nvPicPr>
          <p:cNvPr id="4" name="Picture 3">
            <a:extLst>
              <a:ext uri="{FF2B5EF4-FFF2-40B4-BE49-F238E27FC236}">
                <a16:creationId xmlns:a16="http://schemas.microsoft.com/office/drawing/2014/main" id="{33461567-F312-C651-B471-016F94E24543}"/>
              </a:ext>
            </a:extLst>
          </p:cNvPr>
          <p:cNvPicPr>
            <a:picLocks noChangeAspect="1"/>
          </p:cNvPicPr>
          <p:nvPr/>
        </p:nvPicPr>
        <p:blipFill>
          <a:blip r:embed="rId4"/>
          <a:stretch>
            <a:fillRect/>
          </a:stretch>
        </p:blipFill>
        <p:spPr>
          <a:xfrm>
            <a:off x="5458210" y="3152027"/>
            <a:ext cx="6380863" cy="2606267"/>
          </a:xfrm>
          <a:prstGeom prst="rect">
            <a:avLst/>
          </a:prstGeom>
        </p:spPr>
      </p:pic>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2092870-CB6F-486D-8987-E9A869093B04}" type="datetime1">
              <a:rPr lang="en-US" sz="1000"/>
              <a:pPr>
                <a:spcAft>
                  <a:spcPts val="600"/>
                </a:spcAft>
              </a:pPr>
              <a:t>5/19/2023</a:t>
            </a:fld>
            <a:endParaRPr lang="en-US" sz="1000"/>
          </a:p>
        </p:txBody>
      </p:sp>
      <p:sp>
        <p:nvSpPr>
          <p:cNvPr id="156" name="Freeform: Shape 149">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209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rtlCol="0"/>
          <a:lstStyle/>
          <a:p>
            <a:pPr rtl="0"/>
            <a:fld id="{D6D76F34-980B-4388-B6BA-46CACDF7A85F}" type="datetime1">
              <a:rPr lang="en-GB" smtClean="0"/>
              <a:t>19/05/2023</a:t>
            </a:fld>
            <a:endParaRPr lang="en-GB"/>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rtlCol="0"/>
          <a:lstStyle/>
          <a:p>
            <a:pPr rtl="0"/>
            <a:fld id="{294A09A9-5501-47C1-A89A-A340965A2BE2}" type="slidenum">
              <a:rPr lang="en-GB" smtClean="0"/>
              <a:pPr/>
              <a:t>2</a:t>
            </a:fld>
            <a:endParaRPr lang="en-GB"/>
          </a:p>
        </p:txBody>
      </p:sp>
      <p:sp>
        <p:nvSpPr>
          <p:cNvPr id="40" name="Rectangle 39">
            <a:extLst>
              <a:ext uri="{FF2B5EF4-FFF2-40B4-BE49-F238E27FC236}">
                <a16:creationId xmlns:a16="http://schemas.microsoft.com/office/drawing/2014/main" id="{FA4964A1-2219-7469-D312-947A666D8443}"/>
              </a:ext>
            </a:extLst>
          </p:cNvPr>
          <p:cNvSpPr/>
          <p:nvPr/>
        </p:nvSpPr>
        <p:spPr>
          <a:xfrm>
            <a:off x="786063" y="613610"/>
            <a:ext cx="10619873" cy="56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01709D18-C179-9C87-453E-55A4B60E9045}"/>
              </a:ext>
            </a:extLst>
          </p:cNvPr>
          <p:cNvSpPr/>
          <p:nvPr/>
        </p:nvSpPr>
        <p:spPr>
          <a:xfrm>
            <a:off x="1636295" y="1299411"/>
            <a:ext cx="8951494" cy="44276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4" name="TextBox 43">
            <a:extLst>
              <a:ext uri="{FF2B5EF4-FFF2-40B4-BE49-F238E27FC236}">
                <a16:creationId xmlns:a16="http://schemas.microsoft.com/office/drawing/2014/main" id="{19544373-FBBF-7871-0594-E0B089F80FC8}"/>
              </a:ext>
            </a:extLst>
          </p:cNvPr>
          <p:cNvSpPr txBox="1"/>
          <p:nvPr/>
        </p:nvSpPr>
        <p:spPr>
          <a:xfrm>
            <a:off x="2446421" y="1475796"/>
            <a:ext cx="7331242" cy="4154984"/>
          </a:xfrm>
          <a:prstGeom prst="rect">
            <a:avLst/>
          </a:prstGeom>
          <a:noFill/>
        </p:spPr>
        <p:txBody>
          <a:bodyPr wrap="square" rtlCol="0">
            <a:spAutoFit/>
          </a:bodyPr>
          <a:lstStyle/>
          <a:p>
            <a:pPr algn="ctr"/>
            <a:r>
              <a:rPr lang="en-GB" sz="6600" b="1" dirty="0" err="1">
                <a:solidFill>
                  <a:srgbClr val="D8D2CD"/>
                </a:solidFill>
                <a:effectLst>
                  <a:outerShdw blurRad="38100" dist="38100" dir="2700000" algn="tl">
                    <a:srgbClr val="000000">
                      <a:alpha val="43137"/>
                    </a:srgbClr>
                  </a:outerShdw>
                </a:effectLst>
                <a:latin typeface="+mj-lt"/>
              </a:rPr>
              <a:t>Evklid</a:t>
            </a:r>
            <a:r>
              <a:rPr lang="en-GB" sz="6600" b="1" dirty="0">
                <a:solidFill>
                  <a:srgbClr val="D8D2CD"/>
                </a:solidFill>
                <a:effectLst>
                  <a:outerShdw blurRad="38100" dist="38100" dir="2700000" algn="tl">
                    <a:srgbClr val="000000">
                      <a:alpha val="43137"/>
                    </a:srgbClr>
                  </a:outerShdw>
                </a:effectLst>
                <a:latin typeface="+mj-lt"/>
              </a:rPr>
              <a:t> </a:t>
            </a:r>
            <a:br>
              <a:rPr lang="en-GB" sz="6600" b="1" dirty="0">
                <a:solidFill>
                  <a:srgbClr val="D8D2CD"/>
                </a:solidFill>
                <a:effectLst>
                  <a:outerShdw blurRad="38100" dist="38100" dir="2700000" algn="tl">
                    <a:srgbClr val="000000">
                      <a:alpha val="43137"/>
                    </a:srgbClr>
                  </a:outerShdw>
                </a:effectLst>
                <a:latin typeface="+mj-lt"/>
              </a:rPr>
            </a:br>
            <a:r>
              <a:rPr lang="en-GB" sz="6600" b="1" dirty="0" err="1">
                <a:solidFill>
                  <a:srgbClr val="D8D2CD"/>
                </a:solidFill>
                <a:effectLst>
                  <a:outerShdw blurRad="38100" dist="38100" dir="2700000" algn="tl">
                    <a:srgbClr val="000000">
                      <a:alpha val="43137"/>
                    </a:srgbClr>
                  </a:outerShdw>
                </a:effectLst>
                <a:latin typeface="+mj-lt"/>
              </a:rPr>
              <a:t>və</a:t>
            </a:r>
            <a:r>
              <a:rPr lang="en-GB" sz="6600" b="1" dirty="0">
                <a:solidFill>
                  <a:srgbClr val="D8D2CD"/>
                </a:solidFill>
                <a:effectLst>
                  <a:outerShdw blurRad="38100" dist="38100" dir="2700000" algn="tl">
                    <a:srgbClr val="000000">
                      <a:alpha val="43137"/>
                    </a:srgbClr>
                  </a:outerShdw>
                </a:effectLst>
                <a:latin typeface="+mj-lt"/>
              </a:rPr>
              <a:t> </a:t>
            </a:r>
            <a:br>
              <a:rPr lang="en-GB" sz="6600" b="1" dirty="0">
                <a:solidFill>
                  <a:srgbClr val="D8D2CD"/>
                </a:solidFill>
                <a:effectLst>
                  <a:outerShdw blurRad="38100" dist="38100" dir="2700000" algn="tl">
                    <a:srgbClr val="000000">
                      <a:alpha val="43137"/>
                    </a:srgbClr>
                  </a:outerShdw>
                </a:effectLst>
                <a:latin typeface="+mj-lt"/>
              </a:rPr>
            </a:br>
            <a:r>
              <a:rPr lang="en-GB" sz="6600" b="1" dirty="0" err="1">
                <a:solidFill>
                  <a:srgbClr val="D8D2CD"/>
                </a:solidFill>
                <a:effectLst>
                  <a:outerShdw blurRad="38100" dist="38100" dir="2700000" algn="tl">
                    <a:srgbClr val="000000">
                      <a:alpha val="43137"/>
                    </a:srgbClr>
                  </a:outerShdw>
                </a:effectLst>
                <a:latin typeface="+mj-lt"/>
              </a:rPr>
              <a:t>Evklidin</a:t>
            </a:r>
            <a:r>
              <a:rPr lang="en-GB" sz="6600" b="1" dirty="0">
                <a:solidFill>
                  <a:srgbClr val="D8D2CD"/>
                </a:solidFill>
                <a:effectLst>
                  <a:outerShdw blurRad="38100" dist="38100" dir="2700000" algn="tl">
                    <a:srgbClr val="000000">
                      <a:alpha val="43137"/>
                    </a:srgbClr>
                  </a:outerShdw>
                </a:effectLst>
                <a:latin typeface="+mj-lt"/>
              </a:rPr>
              <a:t> </a:t>
            </a:r>
            <a:r>
              <a:rPr lang="en-GB" sz="6600" b="1" dirty="0" err="1">
                <a:solidFill>
                  <a:srgbClr val="D8D2CD"/>
                </a:solidFill>
                <a:effectLst>
                  <a:outerShdw blurRad="38100" dist="38100" dir="2700000" algn="tl">
                    <a:srgbClr val="000000">
                      <a:alpha val="43137"/>
                    </a:srgbClr>
                  </a:outerShdw>
                </a:effectLst>
                <a:latin typeface="+mj-lt"/>
              </a:rPr>
              <a:t>aksiyomaları</a:t>
            </a:r>
            <a:endParaRPr lang="en-GB" sz="6600" b="1" dirty="0">
              <a:solidFill>
                <a:srgbClr val="D8D2CD"/>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865516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526381" y="2211807"/>
            <a:ext cx="4703345" cy="2434386"/>
          </a:xfrm>
        </p:spPr>
        <p:txBody>
          <a:bodyPr rtlCol="0">
            <a:noAutofit/>
          </a:bodyPr>
          <a:lstStyle/>
          <a:p>
            <a:pPr rtl="0"/>
            <a:r>
              <a:rPr lang="az-Latn-AZ" sz="6000" dirty="0"/>
              <a:t>Evklid haqqında qısa məlumat</a:t>
            </a:r>
            <a:endParaRPr lang="en-GB" sz="6000" dirty="0"/>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rtlCol="0"/>
          <a:lstStyle/>
          <a:p>
            <a:pPr rtl="0"/>
            <a:fld id="{B5F58870-55B2-4A79-A5BE-0711BD8113D7}" type="datetime1">
              <a:rPr lang="en-GB" smtClean="0"/>
              <a:t>19/05/2023</a:t>
            </a:fld>
            <a:endParaRPr lang="en-GB" dirty="0"/>
          </a:p>
        </p:txBody>
      </p:sp>
      <p:pic>
        <p:nvPicPr>
          <p:cNvPr id="8" name="Picture 7">
            <a:extLst>
              <a:ext uri="{FF2B5EF4-FFF2-40B4-BE49-F238E27FC236}">
                <a16:creationId xmlns:a16="http://schemas.microsoft.com/office/drawing/2014/main" id="{B352DA02-99AB-ADEA-2CA9-CCEEA8F129BC}"/>
              </a:ext>
            </a:extLst>
          </p:cNvPr>
          <p:cNvPicPr>
            <a:picLocks noChangeAspect="1"/>
          </p:cNvPicPr>
          <p:nvPr/>
        </p:nvPicPr>
        <p:blipFill>
          <a:blip r:embed="rId3"/>
          <a:stretch>
            <a:fillRect/>
          </a:stretch>
        </p:blipFill>
        <p:spPr>
          <a:xfrm>
            <a:off x="4559433" y="1415512"/>
            <a:ext cx="7317103" cy="4026976"/>
          </a:xfrm>
          <a:prstGeom prst="rect">
            <a:avLst/>
          </a:prstGeom>
        </p:spPr>
      </p:pic>
    </p:spTree>
    <p:extLst>
      <p:ext uri="{BB962C8B-B14F-4D97-AF65-F5344CB8AC3E}">
        <p14:creationId xmlns:p14="http://schemas.microsoft.com/office/powerpoint/2010/main" val="34493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711470" y="-25762"/>
            <a:ext cx="5251316" cy="1807305"/>
          </a:xfrm>
        </p:spPr>
        <p:txBody>
          <a:bodyPr vert="horz" lIns="91440" tIns="45720" rIns="91440" bIns="45720" rtlCol="0" anchor="ctr">
            <a:normAutofit/>
          </a:bodyPr>
          <a:lstStyle/>
          <a:p>
            <a:r>
              <a:rPr lang="en-US" sz="5400" b="1" dirty="0" err="1">
                <a:solidFill>
                  <a:schemeClr val="tx1"/>
                </a:solidFill>
                <a:latin typeface="+mj-lt"/>
                <a:ea typeface="+mj-ea"/>
                <a:cs typeface="+mj-cs"/>
              </a:rPr>
              <a:t>Evklid</a:t>
            </a:r>
            <a:r>
              <a:rPr lang="en-US" sz="5400" b="1" dirty="0">
                <a:solidFill>
                  <a:schemeClr val="tx1"/>
                </a:solidFill>
                <a:latin typeface="+mj-lt"/>
                <a:ea typeface="+mj-ea"/>
                <a:cs typeface="+mj-cs"/>
              </a:rPr>
              <a:t> </a:t>
            </a:r>
            <a:r>
              <a:rPr lang="en-US" sz="5400" b="1" dirty="0" err="1">
                <a:solidFill>
                  <a:schemeClr val="tx1"/>
                </a:solidFill>
                <a:latin typeface="+mj-lt"/>
                <a:ea typeface="+mj-ea"/>
                <a:cs typeface="+mj-cs"/>
              </a:rPr>
              <a:t>kimdir</a:t>
            </a:r>
            <a:r>
              <a:rPr lang="en-US" sz="5400" b="1" dirty="0">
                <a:solidFill>
                  <a:schemeClr val="tx1"/>
                </a:solidFill>
                <a:latin typeface="+mj-lt"/>
                <a:ea typeface="+mj-ea"/>
                <a:cs typeface="+mj-cs"/>
              </a:rPr>
              <a: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462574" y="1362788"/>
            <a:ext cx="5766641" cy="3843666"/>
          </a:xfrm>
        </p:spPr>
        <p:txBody>
          <a:bodyPr vert="horz" lIns="91440" tIns="45720" rIns="91440" bIns="45720" rtlCol="0">
            <a:noAutofit/>
          </a:bodyPr>
          <a:lstStyle/>
          <a:p>
            <a:pPr indent="-228600">
              <a:lnSpc>
                <a:spcPct val="90000"/>
              </a:lnSpc>
              <a:buFont typeface="Arial" panose="020B0604020202020204" pitchFamily="34" charset="0"/>
              <a:buChar char="•"/>
            </a:pP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Bizim</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eradan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əvvəl</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yaşamış</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Evklid</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Afina</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qəbiləsindən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olan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Platonun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şagirdi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olmuşdur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Evklid</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Qədim</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Yunanıstanın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ən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böyük</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astronomu</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olan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Klavdi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ptolemeyin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dəvəti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ilə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İsgəndəriyyə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şəhərinə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gəlmiş</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və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orada</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riyaziyyat</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məktəbi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təşkil</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etmişdir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Evklid</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Başlanğıclar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əsərində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planimetriya</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stereometriya</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və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ədədlər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nəzəriyyəsinə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aid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bir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çox</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məsələlərin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həllini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vermişdir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Onun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Fiqurların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bölünməsi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haqqında</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və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s.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əsəri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ərəb</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dilinə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tərcümə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edilmiş</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və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günümüzə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qədər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gəlib</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çatmışdır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Evklidin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paralellər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aksiomunu</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teorem</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şəklində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isbat</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etmək</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etmək</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istəyənlər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çox</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olmuşdur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amma</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nəticəsiz</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qalmışlar</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Yalnız</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1826-cı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ildə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dahi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rus</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alimi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Lobaçevski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bu</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ruyazi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təklifin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isbatının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qeyri-mümkünlüyünü</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isbat</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etdi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və</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onun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həqiqətən</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aksiom</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olduğunu</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200" i="1" dirty="0" err="1">
                <a:solidFill>
                  <a:schemeClr val="tx1"/>
                </a:solidFill>
                <a:latin typeface="Calibri" panose="020F0502020204030204" pitchFamily="34" charset="0"/>
                <a:ea typeface="Calibri" panose="020F0502020204030204" pitchFamily="34" charset="0"/>
                <a:cs typeface="Calibri" panose="020F0502020204030204" pitchFamily="34" charset="0"/>
              </a:rPr>
              <a:t>göstərdi</a:t>
            </a: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a:xfrm>
            <a:off x="838200" y="6356350"/>
            <a:ext cx="2590800" cy="365125"/>
          </a:xfrm>
        </p:spPr>
        <p:txBody>
          <a:bodyPr vert="horz" lIns="91440" tIns="45720" rIns="91440" bIns="45720" rtlCol="0" anchor="ctr">
            <a:normAutofit/>
          </a:bodyPr>
          <a:lstStyle/>
          <a:p>
            <a:pPr>
              <a:spcAft>
                <a:spcPts val="600"/>
              </a:spcAft>
              <a:defRPr/>
            </a:pPr>
            <a:fld id="{1081208F-C88E-42D8-A9F1-DCFACD6C1F23}" type="datetime1">
              <a:rPr lang="en-US" sz="1200" smtClean="0">
                <a:solidFill>
                  <a:prstClr val="black">
                    <a:tint val="75000"/>
                  </a:prstClr>
                </a:solidFill>
                <a:latin typeface="Calibri" panose="020F0502020204030204"/>
              </a:rPr>
              <a:pPr>
                <a:spcAft>
                  <a:spcPts val="600"/>
                </a:spcAft>
                <a:defRPr/>
              </a:pPr>
              <a:t>5/19/2023</a:t>
            </a:fld>
            <a:endParaRPr lang="en-US" sz="1200">
              <a:solidFill>
                <a:prstClr val="black">
                  <a:tint val="75000"/>
                </a:prstClr>
              </a:solidFill>
              <a:latin typeface="Calibri" panose="020F0502020204030204"/>
            </a:endParaRPr>
          </a:p>
        </p:txBody>
      </p:sp>
      <p:pic>
        <p:nvPicPr>
          <p:cNvPr id="1030" name="Picture 6" descr="A painting of a person holding a scroll&#10;&#10;Description automatically generated with medium confidence">
            <a:extLst>
              <a:ext uri="{FF2B5EF4-FFF2-40B4-BE49-F238E27FC236}">
                <a16:creationId xmlns:a16="http://schemas.microsoft.com/office/drawing/2014/main" id="{056803AE-153D-BACF-793A-59A3BC557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778"/>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cs typeface="+mn-cs"/>
              </a:rPr>
              <a:pPr>
                <a:spcAft>
                  <a:spcPts val="600"/>
                </a:spcAft>
                <a:defRPr/>
              </a:pPr>
              <a:t>4</a:t>
            </a:fld>
            <a:endParaRPr lang="en-US" sz="1200">
              <a:solidFill>
                <a:srgbClr val="FFFFFF"/>
              </a:solidFill>
              <a:latin typeface="Calibri" panose="020F0502020204030204"/>
              <a:cs typeface="+mn-cs"/>
            </a:endParaRPr>
          </a:p>
        </p:txBody>
      </p:sp>
    </p:spTree>
    <p:extLst>
      <p:ext uri="{BB962C8B-B14F-4D97-AF65-F5344CB8AC3E}">
        <p14:creationId xmlns:p14="http://schemas.microsoft.com/office/powerpoint/2010/main" val="23712936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6350273" y="3342679"/>
            <a:ext cx="5577907" cy="3004145"/>
          </a:xfrm>
        </p:spPr>
        <p:txBody>
          <a:bodyPr vert="horz" lIns="91440" tIns="45720" rIns="91440" bIns="45720" rtlCol="0" anchor="b">
            <a:noAutofit/>
          </a:bodyPr>
          <a:lstStyle/>
          <a:p>
            <a:pPr algn="ct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Evklidin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həyatı</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riyaziyyat</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həndəsə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xaricindəki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işləri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haqqında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çox</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az</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məlumat</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vardır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Sadəcə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İskəndəriyyə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Krallıq</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İnstitutunda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ən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hörmətli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müəllim</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sayılırdı</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onu</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şöhrətləndirən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yüzilliklər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boyu</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çox</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az</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dəyişikliklərə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məruz</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qalmış</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dərsliyin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müəllifi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olmasıdır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Təhsilini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Platonun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məşhur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Akademiyasında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aldığı</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təxmin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edilir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Sonralar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İskəndəriyyə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şəhərində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yaşamışdır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Onunla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Ptolomeylər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sülaləsindən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olan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Misir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kralı</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Ptolemey</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arasında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olmuş</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söhbət</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olduqca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maraqlıdır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Kral</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həndəsə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öyrənməyin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daha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asan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yolu</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olub</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olmadığını</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soruşduqda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Evklidin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cavabı</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Həndəsəyə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gedən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kral</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yolu</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yoxdur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olmuşdur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Evklid</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öz</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zamanında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mövcud</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olan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dağınıq</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həndəsi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bilikləri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sistemləşdirmiş</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həndəsi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isbat</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metodunu</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yaratmışdır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həndəsəni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beşi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aksiom</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beşi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postulat</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olmaq</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şərtilə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10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ilkin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mülahizə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əsasında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sistemləşdirmişdir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Bu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qaydaya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görə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ilkin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mülahizələr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doğru</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qəbul</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olunur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bütün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sistem</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onların</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üzərinə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inşa</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edilir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Aksiomlar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umumi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postulatlar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sırf</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həndəsəyə</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aid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mülahizələr</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0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idi</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0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Freeform: Shape 1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8" name="Picture 7" descr="A picture containing human face, drawing, sketch, painting&#10;&#10;Description automatically generated">
            <a:extLst>
              <a:ext uri="{FF2B5EF4-FFF2-40B4-BE49-F238E27FC236}">
                <a16:creationId xmlns:a16="http://schemas.microsoft.com/office/drawing/2014/main" id="{04BF9B85-0789-93DA-85F6-BC6EECD25429}"/>
              </a:ext>
            </a:extLst>
          </p:cNvPr>
          <p:cNvPicPr>
            <a:picLocks noChangeAspect="1"/>
          </p:cNvPicPr>
          <p:nvPr/>
        </p:nvPicPr>
        <p:blipFill rotWithShape="1">
          <a:blip r:embed="rId3"/>
          <a:srcRect t="15756" r="-2"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120125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616681" y="883169"/>
            <a:ext cx="6196727" cy="3163224"/>
          </a:xfrm>
        </p:spPr>
        <p:txBody>
          <a:bodyPr vert="horz" lIns="91440" tIns="45720" rIns="91440" bIns="45720" rtlCol="0" anchor="t">
            <a:noAutofit/>
          </a:bodyPr>
          <a:lstStyle/>
          <a:p>
            <a:pPr>
              <a:lnSpc>
                <a:spcPct val="90000"/>
              </a:lnSpc>
              <a:spcBef>
                <a:spcPct val="0"/>
              </a:spcBef>
            </a:pPr>
            <a:r>
              <a:rPr lang="en-US" sz="2600" dirty="0" err="1">
                <a:solidFill>
                  <a:schemeClr val="tx1"/>
                </a:solidFill>
              </a:rPr>
              <a:t>Evklidə</a:t>
            </a:r>
            <a:r>
              <a:rPr lang="en-US" sz="2600" dirty="0">
                <a:solidFill>
                  <a:schemeClr val="tx1"/>
                </a:solidFill>
              </a:rPr>
              <a:t> </a:t>
            </a:r>
            <a:r>
              <a:rPr lang="en-US" sz="2600" dirty="0" err="1">
                <a:solidFill>
                  <a:schemeClr val="tx1"/>
                </a:solidFill>
              </a:rPr>
              <a:t>məxsus</a:t>
            </a:r>
            <a:r>
              <a:rPr lang="en-US" sz="2600" dirty="0">
                <a:solidFill>
                  <a:schemeClr val="tx1"/>
                </a:solidFill>
              </a:rPr>
              <a:t> </a:t>
            </a:r>
            <a:r>
              <a:rPr lang="en-US" sz="2600" dirty="0" err="1">
                <a:solidFill>
                  <a:schemeClr val="tx1"/>
                </a:solidFill>
              </a:rPr>
              <a:t>olan</a:t>
            </a:r>
            <a:r>
              <a:rPr lang="en-US" sz="2600" dirty="0">
                <a:solidFill>
                  <a:schemeClr val="tx1"/>
                </a:solidFill>
              </a:rPr>
              <a:t> </a:t>
            </a:r>
            <a:r>
              <a:rPr lang="en-US" sz="2600" dirty="0" err="1">
                <a:solidFill>
                  <a:schemeClr val="tx1"/>
                </a:solidFill>
              </a:rPr>
              <a:t>paralel</a:t>
            </a:r>
            <a:r>
              <a:rPr lang="en-US" sz="2600" dirty="0">
                <a:solidFill>
                  <a:schemeClr val="tx1"/>
                </a:solidFill>
              </a:rPr>
              <a:t> </a:t>
            </a:r>
            <a:r>
              <a:rPr lang="en-US" sz="2600" dirty="0" err="1">
                <a:solidFill>
                  <a:schemeClr val="tx1"/>
                </a:solidFill>
              </a:rPr>
              <a:t>xətlər</a:t>
            </a:r>
            <a:r>
              <a:rPr lang="en-US" sz="2600" dirty="0">
                <a:solidFill>
                  <a:schemeClr val="tx1"/>
                </a:solidFill>
              </a:rPr>
              <a:t> </a:t>
            </a:r>
            <a:r>
              <a:rPr lang="en-US" sz="2600" dirty="0" err="1">
                <a:solidFill>
                  <a:schemeClr val="tx1"/>
                </a:solidFill>
              </a:rPr>
              <a:t>haqqında</a:t>
            </a:r>
            <a:r>
              <a:rPr lang="en-US" sz="2600" dirty="0">
                <a:solidFill>
                  <a:schemeClr val="tx1"/>
                </a:solidFill>
              </a:rPr>
              <a:t> 5-ci </a:t>
            </a:r>
            <a:r>
              <a:rPr lang="en-US" sz="2600" dirty="0" err="1">
                <a:solidFill>
                  <a:schemeClr val="tx1"/>
                </a:solidFill>
              </a:rPr>
              <a:t>postulatda</a:t>
            </a:r>
            <a:r>
              <a:rPr lang="en-US" sz="2600" dirty="0">
                <a:solidFill>
                  <a:schemeClr val="tx1"/>
                </a:solidFill>
              </a:rPr>
              <a:t> </a:t>
            </a:r>
            <a:r>
              <a:rPr lang="en-US" sz="2600" dirty="0" err="1">
                <a:solidFill>
                  <a:schemeClr val="tx1"/>
                </a:solidFill>
              </a:rPr>
              <a:t>deyilir</a:t>
            </a:r>
            <a:r>
              <a:rPr lang="en-US" sz="2600" dirty="0">
                <a:solidFill>
                  <a:schemeClr val="tx1"/>
                </a:solidFill>
              </a:rPr>
              <a:t>: </a:t>
            </a:r>
            <a:r>
              <a:rPr lang="en-US" sz="2600" dirty="0" err="1">
                <a:solidFill>
                  <a:schemeClr val="tx1"/>
                </a:solidFill>
              </a:rPr>
              <a:t>müstəvi</a:t>
            </a:r>
            <a:r>
              <a:rPr lang="en-US" sz="2600" dirty="0">
                <a:solidFill>
                  <a:schemeClr val="tx1"/>
                </a:solidFill>
              </a:rPr>
              <a:t> </a:t>
            </a:r>
            <a:r>
              <a:rPr lang="en-US" sz="2600" dirty="0" err="1">
                <a:solidFill>
                  <a:schemeClr val="tx1"/>
                </a:solidFill>
              </a:rPr>
              <a:t>üzərində</a:t>
            </a:r>
            <a:r>
              <a:rPr lang="en-US" sz="2600" dirty="0">
                <a:solidFill>
                  <a:schemeClr val="tx1"/>
                </a:solidFill>
              </a:rPr>
              <a:t> </a:t>
            </a:r>
            <a:r>
              <a:rPr lang="en-US" sz="2600" dirty="0" err="1">
                <a:solidFill>
                  <a:schemeClr val="tx1"/>
                </a:solidFill>
              </a:rPr>
              <a:t>düz</a:t>
            </a:r>
            <a:r>
              <a:rPr lang="en-US" sz="2600" dirty="0">
                <a:solidFill>
                  <a:schemeClr val="tx1"/>
                </a:solidFill>
              </a:rPr>
              <a:t> </a:t>
            </a:r>
            <a:r>
              <a:rPr lang="en-US" sz="2600" dirty="0" err="1">
                <a:solidFill>
                  <a:schemeClr val="tx1"/>
                </a:solidFill>
              </a:rPr>
              <a:t>xətt</a:t>
            </a:r>
            <a:r>
              <a:rPr lang="en-US" sz="2600" dirty="0">
                <a:solidFill>
                  <a:schemeClr val="tx1"/>
                </a:solidFill>
              </a:rPr>
              <a:t> </a:t>
            </a:r>
            <a:r>
              <a:rPr lang="en-US" sz="2600" dirty="0" err="1">
                <a:solidFill>
                  <a:schemeClr val="tx1"/>
                </a:solidFill>
              </a:rPr>
              <a:t>və</a:t>
            </a:r>
            <a:r>
              <a:rPr lang="en-US" sz="2600" dirty="0">
                <a:solidFill>
                  <a:schemeClr val="tx1"/>
                </a:solidFill>
              </a:rPr>
              <a:t> </a:t>
            </a:r>
            <a:r>
              <a:rPr lang="en-US" sz="2600" dirty="0" err="1">
                <a:solidFill>
                  <a:schemeClr val="tx1"/>
                </a:solidFill>
              </a:rPr>
              <a:t>xəttin</a:t>
            </a:r>
            <a:r>
              <a:rPr lang="en-US" sz="2600" dirty="0">
                <a:solidFill>
                  <a:schemeClr val="tx1"/>
                </a:solidFill>
              </a:rPr>
              <a:t> </a:t>
            </a:r>
            <a:r>
              <a:rPr lang="en-US" sz="2600" dirty="0" err="1">
                <a:solidFill>
                  <a:schemeClr val="tx1"/>
                </a:solidFill>
              </a:rPr>
              <a:t>üzərində</a:t>
            </a:r>
            <a:r>
              <a:rPr lang="en-US" sz="2600" dirty="0">
                <a:solidFill>
                  <a:schemeClr val="tx1"/>
                </a:solidFill>
              </a:rPr>
              <a:t> </a:t>
            </a:r>
            <a:r>
              <a:rPr lang="en-US" sz="2600" dirty="0" err="1">
                <a:solidFill>
                  <a:schemeClr val="tx1"/>
                </a:solidFill>
              </a:rPr>
              <a:t>olmayan</a:t>
            </a:r>
            <a:r>
              <a:rPr lang="en-US" sz="2600" dirty="0">
                <a:solidFill>
                  <a:schemeClr val="tx1"/>
                </a:solidFill>
              </a:rPr>
              <a:t> </a:t>
            </a:r>
            <a:r>
              <a:rPr lang="en-US" sz="2600" dirty="0" err="1">
                <a:solidFill>
                  <a:schemeClr val="tx1"/>
                </a:solidFill>
              </a:rPr>
              <a:t>nöqtədən</a:t>
            </a:r>
            <a:r>
              <a:rPr lang="en-US" sz="2600" dirty="0">
                <a:solidFill>
                  <a:schemeClr val="tx1"/>
                </a:solidFill>
              </a:rPr>
              <a:t> </a:t>
            </a:r>
            <a:r>
              <a:rPr lang="en-US" sz="2600" dirty="0" err="1">
                <a:solidFill>
                  <a:schemeClr val="tx1"/>
                </a:solidFill>
              </a:rPr>
              <a:t>bu</a:t>
            </a:r>
            <a:r>
              <a:rPr lang="en-US" sz="2600" dirty="0">
                <a:solidFill>
                  <a:schemeClr val="tx1"/>
                </a:solidFill>
              </a:rPr>
              <a:t> </a:t>
            </a:r>
            <a:r>
              <a:rPr lang="en-US" sz="2600" dirty="0" err="1">
                <a:solidFill>
                  <a:schemeClr val="tx1"/>
                </a:solidFill>
              </a:rPr>
              <a:t>xətlə</a:t>
            </a:r>
            <a:r>
              <a:rPr lang="en-US" sz="2600" dirty="0">
                <a:solidFill>
                  <a:schemeClr val="tx1"/>
                </a:solidFill>
              </a:rPr>
              <a:t> </a:t>
            </a:r>
            <a:r>
              <a:rPr lang="en-US" sz="2600" dirty="0" err="1">
                <a:solidFill>
                  <a:schemeClr val="tx1"/>
                </a:solidFill>
              </a:rPr>
              <a:t>kəsişməyən</a:t>
            </a:r>
            <a:r>
              <a:rPr lang="en-US" sz="2600" dirty="0">
                <a:solidFill>
                  <a:schemeClr val="tx1"/>
                </a:solidFill>
              </a:rPr>
              <a:t> </a:t>
            </a:r>
            <a:r>
              <a:rPr lang="en-US" sz="2600" dirty="0" err="1">
                <a:solidFill>
                  <a:schemeClr val="tx1"/>
                </a:solidFill>
              </a:rPr>
              <a:t>yalnız</a:t>
            </a:r>
            <a:r>
              <a:rPr lang="en-US" sz="2600" dirty="0">
                <a:solidFill>
                  <a:schemeClr val="tx1"/>
                </a:solidFill>
              </a:rPr>
              <a:t> </a:t>
            </a:r>
            <a:r>
              <a:rPr lang="en-US" sz="2600" dirty="0" err="1">
                <a:solidFill>
                  <a:schemeClr val="tx1"/>
                </a:solidFill>
              </a:rPr>
              <a:t>və</a:t>
            </a:r>
            <a:r>
              <a:rPr lang="en-US" sz="2600" dirty="0">
                <a:solidFill>
                  <a:schemeClr val="tx1"/>
                </a:solidFill>
              </a:rPr>
              <a:t> </a:t>
            </a:r>
            <a:r>
              <a:rPr lang="en-US" sz="2600" dirty="0" err="1">
                <a:solidFill>
                  <a:schemeClr val="tx1"/>
                </a:solidFill>
              </a:rPr>
              <a:t>yalnız</a:t>
            </a:r>
            <a:r>
              <a:rPr lang="en-US" sz="2600" dirty="0">
                <a:solidFill>
                  <a:schemeClr val="tx1"/>
                </a:solidFill>
              </a:rPr>
              <a:t> </a:t>
            </a:r>
            <a:r>
              <a:rPr lang="en-US" sz="2600" dirty="0" err="1">
                <a:solidFill>
                  <a:schemeClr val="tx1"/>
                </a:solidFill>
              </a:rPr>
              <a:t>bir</a:t>
            </a:r>
            <a:r>
              <a:rPr lang="en-US" sz="2600" dirty="0">
                <a:solidFill>
                  <a:schemeClr val="tx1"/>
                </a:solidFill>
              </a:rPr>
              <a:t> </a:t>
            </a:r>
            <a:r>
              <a:rPr lang="en-US" sz="2600" dirty="0" err="1">
                <a:solidFill>
                  <a:schemeClr val="tx1"/>
                </a:solidFill>
              </a:rPr>
              <a:t>düz</a:t>
            </a:r>
            <a:r>
              <a:rPr lang="en-US" sz="2600" dirty="0">
                <a:solidFill>
                  <a:schemeClr val="tx1"/>
                </a:solidFill>
              </a:rPr>
              <a:t> </a:t>
            </a:r>
            <a:r>
              <a:rPr lang="en-US" sz="2600" dirty="0" err="1">
                <a:solidFill>
                  <a:schemeClr val="tx1"/>
                </a:solidFill>
              </a:rPr>
              <a:t>xətt</a:t>
            </a:r>
            <a:r>
              <a:rPr lang="en-US" sz="2600" dirty="0">
                <a:solidFill>
                  <a:schemeClr val="tx1"/>
                </a:solidFill>
              </a:rPr>
              <a:t> </a:t>
            </a:r>
            <a:r>
              <a:rPr lang="en-US" sz="2600" dirty="0" err="1">
                <a:solidFill>
                  <a:schemeClr val="tx1"/>
                </a:solidFill>
              </a:rPr>
              <a:t>keçirmək</a:t>
            </a:r>
            <a:r>
              <a:rPr lang="en-US" sz="2600" dirty="0">
                <a:solidFill>
                  <a:schemeClr val="tx1"/>
                </a:solidFill>
              </a:rPr>
              <a:t> </a:t>
            </a:r>
            <a:r>
              <a:rPr lang="en-US" sz="2600" dirty="0" err="1">
                <a:solidFill>
                  <a:schemeClr val="tx1"/>
                </a:solidFill>
              </a:rPr>
              <a:t>olar</a:t>
            </a:r>
            <a:r>
              <a:rPr lang="en-US" sz="2600" dirty="0">
                <a:solidFill>
                  <a:schemeClr val="tx1"/>
                </a:solidFill>
              </a:rPr>
              <a:t>. Bu </a:t>
            </a:r>
            <a:r>
              <a:rPr lang="en-US" sz="2600" dirty="0" err="1">
                <a:solidFill>
                  <a:schemeClr val="tx1"/>
                </a:solidFill>
              </a:rPr>
              <a:t>postulata</a:t>
            </a:r>
            <a:r>
              <a:rPr lang="en-US" sz="2600" dirty="0">
                <a:solidFill>
                  <a:schemeClr val="tx1"/>
                </a:solidFill>
              </a:rPr>
              <a:t> </a:t>
            </a:r>
            <a:r>
              <a:rPr lang="en-US" sz="2600" dirty="0" err="1">
                <a:solidFill>
                  <a:schemeClr val="tx1"/>
                </a:solidFill>
              </a:rPr>
              <a:t>əsaslanan</a:t>
            </a:r>
            <a:r>
              <a:rPr lang="en-US" sz="2600" dirty="0">
                <a:solidFill>
                  <a:schemeClr val="tx1"/>
                </a:solidFill>
              </a:rPr>
              <a:t> </a:t>
            </a:r>
            <a:r>
              <a:rPr lang="en-US" sz="2600" dirty="0" err="1">
                <a:solidFill>
                  <a:schemeClr val="tx1"/>
                </a:solidFill>
              </a:rPr>
              <a:t>həndəsə</a:t>
            </a:r>
            <a:r>
              <a:rPr lang="en-US" sz="2600" dirty="0">
                <a:solidFill>
                  <a:schemeClr val="tx1"/>
                </a:solidFill>
              </a:rPr>
              <a:t> </a:t>
            </a:r>
            <a:r>
              <a:rPr lang="en-US" sz="2600" dirty="0" err="1">
                <a:solidFill>
                  <a:schemeClr val="tx1"/>
                </a:solidFill>
              </a:rPr>
              <a:t>Evklid</a:t>
            </a:r>
            <a:r>
              <a:rPr lang="en-US" sz="2600" dirty="0">
                <a:solidFill>
                  <a:schemeClr val="tx1"/>
                </a:solidFill>
              </a:rPr>
              <a:t> </a:t>
            </a:r>
            <a:r>
              <a:rPr lang="en-US" sz="2600" dirty="0" err="1">
                <a:solidFill>
                  <a:schemeClr val="tx1"/>
                </a:solidFill>
              </a:rPr>
              <a:t>həndəsəsi</a:t>
            </a:r>
            <a:r>
              <a:rPr lang="en-US" sz="2600" dirty="0">
                <a:solidFill>
                  <a:schemeClr val="tx1"/>
                </a:solidFill>
              </a:rPr>
              <a:t> </a:t>
            </a:r>
            <a:r>
              <a:rPr lang="en-US" sz="2600" dirty="0" err="1">
                <a:solidFill>
                  <a:schemeClr val="tx1"/>
                </a:solidFill>
              </a:rPr>
              <a:t>adlanır</a:t>
            </a:r>
            <a:r>
              <a:rPr lang="en-US" sz="2600" dirty="0">
                <a:solidFill>
                  <a:schemeClr val="tx1"/>
                </a:solidFill>
              </a:rPr>
              <a:t>.</a:t>
            </a:r>
            <a:br>
              <a:rPr lang="en-US" sz="2600" dirty="0">
                <a:solidFill>
                  <a:schemeClr val="tx1"/>
                </a:solidFill>
              </a:rPr>
            </a:br>
            <a:br>
              <a:rPr lang="en-US" sz="2600" dirty="0">
                <a:solidFill>
                  <a:schemeClr val="tx1"/>
                </a:solidFill>
              </a:rPr>
            </a:br>
            <a:r>
              <a:rPr lang="en-US" sz="2600" dirty="0">
                <a:solidFill>
                  <a:schemeClr val="tx1"/>
                </a:solidFill>
              </a:rPr>
              <a:t>XIX-</a:t>
            </a:r>
            <a:r>
              <a:rPr lang="en-US" sz="2600" dirty="0" err="1">
                <a:solidFill>
                  <a:schemeClr val="tx1"/>
                </a:solidFill>
              </a:rPr>
              <a:t>əsrdə</a:t>
            </a:r>
            <a:r>
              <a:rPr lang="en-US" sz="2600" dirty="0">
                <a:solidFill>
                  <a:schemeClr val="tx1"/>
                </a:solidFill>
              </a:rPr>
              <a:t> 5-ci </a:t>
            </a:r>
            <a:r>
              <a:rPr lang="en-US" sz="2600" dirty="0" err="1">
                <a:solidFill>
                  <a:schemeClr val="tx1"/>
                </a:solidFill>
              </a:rPr>
              <a:t>postulatın</a:t>
            </a:r>
            <a:r>
              <a:rPr lang="en-US" sz="2600" dirty="0">
                <a:solidFill>
                  <a:schemeClr val="tx1"/>
                </a:solidFill>
              </a:rPr>
              <a:t> </a:t>
            </a:r>
            <a:r>
              <a:rPr lang="en-US" sz="2600" dirty="0" err="1">
                <a:solidFill>
                  <a:schemeClr val="tx1"/>
                </a:solidFill>
              </a:rPr>
              <a:t>sübut</a:t>
            </a:r>
            <a:r>
              <a:rPr lang="en-US" sz="2600" dirty="0">
                <a:solidFill>
                  <a:schemeClr val="tx1"/>
                </a:solidFill>
              </a:rPr>
              <a:t> </a:t>
            </a:r>
            <a:r>
              <a:rPr lang="en-US" sz="2600" dirty="0" err="1">
                <a:solidFill>
                  <a:schemeClr val="tx1"/>
                </a:solidFill>
              </a:rPr>
              <a:t>eləmək</a:t>
            </a:r>
            <a:r>
              <a:rPr lang="en-US" sz="2600" dirty="0">
                <a:solidFill>
                  <a:schemeClr val="tx1"/>
                </a:solidFill>
              </a:rPr>
              <a:t> </a:t>
            </a:r>
            <a:r>
              <a:rPr lang="en-US" sz="2600" dirty="0" err="1">
                <a:solidFill>
                  <a:schemeClr val="tx1"/>
                </a:solidFill>
              </a:rPr>
              <a:t>cəhdləri</a:t>
            </a:r>
            <a:r>
              <a:rPr lang="en-US" sz="2600" dirty="0">
                <a:solidFill>
                  <a:schemeClr val="tx1"/>
                </a:solidFill>
              </a:rPr>
              <a:t> </a:t>
            </a:r>
            <a:r>
              <a:rPr lang="en-US" sz="2600" dirty="0" err="1">
                <a:solidFill>
                  <a:schemeClr val="tx1"/>
                </a:solidFill>
              </a:rPr>
              <a:t>qeyri-Evklid</a:t>
            </a:r>
            <a:r>
              <a:rPr lang="en-US" sz="2600" dirty="0">
                <a:solidFill>
                  <a:schemeClr val="tx1"/>
                </a:solidFill>
              </a:rPr>
              <a:t> (</a:t>
            </a:r>
            <a:r>
              <a:rPr lang="en-US" sz="2600" dirty="0" err="1">
                <a:solidFill>
                  <a:schemeClr val="tx1"/>
                </a:solidFill>
              </a:rPr>
              <a:t>Lobaçevski</a:t>
            </a:r>
            <a:r>
              <a:rPr lang="en-US" sz="2600" dirty="0">
                <a:solidFill>
                  <a:schemeClr val="tx1"/>
                </a:solidFill>
              </a:rPr>
              <a:t>, </a:t>
            </a:r>
            <a:r>
              <a:rPr lang="en-US" sz="2600" dirty="0" err="1">
                <a:solidFill>
                  <a:schemeClr val="tx1"/>
                </a:solidFill>
              </a:rPr>
              <a:t>Riman</a:t>
            </a:r>
            <a:r>
              <a:rPr lang="en-US" sz="2600" dirty="0">
                <a:solidFill>
                  <a:schemeClr val="tx1"/>
                </a:solidFill>
              </a:rPr>
              <a:t>, David Hilbert) </a:t>
            </a:r>
            <a:r>
              <a:rPr lang="en-US" sz="2600" dirty="0" err="1">
                <a:solidFill>
                  <a:schemeClr val="tx1"/>
                </a:solidFill>
              </a:rPr>
              <a:t>həndəsələrinin</a:t>
            </a:r>
            <a:r>
              <a:rPr lang="en-US" sz="2600" dirty="0">
                <a:solidFill>
                  <a:schemeClr val="tx1"/>
                </a:solidFill>
              </a:rPr>
              <a:t> </a:t>
            </a:r>
            <a:r>
              <a:rPr lang="en-US" sz="2600" dirty="0" err="1">
                <a:solidFill>
                  <a:schemeClr val="tx1"/>
                </a:solidFill>
              </a:rPr>
              <a:t>yaranmasına</a:t>
            </a:r>
            <a:r>
              <a:rPr lang="en-US" sz="2600" dirty="0">
                <a:solidFill>
                  <a:schemeClr val="tx1"/>
                </a:solidFill>
              </a:rPr>
              <a:t> </a:t>
            </a:r>
            <a:r>
              <a:rPr lang="en-US" sz="2600" dirty="0" err="1">
                <a:solidFill>
                  <a:schemeClr val="tx1"/>
                </a:solidFill>
              </a:rPr>
              <a:t>gətirib</a:t>
            </a:r>
            <a:r>
              <a:rPr lang="en-US" sz="2600" dirty="0">
                <a:solidFill>
                  <a:schemeClr val="tx1"/>
                </a:solidFill>
              </a:rPr>
              <a:t> </a:t>
            </a:r>
            <a:r>
              <a:rPr lang="en-US" sz="2600" dirty="0" err="1">
                <a:solidFill>
                  <a:schemeClr val="tx1"/>
                </a:solidFill>
              </a:rPr>
              <a:t>çıxartdı</a:t>
            </a:r>
            <a:r>
              <a:rPr lang="en-US" sz="2600" dirty="0">
                <a:solidFill>
                  <a:schemeClr val="tx1"/>
                </a:solidFill>
              </a:rPr>
              <a:t>.</a:t>
            </a:r>
          </a:p>
        </p:txBody>
      </p:sp>
      <p:sp>
        <p:nvSpPr>
          <p:cNvPr id="40"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ortrait of a person with a beard&#10;&#10;Description automatically generated with low confidence">
            <a:extLst>
              <a:ext uri="{FF2B5EF4-FFF2-40B4-BE49-F238E27FC236}">
                <a16:creationId xmlns:a16="http://schemas.microsoft.com/office/drawing/2014/main" id="{AC5A922E-3631-4463-6A13-546DCE108FD3}"/>
              </a:ext>
            </a:extLst>
          </p:cNvPr>
          <p:cNvPicPr>
            <a:picLocks noChangeAspect="1"/>
          </p:cNvPicPr>
          <p:nvPr/>
        </p:nvPicPr>
        <p:blipFill rotWithShape="1">
          <a:blip r:embed="rId3"/>
          <a:srcRect t="9375" r="1" b="15876"/>
          <a:stretch/>
        </p:blipFill>
        <p:spPr>
          <a:xfrm>
            <a:off x="6813410" y="105091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a:xfrm>
            <a:off x="8961120" y="6455664"/>
            <a:ext cx="2743200" cy="365125"/>
          </a:xfrm>
        </p:spPr>
        <p:txBody>
          <a:bodyPr vert="horz" lIns="91440" tIns="45720" rIns="91440" bIns="45720" rtlCol="0" anchor="ctr">
            <a:normAutofit/>
          </a:bodyPr>
          <a:lstStyle/>
          <a:p>
            <a:pPr algn="r">
              <a:spcAft>
                <a:spcPts val="600"/>
              </a:spcAft>
              <a:defRPr/>
            </a:pPr>
            <a:fld id="{21C28478-8F8A-4B0B-976E-B71C14C43A1B}" type="datetime1">
              <a:rPr lang="en-US" sz="1100">
                <a:solidFill>
                  <a:srgbClr val="FFFFFF"/>
                </a:solidFill>
                <a:latin typeface="Calibri" panose="020F0502020204030204"/>
              </a:rPr>
              <a:pPr algn="r">
                <a:spcAft>
                  <a:spcPts val="600"/>
                </a:spcAft>
                <a:defRPr/>
              </a:pPr>
              <a:t>5/19/2023</a:t>
            </a:fld>
            <a:endParaRPr lang="en-US" sz="1100">
              <a:solidFill>
                <a:srgbClr val="FFFFFF"/>
              </a:solidFill>
              <a:latin typeface="Calibri" panose="020F0502020204030204"/>
            </a:endParaRPr>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a:xfrm>
            <a:off x="11704320" y="6455664"/>
            <a:ext cx="448056" cy="365125"/>
          </a:xfrm>
        </p:spPr>
        <p:txBody>
          <a:bodyPr vert="horz" lIns="91440" tIns="45720" rIns="91440" bIns="45720" rtlCol="0" anchor="ctr">
            <a:normAutofit/>
          </a:bodyPr>
          <a:lstStyle/>
          <a:p>
            <a:pPr>
              <a:spcAft>
                <a:spcPts val="600"/>
              </a:spcAft>
              <a:defRPr/>
            </a:pPr>
            <a:fld id="{294A09A9-5501-47C1-A89A-A340965A2BE2}" type="slidenum">
              <a:rPr lang="en-US" sz="1100">
                <a:solidFill>
                  <a:srgbClr val="FFFFFF"/>
                </a:solidFill>
                <a:latin typeface="Calibri" panose="020F0502020204030204"/>
                <a:cs typeface="+mn-cs"/>
              </a:rPr>
              <a:pPr>
                <a:spcAft>
                  <a:spcPts val="600"/>
                </a:spcAft>
                <a:defRPr/>
              </a:pPr>
              <a:t>6</a:t>
            </a:fld>
            <a:endParaRPr lang="en-US" sz="1100">
              <a:solidFill>
                <a:srgbClr val="FFFFFF"/>
              </a:solidFill>
              <a:latin typeface="Calibri" panose="020F0502020204030204"/>
              <a:cs typeface="+mn-cs"/>
            </a:endParaRPr>
          </a:p>
        </p:txBody>
      </p:sp>
    </p:spTree>
    <p:extLst>
      <p:ext uri="{BB962C8B-B14F-4D97-AF65-F5344CB8AC3E}">
        <p14:creationId xmlns:p14="http://schemas.microsoft.com/office/powerpoint/2010/main" val="3483999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F59E2E7-E12B-4C76-C1D0-CBD885749FF9}"/>
              </a:ext>
            </a:extLst>
          </p:cNvPr>
          <p:cNvPicPr>
            <a:picLocks noChangeAspect="1"/>
          </p:cNvPicPr>
          <p:nvPr/>
        </p:nvPicPr>
        <p:blipFill>
          <a:blip r:embed="rId3"/>
          <a:stretch>
            <a:fillRect/>
          </a:stretch>
        </p:blipFill>
        <p:spPr>
          <a:xfrm>
            <a:off x="289702" y="845344"/>
            <a:ext cx="11612596" cy="5391902"/>
          </a:xfrm>
          <a:prstGeom prst="rect">
            <a:avLst/>
          </a:prstGeom>
        </p:spPr>
      </p:pic>
      <p:pic>
        <p:nvPicPr>
          <p:cNvPr id="42" name="Picture 41" descr="A drawing of a person with a beard&#10;&#10;Description automatically generated with low confidence">
            <a:extLst>
              <a:ext uri="{FF2B5EF4-FFF2-40B4-BE49-F238E27FC236}">
                <a16:creationId xmlns:a16="http://schemas.microsoft.com/office/drawing/2014/main" id="{33C0E209-237F-F9E6-44B9-25B5DCEB7699}"/>
              </a:ext>
            </a:extLst>
          </p:cNvPr>
          <p:cNvPicPr>
            <a:picLocks noChangeAspect="1"/>
          </p:cNvPicPr>
          <p:nvPr/>
        </p:nvPicPr>
        <p:blipFill>
          <a:blip r:embed="rId4"/>
          <a:stretch>
            <a:fillRect/>
          </a:stretch>
        </p:blipFill>
        <p:spPr>
          <a:xfrm>
            <a:off x="9044798" y="845344"/>
            <a:ext cx="2857500" cy="1600200"/>
          </a:xfrm>
          <a:prstGeom prst="rect">
            <a:avLst/>
          </a:prstGeom>
        </p:spPr>
      </p:pic>
    </p:spTree>
    <p:extLst>
      <p:ext uri="{BB962C8B-B14F-4D97-AF65-F5344CB8AC3E}">
        <p14:creationId xmlns:p14="http://schemas.microsoft.com/office/powerpoint/2010/main" val="4083546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3" name="Right Triangle 308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ƏBOB və ƏKOB tapılması. Evklid alqoritmi | Java Sertifikat Qeydlərim">
            <a:extLst>
              <a:ext uri="{FF2B5EF4-FFF2-40B4-BE49-F238E27FC236}">
                <a16:creationId xmlns:a16="http://schemas.microsoft.com/office/drawing/2014/main" id="{EA264476-950F-0801-BA86-63F3DA1531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5698" y="846200"/>
            <a:ext cx="3024945" cy="49793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8E1DAEE-503D-88CA-CB8C-7E3B1DC8679C}"/>
              </a:ext>
            </a:extLst>
          </p:cNvPr>
          <p:cNvSpPr txBox="1"/>
          <p:nvPr/>
        </p:nvSpPr>
        <p:spPr>
          <a:xfrm>
            <a:off x="4877716" y="873416"/>
            <a:ext cx="6751128" cy="3416320"/>
          </a:xfrm>
          <a:prstGeom prst="rect">
            <a:avLst/>
          </a:prstGeom>
          <a:noFill/>
        </p:spPr>
        <p:txBody>
          <a:bodyPr wrap="square" rtlCol="0">
            <a:spAutoFit/>
          </a:bodyPr>
          <a:lstStyle/>
          <a:p>
            <a:r>
              <a:rPr lang="en-GB" dirty="0" err="1"/>
              <a:t>Elqoritminin</a:t>
            </a:r>
            <a:r>
              <a:rPr lang="en-GB" dirty="0"/>
              <a:t> </a:t>
            </a:r>
            <a:r>
              <a:rPr lang="en-GB" dirty="0" err="1"/>
              <a:t>adı</a:t>
            </a:r>
            <a:r>
              <a:rPr lang="en-GB" dirty="0"/>
              <a:t> "</a:t>
            </a:r>
            <a:r>
              <a:rPr lang="en-GB" dirty="0" err="1"/>
              <a:t>Evklid</a:t>
            </a:r>
            <a:r>
              <a:rPr lang="en-GB" dirty="0"/>
              <a:t> </a:t>
            </a:r>
            <a:r>
              <a:rPr lang="en-GB" dirty="0" err="1"/>
              <a:t>Alqoritmi"dir</a:t>
            </a:r>
            <a:r>
              <a:rPr lang="en-GB" dirty="0"/>
              <a:t> </a:t>
            </a:r>
            <a:r>
              <a:rPr lang="en-GB" dirty="0" err="1"/>
              <a:t>və</a:t>
            </a:r>
            <a:r>
              <a:rPr lang="en-GB" dirty="0"/>
              <a:t> </a:t>
            </a:r>
            <a:r>
              <a:rPr lang="en-GB" dirty="0" err="1"/>
              <a:t>onun</a:t>
            </a:r>
            <a:r>
              <a:rPr lang="en-GB" dirty="0"/>
              <a:t> </a:t>
            </a:r>
            <a:r>
              <a:rPr lang="en-GB" dirty="0" err="1"/>
              <a:t>təsviri</a:t>
            </a:r>
            <a:r>
              <a:rPr lang="en-GB" dirty="0"/>
              <a:t> </a:t>
            </a:r>
            <a:r>
              <a:rPr lang="en-GB" dirty="0" err="1"/>
              <a:t>aşağıdakı</a:t>
            </a:r>
            <a:r>
              <a:rPr lang="en-GB" dirty="0"/>
              <a:t> </a:t>
            </a:r>
            <a:r>
              <a:rPr lang="en-GB" dirty="0" err="1"/>
              <a:t>kimidir</a:t>
            </a:r>
            <a:r>
              <a:rPr lang="en-GB" dirty="0"/>
              <a:t>:</a:t>
            </a:r>
          </a:p>
          <a:p>
            <a:endParaRPr lang="en-GB" dirty="0"/>
          </a:p>
          <a:p>
            <a:r>
              <a:rPr lang="en-GB" dirty="0" err="1"/>
              <a:t>Evklid</a:t>
            </a:r>
            <a:r>
              <a:rPr lang="en-GB" dirty="0"/>
              <a:t> </a:t>
            </a:r>
            <a:r>
              <a:rPr lang="en-GB" dirty="0" err="1"/>
              <a:t>Alqoritmi</a:t>
            </a:r>
            <a:r>
              <a:rPr lang="en-GB" dirty="0"/>
              <a:t> </a:t>
            </a:r>
            <a:r>
              <a:rPr lang="en-GB" dirty="0" err="1"/>
              <a:t>iki</a:t>
            </a:r>
            <a:r>
              <a:rPr lang="en-GB" dirty="0"/>
              <a:t> </a:t>
            </a:r>
            <a:r>
              <a:rPr lang="en-GB" dirty="0" err="1"/>
              <a:t>ədədin</a:t>
            </a:r>
            <a:r>
              <a:rPr lang="en-GB" dirty="0"/>
              <a:t> </a:t>
            </a:r>
            <a:r>
              <a:rPr lang="en-GB" dirty="0" err="1"/>
              <a:t>ən</a:t>
            </a:r>
            <a:r>
              <a:rPr lang="en-GB" dirty="0"/>
              <a:t> </a:t>
            </a:r>
            <a:r>
              <a:rPr lang="en-GB" dirty="0" err="1"/>
              <a:t>böyük</a:t>
            </a:r>
            <a:r>
              <a:rPr lang="en-GB" dirty="0"/>
              <a:t> </a:t>
            </a:r>
            <a:r>
              <a:rPr lang="en-GB" dirty="0" err="1"/>
              <a:t>ortaq</a:t>
            </a:r>
            <a:r>
              <a:rPr lang="en-GB" dirty="0"/>
              <a:t> </a:t>
            </a:r>
            <a:r>
              <a:rPr lang="en-GB" dirty="0" err="1"/>
              <a:t>bölənlərinin</a:t>
            </a:r>
            <a:r>
              <a:rPr lang="en-GB" dirty="0"/>
              <a:t> </a:t>
            </a:r>
            <a:r>
              <a:rPr lang="en-GB" dirty="0" err="1"/>
              <a:t>tapılması</a:t>
            </a:r>
            <a:r>
              <a:rPr lang="en-GB" dirty="0"/>
              <a:t> </a:t>
            </a:r>
            <a:r>
              <a:rPr lang="en-GB" dirty="0" err="1"/>
              <a:t>üçün</a:t>
            </a:r>
            <a:r>
              <a:rPr lang="en-GB" dirty="0"/>
              <a:t> </a:t>
            </a:r>
            <a:r>
              <a:rPr lang="en-GB" dirty="0" err="1"/>
              <a:t>istifadə</a:t>
            </a:r>
            <a:r>
              <a:rPr lang="en-GB" dirty="0"/>
              <a:t> </a:t>
            </a:r>
            <a:r>
              <a:rPr lang="en-GB" dirty="0" err="1"/>
              <a:t>olunan</a:t>
            </a:r>
            <a:r>
              <a:rPr lang="en-GB" dirty="0"/>
              <a:t> </a:t>
            </a:r>
            <a:r>
              <a:rPr lang="en-GB" dirty="0" err="1"/>
              <a:t>bir</a:t>
            </a:r>
            <a:r>
              <a:rPr lang="en-GB" dirty="0"/>
              <a:t> </a:t>
            </a:r>
            <a:r>
              <a:rPr lang="en-GB" dirty="0" err="1"/>
              <a:t>riyaziyyat</a:t>
            </a:r>
            <a:r>
              <a:rPr lang="en-GB" dirty="0"/>
              <a:t> </a:t>
            </a:r>
            <a:r>
              <a:rPr lang="en-GB" dirty="0" err="1"/>
              <a:t>alqoritmidir</a:t>
            </a:r>
            <a:r>
              <a:rPr lang="en-GB" dirty="0"/>
              <a:t>. Bu </a:t>
            </a:r>
            <a:r>
              <a:rPr lang="en-GB" dirty="0" err="1"/>
              <a:t>alqoritm</a:t>
            </a:r>
            <a:r>
              <a:rPr lang="en-GB" dirty="0"/>
              <a:t> </a:t>
            </a:r>
            <a:r>
              <a:rPr lang="en-GB" dirty="0" err="1"/>
              <a:t>əsasən</a:t>
            </a:r>
            <a:r>
              <a:rPr lang="en-GB" dirty="0"/>
              <a:t> </a:t>
            </a:r>
            <a:r>
              <a:rPr lang="en-GB" dirty="0" err="1"/>
              <a:t>iki</a:t>
            </a:r>
            <a:r>
              <a:rPr lang="en-GB" dirty="0"/>
              <a:t> natural </a:t>
            </a:r>
            <a:r>
              <a:rPr lang="en-GB" dirty="0" err="1"/>
              <a:t>ədədi</a:t>
            </a:r>
            <a:r>
              <a:rPr lang="en-GB" dirty="0"/>
              <a:t> </a:t>
            </a:r>
            <a:r>
              <a:rPr lang="en-GB" dirty="0" err="1"/>
              <a:t>qəbul</a:t>
            </a:r>
            <a:r>
              <a:rPr lang="en-GB" dirty="0"/>
              <a:t> </a:t>
            </a:r>
            <a:r>
              <a:rPr lang="en-GB" dirty="0" err="1"/>
              <a:t>edir</a:t>
            </a:r>
            <a:r>
              <a:rPr lang="en-GB" dirty="0"/>
              <a:t> </a:t>
            </a:r>
            <a:r>
              <a:rPr lang="en-GB" dirty="0" err="1"/>
              <a:t>və</a:t>
            </a:r>
            <a:r>
              <a:rPr lang="en-GB" dirty="0"/>
              <a:t> </a:t>
            </a:r>
            <a:r>
              <a:rPr lang="en-GB" dirty="0" err="1"/>
              <a:t>bu</a:t>
            </a:r>
            <a:r>
              <a:rPr lang="en-GB" dirty="0"/>
              <a:t> </a:t>
            </a:r>
            <a:r>
              <a:rPr lang="en-GB" dirty="0" err="1"/>
              <a:t>ədədlərin</a:t>
            </a:r>
            <a:r>
              <a:rPr lang="en-GB" dirty="0"/>
              <a:t> </a:t>
            </a:r>
            <a:r>
              <a:rPr lang="en-GB" dirty="0" err="1"/>
              <a:t>ən</a:t>
            </a:r>
            <a:r>
              <a:rPr lang="en-GB" dirty="0"/>
              <a:t> </a:t>
            </a:r>
            <a:r>
              <a:rPr lang="en-GB" dirty="0" err="1"/>
              <a:t>böyük</a:t>
            </a:r>
            <a:r>
              <a:rPr lang="en-GB" dirty="0"/>
              <a:t> </a:t>
            </a:r>
            <a:r>
              <a:rPr lang="en-GB" dirty="0" err="1"/>
              <a:t>ortaq</a:t>
            </a:r>
            <a:r>
              <a:rPr lang="en-GB" dirty="0"/>
              <a:t> </a:t>
            </a:r>
            <a:r>
              <a:rPr lang="en-GB" dirty="0" err="1"/>
              <a:t>böləni</a:t>
            </a:r>
            <a:r>
              <a:rPr lang="en-GB" dirty="0"/>
              <a:t> </a:t>
            </a:r>
            <a:r>
              <a:rPr lang="en-GB" dirty="0" err="1"/>
              <a:t>tapılır</a:t>
            </a:r>
            <a:r>
              <a:rPr lang="en-GB" dirty="0"/>
              <a:t>.</a:t>
            </a:r>
          </a:p>
          <a:p>
            <a:endParaRPr lang="en-GB" dirty="0"/>
          </a:p>
          <a:p>
            <a:r>
              <a:rPr lang="en-GB" dirty="0" err="1"/>
              <a:t>Əvvəlcə</a:t>
            </a:r>
            <a:r>
              <a:rPr lang="en-GB" dirty="0"/>
              <a:t>, </a:t>
            </a:r>
            <a:r>
              <a:rPr lang="en-GB" dirty="0" err="1"/>
              <a:t>iki</a:t>
            </a:r>
            <a:r>
              <a:rPr lang="en-GB" dirty="0"/>
              <a:t> </a:t>
            </a:r>
            <a:r>
              <a:rPr lang="en-GB" dirty="0" err="1"/>
              <a:t>ədədin</a:t>
            </a:r>
            <a:r>
              <a:rPr lang="en-GB" dirty="0"/>
              <a:t> </a:t>
            </a:r>
            <a:r>
              <a:rPr lang="en-GB" dirty="0" err="1"/>
              <a:t>qiymətləri</a:t>
            </a:r>
            <a:r>
              <a:rPr lang="en-GB" dirty="0"/>
              <a:t> a </a:t>
            </a:r>
            <a:r>
              <a:rPr lang="en-GB" dirty="0" err="1"/>
              <a:t>və</a:t>
            </a:r>
            <a:r>
              <a:rPr lang="en-GB" dirty="0"/>
              <a:t> b </a:t>
            </a:r>
            <a:r>
              <a:rPr lang="en-GB" dirty="0" err="1"/>
              <a:t>ilə</a:t>
            </a:r>
            <a:r>
              <a:rPr lang="en-GB" dirty="0"/>
              <a:t> </a:t>
            </a:r>
            <a:r>
              <a:rPr lang="en-GB" dirty="0" err="1"/>
              <a:t>təyin</a:t>
            </a:r>
            <a:r>
              <a:rPr lang="en-GB" dirty="0"/>
              <a:t> </a:t>
            </a:r>
            <a:r>
              <a:rPr lang="en-GB" dirty="0" err="1"/>
              <a:t>olunur</a:t>
            </a:r>
            <a:r>
              <a:rPr lang="en-GB" dirty="0"/>
              <a:t>. </a:t>
            </a:r>
            <a:r>
              <a:rPr lang="en-GB" dirty="0" err="1"/>
              <a:t>Evklid</a:t>
            </a:r>
            <a:r>
              <a:rPr lang="en-GB" dirty="0"/>
              <a:t> </a:t>
            </a:r>
            <a:r>
              <a:rPr lang="en-GB" dirty="0" err="1"/>
              <a:t>Alqoritmi</a:t>
            </a:r>
            <a:r>
              <a:rPr lang="en-GB" dirty="0"/>
              <a:t> a </a:t>
            </a:r>
            <a:r>
              <a:rPr lang="en-GB" dirty="0" err="1"/>
              <a:t>və</a:t>
            </a:r>
            <a:r>
              <a:rPr lang="en-GB" dirty="0"/>
              <a:t> b </a:t>
            </a:r>
            <a:r>
              <a:rPr lang="en-GB" dirty="0" err="1"/>
              <a:t>arasında</a:t>
            </a:r>
            <a:r>
              <a:rPr lang="en-GB" dirty="0"/>
              <a:t> </a:t>
            </a:r>
            <a:r>
              <a:rPr lang="en-GB" dirty="0" err="1"/>
              <a:t>ən</a:t>
            </a:r>
            <a:r>
              <a:rPr lang="en-GB" dirty="0"/>
              <a:t> </a:t>
            </a:r>
            <a:r>
              <a:rPr lang="en-GB" dirty="0" err="1"/>
              <a:t>böyük</a:t>
            </a:r>
            <a:r>
              <a:rPr lang="en-GB" dirty="0"/>
              <a:t> </a:t>
            </a:r>
            <a:r>
              <a:rPr lang="en-GB" dirty="0" err="1"/>
              <a:t>ortaq</a:t>
            </a:r>
            <a:r>
              <a:rPr lang="en-GB" dirty="0"/>
              <a:t> </a:t>
            </a:r>
            <a:r>
              <a:rPr lang="en-GB" dirty="0" err="1"/>
              <a:t>böləni</a:t>
            </a:r>
            <a:r>
              <a:rPr lang="en-GB" dirty="0"/>
              <a:t> </a:t>
            </a:r>
            <a:r>
              <a:rPr lang="en-GB" dirty="0" err="1"/>
              <a:t>tapana</a:t>
            </a:r>
            <a:r>
              <a:rPr lang="en-GB" dirty="0"/>
              <a:t> </a:t>
            </a:r>
            <a:r>
              <a:rPr lang="en-GB" dirty="0" err="1"/>
              <a:t>qədər</a:t>
            </a:r>
            <a:r>
              <a:rPr lang="en-GB" dirty="0"/>
              <a:t> </a:t>
            </a:r>
            <a:r>
              <a:rPr lang="en-GB" dirty="0" err="1"/>
              <a:t>davam</a:t>
            </a:r>
            <a:r>
              <a:rPr lang="en-GB" dirty="0"/>
              <a:t> </a:t>
            </a:r>
            <a:r>
              <a:rPr lang="en-GB" dirty="0" err="1"/>
              <a:t>edir</a:t>
            </a:r>
            <a:r>
              <a:rPr lang="en-GB" dirty="0"/>
              <a:t>.</a:t>
            </a:r>
          </a:p>
          <a:p>
            <a:endParaRPr lang="en-GB" dirty="0"/>
          </a:p>
        </p:txBody>
      </p:sp>
      <p:sp>
        <p:nvSpPr>
          <p:cNvPr id="9" name="TextBox 8">
            <a:extLst>
              <a:ext uri="{FF2B5EF4-FFF2-40B4-BE49-F238E27FC236}">
                <a16:creationId xmlns:a16="http://schemas.microsoft.com/office/drawing/2014/main" id="{AE0A7824-3F2C-C919-515B-7567C198C052}"/>
              </a:ext>
            </a:extLst>
          </p:cNvPr>
          <p:cNvSpPr txBox="1"/>
          <p:nvPr/>
        </p:nvSpPr>
        <p:spPr>
          <a:xfrm>
            <a:off x="4877716" y="4443663"/>
            <a:ext cx="4073779" cy="2031325"/>
          </a:xfrm>
          <a:prstGeom prst="rect">
            <a:avLst/>
          </a:prstGeom>
          <a:noFill/>
        </p:spPr>
        <p:txBody>
          <a:bodyPr wrap="square" rtlCol="0">
            <a:spAutoFit/>
          </a:bodyPr>
          <a:lstStyle/>
          <a:p>
            <a:r>
              <a:rPr lang="en-GB" dirty="0" err="1"/>
              <a:t>Əvvəlcə</a:t>
            </a:r>
            <a:r>
              <a:rPr lang="en-GB" dirty="0"/>
              <a:t>, a </a:t>
            </a:r>
            <a:r>
              <a:rPr lang="en-GB" dirty="0" err="1"/>
              <a:t>və</a:t>
            </a:r>
            <a:r>
              <a:rPr lang="en-GB" dirty="0"/>
              <a:t> b </a:t>
            </a:r>
            <a:r>
              <a:rPr lang="en-GB" dirty="0" err="1"/>
              <a:t>arasında</a:t>
            </a:r>
            <a:r>
              <a:rPr lang="en-GB" dirty="0"/>
              <a:t> </a:t>
            </a:r>
            <a:r>
              <a:rPr lang="en-GB" dirty="0" err="1"/>
              <a:t>bölmə</a:t>
            </a:r>
            <a:r>
              <a:rPr lang="en-GB" dirty="0"/>
              <a:t> </a:t>
            </a:r>
            <a:r>
              <a:rPr lang="en-GB" dirty="0" err="1"/>
              <a:t>əməliyyatı</a:t>
            </a:r>
            <a:r>
              <a:rPr lang="en-GB" dirty="0"/>
              <a:t> </a:t>
            </a:r>
            <a:r>
              <a:rPr lang="en-GB" dirty="0" err="1"/>
              <a:t>aparılır</a:t>
            </a:r>
            <a:r>
              <a:rPr lang="en-GB" dirty="0"/>
              <a:t> </a:t>
            </a:r>
            <a:r>
              <a:rPr lang="en-GB" dirty="0" err="1"/>
              <a:t>və</a:t>
            </a:r>
            <a:r>
              <a:rPr lang="en-GB" dirty="0"/>
              <a:t> </a:t>
            </a:r>
            <a:r>
              <a:rPr lang="en-GB" dirty="0" err="1"/>
              <a:t>qalıq</a:t>
            </a:r>
            <a:r>
              <a:rPr lang="en-GB" dirty="0"/>
              <a:t> </a:t>
            </a:r>
            <a:r>
              <a:rPr lang="en-GB" dirty="0" err="1"/>
              <a:t>qəbul</a:t>
            </a:r>
            <a:r>
              <a:rPr lang="en-GB" dirty="0"/>
              <a:t> </a:t>
            </a:r>
            <a:r>
              <a:rPr lang="en-GB" dirty="0" err="1"/>
              <a:t>edilir</a:t>
            </a:r>
            <a:r>
              <a:rPr lang="en-GB" dirty="0"/>
              <a:t>. </a:t>
            </a:r>
            <a:r>
              <a:rPr lang="en-GB" dirty="0" err="1"/>
              <a:t>Əgər</a:t>
            </a:r>
            <a:r>
              <a:rPr lang="en-GB" dirty="0"/>
              <a:t> </a:t>
            </a:r>
            <a:r>
              <a:rPr lang="en-GB" dirty="0" err="1"/>
              <a:t>qalıq</a:t>
            </a:r>
            <a:r>
              <a:rPr lang="en-GB" dirty="0"/>
              <a:t> </a:t>
            </a:r>
            <a:r>
              <a:rPr lang="en-GB" dirty="0" err="1"/>
              <a:t>sıfırdırsa</a:t>
            </a:r>
            <a:r>
              <a:rPr lang="en-GB" dirty="0"/>
              <a:t>, b </a:t>
            </a:r>
            <a:r>
              <a:rPr lang="en-GB" dirty="0" err="1"/>
              <a:t>alqoritmin</a:t>
            </a:r>
            <a:r>
              <a:rPr lang="en-GB" dirty="0"/>
              <a:t> </a:t>
            </a:r>
            <a:r>
              <a:rPr lang="en-GB" dirty="0" err="1"/>
              <a:t>cavabıdır</a:t>
            </a:r>
            <a:r>
              <a:rPr lang="en-GB" dirty="0"/>
              <a:t>, </a:t>
            </a:r>
            <a:r>
              <a:rPr lang="en-GB" dirty="0" err="1"/>
              <a:t>yəni</a:t>
            </a:r>
            <a:r>
              <a:rPr lang="en-GB" dirty="0"/>
              <a:t> b </a:t>
            </a:r>
            <a:r>
              <a:rPr lang="en-GB" dirty="0" err="1"/>
              <a:t>iki</a:t>
            </a:r>
            <a:r>
              <a:rPr lang="en-GB" dirty="0"/>
              <a:t> </a:t>
            </a:r>
            <a:r>
              <a:rPr lang="en-GB" dirty="0" err="1"/>
              <a:t>ədədin</a:t>
            </a:r>
            <a:r>
              <a:rPr lang="en-GB" dirty="0"/>
              <a:t> </a:t>
            </a:r>
            <a:r>
              <a:rPr lang="en-GB" dirty="0" err="1"/>
              <a:t>ən</a:t>
            </a:r>
            <a:r>
              <a:rPr lang="en-GB" dirty="0"/>
              <a:t> </a:t>
            </a:r>
            <a:r>
              <a:rPr lang="en-GB" dirty="0" err="1"/>
              <a:t>böyük</a:t>
            </a:r>
            <a:r>
              <a:rPr lang="en-GB" dirty="0"/>
              <a:t> </a:t>
            </a:r>
            <a:r>
              <a:rPr lang="en-GB" dirty="0" err="1"/>
              <a:t>ortaq</a:t>
            </a:r>
            <a:r>
              <a:rPr lang="en-GB" dirty="0"/>
              <a:t> </a:t>
            </a:r>
            <a:r>
              <a:rPr lang="en-GB" dirty="0" err="1"/>
              <a:t>bölənidir</a:t>
            </a:r>
            <a:r>
              <a:rPr lang="en-GB" dirty="0"/>
              <a:t>.</a:t>
            </a:r>
          </a:p>
          <a:p>
            <a:endParaRPr lang="en-GB" dirty="0"/>
          </a:p>
          <a:p>
            <a:endParaRPr lang="en-GB" dirty="0"/>
          </a:p>
        </p:txBody>
      </p:sp>
    </p:spTree>
    <p:extLst>
      <p:ext uri="{BB962C8B-B14F-4D97-AF65-F5344CB8AC3E}">
        <p14:creationId xmlns:p14="http://schemas.microsoft.com/office/powerpoint/2010/main" val="6751371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780D9-50C0-6338-E4C3-6DF2B01A7C92}"/>
              </a:ext>
            </a:extLst>
          </p:cNvPr>
          <p:cNvSpPr>
            <a:spLocks noGrp="1"/>
          </p:cNvSpPr>
          <p:nvPr>
            <p:ph type="body" sz="quarter" idx="11"/>
          </p:nvPr>
        </p:nvSpPr>
        <p:spPr>
          <a:xfrm>
            <a:off x="1010653" y="861260"/>
            <a:ext cx="10577763" cy="3398837"/>
          </a:xfrm>
        </p:spPr>
        <p:txBody>
          <a:bodyPr>
            <a:noAutofit/>
          </a:bodyPr>
          <a:lstStyle/>
          <a:p>
            <a:r>
              <a:rPr lang="en-GB" i="1" dirty="0" err="1">
                <a:effectLst>
                  <a:outerShdw blurRad="38100" dist="38100" dir="2700000" algn="tl">
                    <a:srgbClr val="000000">
                      <a:alpha val="43137"/>
                    </a:srgbClr>
                  </a:outerShdw>
                </a:effectLst>
              </a:rPr>
              <a:t>Əks</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halda</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Evklid</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Alqoritmi</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təkrar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edilir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lakin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bu</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dəfə</a:t>
            </a:r>
            <a:r>
              <a:rPr lang="en-GB" i="1" dirty="0">
                <a:effectLst>
                  <a:outerShdw blurRad="38100" dist="38100" dir="2700000" algn="tl">
                    <a:srgbClr val="000000">
                      <a:alpha val="43137"/>
                    </a:srgbClr>
                  </a:outerShdw>
                </a:effectLst>
              </a:rPr>
              <a:t> a </a:t>
            </a:r>
            <a:r>
              <a:rPr lang="en-GB" i="1" dirty="0" err="1">
                <a:effectLst>
                  <a:outerShdw blurRad="38100" dist="38100" dir="2700000" algn="tl">
                    <a:srgbClr val="000000">
                      <a:alpha val="43137"/>
                    </a:srgbClr>
                  </a:outerShdw>
                </a:effectLst>
              </a:rPr>
              <a:t>ədədi</a:t>
            </a:r>
            <a:r>
              <a:rPr lang="en-GB" i="1" dirty="0">
                <a:effectLst>
                  <a:outerShdw blurRad="38100" dist="38100" dir="2700000" algn="tl">
                    <a:srgbClr val="000000">
                      <a:alpha val="43137"/>
                    </a:srgbClr>
                  </a:outerShdw>
                </a:effectLst>
              </a:rPr>
              <a:t> b </a:t>
            </a:r>
            <a:r>
              <a:rPr lang="en-GB" i="1" dirty="0" err="1">
                <a:effectLst>
                  <a:outerShdw blurRad="38100" dist="38100" dir="2700000" algn="tl">
                    <a:srgbClr val="000000">
                      <a:alpha val="43137"/>
                    </a:srgbClr>
                  </a:outerShdw>
                </a:effectLst>
              </a:rPr>
              <a:t>ilə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və</a:t>
            </a:r>
            <a:r>
              <a:rPr lang="en-GB" i="1" dirty="0">
                <a:effectLst>
                  <a:outerShdw blurRad="38100" dist="38100" dir="2700000" algn="tl">
                    <a:srgbClr val="000000">
                      <a:alpha val="43137"/>
                    </a:srgbClr>
                  </a:outerShdw>
                </a:effectLst>
              </a:rPr>
              <a:t> b </a:t>
            </a:r>
            <a:r>
              <a:rPr lang="en-GB" i="1" dirty="0" err="1">
                <a:effectLst>
                  <a:outerShdw blurRad="38100" dist="38100" dir="2700000" algn="tl">
                    <a:srgbClr val="000000">
                      <a:alpha val="43137"/>
                    </a:srgbClr>
                  </a:outerShdw>
                </a:effectLst>
              </a:rPr>
              <a:t>də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qalıq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ilə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əvəz</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olunur</a:t>
            </a:r>
            <a:r>
              <a:rPr lang="en-GB" i="1" dirty="0">
                <a:effectLst>
                  <a:outerShdw blurRad="38100" dist="38100" dir="2700000" algn="tl">
                    <a:srgbClr val="000000">
                      <a:alpha val="43137"/>
                    </a:srgbClr>
                  </a:outerShdw>
                </a:effectLst>
              </a:rPr>
              <a:t>. Bu </a:t>
            </a:r>
            <a:r>
              <a:rPr lang="en-GB" i="1" dirty="0" err="1">
                <a:effectLst>
                  <a:outerShdw blurRad="38100" dist="38100" dir="2700000" algn="tl">
                    <a:srgbClr val="000000">
                      <a:alpha val="43137"/>
                    </a:srgbClr>
                  </a:outerShdw>
                </a:effectLst>
              </a:rPr>
              <a:t>işlem</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həftəlik</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davam</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edir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qalıq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sıfır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olana</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qədər</a:t>
            </a:r>
            <a:r>
              <a:rPr lang="en-GB" i="1" dirty="0">
                <a:effectLst>
                  <a:outerShdw blurRad="38100" dist="38100" dir="2700000" algn="tl">
                    <a:srgbClr val="000000">
                      <a:alpha val="43137"/>
                    </a:srgbClr>
                  </a:outerShdw>
                </a:effectLst>
              </a:rPr>
              <a:t>.</a:t>
            </a:r>
          </a:p>
          <a:p>
            <a:endParaRPr lang="en-GB" i="1" dirty="0">
              <a:effectLst>
                <a:outerShdw blurRad="38100" dist="38100" dir="2700000" algn="tl">
                  <a:srgbClr val="000000">
                    <a:alpha val="43137"/>
                  </a:srgbClr>
                </a:outerShdw>
              </a:effectLst>
            </a:endParaRPr>
          </a:p>
          <a:p>
            <a:r>
              <a:rPr lang="en-GB" i="1" dirty="0" err="1">
                <a:effectLst>
                  <a:outerShdw blurRad="38100" dist="38100" dir="2700000" algn="tl">
                    <a:srgbClr val="000000">
                      <a:alpha val="43137"/>
                    </a:srgbClr>
                  </a:outerShdw>
                </a:effectLst>
              </a:rPr>
              <a:t>Sonuca</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gələn</a:t>
            </a:r>
            <a:r>
              <a:rPr lang="en-GB" i="1" dirty="0">
                <a:effectLst>
                  <a:outerShdw blurRad="38100" dist="38100" dir="2700000" algn="tl">
                    <a:srgbClr val="000000">
                      <a:alpha val="43137"/>
                    </a:srgbClr>
                  </a:outerShdw>
                </a:effectLst>
              </a:rPr>
              <a:t> zaman, </a:t>
            </a:r>
            <a:r>
              <a:rPr lang="en-GB" i="1" dirty="0" err="1">
                <a:effectLst>
                  <a:outerShdw blurRad="38100" dist="38100" dir="2700000" algn="tl">
                    <a:srgbClr val="000000">
                      <a:alpha val="43137"/>
                    </a:srgbClr>
                  </a:outerShdw>
                </a:effectLst>
              </a:rPr>
              <a:t>alqoritmin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cavabı</a:t>
            </a:r>
            <a:r>
              <a:rPr lang="en-GB" i="1" dirty="0">
                <a:effectLst>
                  <a:outerShdw blurRad="38100" dist="38100" dir="2700000" algn="tl">
                    <a:srgbClr val="000000">
                      <a:alpha val="43137"/>
                    </a:srgbClr>
                  </a:outerShdw>
                </a:effectLst>
              </a:rPr>
              <a:t> son a </a:t>
            </a:r>
            <a:r>
              <a:rPr lang="en-GB" i="1" dirty="0" err="1">
                <a:effectLst>
                  <a:outerShdw blurRad="38100" dist="38100" dir="2700000" algn="tl">
                    <a:srgbClr val="000000">
                      <a:alpha val="43137"/>
                    </a:srgbClr>
                  </a:outerShdw>
                </a:effectLst>
              </a:rPr>
              <a:t>ədədidir</a:t>
            </a:r>
            <a:r>
              <a:rPr lang="en-GB" i="1" dirty="0">
                <a:effectLst>
                  <a:outerShdw blurRad="38100" dist="38100" dir="2700000" algn="tl">
                    <a:srgbClr val="000000">
                      <a:alpha val="43137"/>
                    </a:srgbClr>
                  </a:outerShdw>
                </a:effectLst>
              </a:rPr>
              <a:t>. Bu, </a:t>
            </a:r>
            <a:r>
              <a:rPr lang="en-GB" i="1" dirty="0" err="1">
                <a:effectLst>
                  <a:outerShdw blurRad="38100" dist="38100" dir="2700000" algn="tl">
                    <a:srgbClr val="000000">
                      <a:alpha val="43137"/>
                    </a:srgbClr>
                  </a:outerShdw>
                </a:effectLst>
              </a:rPr>
              <a:t>verilmiş</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iki</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ədədin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böyük</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ortaq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bölənidir</a:t>
            </a:r>
            <a:r>
              <a:rPr lang="en-GB" i="1" dirty="0">
                <a:effectLst>
                  <a:outerShdw blurRad="38100" dist="38100" dir="2700000" algn="tl">
                    <a:srgbClr val="000000">
                      <a:alpha val="43137"/>
                    </a:srgbClr>
                  </a:outerShdw>
                </a:effectLst>
              </a:rPr>
              <a:t>.</a:t>
            </a:r>
          </a:p>
          <a:p>
            <a:endParaRPr lang="en-GB" i="1" dirty="0">
              <a:effectLst>
                <a:outerShdw blurRad="38100" dist="38100" dir="2700000" algn="tl">
                  <a:srgbClr val="000000">
                    <a:alpha val="43137"/>
                  </a:srgbClr>
                </a:outerShdw>
              </a:effectLst>
            </a:endParaRPr>
          </a:p>
          <a:p>
            <a:r>
              <a:rPr lang="en-GB" i="1" dirty="0" err="1">
                <a:effectLst>
                  <a:outerShdw blurRad="38100" dist="38100" dir="2700000" algn="tl">
                    <a:srgbClr val="000000">
                      <a:alpha val="43137"/>
                    </a:srgbClr>
                  </a:outerShdw>
                </a:effectLst>
              </a:rPr>
              <a:t>Evklid</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Alqoritmi</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ədədlər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arasında</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böyük</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ortaq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bölən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tapmaq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üçün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sadə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və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effektiv</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bir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yol</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təqdim</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edir</a:t>
            </a:r>
            <a:r>
              <a:rPr lang="en-GB" i="1" dirty="0">
                <a:effectLst>
                  <a:outerShdw blurRad="38100" dist="38100" dir="2700000" algn="tl">
                    <a:srgbClr val="000000">
                      <a:alpha val="43137"/>
                    </a:srgbClr>
                  </a:outerShdw>
                </a:effectLst>
              </a:rPr>
              <a:t>. Bu </a:t>
            </a:r>
            <a:r>
              <a:rPr lang="en-GB" i="1" dirty="0" err="1">
                <a:effectLst>
                  <a:outerShdw blurRad="38100" dist="38100" dir="2700000" algn="tl">
                    <a:srgbClr val="000000">
                      <a:alpha val="43137"/>
                    </a:srgbClr>
                  </a:outerShdw>
                </a:effectLst>
              </a:rPr>
              <a:t>alqoritm</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həm</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bir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çox</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riyaziyyat</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problemlərində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həm</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də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məsələnə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böyük</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ortaq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bölən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tapmaq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ən</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kiçik</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ədədə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qalığı</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tapmaq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ədədlər</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arasında</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məsafəni</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tapmaq</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kimi</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problemlərdə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istifadə</a:t>
            </a:r>
            <a:r>
              <a:rPr lang="en-GB" i="1" dirty="0">
                <a:effectLst>
                  <a:outerShdw blurRad="38100" dist="38100" dir="2700000" algn="tl">
                    <a:srgbClr val="000000">
                      <a:alpha val="43137"/>
                    </a:srgbClr>
                  </a:outerShdw>
                </a:effectLst>
              </a:rPr>
              <a:t> </a:t>
            </a:r>
            <a:r>
              <a:rPr lang="en-GB" i="1" dirty="0" err="1">
                <a:effectLst>
                  <a:outerShdw blurRad="38100" dist="38100" dir="2700000" algn="tl">
                    <a:srgbClr val="000000">
                      <a:alpha val="43137"/>
                    </a:srgbClr>
                  </a:outerShdw>
                </a:effectLst>
              </a:rPr>
              <a:t>olunur</a:t>
            </a:r>
            <a:r>
              <a:rPr lang="en-GB" i="1" dirty="0">
                <a:effectLst>
                  <a:outerShdw blurRad="38100" dist="38100" dir="2700000" algn="tl">
                    <a:srgbClr val="000000">
                      <a:alpha val="43137"/>
                    </a:srgbClr>
                  </a:outerShdw>
                </a:effectLst>
              </a:rPr>
              <a:t>.</a:t>
            </a:r>
          </a:p>
          <a:p>
            <a:endParaRPr lang="en-GB" i="1" dirty="0">
              <a:effectLst>
                <a:outerShdw blurRad="38100" dist="38100" dir="2700000" algn="tl">
                  <a:srgbClr val="000000">
                    <a:alpha val="43137"/>
                  </a:srgbClr>
                </a:outerShdw>
              </a:effectLst>
            </a:endParaRPr>
          </a:p>
        </p:txBody>
      </p:sp>
      <p:sp>
        <p:nvSpPr>
          <p:cNvPr id="3" name="Date Placeholder 2">
            <a:extLst>
              <a:ext uri="{FF2B5EF4-FFF2-40B4-BE49-F238E27FC236}">
                <a16:creationId xmlns:a16="http://schemas.microsoft.com/office/drawing/2014/main" id="{B845F2B2-6F6A-5EBA-1525-13D23745E27F}"/>
              </a:ext>
            </a:extLst>
          </p:cNvPr>
          <p:cNvSpPr>
            <a:spLocks noGrp="1"/>
          </p:cNvSpPr>
          <p:nvPr>
            <p:ph type="dt" sz="half" idx="2"/>
          </p:nvPr>
        </p:nvSpPr>
        <p:spPr/>
        <p:txBody>
          <a:bodyPr/>
          <a:lstStyle/>
          <a:p>
            <a:pPr rtl="0"/>
            <a:fld id="{657F6B3C-B259-4C25-8B1A-5E5583912D40}" type="datetime1">
              <a:rPr lang="en-GB" noProof="0" smtClean="0"/>
              <a:t>19/05/2023</a:t>
            </a:fld>
            <a:endParaRPr lang="en-GB" noProof="0"/>
          </a:p>
        </p:txBody>
      </p:sp>
      <p:sp>
        <p:nvSpPr>
          <p:cNvPr id="4" name="Slide Number Placeholder 3">
            <a:extLst>
              <a:ext uri="{FF2B5EF4-FFF2-40B4-BE49-F238E27FC236}">
                <a16:creationId xmlns:a16="http://schemas.microsoft.com/office/drawing/2014/main" id="{C01A6E2F-015E-60A8-8335-2AAD2B538494}"/>
              </a:ext>
            </a:extLst>
          </p:cNvPr>
          <p:cNvSpPr>
            <a:spLocks noGrp="1"/>
          </p:cNvSpPr>
          <p:nvPr>
            <p:ph type="sldNum" sz="quarter" idx="4"/>
          </p:nvPr>
        </p:nvSpPr>
        <p:spPr/>
        <p:txBody>
          <a:bodyPr/>
          <a:lstStyle/>
          <a:p>
            <a:pPr rtl="0"/>
            <a:fld id="{294A09A9-5501-47C1-A89A-A340965A2BE2}" type="slidenum">
              <a:rPr lang="en-GB" noProof="0" smtClean="0"/>
              <a:pPr rtl="0"/>
              <a:t>9</a:t>
            </a:fld>
            <a:endParaRPr lang="en-GB" noProof="0"/>
          </a:p>
        </p:txBody>
      </p:sp>
    </p:spTree>
    <p:extLst>
      <p:ext uri="{BB962C8B-B14F-4D97-AF65-F5344CB8AC3E}">
        <p14:creationId xmlns:p14="http://schemas.microsoft.com/office/powerpoint/2010/main" val="3500285199"/>
      </p:ext>
    </p:extLst>
  </p:cSld>
  <p:clrMapOvr>
    <a:masterClrMapping/>
  </p:clrMapOvr>
  <p:transition spd="slow">
    <p:wipe/>
  </p:transition>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280_TF16411245_Win32" id="{33C70362-BA4B-4895-927F-CB48CBF7D6C5}" vid="{56BF4597-7B40-4E55-A252-C139064E8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{1B3740D8-C36D-46AE-B724-B1146C3CE8DA}tf16411245_win32</Template>
  <TotalTime>33</TotalTime>
  <Words>589</Words>
  <Application>Microsoft Office PowerPoint</Application>
  <PresentationFormat>Widescreen</PresentationFormat>
  <Paragraphs>39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Biome Light</vt:lpstr>
      <vt:lpstr>Calibri</vt:lpstr>
      <vt:lpstr>Office Theme</vt:lpstr>
      <vt:lpstr>Sərbəst iş Tələbə : Əliyev Zakir Fənn : Alqoritmin Analizi Qrup : KE022S2</vt:lpstr>
      <vt:lpstr>PowerPoint Presentation</vt:lpstr>
      <vt:lpstr>Evklid haqqında qısa məlumat</vt:lpstr>
      <vt:lpstr>Evklid kimdir?</vt:lpstr>
      <vt:lpstr>Evklidin həyatı, riyaziyyat və həndəsə xaricindəki işləri haqqında çox az məlumat vardır. Sadəcə İskəndəriyyə Krallıq İnstitutunda ən hörmətli müəllim sayılırdı və onu şöhrətləndirən də yüzilliklər boyu çox az dəyişikliklərə məruz qalmış bir dərsliyin müəllifi olmasıdır. Təhsilini Platonun məşhur Akademiyasında aldığı təxmin edilir. Sonralar İskəndəriyyə şəhərində yaşamışdır. Onunla Ptolomeylər sülaləsindən olan Misir kralı I Ptolemey arasında olmuş bir söhbət olduqca maraqlıdır. Kral ona həndəsə öyrənməyin daha asan yolu olub olmadığını soruşduqda Evklidin cavabı: "Həndəsəyə gedən bir kral yolu yoxdur" – olmuşdur. Evklid öz zamanında mövcud olan dağınıq həndəsi bilikləri sistemləşdirmiş və həndəsi isbat metodunu yaratmışdır. O həndəsəni beşi aksiom beşi də postulat olmaq şərtilə 10 ilkin mülahizə əsasında sistemləşdirmişdir. Bu qaydaya görə ilkin mülahizələr doğru qəbul olunur və bütün sistem onların üzərinə inşa edilir. Aksiomlar umumi, postulatlar isə sırf həndəsəyə aid mülahizələr idi.</vt:lpstr>
      <vt:lpstr>Evklidə məxsus olan paralel xətlər haqqında 5-ci postulatda deyilir: müstəvi üzərində düz xətt və xəttin üzərində olmayan nöqtədən bu xətlə kəsişməyən yalnız və yalnız bir düz xətt keçirmək olar. Bu postulata əsaslanan həndəsə Evklid həndəsəsi adlanır.  XIX-əsrdə 5-ci postulatın sübut eləmək cəhdləri qeyri-Evklid (Lobaçevski, Riman, David Hilbert) həndəsələrinin yaranmasına gətirib çıxartdı.</vt:lpstr>
      <vt:lpstr>PowerPoint Presentation</vt:lpstr>
      <vt:lpstr>PowerPoint Presentation</vt:lpstr>
      <vt:lpstr>PowerPoint Presentation</vt:lpstr>
      <vt:lpstr>C++  CODE / PYTHON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Sərbəst iş Tələbə : Əliyev Zakir Fənn : Alqoritmin Analizi Qrup : KE022S2</dc:title>
  <dc:creator>Zakir Aliyev Agamehdi</dc:creator>
  <cp:lastModifiedBy>Zakir Aliyev Agamehdi</cp:lastModifiedBy>
  <cp:revision>1</cp:revision>
  <dcterms:created xsi:type="dcterms:W3CDTF">2023-05-18T20:42:04Z</dcterms:created>
  <dcterms:modified xsi:type="dcterms:W3CDTF">2023-05-18T21:15:18Z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