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5" r:id="rId6"/>
    <p:sldId id="283" r:id="rId7"/>
    <p:sldId id="278" r:id="rId8"/>
    <p:sldId id="287" r:id="rId9"/>
    <p:sldId id="284" r:id="rId10"/>
    <p:sldId id="288" r:id="rId11"/>
    <p:sldId id="281" r:id="rId12"/>
    <p:sldId id="264" r:id="rId13"/>
    <p:sldId id="289" r:id="rId14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2CD"/>
    <a:srgbClr val="A5A5A5"/>
    <a:srgbClr val="BEB9AA"/>
    <a:srgbClr val="C0C9C2"/>
    <a:srgbClr val="AA9D92"/>
    <a:srgbClr val="F2F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95" autoAdjust="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9252438-D667-4C38-BF75-FE2529BF7A1D}" type="datetime1">
              <a:rPr lang="en-GB" smtClean="0"/>
              <a:t>25/05/2023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B6C6B-D6BA-4B99-A9D8-61BDEA902623}" type="datetime1">
              <a:rPr lang="en-GB" smtClean="0"/>
              <a:pPr/>
              <a:t>25/05/2023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9B2C62-FE30-453D-946B-754E9E42C8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094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859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213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748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565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526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271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73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GB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en-GB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GB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en-GB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GB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en-GB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3497F88-F998-41A5-BC0A-E2A29362C110}" type="datetime1">
              <a:rPr lang="en-GB" smtClean="0"/>
              <a:t>25/05/2023</a:t>
            </a:fld>
            <a:endParaRPr lang="en-GB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n-GB"/>
              <a:t>Click to add title</a:t>
            </a:r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182D509-9528-4261-83F4-67DE45097B71}" type="datetime1">
              <a:rPr lang="en-GB" noProof="0" smtClean="0"/>
              <a:t>25/05/2023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BC12EAE-6163-46B0-965C-FF1F9535DB54}" type="datetime1">
              <a:rPr lang="en-GB" noProof="0" smtClean="0"/>
              <a:t>25/05/2023</a:t>
            </a:fld>
            <a:endParaRPr lang="en-GB" noProof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57F6B3C-B259-4C25-8B1A-5E5583912D40}" type="datetime1">
              <a:rPr lang="en-GB" noProof="0" smtClean="0"/>
              <a:t>25/05/2023</a:t>
            </a:fld>
            <a:endParaRPr lang="en-GB" noProof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CFE58C8-5EFC-4EA4-ADE6-76CFBA08C1D9}" type="datetime1">
              <a:rPr lang="en-GB" noProof="0" smtClean="0"/>
              <a:t>25/05/2023</a:t>
            </a:fld>
            <a:endParaRPr lang="en-GB" noProof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8218FD1-0D8C-44DA-BDCB-F602AF0F2A77}" type="datetime1">
              <a:rPr lang="en-GB" noProof="0" smtClean="0"/>
              <a:t>25/05/2023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8D97C3D-3189-471F-B6F0-BAF2DE1A9F28}" type="datetime1">
              <a:rPr lang="en-GB" noProof="0" smtClean="0"/>
              <a:t>25/05/2023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2CC581-0E81-499A-8A7A-9F28C5DB5D31}" type="datetime1">
              <a:rPr lang="en-GB" noProof="0" smtClean="0"/>
              <a:t>25/05/2023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5A1939-91BF-40FE-B9AD-CBB20D475D42}" type="datetime1">
              <a:rPr lang="en-GB" noProof="0" smtClean="0"/>
              <a:t>25/05/2023</a:t>
            </a:fld>
            <a:endParaRPr lang="en-GB" noProof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0" rtl="0"/>
            <a:r>
              <a:rPr lang="en-GB" noProof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0" rtl="0"/>
            <a:r>
              <a:rPr lang="en-GB" noProof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0" rtl="0"/>
            <a:r>
              <a:rPr lang="en-GB" noProof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0" rtl="0"/>
            <a:r>
              <a:rPr lang="en-GB" noProof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0" rtl="0"/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US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F0773E1-7C4B-4C59-BEC6-FC5196EB0414}" type="datetime1">
              <a:rPr lang="en-GB" noProof="0" smtClean="0"/>
              <a:t>25/05/2023</a:t>
            </a:fld>
            <a:endParaRPr lang="en-GB" noProof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7455E70-3AD3-40C3-B441-2AA3E33898D9}" type="datetime1">
              <a:rPr lang="en-GB" noProof="0" smtClean="0"/>
              <a:t>25/05/2023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03" y="1504893"/>
            <a:ext cx="6865908" cy="2242441"/>
          </a:xfrm>
        </p:spPr>
        <p:txBody>
          <a:bodyPr rtlCol="0">
            <a:noAutofit/>
          </a:bodyPr>
          <a:lstStyle/>
          <a:p>
            <a:pPr rtl="0"/>
            <a:r>
              <a:rPr lang="en-GB" sz="5200" b="1" dirty="0" err="1"/>
              <a:t>Sərbəst</a:t>
            </a:r>
            <a:r>
              <a:rPr lang="en-GB" sz="5200" b="1" dirty="0"/>
              <a:t> </a:t>
            </a:r>
            <a:r>
              <a:rPr lang="en-GB" sz="5200" b="1" dirty="0" err="1"/>
              <a:t>iş</a:t>
            </a:r>
            <a:br>
              <a:rPr lang="en-GB" sz="5200" b="1" dirty="0"/>
            </a:br>
            <a:r>
              <a:rPr lang="en-GB" sz="5200" b="1" dirty="0" err="1"/>
              <a:t>Tələbə</a:t>
            </a:r>
            <a:r>
              <a:rPr lang="en-GB" sz="5200" b="1" dirty="0"/>
              <a:t> : </a:t>
            </a:r>
            <a:br>
              <a:rPr lang="az-Latn-AZ" sz="5200" b="1" dirty="0"/>
            </a:br>
            <a:r>
              <a:rPr lang="az-Latn-AZ" sz="5200" b="1" dirty="0"/>
              <a:t>Mirzəyeva Günel</a:t>
            </a:r>
            <a:br>
              <a:rPr lang="en-GB" sz="5200" b="1" dirty="0"/>
            </a:br>
            <a:r>
              <a:rPr lang="en-GB" sz="5200" b="1" dirty="0" err="1"/>
              <a:t>Fənn</a:t>
            </a:r>
            <a:r>
              <a:rPr lang="en-GB" sz="5200" b="1" dirty="0"/>
              <a:t> : </a:t>
            </a:r>
            <a:br>
              <a:rPr lang="az-Latn-AZ" sz="5200" b="1" dirty="0"/>
            </a:br>
            <a:r>
              <a:rPr lang="en-GB" sz="5200" b="1" dirty="0" err="1"/>
              <a:t>Alqoritmin</a:t>
            </a:r>
            <a:r>
              <a:rPr lang="en-GB" sz="5200" b="1" dirty="0"/>
              <a:t> </a:t>
            </a:r>
            <a:r>
              <a:rPr lang="en-GB" sz="5200" b="1" dirty="0" err="1"/>
              <a:t>Analizi</a:t>
            </a:r>
            <a:br>
              <a:rPr lang="en-GB" sz="5200" b="1" dirty="0"/>
            </a:br>
            <a:r>
              <a:rPr lang="en-GB" sz="5200" b="1" dirty="0" err="1"/>
              <a:t>Qrup</a:t>
            </a:r>
            <a:r>
              <a:rPr lang="en-GB" sz="5200" b="1" dirty="0"/>
              <a:t> : KE022S</a:t>
            </a:r>
            <a:r>
              <a:rPr lang="az-Latn-AZ" sz="5200" b="1" dirty="0"/>
              <a:t>2</a:t>
            </a:r>
            <a:endParaRPr lang="en-GB" sz="5200" b="1" dirty="0"/>
          </a:p>
        </p:txBody>
      </p:sp>
      <p:pic>
        <p:nvPicPr>
          <p:cNvPr id="8" name="Picture 7" descr="A picture containing text, emblem, trademark, logo&#10;&#10;Description automatically generated">
            <a:extLst>
              <a:ext uri="{FF2B5EF4-FFF2-40B4-BE49-F238E27FC236}">
                <a16:creationId xmlns:a16="http://schemas.microsoft.com/office/drawing/2014/main" id="{98E94069-334C-2AE1-ABB7-DF39065BF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611" y="1504893"/>
            <a:ext cx="3848213" cy="38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5C029-8702-1EF6-0D0E-0C7B9116B28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5182D509-9528-4261-83F4-67DE45097B71}" type="datetime1">
              <a:rPr lang="en-GB" noProof="0" smtClean="0"/>
              <a:t>25/05/2023</a:t>
            </a:fld>
            <a:endParaRPr lang="en-GB" noProof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06774E-3C60-B7B4-6E94-63C5034D0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10</a:t>
            </a:fld>
            <a:endParaRPr lang="en-GB" noProof="0"/>
          </a:p>
        </p:txBody>
      </p:sp>
      <p:pic>
        <p:nvPicPr>
          <p:cNvPr id="6" name="Picture 5" descr="A sticker with text and flowers&#10;&#10;Description automatically generated with low confidence">
            <a:extLst>
              <a:ext uri="{FF2B5EF4-FFF2-40B4-BE49-F238E27FC236}">
                <a16:creationId xmlns:a16="http://schemas.microsoft.com/office/drawing/2014/main" id="{E9E6CF32-3703-55DB-6344-88132A065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927" y="-742950"/>
            <a:ext cx="8343900" cy="83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0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D6D76F34-980B-4388-B6BA-46CACDF7A85F}" type="datetime1">
              <a:rPr lang="en-GB" smtClean="0"/>
              <a:t>25/05/2023</a:t>
            </a:fld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4964A1-2219-7469-D312-947A666D8443}"/>
              </a:ext>
            </a:extLst>
          </p:cNvPr>
          <p:cNvSpPr/>
          <p:nvPr/>
        </p:nvSpPr>
        <p:spPr>
          <a:xfrm>
            <a:off x="786063" y="613610"/>
            <a:ext cx="10619873" cy="5630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709D18-C179-9C87-453E-55A4B60E9045}"/>
              </a:ext>
            </a:extLst>
          </p:cNvPr>
          <p:cNvSpPr/>
          <p:nvPr/>
        </p:nvSpPr>
        <p:spPr>
          <a:xfrm>
            <a:off x="1636295" y="1299411"/>
            <a:ext cx="8951494" cy="4427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544373-FBBF-7871-0594-E0B089F80FC8}"/>
              </a:ext>
            </a:extLst>
          </p:cNvPr>
          <p:cNvSpPr txBox="1"/>
          <p:nvPr/>
        </p:nvSpPr>
        <p:spPr>
          <a:xfrm>
            <a:off x="2446421" y="1720839"/>
            <a:ext cx="7331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rgbClr val="D8D2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Ada </a:t>
            </a:r>
            <a:r>
              <a:rPr lang="en-GB" sz="5400" b="1" dirty="0" err="1">
                <a:solidFill>
                  <a:srgbClr val="D8D2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Lavleys</a:t>
            </a:r>
            <a:r>
              <a:rPr lang="az-Latn-AZ" sz="5400" b="1" dirty="0">
                <a:solidFill>
                  <a:srgbClr val="D8D2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GB" sz="5400" b="1" dirty="0" err="1">
                <a:solidFill>
                  <a:srgbClr val="D8D2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və</a:t>
            </a:r>
            <a:r>
              <a:rPr lang="en-GB" sz="5400" b="1" dirty="0">
                <a:solidFill>
                  <a:srgbClr val="D8D2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br>
              <a:rPr lang="en-GB" sz="5400" b="1" dirty="0">
                <a:solidFill>
                  <a:srgbClr val="D8D2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az-Latn-AZ" sz="5400" b="1" dirty="0">
                <a:solidFill>
                  <a:srgbClr val="D8D2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onun  </a:t>
            </a:r>
          </a:p>
          <a:p>
            <a:pPr algn="ctr"/>
            <a:r>
              <a:rPr lang="az-Latn-AZ" sz="5400" b="1" dirty="0">
                <a:solidFill>
                  <a:srgbClr val="D8D2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"kompüter proqramı yazmaq" fikri</a:t>
            </a:r>
            <a:endParaRPr lang="en-GB" sz="5400" b="1" dirty="0">
              <a:solidFill>
                <a:srgbClr val="D8D2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A931-F348-4A41-A5F4-69657F3C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79" y="2034050"/>
            <a:ext cx="4703345" cy="2434386"/>
          </a:xfrm>
        </p:spPr>
        <p:txBody>
          <a:bodyPr rtlCol="0">
            <a:noAutofit/>
          </a:bodyPr>
          <a:lstStyle/>
          <a:p>
            <a:pPr rtl="0"/>
            <a:r>
              <a:rPr lang="az-Latn-AZ" dirty="0"/>
              <a:t>Ada </a:t>
            </a:r>
            <a:br>
              <a:rPr lang="en-US" dirty="0"/>
            </a:br>
            <a:r>
              <a:rPr lang="az-Latn-AZ" dirty="0"/>
              <a:t>Lavleys  haqqında qısa məlumat</a:t>
            </a:r>
            <a:endParaRPr lang="en-GB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4BB509D-E79A-48CF-9C7A-2B385FD379A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B5F58870-55B2-4A79-A5BE-0711BD8113D7}" type="datetime1">
              <a:rPr lang="en-GB" smtClean="0"/>
              <a:t>25/05/2023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D66B4-B385-6E55-1365-D4E01584F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465" y="404495"/>
            <a:ext cx="5366962" cy="59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4" name="Rectangle 103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Ada </a:t>
            </a:r>
            <a:r>
              <a:rPr lang="en-US" b="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Lavleys</a:t>
            </a:r>
            <a: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kimdir</a:t>
            </a:r>
            <a:r>
              <a:rPr lang="en-US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8503" y="2039999"/>
            <a:ext cx="5387967" cy="3843666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</a:rPr>
              <a:t>Ada </a:t>
            </a:r>
            <a:r>
              <a:rPr lang="en-US" sz="1400" i="1" dirty="0" err="1">
                <a:solidFill>
                  <a:schemeClr val="tx1"/>
                </a:solidFill>
              </a:rPr>
              <a:t>Lavleys</a:t>
            </a:r>
            <a:r>
              <a:rPr lang="en-US" sz="1400" i="1" dirty="0">
                <a:solidFill>
                  <a:schemeClr val="tx1"/>
                </a:solidFill>
              </a:rPr>
              <a:t> (</a:t>
            </a:r>
            <a:r>
              <a:rPr lang="en-US" sz="1400" i="1" dirty="0" err="1">
                <a:solidFill>
                  <a:schemeClr val="tx1"/>
                </a:solidFill>
              </a:rPr>
              <a:t>ing</a:t>
            </a:r>
            <a:r>
              <a:rPr lang="en-US" sz="1400" i="1" dirty="0">
                <a:solidFill>
                  <a:schemeClr val="tx1"/>
                </a:solidFill>
              </a:rPr>
              <a:t>. Augusta Ada King Byron, Countess of Lovelace, (10 </a:t>
            </a:r>
            <a:r>
              <a:rPr lang="en-US" sz="1400" i="1" dirty="0" err="1">
                <a:solidFill>
                  <a:schemeClr val="tx1"/>
                </a:solidFill>
              </a:rPr>
              <a:t>dekabr</a:t>
            </a:r>
            <a:r>
              <a:rPr lang="en-US" sz="1400" i="1" dirty="0">
                <a:solidFill>
                  <a:schemeClr val="tx1"/>
                </a:solidFill>
              </a:rPr>
              <a:t> 1815[1][2][…], London[4] – 27 </a:t>
            </a:r>
            <a:r>
              <a:rPr lang="en-US" sz="1400" i="1" dirty="0" err="1">
                <a:solidFill>
                  <a:schemeClr val="tx1"/>
                </a:solidFill>
              </a:rPr>
              <a:t>noyabr</a:t>
            </a:r>
            <a:r>
              <a:rPr lang="en-US" sz="1400" i="1" dirty="0">
                <a:solidFill>
                  <a:schemeClr val="tx1"/>
                </a:solidFill>
              </a:rPr>
              <a:t> 1852[3][2][…], </a:t>
            </a:r>
            <a:r>
              <a:rPr lang="en-US" sz="1400" i="1" dirty="0" err="1">
                <a:solidFill>
                  <a:schemeClr val="tx1"/>
                </a:solidFill>
              </a:rPr>
              <a:t>Marlibon</a:t>
            </a:r>
            <a:r>
              <a:rPr lang="en-US" sz="1400" i="1" dirty="0">
                <a:solidFill>
                  <a:schemeClr val="tx1"/>
                </a:solidFill>
              </a:rPr>
              <a:t>[d], </a:t>
            </a:r>
            <a:r>
              <a:rPr lang="en-US" sz="1400" i="1" dirty="0" err="1">
                <a:solidFill>
                  <a:schemeClr val="tx1"/>
                </a:solidFill>
              </a:rPr>
              <a:t>Birləşmiş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Krallıq</a:t>
            </a:r>
            <a:r>
              <a:rPr lang="en-US" sz="1400" i="1" dirty="0">
                <a:solidFill>
                  <a:schemeClr val="tx1"/>
                </a:solidFill>
              </a:rPr>
              <a:t>) — </a:t>
            </a:r>
            <a:r>
              <a:rPr lang="en-US" sz="1400" i="1" dirty="0" err="1">
                <a:solidFill>
                  <a:schemeClr val="tx1"/>
                </a:solidFill>
              </a:rPr>
              <a:t>ingilis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riyaziyyatçısı</a:t>
            </a:r>
            <a:r>
              <a:rPr lang="en-US" sz="1400" i="1" dirty="0">
                <a:solidFill>
                  <a:schemeClr val="tx1"/>
                </a:solidFill>
              </a:rPr>
              <a:t>. </a:t>
            </a:r>
            <a:r>
              <a:rPr lang="en-US" sz="1400" i="1" dirty="0" err="1">
                <a:solidFill>
                  <a:schemeClr val="tx1"/>
                </a:solidFill>
              </a:rPr>
              <a:t>İxtisas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olaraq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riyaziyyatçı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olan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bu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xanım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tarixdə</a:t>
            </a:r>
            <a:r>
              <a:rPr lang="en-US" sz="1400" i="1" dirty="0">
                <a:solidFill>
                  <a:schemeClr val="tx1"/>
                </a:solidFill>
              </a:rPr>
              <a:t> ilk </a:t>
            </a:r>
            <a:r>
              <a:rPr lang="en-US" sz="1400" i="1" dirty="0" err="1">
                <a:solidFill>
                  <a:schemeClr val="tx1"/>
                </a:solidFill>
              </a:rPr>
              <a:t>proqram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yazması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ilə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məşhurdur</a:t>
            </a:r>
            <a:r>
              <a:rPr lang="en-US" sz="1400" i="1" dirty="0">
                <a:solidFill>
                  <a:schemeClr val="tx1"/>
                </a:solidFill>
              </a:rPr>
              <a:t>. </a:t>
            </a:r>
            <a:r>
              <a:rPr lang="en-US" sz="1400" i="1" dirty="0" err="1">
                <a:solidFill>
                  <a:schemeClr val="tx1"/>
                </a:solidFill>
              </a:rPr>
              <a:t>Çarlz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Bebbic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tərəfindən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ixtira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olunan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hesablama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maşını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üçün</a:t>
            </a:r>
            <a:r>
              <a:rPr lang="en-US" sz="1400" i="1" dirty="0">
                <a:solidFill>
                  <a:schemeClr val="tx1"/>
                </a:solidFill>
              </a:rPr>
              <a:t> ilk </a:t>
            </a:r>
            <a:r>
              <a:rPr lang="en-US" sz="1400" i="1" dirty="0" err="1">
                <a:solidFill>
                  <a:schemeClr val="tx1"/>
                </a:solidFill>
              </a:rPr>
              <a:t>proqramı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tərtib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edən</a:t>
            </a:r>
            <a:r>
              <a:rPr lang="en-US" sz="1400" i="1" dirty="0">
                <a:solidFill>
                  <a:schemeClr val="tx1"/>
                </a:solidFill>
              </a:rPr>
              <a:t> Ada </a:t>
            </a:r>
            <a:r>
              <a:rPr lang="en-US" sz="1400" i="1" dirty="0" err="1">
                <a:solidFill>
                  <a:schemeClr val="tx1"/>
                </a:solidFill>
              </a:rPr>
              <a:t>Lavleys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dünya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tarixində</a:t>
            </a:r>
            <a:r>
              <a:rPr lang="en-US" sz="1400" i="1" dirty="0">
                <a:solidFill>
                  <a:schemeClr val="tx1"/>
                </a:solidFill>
              </a:rPr>
              <a:t> ilk </a:t>
            </a:r>
            <a:r>
              <a:rPr lang="en-US" sz="1400" i="1" dirty="0" err="1">
                <a:solidFill>
                  <a:schemeClr val="tx1"/>
                </a:solidFill>
              </a:rPr>
              <a:t>proqramçı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sayılır</a:t>
            </a:r>
            <a:r>
              <a:rPr lang="en-US" sz="1400" i="1" dirty="0">
                <a:solidFill>
                  <a:schemeClr val="tx1"/>
                </a:solidFill>
              </a:rPr>
              <a:t>. Bu </a:t>
            </a:r>
            <a:r>
              <a:rPr lang="en-US" sz="1400" i="1" dirty="0" err="1">
                <a:solidFill>
                  <a:schemeClr val="tx1"/>
                </a:solidFill>
              </a:rPr>
              <a:t>xanım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həmçinin</a:t>
            </a:r>
            <a:r>
              <a:rPr lang="en-US" sz="1400" i="1" dirty="0">
                <a:solidFill>
                  <a:schemeClr val="tx1"/>
                </a:solidFill>
              </a:rPr>
              <a:t> "</a:t>
            </a:r>
            <a:r>
              <a:rPr lang="en-US" sz="1400" i="1" dirty="0" err="1">
                <a:solidFill>
                  <a:schemeClr val="tx1"/>
                </a:solidFill>
              </a:rPr>
              <a:t>sikl</a:t>
            </a:r>
            <a:r>
              <a:rPr lang="en-US" sz="1400" i="1" dirty="0">
                <a:solidFill>
                  <a:schemeClr val="tx1"/>
                </a:solidFill>
              </a:rPr>
              <a:t>" </a:t>
            </a:r>
            <a:r>
              <a:rPr lang="en-US" sz="1400" i="1" dirty="0" err="1">
                <a:solidFill>
                  <a:schemeClr val="tx1"/>
                </a:solidFill>
              </a:rPr>
              <a:t>və</a:t>
            </a:r>
            <a:r>
              <a:rPr lang="en-US" sz="1400" i="1" dirty="0">
                <a:solidFill>
                  <a:schemeClr val="tx1"/>
                </a:solidFill>
              </a:rPr>
              <a:t> "</a:t>
            </a:r>
            <a:r>
              <a:rPr lang="en-US" sz="1400" i="1" dirty="0" err="1">
                <a:solidFill>
                  <a:schemeClr val="tx1"/>
                </a:solidFill>
              </a:rPr>
              <a:t>işçi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xana</a:t>
            </a:r>
            <a:r>
              <a:rPr lang="en-US" sz="1400" i="1" dirty="0">
                <a:solidFill>
                  <a:schemeClr val="tx1"/>
                </a:solidFill>
              </a:rPr>
              <a:t>" </a:t>
            </a:r>
            <a:r>
              <a:rPr lang="en-US" sz="1400" i="1" dirty="0" err="1">
                <a:solidFill>
                  <a:schemeClr val="tx1"/>
                </a:solidFill>
              </a:rPr>
              <a:t>terminlərini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də</a:t>
            </a:r>
            <a:r>
              <a:rPr lang="en-US" sz="1400" i="1" dirty="0">
                <a:solidFill>
                  <a:schemeClr val="tx1"/>
                </a:solidFill>
              </a:rPr>
              <a:t> ilk </a:t>
            </a:r>
            <a:r>
              <a:rPr lang="en-US" sz="1400" i="1" dirty="0" err="1">
                <a:solidFill>
                  <a:schemeClr val="tx1"/>
                </a:solidFill>
              </a:rPr>
              <a:t>dəfə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tətbiq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etmişdir</a:t>
            </a:r>
            <a:r>
              <a:rPr lang="en-US" sz="1400" i="1" dirty="0">
                <a:solidFill>
                  <a:schemeClr val="tx1"/>
                </a:solidFill>
              </a:rPr>
              <a:t>. 1979–1980-ci </a:t>
            </a:r>
            <a:r>
              <a:rPr lang="en-US" sz="1400" i="1" dirty="0" err="1">
                <a:solidFill>
                  <a:schemeClr val="tx1"/>
                </a:solidFill>
              </a:rPr>
              <a:t>illərdə</a:t>
            </a:r>
            <a:r>
              <a:rPr lang="en-US" sz="1400" i="1" dirty="0">
                <a:solidFill>
                  <a:schemeClr val="tx1"/>
                </a:solidFill>
              </a:rPr>
              <a:t> ABŞ-</a:t>
            </a:r>
            <a:r>
              <a:rPr lang="en-US" sz="1400" i="1" dirty="0" err="1">
                <a:solidFill>
                  <a:schemeClr val="tx1"/>
                </a:solidFill>
              </a:rPr>
              <a:t>nin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Müdafiə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Nazirliyinin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sifarişi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ilə</a:t>
            </a:r>
            <a:r>
              <a:rPr lang="en-US" sz="1400" i="1" dirty="0">
                <a:solidFill>
                  <a:schemeClr val="tx1"/>
                </a:solidFill>
              </a:rPr>
              <a:t> Ada </a:t>
            </a:r>
            <a:r>
              <a:rPr lang="en-US" sz="1400" i="1" dirty="0" err="1">
                <a:solidFill>
                  <a:schemeClr val="tx1"/>
                </a:solidFill>
              </a:rPr>
              <a:t>proqramlaşdırma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dili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yaradılmışdır</a:t>
            </a:r>
            <a:r>
              <a:rPr lang="en-US" sz="1400" i="1" dirty="0">
                <a:solidFill>
                  <a:schemeClr val="tx1"/>
                </a:solidFill>
              </a:rPr>
              <a:t>. </a:t>
            </a:r>
            <a:r>
              <a:rPr lang="en-US" sz="1400" i="1" dirty="0" err="1">
                <a:solidFill>
                  <a:schemeClr val="tx1"/>
                </a:solidFill>
              </a:rPr>
              <a:t>Dilin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yaradılmasında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əsas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məqsəd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hərbi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obyektlərin</a:t>
            </a:r>
            <a:r>
              <a:rPr lang="en-US" sz="1400" i="1" dirty="0">
                <a:solidFill>
                  <a:schemeClr val="tx1"/>
                </a:solidFill>
              </a:rPr>
              <a:t> (</a:t>
            </a:r>
            <a:r>
              <a:rPr lang="en-US" sz="1400" i="1" dirty="0" err="1">
                <a:solidFill>
                  <a:schemeClr val="tx1"/>
                </a:solidFill>
              </a:rPr>
              <a:t>gəmilərin</a:t>
            </a:r>
            <a:r>
              <a:rPr lang="en-US" sz="1400" i="1" dirty="0">
                <a:solidFill>
                  <a:schemeClr val="tx1"/>
                </a:solidFill>
              </a:rPr>
              <a:t>, </a:t>
            </a:r>
            <a:r>
              <a:rPr lang="en-US" sz="1400" i="1" dirty="0" err="1">
                <a:solidFill>
                  <a:schemeClr val="tx1"/>
                </a:solidFill>
              </a:rPr>
              <a:t>təyyarələrin</a:t>
            </a:r>
            <a:r>
              <a:rPr lang="en-US" sz="1400" i="1" dirty="0">
                <a:solidFill>
                  <a:schemeClr val="tx1"/>
                </a:solidFill>
              </a:rPr>
              <a:t>, </a:t>
            </a:r>
            <a:r>
              <a:rPr lang="en-US" sz="1400" i="1" dirty="0" err="1">
                <a:solidFill>
                  <a:schemeClr val="tx1"/>
                </a:solidFill>
              </a:rPr>
              <a:t>raketlərin</a:t>
            </a:r>
            <a:r>
              <a:rPr lang="en-US" sz="1400" i="1" dirty="0">
                <a:solidFill>
                  <a:schemeClr val="tx1"/>
                </a:solidFill>
              </a:rPr>
              <a:t>, </a:t>
            </a:r>
            <a:r>
              <a:rPr lang="en-US" sz="1400" i="1" dirty="0" err="1">
                <a:solidFill>
                  <a:schemeClr val="tx1"/>
                </a:solidFill>
              </a:rPr>
              <a:t>tankların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və</a:t>
            </a:r>
            <a:r>
              <a:rPr lang="en-US" sz="1400" i="1" dirty="0">
                <a:solidFill>
                  <a:schemeClr val="tx1"/>
                </a:solidFill>
              </a:rPr>
              <a:t> s.) </a:t>
            </a:r>
            <a:r>
              <a:rPr lang="en-US" sz="1400" i="1" dirty="0" err="1">
                <a:solidFill>
                  <a:schemeClr val="tx1"/>
                </a:solidFill>
              </a:rPr>
              <a:t>idarə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edilməsi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üçün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xüsusi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sistemin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yaradılması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idi</a:t>
            </a:r>
            <a:r>
              <a:rPr lang="en-US" sz="1400" i="1" dirty="0">
                <a:solidFill>
                  <a:schemeClr val="tx1"/>
                </a:solidFill>
              </a:rPr>
              <a:t>. 17 </a:t>
            </a:r>
            <a:r>
              <a:rPr lang="en-US" sz="1400" i="1" dirty="0" err="1">
                <a:solidFill>
                  <a:schemeClr val="tx1"/>
                </a:solidFill>
              </a:rPr>
              <a:t>fevral</a:t>
            </a:r>
            <a:r>
              <a:rPr lang="en-US" sz="1400" i="1" dirty="0">
                <a:solidFill>
                  <a:schemeClr val="tx1"/>
                </a:solidFill>
              </a:rPr>
              <a:t> 1983-cü </a:t>
            </a:r>
            <a:r>
              <a:rPr lang="en-US" sz="1400" i="1" dirty="0" err="1">
                <a:solidFill>
                  <a:schemeClr val="tx1"/>
                </a:solidFill>
              </a:rPr>
              <a:t>ildə</a:t>
            </a:r>
            <a:r>
              <a:rPr lang="en-US" sz="1400" i="1" dirty="0">
                <a:solidFill>
                  <a:schemeClr val="tx1"/>
                </a:solidFill>
              </a:rPr>
              <a:t> ADA </a:t>
            </a:r>
            <a:r>
              <a:rPr lang="en-US" sz="1400" i="1" dirty="0" err="1">
                <a:solidFill>
                  <a:schemeClr val="tx1"/>
                </a:solidFill>
              </a:rPr>
              <a:t>obyektyönümlü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proqramlaşdırma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dili</a:t>
            </a:r>
            <a:r>
              <a:rPr lang="en-US" sz="1400" i="1" dirty="0">
                <a:solidFill>
                  <a:schemeClr val="tx1"/>
                </a:solidFill>
              </a:rPr>
              <a:t> ANSI </a:t>
            </a:r>
            <a:r>
              <a:rPr lang="en-US" sz="1400" i="1" dirty="0" err="1">
                <a:solidFill>
                  <a:schemeClr val="tx1"/>
                </a:solidFill>
              </a:rPr>
              <a:t>tərəfindən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rəsmən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standartlaşdırılmışdır</a:t>
            </a:r>
            <a:r>
              <a:rPr lang="en-US" sz="1400" i="1" dirty="0">
                <a:solidFill>
                  <a:schemeClr val="tx1"/>
                </a:solidFill>
              </a:rPr>
              <a:t>. Bu </a:t>
            </a:r>
            <a:r>
              <a:rPr lang="en-US" sz="1400" i="1" dirty="0" err="1">
                <a:solidFill>
                  <a:schemeClr val="tx1"/>
                </a:solidFill>
              </a:rPr>
              <a:t>dil</a:t>
            </a:r>
            <a:r>
              <a:rPr lang="en-US" sz="1400" i="1" dirty="0">
                <a:solidFill>
                  <a:schemeClr val="tx1"/>
                </a:solidFill>
              </a:rPr>
              <a:t> ABŞ-</a:t>
            </a:r>
            <a:r>
              <a:rPr lang="en-US" sz="1400" i="1" dirty="0" err="1">
                <a:solidFill>
                  <a:schemeClr val="tx1"/>
                </a:solidFill>
              </a:rPr>
              <a:t>nin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Müdafiə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Nazirliyi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tərəfindən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qəbul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edilmiş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layihə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çərçivəsində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hərbi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təyinatlı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sistemlər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və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böyük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hərbi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kompüterlər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üçün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vahid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proqramlaşdırma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dilinin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yaradılması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məqsədilə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işlənib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hazırlanmışdır</a:t>
            </a:r>
            <a:r>
              <a:rPr lang="en-US" sz="1400" i="1" dirty="0">
                <a:solidFill>
                  <a:schemeClr val="tx1"/>
                </a:solidFill>
              </a:rPr>
              <a:t>. </a:t>
            </a:r>
            <a:r>
              <a:rPr lang="en-US" sz="1400" i="1" dirty="0" err="1">
                <a:solidFill>
                  <a:schemeClr val="tx1"/>
                </a:solidFill>
              </a:rPr>
              <a:t>Bundan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başqa</a:t>
            </a:r>
            <a:r>
              <a:rPr lang="en-US" sz="1400" i="1" dirty="0">
                <a:solidFill>
                  <a:schemeClr val="tx1"/>
                </a:solidFill>
              </a:rPr>
              <a:t> ilk </a:t>
            </a:r>
            <a:r>
              <a:rPr lang="en-US" sz="1400" i="1" dirty="0" err="1">
                <a:solidFill>
                  <a:schemeClr val="tx1"/>
                </a:solidFill>
              </a:rPr>
              <a:t>proqramçı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olan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bu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xanımın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adının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əbədiləşdirilməsi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məqsədilə</a:t>
            </a:r>
            <a:r>
              <a:rPr lang="en-US" sz="1400" i="1" dirty="0">
                <a:solidFill>
                  <a:schemeClr val="tx1"/>
                </a:solidFill>
              </a:rPr>
              <a:t> 1998-ci </a:t>
            </a:r>
            <a:r>
              <a:rPr lang="en-US" sz="1400" i="1" dirty="0" err="1">
                <a:solidFill>
                  <a:schemeClr val="tx1"/>
                </a:solidFill>
              </a:rPr>
              <a:t>ildə</a:t>
            </a:r>
            <a:r>
              <a:rPr lang="en-US" sz="1400" i="1" dirty="0">
                <a:solidFill>
                  <a:schemeClr val="tx1"/>
                </a:solidFill>
              </a:rPr>
              <a:t> Ada </a:t>
            </a:r>
            <a:r>
              <a:rPr lang="en-US" sz="1400" i="1" dirty="0" err="1">
                <a:solidFill>
                  <a:schemeClr val="tx1"/>
                </a:solidFill>
              </a:rPr>
              <a:t>mükafatı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təsis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edilmişdir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590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081208F-C88E-42D8-A9F1-DCFACD6C1F23}" type="datetime1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5/25/2023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7D1E48-BBB9-F1C6-D685-6815DF452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9907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 sz="120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 sz="120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050" name="Picture 2" descr="Dünyanın ilk proqramçı ledisi - FOTOLAR - AzEdu.az AZƏRBAYCAN TƏHSİL PORTALI">
            <a:extLst>
              <a:ext uri="{FF2B5EF4-FFF2-40B4-BE49-F238E27FC236}">
                <a16:creationId xmlns:a16="http://schemas.microsoft.com/office/drawing/2014/main" id="{83C5EB2E-E0E4-135B-DFE7-C2CB88E7F6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00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Freeform: Shape 206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A98EFBE2-7078-5AE3-7F7E-C179A6F20813}"/>
              </a:ext>
            </a:extLst>
          </p:cNvPr>
          <p:cNvSpPr txBox="1">
            <a:spLocks/>
          </p:cNvSpPr>
          <p:nvPr/>
        </p:nvSpPr>
        <p:spPr>
          <a:xfrm>
            <a:off x="6282188" y="2713761"/>
            <a:ext cx="5577907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Lavleys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anadan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olandan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ay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sonra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onun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atası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məşhur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ingilis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şairi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olan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Corc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Qordon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Bayron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ailəsi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ilə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boşanaraq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İngiltərəni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tərk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edir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Bundan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sonra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Ada,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anası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Anna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İzabel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və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onun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valideynlərinin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himayəsində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böyüməyə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başlayır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.[6]</a:t>
            </a:r>
            <a:b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Adanın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ailə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həyatı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uğurlu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olmuşdur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O, 1835-ci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ilin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iyul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ayında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18-ci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Kinq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Lordu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birinci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qraf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Lavleys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olan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Uilyama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ərə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getmişdir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29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yaşlı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Ser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Uilyam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sakit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təmkinli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və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mehriban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insan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idi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O,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həyat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yoldaşının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elmi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işlərinə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anlayışla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yanaşırdı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və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bacardığı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qədər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ona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kömək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edirdi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50-ci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illərin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əvvəllərində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Ada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ağır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xəstələndi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1852-ci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ilin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yayında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o,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artıq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yorğan-döşəkdən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qalxa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bilmirdi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1852-ci il 27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noyabrda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isə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Avqusta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Ada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Lavleys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atası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ilə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eyni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yaşda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dünyasını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dəyişdi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.[6]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Vəsiyyətinə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əsasən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o,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Bayronlar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ailəsinin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Nottinqemşirdəki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ailə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qəbiristanlığında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dəfn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edildi</a:t>
            </a:r>
            <a:r>
              <a:rPr lang="en-GB" sz="2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screenshot, person, person&#10;&#10;Description automatically generated">
            <a:extLst>
              <a:ext uri="{FF2B5EF4-FFF2-40B4-BE49-F238E27FC236}">
                <a16:creationId xmlns:a16="http://schemas.microsoft.com/office/drawing/2014/main" id="{D1C451CC-1CC7-3F8C-C8B6-7A03F51855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653928" y="105091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740F1142-57E3-40C3-9A2A-3B1C89759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61120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21C28478-8F8A-4B0B-976E-B71C14C43A1B}" type="datetime1">
              <a:rPr lang="en-US" sz="1100">
                <a:solidFill>
                  <a:srgbClr val="FFFFFF"/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5/25/2023</a:t>
            </a:fld>
            <a:endParaRPr lang="en-US" sz="11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D61D9CF-8ACA-4237-8E03-D79B6B89F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 sz="1100">
                <a:solidFill>
                  <a:srgbClr val="FFFFFF"/>
                </a:solidFill>
                <a:latin typeface="Calibri" panose="020F0502020204030204"/>
                <a:cs typeface="+mn-cs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 sz="110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7" name="Title 27">
            <a:extLst>
              <a:ext uri="{FF2B5EF4-FFF2-40B4-BE49-F238E27FC236}">
                <a16:creationId xmlns:a16="http://schemas.microsoft.com/office/drawing/2014/main" id="{871B162C-13A6-3724-3E12-57DBC1BA79AB}"/>
              </a:ext>
            </a:extLst>
          </p:cNvPr>
          <p:cNvSpPr txBox="1">
            <a:spLocks/>
          </p:cNvSpPr>
          <p:nvPr/>
        </p:nvSpPr>
        <p:spPr>
          <a:xfrm>
            <a:off x="457201" y="847593"/>
            <a:ext cx="6196727" cy="31632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Adanın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anası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riyaziyyatı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çox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yaxşı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bilirdi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və</a:t>
            </a:r>
            <a:r>
              <a:rPr lang="en-US" sz="2400" dirty="0">
                <a:solidFill>
                  <a:schemeClr val="tx1"/>
                </a:solidFill>
              </a:rPr>
              <a:t> o da </a:t>
            </a:r>
            <a:r>
              <a:rPr lang="en-US" sz="2400" dirty="0" err="1">
                <a:solidFill>
                  <a:schemeClr val="tx1"/>
                </a:solidFill>
              </a:rPr>
              <a:t>qızının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riyaziyyatçı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olmasını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çox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istəyirdi</a:t>
            </a:r>
            <a:r>
              <a:rPr lang="en-US" sz="2400" dirty="0">
                <a:solidFill>
                  <a:schemeClr val="tx1"/>
                </a:solidFill>
              </a:rPr>
              <a:t>. Bu </a:t>
            </a:r>
            <a:r>
              <a:rPr lang="en-US" sz="2400" dirty="0" err="1">
                <a:solidFill>
                  <a:schemeClr val="tx1"/>
                </a:solidFill>
              </a:rPr>
              <a:t>məqsədlə</a:t>
            </a:r>
            <a:r>
              <a:rPr lang="en-US" sz="2400" dirty="0">
                <a:solidFill>
                  <a:schemeClr val="tx1"/>
                </a:solidFill>
              </a:rPr>
              <a:t> Anna </a:t>
            </a:r>
            <a:r>
              <a:rPr lang="en-US" sz="2400" dirty="0" err="1">
                <a:solidFill>
                  <a:schemeClr val="tx1"/>
                </a:solidFill>
              </a:rPr>
              <a:t>İzabel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qızının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riyaziyyat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dərsləri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üçün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vaxtlar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özünün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müəllimi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olmuş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şotland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riyaziyyatçısı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Oqastes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Morqanı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dəvət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edir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Riyaziyyat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müəlliminin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xanımı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məşhur</a:t>
            </a:r>
            <a:r>
              <a:rPr lang="en-US" sz="2400" dirty="0">
                <a:solidFill>
                  <a:schemeClr val="tx1"/>
                </a:solidFill>
              </a:rPr>
              <a:t> Meri </a:t>
            </a:r>
            <a:r>
              <a:rPr lang="en-US" sz="2400" dirty="0" err="1">
                <a:solidFill>
                  <a:schemeClr val="tx1"/>
                </a:solidFill>
              </a:rPr>
              <a:t>Somervill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də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Adanın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tərbiyəsində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və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yetişməsində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xüsusi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rol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oynamışdır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Merini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məşhur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edən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məqam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isə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onun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fransız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dilindən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ingilis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dilinə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tərcümə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etdiyi</a:t>
            </a:r>
            <a:r>
              <a:rPr lang="en-US" sz="2400" dirty="0">
                <a:solidFill>
                  <a:schemeClr val="tx1"/>
                </a:solidFill>
              </a:rPr>
              <a:t> "</a:t>
            </a:r>
            <a:r>
              <a:rPr lang="en-US" sz="2400" dirty="0" err="1">
                <a:solidFill>
                  <a:schemeClr val="tx1"/>
                </a:solidFill>
              </a:rPr>
              <a:t>Səmavi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mexanika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haqqında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traktat</a:t>
            </a:r>
            <a:r>
              <a:rPr lang="en-US" sz="2400" dirty="0">
                <a:solidFill>
                  <a:schemeClr val="tx1"/>
                </a:solidFill>
              </a:rPr>
              <a:t>" </a:t>
            </a:r>
            <a:r>
              <a:rPr lang="en-US" sz="2400" dirty="0" err="1">
                <a:solidFill>
                  <a:schemeClr val="tx1"/>
                </a:solidFill>
              </a:rPr>
              <a:t>əsəri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olmuşdur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Qeyd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edək</a:t>
            </a:r>
            <a:r>
              <a:rPr lang="en-US" sz="2400" dirty="0">
                <a:solidFill>
                  <a:schemeClr val="tx1"/>
                </a:solidFill>
              </a:rPr>
              <a:t> ki, </a:t>
            </a:r>
            <a:r>
              <a:rPr lang="en-US" sz="2400" dirty="0" err="1">
                <a:solidFill>
                  <a:schemeClr val="tx1"/>
                </a:solidFill>
              </a:rPr>
              <a:t>bu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əsərin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müəllifi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məşhur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fransız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riyaziyyatçısı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və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astronomu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Pyer</a:t>
            </a:r>
            <a:r>
              <a:rPr lang="en-US" sz="2400" dirty="0">
                <a:solidFill>
                  <a:schemeClr val="tx1"/>
                </a:solidFill>
              </a:rPr>
              <a:t> Simon </a:t>
            </a:r>
            <a:r>
              <a:rPr lang="en-US" sz="2400" dirty="0" err="1">
                <a:solidFill>
                  <a:schemeClr val="tx1"/>
                </a:solidFill>
              </a:rPr>
              <a:t>Laplasdır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3999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7FFED5-3455-A49B-9ABB-ED45BB07B847}"/>
              </a:ext>
            </a:extLst>
          </p:cNvPr>
          <p:cNvSpPr txBox="1"/>
          <p:nvPr/>
        </p:nvSpPr>
        <p:spPr>
          <a:xfrm>
            <a:off x="5088488" y="466564"/>
            <a:ext cx="66926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Ada Lovelace </a:t>
            </a:r>
            <a:r>
              <a:rPr lang="en-GB" sz="2400" dirty="0" err="1">
                <a:solidFill>
                  <a:schemeClr val="bg1"/>
                </a:solidFill>
              </a:rPr>
              <a:t>və</a:t>
            </a:r>
            <a:r>
              <a:rPr lang="en-GB" sz="2400" dirty="0">
                <a:solidFill>
                  <a:schemeClr val="bg1"/>
                </a:solidFill>
              </a:rPr>
              <a:t> Charles Babbage </a:t>
            </a:r>
            <a:r>
              <a:rPr lang="en-GB" sz="2400" dirty="0" err="1">
                <a:solidFill>
                  <a:schemeClr val="bg1"/>
                </a:solidFill>
              </a:rPr>
              <a:t>birgə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işləyərək</a:t>
            </a:r>
            <a:r>
              <a:rPr lang="en-GB" sz="2400" dirty="0">
                <a:solidFill>
                  <a:schemeClr val="bg1"/>
                </a:solidFill>
              </a:rPr>
              <a:t> Analytical Engine (</a:t>
            </a:r>
            <a:r>
              <a:rPr lang="en-GB" sz="2400" dirty="0" err="1">
                <a:solidFill>
                  <a:schemeClr val="bg1"/>
                </a:solidFill>
              </a:rPr>
              <a:t>Analitik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Enişlər</a:t>
            </a:r>
            <a:r>
              <a:rPr lang="en-GB" sz="2400" dirty="0">
                <a:solidFill>
                  <a:schemeClr val="bg1"/>
                </a:solidFill>
              </a:rPr>
              <a:t>) </a:t>
            </a:r>
            <a:r>
              <a:rPr lang="en-GB" sz="2400" dirty="0" err="1">
                <a:solidFill>
                  <a:schemeClr val="bg1"/>
                </a:solidFill>
              </a:rPr>
              <a:t>adlı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bir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kompüterin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konsepsiyasını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yaratdılar</a:t>
            </a:r>
            <a:r>
              <a:rPr lang="en-GB" sz="2400" dirty="0">
                <a:solidFill>
                  <a:schemeClr val="bg1"/>
                </a:solidFill>
              </a:rPr>
              <a:t>. Bu, </a:t>
            </a:r>
            <a:r>
              <a:rPr lang="en-GB" sz="2400" dirty="0" err="1">
                <a:solidFill>
                  <a:schemeClr val="bg1"/>
                </a:solidFill>
              </a:rPr>
              <a:t>programlanabilən</a:t>
            </a:r>
            <a:r>
              <a:rPr lang="en-GB" sz="2400" dirty="0">
                <a:solidFill>
                  <a:schemeClr val="bg1"/>
                </a:solidFill>
              </a:rPr>
              <a:t> ilk </a:t>
            </a:r>
            <a:r>
              <a:rPr lang="en-GB" sz="2400" dirty="0" err="1">
                <a:solidFill>
                  <a:schemeClr val="bg1"/>
                </a:solidFill>
              </a:rPr>
              <a:t>kompüterlərdən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biri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kimi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qəbul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edilir</a:t>
            </a:r>
            <a:r>
              <a:rPr lang="en-GB" sz="2400" dirty="0">
                <a:solidFill>
                  <a:schemeClr val="bg1"/>
                </a:solidFill>
              </a:rPr>
              <a:t>. Lovelace, Analytical Engine </a:t>
            </a:r>
            <a:r>
              <a:rPr lang="en-GB" sz="2400" dirty="0" err="1">
                <a:solidFill>
                  <a:schemeClr val="bg1"/>
                </a:solidFill>
              </a:rPr>
              <a:t>üçün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alqoritmlər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və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proqramlar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formallaşdırmışdır</a:t>
            </a:r>
            <a:r>
              <a:rPr lang="en-GB" sz="2400" dirty="0">
                <a:solidFill>
                  <a:schemeClr val="bg1"/>
                </a:solidFill>
              </a:rPr>
              <a:t>. 1843-cü </a:t>
            </a:r>
            <a:r>
              <a:rPr lang="en-GB" sz="2400" dirty="0" err="1">
                <a:solidFill>
                  <a:schemeClr val="bg1"/>
                </a:solidFill>
              </a:rPr>
              <a:t>ildə</a:t>
            </a:r>
            <a:r>
              <a:rPr lang="en-GB" sz="2400" dirty="0">
                <a:solidFill>
                  <a:schemeClr val="bg1"/>
                </a:solidFill>
              </a:rPr>
              <a:t>, </a:t>
            </a:r>
            <a:r>
              <a:rPr lang="en-GB" sz="2400" dirty="0" err="1">
                <a:solidFill>
                  <a:schemeClr val="bg1"/>
                </a:solidFill>
              </a:rPr>
              <a:t>İtalyan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matematik</a:t>
            </a:r>
            <a:r>
              <a:rPr lang="en-GB" sz="2400" dirty="0">
                <a:solidFill>
                  <a:schemeClr val="bg1"/>
                </a:solidFill>
              </a:rPr>
              <a:t> Luigi </a:t>
            </a:r>
            <a:r>
              <a:rPr lang="en-GB" sz="2400" dirty="0" err="1">
                <a:solidFill>
                  <a:schemeClr val="bg1"/>
                </a:solidFill>
              </a:rPr>
              <a:t>Menabrea'nın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yazdığı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bir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məqaləni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tercümə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edərkən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məqalənin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sonuna</a:t>
            </a:r>
            <a:r>
              <a:rPr lang="en-GB" sz="2400" dirty="0">
                <a:solidFill>
                  <a:schemeClr val="bg1"/>
                </a:solidFill>
              </a:rPr>
              <a:t> 65 </a:t>
            </a:r>
            <a:r>
              <a:rPr lang="en-GB" sz="2400" dirty="0" err="1">
                <a:solidFill>
                  <a:schemeClr val="bg1"/>
                </a:solidFill>
              </a:rPr>
              <a:t>səhifəlik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qeydlər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yazdı</a:t>
            </a:r>
            <a:r>
              <a:rPr lang="en-GB" sz="2400" dirty="0">
                <a:solidFill>
                  <a:schemeClr val="bg1"/>
                </a:solidFill>
              </a:rPr>
              <a:t>. Bu </a:t>
            </a:r>
            <a:r>
              <a:rPr lang="en-GB" sz="2400" dirty="0" err="1">
                <a:solidFill>
                  <a:schemeClr val="bg1"/>
                </a:solidFill>
              </a:rPr>
              <a:t>qeydlərdə</a:t>
            </a:r>
            <a:r>
              <a:rPr lang="en-GB" sz="2400" dirty="0">
                <a:solidFill>
                  <a:schemeClr val="bg1"/>
                </a:solidFill>
              </a:rPr>
              <a:t> Lovelace, Analytical Engine </a:t>
            </a:r>
            <a:r>
              <a:rPr lang="en-GB" sz="2400" dirty="0" err="1">
                <a:solidFill>
                  <a:schemeClr val="bg1"/>
                </a:solidFill>
              </a:rPr>
              <a:t>üçün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bir</a:t>
            </a:r>
            <a:r>
              <a:rPr lang="en-GB" sz="2400" dirty="0">
                <a:solidFill>
                  <a:schemeClr val="bg1"/>
                </a:solidFill>
              </a:rPr>
              <a:t> "</a:t>
            </a:r>
            <a:r>
              <a:rPr lang="en-GB" sz="2400" dirty="0" err="1">
                <a:solidFill>
                  <a:schemeClr val="bg1"/>
                </a:solidFill>
              </a:rPr>
              <a:t>kompüter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proqramı"nı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təsvir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etdi</a:t>
            </a:r>
            <a:r>
              <a:rPr lang="en-GB" sz="2400" dirty="0">
                <a:solidFill>
                  <a:schemeClr val="bg1"/>
                </a:solidFill>
              </a:rPr>
              <a:t>. Bu, </a:t>
            </a:r>
            <a:r>
              <a:rPr lang="en-GB" sz="2400" dirty="0" err="1">
                <a:solidFill>
                  <a:schemeClr val="bg1"/>
                </a:solidFill>
              </a:rPr>
              <a:t>kompüterlər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üçün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yazılmış</a:t>
            </a:r>
            <a:r>
              <a:rPr lang="en-GB" sz="2400" dirty="0">
                <a:solidFill>
                  <a:schemeClr val="bg1"/>
                </a:solidFill>
              </a:rPr>
              <a:t> ilk </a:t>
            </a:r>
            <a:r>
              <a:rPr lang="en-GB" sz="2400" dirty="0" err="1">
                <a:solidFill>
                  <a:schemeClr val="bg1"/>
                </a:solidFill>
              </a:rPr>
              <a:t>proqramlar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arasında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hesab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edilir</a:t>
            </a:r>
            <a:r>
              <a:rPr lang="en-GB" sz="2400" dirty="0">
                <a:solidFill>
                  <a:schemeClr val="bg1"/>
                </a:solidFill>
              </a:rPr>
              <a:t>.</a:t>
            </a:r>
            <a:r>
              <a:rPr lang="az-Latn-AZ" sz="2400" dirty="0">
                <a:solidFill>
                  <a:schemeClr val="bg1"/>
                </a:solidFill>
              </a:rPr>
              <a:t> 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5E0DB-2F93-E866-C5CF-2463D902B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58" y="418751"/>
            <a:ext cx="3757182" cy="2817887"/>
          </a:xfrm>
          <a:prstGeom prst="rect">
            <a:avLst/>
          </a:prstGeom>
        </p:spPr>
      </p:pic>
      <p:pic>
        <p:nvPicPr>
          <p:cNvPr id="3076" name="Picture 4" descr="Types of Computers - GeeksforGeeks">
            <a:extLst>
              <a:ext uri="{FF2B5EF4-FFF2-40B4-BE49-F238E27FC236}">
                <a16:creationId xmlns:a16="http://schemas.microsoft.com/office/drawing/2014/main" id="{040F3433-593B-F423-74E4-010BCBED0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58" y="3428999"/>
            <a:ext cx="3757182" cy="266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54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3" name="Right Triangle 308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1DAEE-503D-88CA-CB8C-7E3B1DC8679C}"/>
              </a:ext>
            </a:extLst>
          </p:cNvPr>
          <p:cNvSpPr txBox="1"/>
          <p:nvPr/>
        </p:nvSpPr>
        <p:spPr>
          <a:xfrm>
            <a:off x="1726696" y="1012954"/>
            <a:ext cx="67511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Ada Lovelace </a:t>
            </a:r>
            <a:r>
              <a:rPr lang="en-GB" sz="2800" dirty="0" err="1"/>
              <a:t>həyatını</a:t>
            </a:r>
            <a:r>
              <a:rPr lang="en-GB" sz="2800" dirty="0"/>
              <a:t> </a:t>
            </a:r>
            <a:r>
              <a:rPr lang="en-GB" sz="2800" dirty="0" err="1"/>
              <a:t>və</a:t>
            </a:r>
            <a:r>
              <a:rPr lang="en-GB" sz="2800" dirty="0"/>
              <a:t> </a:t>
            </a:r>
            <a:r>
              <a:rPr lang="en-GB" sz="2800" dirty="0" err="1"/>
              <a:t>elmi</a:t>
            </a:r>
            <a:r>
              <a:rPr lang="en-GB" sz="2800" dirty="0"/>
              <a:t> </a:t>
            </a:r>
            <a:r>
              <a:rPr lang="en-GB" sz="2800" dirty="0" err="1"/>
              <a:t>işlərini</a:t>
            </a:r>
            <a:r>
              <a:rPr lang="en-GB" sz="2800" dirty="0"/>
              <a:t> </a:t>
            </a:r>
            <a:r>
              <a:rPr lang="en-GB" sz="2800" dirty="0" err="1"/>
              <a:t>çox</a:t>
            </a:r>
            <a:r>
              <a:rPr lang="en-GB" sz="2800" dirty="0"/>
              <a:t> </a:t>
            </a:r>
            <a:r>
              <a:rPr lang="en-GB" sz="2800" dirty="0" err="1"/>
              <a:t>gənc</a:t>
            </a:r>
            <a:r>
              <a:rPr lang="en-GB" sz="2800" dirty="0"/>
              <a:t> </a:t>
            </a:r>
            <a:r>
              <a:rPr lang="en-GB" sz="2800" dirty="0" err="1"/>
              <a:t>yaşta</a:t>
            </a:r>
            <a:r>
              <a:rPr lang="en-GB" sz="2800" dirty="0"/>
              <a:t> </a:t>
            </a:r>
            <a:r>
              <a:rPr lang="en-GB" sz="2800" dirty="0" err="1"/>
              <a:t>vəfat</a:t>
            </a:r>
            <a:r>
              <a:rPr lang="en-GB" sz="2800" dirty="0"/>
              <a:t> </a:t>
            </a:r>
            <a:r>
              <a:rPr lang="en-GB" sz="2800" dirty="0" err="1"/>
              <a:t>etməsi</a:t>
            </a:r>
            <a:r>
              <a:rPr lang="en-GB" sz="2800" dirty="0"/>
              <a:t> </a:t>
            </a:r>
            <a:r>
              <a:rPr lang="en-GB" sz="2800" dirty="0" err="1"/>
              <a:t>səbəbindən</a:t>
            </a:r>
            <a:r>
              <a:rPr lang="en-GB" sz="2800" dirty="0"/>
              <a:t> </a:t>
            </a:r>
            <a:r>
              <a:rPr lang="en-GB" sz="2800" dirty="0" err="1"/>
              <a:t>çox</a:t>
            </a:r>
            <a:r>
              <a:rPr lang="en-GB" sz="2800" dirty="0"/>
              <a:t> </a:t>
            </a:r>
            <a:r>
              <a:rPr lang="en-GB" sz="2800" dirty="0" err="1"/>
              <a:t>qısadır</a:t>
            </a:r>
            <a:r>
              <a:rPr lang="en-GB" sz="2800" dirty="0"/>
              <a:t>, </a:t>
            </a:r>
            <a:r>
              <a:rPr lang="en-GB" sz="2800" dirty="0" err="1"/>
              <a:t>amma</a:t>
            </a:r>
            <a:r>
              <a:rPr lang="en-GB" sz="2800" dirty="0"/>
              <a:t> </a:t>
            </a:r>
            <a:r>
              <a:rPr lang="en-GB" sz="2800" dirty="0" err="1"/>
              <a:t>onun</a:t>
            </a:r>
            <a:r>
              <a:rPr lang="en-GB" sz="2800" dirty="0"/>
              <a:t> </a:t>
            </a:r>
            <a:r>
              <a:rPr lang="en-GB" sz="2800" dirty="0" err="1"/>
              <a:t>yazdığı</a:t>
            </a:r>
            <a:r>
              <a:rPr lang="en-GB" sz="2800" dirty="0"/>
              <a:t> </a:t>
            </a:r>
            <a:r>
              <a:rPr lang="en-GB" sz="2800" dirty="0" err="1"/>
              <a:t>qeydlər</a:t>
            </a:r>
            <a:r>
              <a:rPr lang="en-GB" sz="2800" dirty="0"/>
              <a:t> </a:t>
            </a:r>
            <a:r>
              <a:rPr lang="en-GB" sz="2800" dirty="0" err="1"/>
              <a:t>və</a:t>
            </a:r>
            <a:r>
              <a:rPr lang="en-GB" sz="2800" dirty="0"/>
              <a:t> </a:t>
            </a:r>
            <a:r>
              <a:rPr lang="en-GB" sz="2800" dirty="0" err="1"/>
              <a:t>təsirli</a:t>
            </a:r>
            <a:r>
              <a:rPr lang="en-GB" sz="2800" dirty="0"/>
              <a:t> </a:t>
            </a:r>
            <a:r>
              <a:rPr lang="en-GB" sz="2800" dirty="0" err="1"/>
              <a:t>fikirləri</a:t>
            </a:r>
            <a:r>
              <a:rPr lang="en-GB" sz="2800" dirty="0"/>
              <a:t> </a:t>
            </a:r>
            <a:r>
              <a:rPr lang="en-GB" sz="2800" dirty="0" err="1"/>
              <a:t>kompüter</a:t>
            </a:r>
            <a:r>
              <a:rPr lang="en-GB" sz="2800" dirty="0"/>
              <a:t> </a:t>
            </a:r>
            <a:r>
              <a:rPr lang="en-GB" sz="2800" dirty="0" err="1"/>
              <a:t>elminin</a:t>
            </a:r>
            <a:r>
              <a:rPr lang="en-GB" sz="2800" dirty="0"/>
              <a:t> </a:t>
            </a:r>
            <a:r>
              <a:rPr lang="en-GB" sz="2800" dirty="0" err="1"/>
              <a:t>tarixinə</a:t>
            </a:r>
            <a:r>
              <a:rPr lang="en-GB" sz="2800" dirty="0"/>
              <a:t> </a:t>
            </a:r>
            <a:r>
              <a:rPr lang="en-GB" sz="2800" dirty="0" err="1"/>
              <a:t>qalıcı</a:t>
            </a:r>
            <a:r>
              <a:rPr lang="en-GB" sz="2800" dirty="0"/>
              <a:t> </a:t>
            </a:r>
            <a:r>
              <a:rPr lang="en-GB" sz="2800" dirty="0" err="1"/>
              <a:t>bir</a:t>
            </a:r>
            <a:r>
              <a:rPr lang="en-GB" sz="2800" dirty="0"/>
              <a:t> </a:t>
            </a:r>
            <a:r>
              <a:rPr lang="en-GB" sz="2800" dirty="0" err="1"/>
              <a:t>iz</a:t>
            </a:r>
            <a:r>
              <a:rPr lang="en-GB" sz="2800" dirty="0"/>
              <a:t> </a:t>
            </a:r>
            <a:r>
              <a:rPr lang="en-GB" sz="2800" dirty="0" err="1"/>
              <a:t>qoymuştur</a:t>
            </a:r>
            <a:r>
              <a:rPr lang="en-GB" sz="2800" dirty="0"/>
              <a:t>. O, </a:t>
            </a:r>
            <a:r>
              <a:rPr lang="en-GB" sz="2800" dirty="0" err="1"/>
              <a:t>kompüter</a:t>
            </a:r>
            <a:r>
              <a:rPr lang="en-GB" sz="2800" dirty="0"/>
              <a:t> </a:t>
            </a:r>
            <a:r>
              <a:rPr lang="en-GB" sz="2800" dirty="0" err="1"/>
              <a:t>proqramçılığı</a:t>
            </a:r>
            <a:r>
              <a:rPr lang="en-GB" sz="2800" dirty="0"/>
              <a:t> </a:t>
            </a:r>
            <a:r>
              <a:rPr lang="en-GB" sz="2800" dirty="0" err="1"/>
              <a:t>sahəsində</a:t>
            </a:r>
            <a:r>
              <a:rPr lang="en-GB" sz="2800" dirty="0"/>
              <a:t> </a:t>
            </a:r>
            <a:r>
              <a:rPr lang="en-GB" sz="2800" dirty="0" err="1"/>
              <a:t>qadınların</a:t>
            </a:r>
            <a:r>
              <a:rPr lang="en-GB" sz="2800" dirty="0"/>
              <a:t> </a:t>
            </a:r>
            <a:r>
              <a:rPr lang="en-GB" sz="2800" dirty="0" err="1"/>
              <a:t>rolünün</a:t>
            </a:r>
            <a:r>
              <a:rPr lang="en-GB" sz="2800" dirty="0"/>
              <a:t> </a:t>
            </a:r>
            <a:r>
              <a:rPr lang="en-GB" sz="2800" dirty="0" err="1"/>
              <a:t>və</a:t>
            </a:r>
            <a:r>
              <a:rPr lang="en-GB" sz="2800" dirty="0"/>
              <a:t> </a:t>
            </a:r>
            <a:r>
              <a:rPr lang="en-GB" sz="2800" dirty="0" err="1"/>
              <a:t>önəminin</a:t>
            </a:r>
            <a:r>
              <a:rPr lang="en-GB" sz="2800" dirty="0"/>
              <a:t> </a:t>
            </a:r>
            <a:r>
              <a:rPr lang="en-GB" sz="2800" dirty="0" err="1"/>
              <a:t>qəbul</a:t>
            </a:r>
            <a:r>
              <a:rPr lang="en-GB" sz="2800" dirty="0"/>
              <a:t> </a:t>
            </a:r>
            <a:r>
              <a:rPr lang="en-GB" sz="2800" dirty="0" err="1"/>
              <a:t>edilməsinə</a:t>
            </a:r>
            <a:r>
              <a:rPr lang="en-GB" sz="2800" dirty="0"/>
              <a:t> </a:t>
            </a:r>
            <a:r>
              <a:rPr lang="en-GB" sz="2800" dirty="0" err="1"/>
              <a:t>və</a:t>
            </a:r>
            <a:r>
              <a:rPr lang="en-GB" sz="2800" dirty="0"/>
              <a:t> </a:t>
            </a:r>
            <a:r>
              <a:rPr lang="en-GB" sz="2800" dirty="0" err="1"/>
              <a:t>kompüter</a:t>
            </a:r>
            <a:r>
              <a:rPr lang="en-GB" sz="2800" dirty="0"/>
              <a:t> </a:t>
            </a:r>
            <a:r>
              <a:rPr lang="en-GB" sz="2800" dirty="0" err="1"/>
              <a:t>elminin</a:t>
            </a:r>
            <a:r>
              <a:rPr lang="en-GB" sz="2800" dirty="0"/>
              <a:t> </a:t>
            </a:r>
            <a:r>
              <a:rPr lang="en-GB" sz="2800" dirty="0" err="1"/>
              <a:t>gələcək</a:t>
            </a:r>
            <a:r>
              <a:rPr lang="en-GB" sz="2800" dirty="0"/>
              <a:t> </a:t>
            </a:r>
            <a:r>
              <a:rPr lang="en-GB" sz="2800" dirty="0" err="1"/>
              <a:t>inkişafına</a:t>
            </a:r>
            <a:r>
              <a:rPr lang="en-GB" sz="2800" dirty="0"/>
              <a:t> </a:t>
            </a:r>
            <a:r>
              <a:rPr lang="en-GB" sz="2800" dirty="0" err="1"/>
              <a:t>şübhəsiz</a:t>
            </a:r>
            <a:r>
              <a:rPr lang="en-GB" sz="2800" dirty="0"/>
              <a:t> ki, </a:t>
            </a:r>
            <a:r>
              <a:rPr lang="en-GB" sz="2800" dirty="0" err="1"/>
              <a:t>böyük</a:t>
            </a:r>
            <a:r>
              <a:rPr lang="en-GB" sz="2800" dirty="0"/>
              <a:t> </a:t>
            </a:r>
            <a:r>
              <a:rPr lang="en-GB" sz="2800" dirty="0" err="1"/>
              <a:t>bir</a:t>
            </a:r>
            <a:r>
              <a:rPr lang="en-GB" sz="2800" dirty="0"/>
              <a:t> </a:t>
            </a:r>
            <a:r>
              <a:rPr lang="en-GB" sz="2800" dirty="0" err="1"/>
              <a:t>təkan</a:t>
            </a:r>
            <a:r>
              <a:rPr lang="en-GB" sz="2800" dirty="0"/>
              <a:t> </a:t>
            </a:r>
            <a:r>
              <a:rPr lang="en-GB" sz="2800" dirty="0" err="1"/>
              <a:t>vermişdir</a:t>
            </a:r>
            <a:r>
              <a:rPr lang="en-GB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145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: Shape 147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532" y="1838017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az-Latn-AZ" b="1" dirty="0">
                <a:solidFill>
                  <a:schemeClr val="tx1"/>
                </a:solidFill>
                <a:ea typeface="+mj-ea"/>
                <a:cs typeface="+mj-cs"/>
              </a:rPr>
              <a:t>First Machine Code </a:t>
            </a:r>
            <a:endParaRPr lang="en-US" b="1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141" name="Date Placeholder 140">
            <a:extLst>
              <a:ext uri="{FF2B5EF4-FFF2-40B4-BE49-F238E27FC236}">
                <a16:creationId xmlns:a16="http://schemas.microsoft.com/office/drawing/2014/main" id="{3E96791E-3AF0-4956-AFA7-A8A89E8EB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092870-CB6F-486D-8987-E9A869093B04}" type="datetime1">
              <a:rPr lang="en-US" sz="1000"/>
              <a:pPr>
                <a:spcAft>
                  <a:spcPts val="600"/>
                </a:spcAft>
              </a:pPr>
              <a:t>5/25/2023</a:t>
            </a:fld>
            <a:endParaRPr lang="en-US" sz="1000"/>
          </a:p>
        </p:txBody>
      </p:sp>
      <p:sp>
        <p:nvSpPr>
          <p:cNvPr id="156" name="Freeform: Shape 149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ow was the first computer code created? - Quora">
            <a:extLst>
              <a:ext uri="{FF2B5EF4-FFF2-40B4-BE49-F238E27FC236}">
                <a16:creationId xmlns:a16="http://schemas.microsoft.com/office/drawing/2014/main" id="{037CD5B3-54BF-013F-F242-AA66E704B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476431"/>
            <a:ext cx="285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ow was the first computer code made? A computer needs to be programmed to  display the code, but how do you program the computer before it is  programmed to display the code">
            <a:extLst>
              <a:ext uri="{FF2B5EF4-FFF2-40B4-BE49-F238E27FC236}">
                <a16:creationId xmlns:a16="http://schemas.microsoft.com/office/drawing/2014/main" id="{B5975F56-CD4A-BD45-348D-FE6CCE49A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586" y="2952013"/>
            <a:ext cx="6156632" cy="275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40280_TF16411245_Win32" id="{33C70362-BA4B-4895-927F-CB48CBF7D6C5}" vid="{56BF4597-7B40-4E55-A252-C139064E89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{1B3740D8-C36D-46AE-B724-B1146C3CE8DA}tf16411245_win32</Template>
  <TotalTime>53</TotalTime>
  <Words>619</Words>
  <Application>Microsoft Office PowerPoint</Application>
  <PresentationFormat>Widescreen</PresentationFormat>
  <Paragraphs>31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Biome Light</vt:lpstr>
      <vt:lpstr>Calibri</vt:lpstr>
      <vt:lpstr>Office Theme</vt:lpstr>
      <vt:lpstr>Sərbəst iş Tələbə :  Mirzəyeva Günel Fənn :  Alqoritmin Analizi Qrup : KE022S2</vt:lpstr>
      <vt:lpstr>PowerPoint Presentation</vt:lpstr>
      <vt:lpstr>Ada  Lavleys  haqqında qısa məlumat</vt:lpstr>
      <vt:lpstr>Ada Lavleys kimdir?</vt:lpstr>
      <vt:lpstr>PowerPoint Presentation</vt:lpstr>
      <vt:lpstr>PowerPoint Presentation</vt:lpstr>
      <vt:lpstr>PowerPoint Presentation</vt:lpstr>
      <vt:lpstr>PowerPoint Presentation</vt:lpstr>
      <vt:lpstr>First Machine Code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Sərbəst iş Tələbə : Əliyev Zakir Fənn : Alqoritmin Analizi Qrup : KE022S2</dc:title>
  <dc:creator>Zakir Aliyev Agamehdi</dc:creator>
  <cp:lastModifiedBy>Zakir Aliyev Agamehdi</cp:lastModifiedBy>
  <cp:revision>2</cp:revision>
  <dcterms:created xsi:type="dcterms:W3CDTF">2023-05-18T20:42:04Z</dcterms:created>
  <dcterms:modified xsi:type="dcterms:W3CDTF">2023-05-25T18:27:22Z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