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0691813" cy="7559675"/>
  <p:notesSz cx="7559675" cy="10691813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Quicksa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963"/>
    <a:srgbClr val="FC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F3D309-125C-4DEA-B2AA-02E03B3C1F40}">
  <a:tblStyle styleId="{4CF3D309-125C-4DEA-B2AA-02E03B3C1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08" y="54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e76f48e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e76f48e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b62d9df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b62d9df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b62d9dfdb_0_27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b62d9dfdb_0_27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b62d9dfdb_0_2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b62d9dfdb_0_2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b62d9dfdb_0_27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b62d9dfdb_0_27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62d9dfdb_0_27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62d9dfdb_0_27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512075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835700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3"/>
          </p:nvPr>
        </p:nvSpPr>
        <p:spPr>
          <a:xfrm>
            <a:off x="7159225" y="3829749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>
            <a:off x="51207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83570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>
            <a:off x="715922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763083">
            <a:off x="-475897" y="6936602"/>
            <a:ext cx="4996653" cy="90755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17739" y="-800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5400000">
            <a:off x="9571130" y="31821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5710" y="71213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965350" y="26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9787210" y="69557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307750" y="72324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2075" y="5389799"/>
            <a:ext cx="6111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includes icons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content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Eliana Delacour 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6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-577678">
            <a:off x="6851034" y="6911818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58186" y="-800098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017047">
            <a:off x="9832473" y="6455814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199150" y="71394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2329560" y="2349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26475" y="685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0168122" y="635440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30775" y="1177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 rot="10800000">
            <a:off x="4159331" y="5542182"/>
            <a:ext cx="1414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162;p24"/>
          <p:cNvGrpSpPr/>
          <p:nvPr/>
        </p:nvGrpSpPr>
        <p:grpSpPr>
          <a:xfrm rot="5400000" flipH="1">
            <a:off x="5614089" y="4637376"/>
            <a:ext cx="859040" cy="978121"/>
            <a:chOff x="3764293" y="860974"/>
            <a:chExt cx="827272" cy="941950"/>
          </a:xfrm>
        </p:grpSpPr>
        <p:sp>
          <p:nvSpPr>
            <p:cNvPr id="163" name="Google Shape;163;p24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erge sort ">
            <a:extLst>
              <a:ext uri="{FF2B5EF4-FFF2-40B4-BE49-F238E27FC236}">
                <a16:creationId xmlns:a16="http://schemas.microsoft.com/office/drawing/2014/main" id="{7CA27BFC-D19A-969F-CF89-8155CC30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398588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511667" y="430183"/>
            <a:ext cx="9445841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az-Latn-AZ" dirty="0"/>
              <a:t>əşəkkürlər !!!</a:t>
            </a:r>
            <a:endParaRPr dirty="0"/>
          </a:p>
        </p:txBody>
      </p:sp>
      <p:grpSp>
        <p:nvGrpSpPr>
          <p:cNvPr id="383" name="Google Shape;383;p32"/>
          <p:cNvGrpSpPr/>
          <p:nvPr/>
        </p:nvGrpSpPr>
        <p:grpSpPr>
          <a:xfrm>
            <a:off x="8715515" y="2766942"/>
            <a:ext cx="1464631" cy="1100597"/>
            <a:chOff x="3402541" y="2335632"/>
            <a:chExt cx="1464631" cy="1100597"/>
          </a:xfrm>
        </p:grpSpPr>
        <p:sp>
          <p:nvSpPr>
            <p:cNvPr id="384" name="Google Shape;384;p32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D912110-2E5E-F3BE-6D49-681788F71E78}"/>
              </a:ext>
            </a:extLst>
          </p:cNvPr>
          <p:cNvSpPr/>
          <p:nvPr/>
        </p:nvSpPr>
        <p:spPr>
          <a:xfrm>
            <a:off x="391886" y="5325273"/>
            <a:ext cx="6682154" cy="1155914"/>
          </a:xfrm>
          <a:prstGeom prst="rect">
            <a:avLst/>
          </a:prstGeom>
          <a:solidFill>
            <a:srgbClr val="FCF8EB"/>
          </a:solidFill>
          <a:ln>
            <a:solidFill>
              <a:srgbClr val="FCF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Merge Sort (With Code in Python/C++/Java/C)">
            <a:extLst>
              <a:ext uri="{FF2B5EF4-FFF2-40B4-BE49-F238E27FC236}">
                <a16:creationId xmlns:a16="http://schemas.microsoft.com/office/drawing/2014/main" id="{5315DEB1-AC20-AF7C-AE03-E5E2AB91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30" y="1960183"/>
            <a:ext cx="5134029" cy="52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1741122" y="1126566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/>
              <a:t>MergeSort</a:t>
            </a:r>
            <a:r>
              <a:rPr lang="en-GB" sz="4800" dirty="0"/>
              <a:t> n</a:t>
            </a:r>
            <a:r>
              <a:rPr lang="az-Latn-AZ" sz="4800" dirty="0"/>
              <a:t>ədir</a:t>
            </a:r>
            <a:r>
              <a:rPr lang="en-GB" sz="4800" dirty="0"/>
              <a:t>?</a:t>
            </a:r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893688" y="3737013"/>
            <a:ext cx="8235265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3200" dirty="0" err="1"/>
              <a:t>Birləşdirmə</a:t>
            </a:r>
            <a:r>
              <a:rPr lang="en-GB" sz="3200" dirty="0"/>
              <a:t> </a:t>
            </a:r>
            <a:r>
              <a:rPr lang="en-GB" sz="3200" dirty="0" err="1"/>
              <a:t>sıralaması</a:t>
            </a:r>
            <a:r>
              <a:rPr lang="en-GB" sz="3200" dirty="0"/>
              <a:t> </a:t>
            </a:r>
            <a:r>
              <a:rPr lang="en-GB" sz="3200" dirty="0" err="1"/>
              <a:t>massivi</a:t>
            </a:r>
            <a:r>
              <a:rPr lang="en-GB" sz="3200" dirty="0"/>
              <a:t> </a:t>
            </a:r>
            <a:r>
              <a:rPr lang="en-GB" sz="3200" dirty="0" err="1"/>
              <a:t>daha</a:t>
            </a:r>
            <a:r>
              <a:rPr lang="en-GB" sz="3200" dirty="0"/>
              <a:t> </a:t>
            </a:r>
            <a:r>
              <a:rPr lang="en-GB" sz="3200" dirty="0" err="1"/>
              <a:t>kiçik</a:t>
            </a:r>
            <a:r>
              <a:rPr lang="en-GB" sz="3200" dirty="0"/>
              <a:t> alt </a:t>
            </a:r>
            <a:r>
              <a:rPr lang="en-GB" sz="3200" dirty="0" err="1"/>
              <a:t>massivlərə</a:t>
            </a:r>
            <a:r>
              <a:rPr lang="en-GB" sz="3200" dirty="0"/>
              <a:t> </a:t>
            </a:r>
            <a:r>
              <a:rPr lang="en-GB" sz="3200" dirty="0" err="1"/>
              <a:t>bölmək</a:t>
            </a:r>
            <a:r>
              <a:rPr lang="en-GB" sz="3200" dirty="0"/>
              <a:t>, </a:t>
            </a:r>
            <a:r>
              <a:rPr lang="en-GB" sz="3200" dirty="0" err="1"/>
              <a:t>hər</a:t>
            </a:r>
            <a:r>
              <a:rPr lang="en-GB" sz="3200" dirty="0"/>
              <a:t> </a:t>
            </a:r>
            <a:r>
              <a:rPr lang="en-GB" sz="3200" dirty="0" err="1"/>
              <a:t>bir</a:t>
            </a:r>
            <a:r>
              <a:rPr lang="en-GB" sz="3200" dirty="0"/>
              <a:t> alt </a:t>
            </a:r>
            <a:r>
              <a:rPr lang="en-GB" sz="3200" dirty="0" err="1"/>
              <a:t>massivi</a:t>
            </a:r>
            <a:r>
              <a:rPr lang="en-GB" sz="3200" dirty="0"/>
              <a:t> </a:t>
            </a:r>
            <a:r>
              <a:rPr lang="en-GB" sz="3200" dirty="0" err="1"/>
              <a:t>çeşidləmək</a:t>
            </a:r>
            <a:r>
              <a:rPr lang="en-GB" sz="3200" dirty="0"/>
              <a:t> </a:t>
            </a:r>
            <a:r>
              <a:rPr lang="en-GB" sz="3200" dirty="0" err="1"/>
              <a:t>və</a:t>
            </a:r>
            <a:r>
              <a:rPr lang="en-GB" sz="3200" dirty="0"/>
              <a:t> </a:t>
            </a:r>
            <a:r>
              <a:rPr lang="en-GB" sz="3200" dirty="0" err="1"/>
              <a:t>sonra</a:t>
            </a:r>
            <a:r>
              <a:rPr lang="en-GB" sz="3200" dirty="0"/>
              <a:t> </a:t>
            </a:r>
            <a:r>
              <a:rPr lang="en-GB" sz="3200" dirty="0" err="1"/>
              <a:t>çeşidlənmiş</a:t>
            </a:r>
            <a:r>
              <a:rPr lang="en-GB" sz="3200" dirty="0"/>
              <a:t> alt </a:t>
            </a:r>
            <a:r>
              <a:rPr lang="en-GB" sz="3200" dirty="0" err="1"/>
              <a:t>massivləri</a:t>
            </a:r>
            <a:r>
              <a:rPr lang="en-GB" sz="3200" dirty="0"/>
              <a:t> </a:t>
            </a:r>
            <a:r>
              <a:rPr lang="en-GB" sz="3200" dirty="0" err="1"/>
              <a:t>yenidən</a:t>
            </a:r>
            <a:r>
              <a:rPr lang="en-GB" sz="3200" dirty="0"/>
              <a:t> </a:t>
            </a:r>
            <a:r>
              <a:rPr lang="en-GB" sz="3200" dirty="0" err="1"/>
              <a:t>birləşdirərək</a:t>
            </a:r>
            <a:r>
              <a:rPr lang="en-GB" sz="3200" dirty="0"/>
              <a:t> son </a:t>
            </a:r>
            <a:r>
              <a:rPr lang="en-GB" sz="3200" dirty="0" err="1"/>
              <a:t>çeşidlənmiş</a:t>
            </a:r>
            <a:r>
              <a:rPr lang="en-GB" sz="3200" dirty="0"/>
              <a:t> </a:t>
            </a:r>
            <a:r>
              <a:rPr lang="en-GB" sz="3200" dirty="0" err="1"/>
              <a:t>massiv</a:t>
            </a:r>
            <a:r>
              <a:rPr lang="en-GB" sz="3200" dirty="0"/>
              <a:t> </a:t>
            </a:r>
            <a:r>
              <a:rPr lang="en-GB" sz="3200" dirty="0" err="1"/>
              <a:t>yaratmaqla</a:t>
            </a:r>
            <a:r>
              <a:rPr lang="en-GB" sz="3200" dirty="0"/>
              <a:t> </a:t>
            </a:r>
            <a:r>
              <a:rPr lang="en-GB" sz="3200" dirty="0" err="1"/>
              <a:t>işləyən</a:t>
            </a:r>
            <a:r>
              <a:rPr lang="en-GB" sz="3200" dirty="0"/>
              <a:t> </a:t>
            </a:r>
            <a:r>
              <a:rPr lang="en-GB" sz="3200" dirty="0" err="1"/>
              <a:t>çeşidləmə</a:t>
            </a:r>
            <a:r>
              <a:rPr lang="en-GB" sz="3200" dirty="0"/>
              <a:t> </a:t>
            </a:r>
            <a:r>
              <a:rPr lang="en-GB" sz="3200" dirty="0" err="1"/>
              <a:t>alqoritmi</a:t>
            </a:r>
            <a:r>
              <a:rPr lang="en-GB" sz="3200" dirty="0"/>
              <a:t> </a:t>
            </a:r>
            <a:r>
              <a:rPr lang="en-GB" sz="3200" dirty="0" err="1"/>
              <a:t>kimi</a:t>
            </a:r>
            <a:r>
              <a:rPr lang="en-GB" sz="3200" dirty="0"/>
              <a:t> </a:t>
            </a:r>
            <a:r>
              <a:rPr lang="en-GB" sz="3200" dirty="0" err="1"/>
              <a:t>müəyyən</a:t>
            </a:r>
            <a:r>
              <a:rPr lang="en-GB" sz="3200" dirty="0"/>
              <a:t> </a:t>
            </a:r>
            <a:r>
              <a:rPr lang="en-GB" sz="3200" dirty="0" err="1"/>
              <a:t>edilir</a:t>
            </a:r>
            <a:r>
              <a:rPr lang="en-GB" sz="3200" dirty="0"/>
              <a:t>.</a:t>
            </a: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6"/>
          </p:nvPr>
        </p:nvSpPr>
        <p:spPr>
          <a:xfrm>
            <a:off x="854022" y="1460689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87" name="Google Shape;187;p25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584534" y="1789360"/>
            <a:ext cx="5394236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1800" b="1" dirty="0" err="1">
                <a:latin typeface="Quicksand" panose="020B0604020202020204" charset="0"/>
              </a:rPr>
              <a:t>Bunu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rekursiv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alqoritm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kimi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düşünün</a:t>
            </a:r>
            <a:r>
              <a:rPr lang="en-GB" sz="1800" b="1" dirty="0">
                <a:latin typeface="Quicksand" panose="020B0604020202020204" charset="0"/>
              </a:rPr>
              <a:t>, </a:t>
            </a:r>
            <a:r>
              <a:rPr lang="en-GB" sz="1800" b="1" dirty="0" err="1">
                <a:latin typeface="Quicksand" panose="020B0604020202020204" charset="0"/>
              </a:rPr>
              <a:t>daha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sonra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bölünməyənə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qədər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massivi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davamlı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olaraq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yarıya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bölür</a:t>
            </a:r>
            <a:r>
              <a:rPr lang="en-GB" sz="1800" b="1" dirty="0">
                <a:latin typeface="Quicksand" panose="020B0604020202020204" charset="0"/>
              </a:rPr>
              <a:t>. Bu o </a:t>
            </a:r>
            <a:r>
              <a:rPr lang="en-GB" sz="1800" b="1" dirty="0" err="1">
                <a:latin typeface="Quicksand" panose="020B0604020202020204" charset="0"/>
              </a:rPr>
              <a:t>deməkdir</a:t>
            </a:r>
            <a:r>
              <a:rPr lang="en-GB" sz="1800" b="1" dirty="0">
                <a:latin typeface="Quicksand" panose="020B0604020202020204" charset="0"/>
              </a:rPr>
              <a:t> ki, </a:t>
            </a:r>
            <a:r>
              <a:rPr lang="en-GB" sz="1800" b="1" dirty="0" err="1">
                <a:latin typeface="Quicksand" panose="020B0604020202020204" charset="0"/>
              </a:rPr>
              <a:t>massiv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boş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olarsa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və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yalnız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</a:t>
            </a:r>
            <a:r>
              <a:rPr lang="en-GB" sz="1800" b="1" dirty="0">
                <a:latin typeface="Quicksand" panose="020B0604020202020204" charset="0"/>
              </a:rPr>
              <a:t> element </a:t>
            </a:r>
            <a:r>
              <a:rPr lang="en-GB" sz="1800" b="1" dirty="0" err="1">
                <a:latin typeface="Quicksand" panose="020B0604020202020204" charset="0"/>
              </a:rPr>
              <a:t>qalsa</a:t>
            </a:r>
            <a:r>
              <a:rPr lang="en-GB" sz="1800" b="1" dirty="0">
                <a:latin typeface="Quicksand" panose="020B0604020202020204" charset="0"/>
              </a:rPr>
              <a:t>, </a:t>
            </a:r>
            <a:r>
              <a:rPr lang="en-GB" sz="1800" b="1" dirty="0" err="1">
                <a:latin typeface="Quicksand" panose="020B0604020202020204" charset="0"/>
              </a:rPr>
              <a:t>bölmə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dayanacaq</a:t>
            </a:r>
            <a:r>
              <a:rPr lang="en-GB" sz="1800" b="1" dirty="0">
                <a:latin typeface="Quicksand" panose="020B0604020202020204" charset="0"/>
              </a:rPr>
              <a:t>, </a:t>
            </a:r>
            <a:r>
              <a:rPr lang="en-GB" sz="1800" b="1" dirty="0" err="1">
                <a:latin typeface="Quicksand" panose="020B0604020202020204" charset="0"/>
              </a:rPr>
              <a:t>yəni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rekursiyanı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dayandırmaq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üçün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əsas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haldır</a:t>
            </a:r>
            <a:r>
              <a:rPr lang="en-GB" sz="1800" b="1" dirty="0">
                <a:latin typeface="Quicksand" panose="020B0604020202020204" charset="0"/>
              </a:rPr>
              <a:t>. </a:t>
            </a:r>
            <a:r>
              <a:rPr lang="en-GB" sz="1800" b="1" dirty="0" err="1">
                <a:latin typeface="Quicksand" panose="020B0604020202020204" charset="0"/>
              </a:rPr>
              <a:t>Massivin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neçə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elementi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varsa</a:t>
            </a:r>
            <a:r>
              <a:rPr lang="en-GB" sz="1800" b="1" dirty="0">
                <a:latin typeface="Quicksand" panose="020B0604020202020204" charset="0"/>
              </a:rPr>
              <a:t>, </a:t>
            </a:r>
            <a:r>
              <a:rPr lang="en-GB" sz="1800" b="1" dirty="0" err="1">
                <a:latin typeface="Quicksand" panose="020B0604020202020204" charset="0"/>
              </a:rPr>
              <a:t>massivi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yarıya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bölün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və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hər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yarımda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rekursiv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olaraq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birləşmə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növünü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çağırın</a:t>
            </a:r>
            <a:r>
              <a:rPr lang="en-GB" sz="1800" b="1" dirty="0">
                <a:latin typeface="Quicksand" panose="020B0604020202020204" charset="0"/>
              </a:rPr>
              <a:t>. </a:t>
            </a:r>
            <a:r>
              <a:rPr lang="en-GB" sz="1800" b="1" dirty="0" err="1">
                <a:latin typeface="Quicksand" panose="020B0604020202020204" charset="0"/>
              </a:rPr>
              <a:t>Nəhayət</a:t>
            </a:r>
            <a:r>
              <a:rPr lang="en-GB" sz="1800" b="1" dirty="0">
                <a:latin typeface="Quicksand" panose="020B0604020202020204" charset="0"/>
              </a:rPr>
              <a:t>, </a:t>
            </a:r>
            <a:r>
              <a:rPr lang="en-GB" sz="1800" b="1" dirty="0" err="1">
                <a:latin typeface="Quicksand" panose="020B0604020202020204" charset="0"/>
              </a:rPr>
              <a:t>hər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iki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yarım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çeşidləndikdə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birləşmə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əməliyyatı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tətbiq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edilir</a:t>
            </a:r>
            <a:r>
              <a:rPr lang="en-GB" sz="1800" b="1" dirty="0">
                <a:latin typeface="Quicksand" panose="020B0604020202020204" charset="0"/>
              </a:rPr>
              <a:t>. </a:t>
            </a:r>
            <a:r>
              <a:rPr lang="en-GB" sz="1800" b="1" dirty="0" err="1">
                <a:latin typeface="Quicksand" panose="020B0604020202020204" charset="0"/>
              </a:rPr>
              <a:t>Birləşdirmə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əməliyyatı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iki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kiçik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çeşidlənmiş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massiv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götürmək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və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nəticədə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daha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böyük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etmək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üçün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onları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birləşdirmək</a:t>
            </a:r>
            <a:r>
              <a:rPr lang="en-GB" sz="1800" b="1" dirty="0">
                <a:latin typeface="Quicksand" panose="020B0604020202020204" charset="0"/>
              </a:rPr>
              <a:t> </a:t>
            </a:r>
            <a:r>
              <a:rPr lang="en-GB" sz="1800" b="1" dirty="0" err="1">
                <a:latin typeface="Quicksand" panose="020B0604020202020204" charset="0"/>
              </a:rPr>
              <a:t>prosesidir</a:t>
            </a:r>
            <a:r>
              <a:rPr lang="en-GB" sz="1800" b="1" dirty="0">
                <a:latin typeface="Quicksand" panose="020B0604020202020204" charset="0"/>
              </a:rPr>
              <a:t>.</a:t>
            </a:r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924057" y="693562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/>
              <a:t>02. </a:t>
            </a:r>
            <a:r>
              <a:rPr lang="en-GB" sz="4400" dirty="0" err="1"/>
              <a:t>MergeSort</a:t>
            </a:r>
            <a:r>
              <a:rPr lang="en-GB" sz="4400" dirty="0"/>
              <a:t> </a:t>
            </a:r>
            <a:r>
              <a:rPr lang="en-GB" sz="4400" dirty="0" err="1"/>
              <a:t>necə</a:t>
            </a:r>
            <a:r>
              <a:rPr lang="en-GB" sz="4400" dirty="0"/>
              <a:t> </a:t>
            </a:r>
            <a:r>
              <a:rPr lang="en-GB" sz="4400" dirty="0" err="1"/>
              <a:t>işləyir</a:t>
            </a:r>
            <a:r>
              <a:rPr lang="en-GB" sz="4400" dirty="0"/>
              <a:t>?</a:t>
            </a:r>
          </a:p>
        </p:txBody>
      </p:sp>
      <p:pic>
        <p:nvPicPr>
          <p:cNvPr id="3" name="Picture 2" descr="A picture containing screenshot, text, font, diagram&#10;&#10;Description automatically generated">
            <a:extLst>
              <a:ext uri="{FF2B5EF4-FFF2-40B4-BE49-F238E27FC236}">
                <a16:creationId xmlns:a16="http://schemas.microsoft.com/office/drawing/2014/main" id="{090DE79E-6157-306F-769E-215C0810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82" y="2019718"/>
            <a:ext cx="4206277" cy="4052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672849" y="786283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r>
              <a:rPr lang="az-Latn-AZ" dirty="0"/>
              <a:t>03. </a:t>
            </a:r>
            <a:r>
              <a:rPr lang="en-GB" sz="36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Birləşdirmə</a:t>
            </a:r>
            <a:r>
              <a:rPr lang="en-GB" sz="36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36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Sortuna</a:t>
            </a:r>
            <a:r>
              <a:rPr lang="en-GB" sz="36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36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ehtiyac</a:t>
            </a:r>
            <a:endParaRPr lang="en-GB" dirty="0"/>
          </a:p>
        </p:txBody>
      </p:sp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4C3CBC94-2E20-3679-6B5D-888AC4AA146E}"/>
              </a:ext>
            </a:extLst>
          </p:cNvPr>
          <p:cNvSpPr txBox="1">
            <a:spLocks/>
          </p:cNvSpPr>
          <p:nvPr/>
        </p:nvSpPr>
        <p:spPr>
          <a:xfrm>
            <a:off x="672849" y="1829554"/>
            <a:ext cx="8290281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Birləşdirmə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Sortuna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ehtiyac</a:t>
            </a:r>
            <a:endParaRPr lang="en-GB" sz="2000" b="1" i="0" dirty="0">
              <a:solidFill>
                <a:srgbClr val="424963"/>
              </a:solidFill>
              <a:effectLst/>
              <a:latin typeface="Quicksand" panose="020B0604020202020204" charset="0"/>
            </a:endParaRPr>
          </a:p>
          <a:p>
            <a:pPr algn="l" fontAlgn="base"/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Maraqlana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biləcəyiniz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şey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bu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alqoritmin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hansı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xüsusiyyətə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sahib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olmasıdır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.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Artıq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sıra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alqoritmlərimiz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var,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onda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bu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alqoritm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nəyə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lazımdır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?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Birləşmə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çeşidinin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əsas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üstünlüklərindən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onun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O(n log n) zaman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mürəkkəbliyinə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malik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olmasıdır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yəni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o,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böyük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massivləri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nisbətən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tez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çeşidləyə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bilir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. O,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həm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də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sabit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çeşiddir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yəni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zamanı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bərabər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qiymətli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elementlərin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sırası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qorunur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.</a:t>
            </a:r>
          </a:p>
          <a:p>
            <a:pPr algn="l" fontAlgn="base"/>
            <a:endParaRPr lang="en-GB" sz="2000" b="1" i="0" dirty="0">
              <a:solidFill>
                <a:srgbClr val="424963"/>
              </a:solidFill>
              <a:effectLst/>
              <a:latin typeface="Quicksand" panose="020B0604020202020204" charset="0"/>
            </a:endParaRPr>
          </a:p>
          <a:p>
            <a:pPr algn="l" fontAlgn="base"/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Birləşdirmə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böyük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verilənlər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dəstlərinin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çeşidlənməsi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üçün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məşhur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seçimdir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çünki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o,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nisbətən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səmərəli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və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tətbiqi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asandır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.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rejiminin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ümumi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performansını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yaxşılaşdırmaq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üçün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tez-tez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tez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çeşidləmə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kimi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digər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alqoritmlərlə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birlikdə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istifadə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 </a:t>
            </a:r>
            <a:r>
              <a:rPr lang="en-GB" sz="2000" b="1" i="0" dirty="0" err="1">
                <a:solidFill>
                  <a:srgbClr val="424963"/>
                </a:solidFill>
                <a:effectLst/>
                <a:latin typeface="Quicksand" panose="020B0604020202020204" charset="0"/>
              </a:rPr>
              <a:t>olunur</a:t>
            </a:r>
            <a:r>
              <a:rPr lang="en-GB" sz="2000" b="1" i="0" dirty="0">
                <a:solidFill>
                  <a:srgbClr val="424963"/>
                </a:solidFill>
                <a:effectLst/>
                <a:latin typeface="Quicksand" panose="020B0604020202020204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88F56C8-8AA2-DDC5-CF32-3098372C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05" y="300112"/>
            <a:ext cx="7258374" cy="6675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DC629-E995-9B66-7965-673345BB1ECF}"/>
              </a:ext>
            </a:extLst>
          </p:cNvPr>
          <p:cNvSpPr txBox="1"/>
          <p:nvPr/>
        </p:nvSpPr>
        <p:spPr>
          <a:xfrm>
            <a:off x="914399" y="3071951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Quicksand" panose="020B0604020202020204" charset="0"/>
              </a:rPr>
              <a:t>Python Code :</a:t>
            </a:r>
          </a:p>
        </p:txBody>
      </p:sp>
      <p:pic>
        <p:nvPicPr>
          <p:cNvPr id="10" name="Picture 9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228805C-C4EE-5666-3806-92B0038D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70" y="723482"/>
            <a:ext cx="3325296" cy="644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3BF8B-3170-AFCD-48BC-4F4DBA32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8" y="502417"/>
            <a:ext cx="3572177" cy="6052422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D9D3983-156D-CB1D-B3A1-37D2FE15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12" y="502417"/>
            <a:ext cx="3479882" cy="5257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F5DF5-70D2-8ABE-B22B-BF096354CCCF}"/>
              </a:ext>
            </a:extLst>
          </p:cNvPr>
          <p:cNvSpPr txBox="1"/>
          <p:nvPr/>
        </p:nvSpPr>
        <p:spPr>
          <a:xfrm>
            <a:off x="4651012" y="5928528"/>
            <a:ext cx="37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Quicksand" panose="020B0604020202020204" charset="0"/>
              </a:rPr>
              <a:t>C++ Code : </a:t>
            </a:r>
          </a:p>
        </p:txBody>
      </p:sp>
    </p:spTree>
    <p:extLst>
      <p:ext uri="{BB962C8B-B14F-4D97-AF65-F5344CB8AC3E}">
        <p14:creationId xmlns:p14="http://schemas.microsoft.com/office/powerpoint/2010/main" val="199085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0"/>
          <p:cNvCxnSpPr>
            <a:cxnSpLocks/>
          </p:cNvCxnSpPr>
          <p:nvPr/>
        </p:nvCxnSpPr>
        <p:spPr>
          <a:xfrm flipV="1">
            <a:off x="5345906" y="330644"/>
            <a:ext cx="0" cy="66341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5" name="Google Shape;325;p30"/>
          <p:cNvGrpSpPr/>
          <p:nvPr/>
        </p:nvGrpSpPr>
        <p:grpSpPr>
          <a:xfrm rot="-5400000">
            <a:off x="571615" y="6421634"/>
            <a:ext cx="859040" cy="978121"/>
            <a:chOff x="3764293" y="860974"/>
            <a:chExt cx="827272" cy="941950"/>
          </a:xfrm>
        </p:grpSpPr>
        <p:sp>
          <p:nvSpPr>
            <p:cNvPr id="326" name="Google Shape;326;p30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Google Shape;324;p30">
            <a:extLst>
              <a:ext uri="{FF2B5EF4-FFF2-40B4-BE49-F238E27FC236}">
                <a16:creationId xmlns:a16="http://schemas.microsoft.com/office/drawing/2014/main" id="{0F2671A7-3D41-62D5-42CA-DC1275FE4016}"/>
              </a:ext>
            </a:extLst>
          </p:cNvPr>
          <p:cNvCxnSpPr>
            <a:cxnSpLocks/>
          </p:cNvCxnSpPr>
          <p:nvPr/>
        </p:nvCxnSpPr>
        <p:spPr>
          <a:xfrm flipH="1">
            <a:off x="340132" y="3647720"/>
            <a:ext cx="1001154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4EE16A-3796-A9D5-FACD-8669A49C6D94}"/>
              </a:ext>
            </a:extLst>
          </p:cNvPr>
          <p:cNvSpPr txBox="1"/>
          <p:nvPr/>
        </p:nvSpPr>
        <p:spPr>
          <a:xfrm>
            <a:off x="340132" y="916085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A3707-58E7-54C4-DCC3-7CB99BA3061C}"/>
              </a:ext>
            </a:extLst>
          </p:cNvPr>
          <p:cNvSpPr txBox="1"/>
          <p:nvPr/>
        </p:nvSpPr>
        <p:spPr>
          <a:xfrm>
            <a:off x="340132" y="3891244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32B38-4C8D-0CA3-0620-0DC0DB65903E}"/>
              </a:ext>
            </a:extLst>
          </p:cNvPr>
          <p:cNvSpPr txBox="1"/>
          <p:nvPr/>
        </p:nvSpPr>
        <p:spPr>
          <a:xfrm>
            <a:off x="5692574" y="952471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A16A2-7B7F-C5CD-BD22-582B3FFFBAE1}"/>
              </a:ext>
            </a:extLst>
          </p:cNvPr>
          <p:cNvSpPr txBox="1"/>
          <p:nvPr/>
        </p:nvSpPr>
        <p:spPr>
          <a:xfrm>
            <a:off x="5692574" y="3897948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A54683-8B46-4ED8-73DB-64F4A9C9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0" y="1092111"/>
            <a:ext cx="4380794" cy="21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89D261-3E70-5D11-71D2-2D3A03E9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4" y="4227749"/>
            <a:ext cx="4246886" cy="21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FE32C4E-E2D0-A732-5827-71FFA4E4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86" y="952471"/>
            <a:ext cx="4353978" cy="21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7E40209-6A9C-B81F-3F14-C665E6A3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45" y="4141685"/>
            <a:ext cx="4156486" cy="2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24;p30">
            <a:extLst>
              <a:ext uri="{FF2B5EF4-FFF2-40B4-BE49-F238E27FC236}">
                <a16:creationId xmlns:a16="http://schemas.microsoft.com/office/drawing/2014/main" id="{C67AADEB-0A5D-2199-ABC6-F84D0BD9E474}"/>
              </a:ext>
            </a:extLst>
          </p:cNvPr>
          <p:cNvCxnSpPr>
            <a:cxnSpLocks/>
          </p:cNvCxnSpPr>
          <p:nvPr/>
        </p:nvCxnSpPr>
        <p:spPr>
          <a:xfrm>
            <a:off x="231112" y="3567165"/>
            <a:ext cx="1011924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0EF4D8-04E3-3796-F702-F0C8DD738BA5}"/>
              </a:ext>
            </a:extLst>
          </p:cNvPr>
          <p:cNvSpPr txBox="1"/>
          <p:nvPr/>
        </p:nvSpPr>
        <p:spPr>
          <a:xfrm>
            <a:off x="340132" y="916085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A66E-8CA1-E686-3622-6847131F08A2}"/>
              </a:ext>
            </a:extLst>
          </p:cNvPr>
          <p:cNvSpPr txBox="1"/>
          <p:nvPr/>
        </p:nvSpPr>
        <p:spPr>
          <a:xfrm>
            <a:off x="515259" y="3838719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326CEB-EBFB-A8C7-FEC2-8D2B140A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63" y="482062"/>
            <a:ext cx="5744864" cy="28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D64931-CBEA-1D70-A08E-D93ECD9B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07" y="3992509"/>
            <a:ext cx="5981263" cy="299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257</Words>
  <Application>Microsoft Office PowerPoint</Application>
  <PresentationFormat>Custom</PresentationFormat>
  <Paragraphs>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Quicksand</vt:lpstr>
      <vt:lpstr>Bebas Neue</vt:lpstr>
      <vt:lpstr>Arial</vt:lpstr>
      <vt:lpstr>Archivo</vt:lpstr>
      <vt:lpstr>How to organize a text? by Slidesgo</vt:lpstr>
      <vt:lpstr>PowerPoint Presentation</vt:lpstr>
      <vt:lpstr>MergeSort nədir?</vt:lpstr>
      <vt:lpstr>02. MergeSort necə işləyir?</vt:lpstr>
      <vt:lpstr>03. Birləşdirmə Sortuna ehtiyac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Təşəkkürlər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aliye</dc:creator>
  <cp:lastModifiedBy>Zakir Aliyev Agamehdi</cp:lastModifiedBy>
  <cp:revision>3</cp:revision>
  <dcterms:modified xsi:type="dcterms:W3CDTF">2023-05-18T21:38:50Z</dcterms:modified>
</cp:coreProperties>
</file>