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3" r:id="rId8"/>
    <p:sldId id="265" r:id="rId9"/>
    <p:sldId id="268"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43" autoAdjust="0"/>
    <p:restoredTop sz="94660"/>
  </p:normalViewPr>
  <p:slideViewPr>
    <p:cSldViewPr snapToGrid="0">
      <p:cViewPr varScale="1">
        <p:scale>
          <a:sx n="107" d="100"/>
          <a:sy n="107" d="100"/>
        </p:scale>
        <p:origin x="6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z-Latn-AZ"/>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C1288-E841-423E-8782-86738BFCF1D3}" type="datetimeFigureOut">
              <a:rPr lang="az-Latn-AZ" smtClean="0"/>
              <a:t>29.10.2022</a:t>
            </a:fld>
            <a:endParaRPr lang="az-Latn-AZ"/>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z-Latn-AZ"/>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az-Latn-AZ"/>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z-Latn-AZ"/>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8557C1-110C-49A5-A9FB-80B2D2B33D44}" type="slidenum">
              <a:rPr lang="az-Latn-AZ" smtClean="0"/>
              <a:t>‹#›</a:t>
            </a:fld>
            <a:endParaRPr lang="az-Latn-AZ"/>
          </a:p>
        </p:txBody>
      </p:sp>
    </p:spTree>
    <p:extLst>
      <p:ext uri="{BB962C8B-B14F-4D97-AF65-F5344CB8AC3E}">
        <p14:creationId xmlns:p14="http://schemas.microsoft.com/office/powerpoint/2010/main" val="1696020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10/29/2022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10/29/2022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10/29/2022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10/29/2022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10/29/2022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8A87A34-81AB-432B-8DAE-1953F412C126}" type="datetimeFigureOut">
              <a:rPr lang="en-US" dirty="0"/>
              <a:t>10/29/2022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8A87A34-81AB-432B-8DAE-1953F412C126}" type="datetimeFigureOut">
              <a:rPr lang="en-US" dirty="0"/>
              <a:t>10/29/2022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10/29/2022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10/29/2022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0" y="3132666"/>
            <a:ext cx="5311775" cy="30860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132666"/>
            <a:ext cx="5334000" cy="30860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10/29/2022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10/29/2022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10/29/2022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kayzen.az/blog/informatika/3526/veril%C9%99nl%C9%99r-bazas%C4%B1.html"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kayzen.az/blog/informatika/5737/%C9%99m%C9%99liyyat-sisteml%C9%99ri.html" TargetMode="Externa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kayzen.az/blog/informatika/2109/antiviruslar.htm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E7D3C7F0-9C22-4398-B2E2-ABBF4082508A}"/>
              </a:ext>
            </a:extLst>
          </p:cNvPr>
          <p:cNvSpPr>
            <a:spLocks noGrp="1"/>
          </p:cNvSpPr>
          <p:nvPr>
            <p:ph type="subTitle" idx="1"/>
          </p:nvPr>
        </p:nvSpPr>
        <p:spPr>
          <a:xfrm>
            <a:off x="1353669" y="1640541"/>
            <a:ext cx="4598895" cy="3576917"/>
          </a:xfrm>
        </p:spPr>
        <p:txBody>
          <a:bodyPr>
            <a:normAutofit/>
          </a:bodyPr>
          <a:lstStyle/>
          <a:p>
            <a:r>
              <a:rPr lang="en-GB" sz="2800" dirty="0"/>
              <a:t>Ad : G</a:t>
            </a:r>
            <a:r>
              <a:rPr lang="az-Latn-AZ" sz="2800" dirty="0"/>
              <a:t>ülçöhrə</a:t>
            </a:r>
          </a:p>
          <a:p>
            <a:r>
              <a:rPr lang="az-Latn-AZ" sz="2800" dirty="0"/>
              <a:t>Soyad</a:t>
            </a:r>
            <a:r>
              <a:rPr lang="en-GB" sz="2800" dirty="0"/>
              <a:t> : </a:t>
            </a:r>
            <a:r>
              <a:rPr lang="en-GB" sz="2800" dirty="0" err="1"/>
              <a:t>Sultanova</a:t>
            </a:r>
            <a:r>
              <a:rPr lang="en-GB" sz="2800" dirty="0"/>
              <a:t> </a:t>
            </a:r>
            <a:endParaRPr lang="az-Latn-AZ" sz="2800" dirty="0"/>
          </a:p>
          <a:p>
            <a:r>
              <a:rPr lang="az-Latn-AZ" sz="2800" dirty="0"/>
              <a:t>Qrup</a:t>
            </a:r>
            <a:r>
              <a:rPr lang="en-GB" sz="2800" dirty="0"/>
              <a:t> </a:t>
            </a:r>
            <a:r>
              <a:rPr lang="en-US" sz="2800" dirty="0"/>
              <a:t>: KE022S1</a:t>
            </a:r>
            <a:endParaRPr lang="az-Latn-AZ" sz="2800" dirty="0"/>
          </a:p>
          <a:p>
            <a:r>
              <a:rPr lang="az-Latn-AZ" sz="2800" dirty="0"/>
              <a:t>Fənn</a:t>
            </a:r>
            <a:r>
              <a:rPr lang="en-GB" sz="2800" dirty="0"/>
              <a:t> </a:t>
            </a:r>
            <a:r>
              <a:rPr lang="en-US" sz="2800" dirty="0"/>
              <a:t>: </a:t>
            </a:r>
            <a:r>
              <a:rPr lang="en-GB" sz="2800" dirty="0" err="1"/>
              <a:t>Komp</a:t>
            </a:r>
            <a:r>
              <a:rPr lang="az-Latn-AZ" sz="2800" dirty="0"/>
              <a:t>üter arxitekturası</a:t>
            </a:r>
          </a:p>
          <a:p>
            <a:r>
              <a:rPr lang="az-Latn-AZ" sz="2800" dirty="0"/>
              <a:t>Sərbəst iş №1</a:t>
            </a:r>
          </a:p>
        </p:txBody>
      </p:sp>
      <p:pic>
        <p:nvPicPr>
          <p:cNvPr id="1026" name="Picture 2">
            <a:extLst>
              <a:ext uri="{FF2B5EF4-FFF2-40B4-BE49-F238E27FC236}">
                <a16:creationId xmlns:a16="http://schemas.microsoft.com/office/drawing/2014/main" id="{17D476F2-2A51-5F19-4C2A-7634BF8EE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498" y="500723"/>
            <a:ext cx="3810000"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97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D179097-6CB9-4C20-9B9D-C05D8C70A0F7}"/>
              </a:ext>
            </a:extLst>
          </p:cNvPr>
          <p:cNvSpPr>
            <a:spLocks noGrp="1"/>
          </p:cNvSpPr>
          <p:nvPr>
            <p:ph sz="half" idx="1"/>
          </p:nvPr>
        </p:nvSpPr>
        <p:spPr>
          <a:xfrm>
            <a:off x="162046" y="2171410"/>
            <a:ext cx="11852476" cy="4507182"/>
          </a:xfrm>
        </p:spPr>
        <p:txBody>
          <a:bodyPr/>
          <a:lstStyle/>
          <a:p>
            <a:pPr marL="0" indent="0">
              <a:buNone/>
            </a:pPr>
            <a:r>
              <a:rPr lang="az-Latn-AZ" dirty="0"/>
              <a:t>Hal-hazırda ən çox istifadə edilən tətbiqi proqramlar aşağıdakılardır:</a:t>
            </a:r>
          </a:p>
          <a:p>
            <a:pPr lvl="1"/>
            <a:r>
              <a:rPr lang="az-Latn-AZ" dirty="0"/>
              <a:t>mətn redaktorları- kompüterdə mətnlərin hazırlanması üçün (WordPad, Microsoft Word);</a:t>
            </a:r>
          </a:p>
          <a:p>
            <a:pPr lvl="1"/>
            <a:r>
              <a:rPr lang="az-Latn-AZ" dirty="0"/>
              <a:t>cədvəl prosessorları- cədvəl verilənlərinin emalı üçün (Lotus 1-2-3, Microsoft Excel);</a:t>
            </a:r>
          </a:p>
          <a:p>
            <a:pPr lvl="1"/>
            <a:r>
              <a:rPr lang="az-Latn-AZ" dirty="0"/>
              <a:t>nəşriyyat sistemləri- nəşriyyat sənədlərinin hazırlanması üçün (PageMarker, QuarkXpress);</a:t>
            </a:r>
          </a:p>
          <a:p>
            <a:pPr lvl="1"/>
            <a:r>
              <a:rPr lang="az-Latn-AZ" u="sng" dirty="0">
                <a:hlinkClick r:id="rId2"/>
              </a:rPr>
              <a:t>verilənlər bazasının</a:t>
            </a:r>
            <a:r>
              <a:rPr lang="az-Latn-AZ" dirty="0"/>
              <a:t> idarə edilməsi sistemləri (VBİS) (Microsoft Access);</a:t>
            </a:r>
          </a:p>
          <a:p>
            <a:pPr lvl="1"/>
            <a:r>
              <a:rPr lang="az-Latn-AZ" dirty="0"/>
              <a:t>təqdimatların (prezentasiyaların) hazırlanması üçün (Microsoft Power Point);</a:t>
            </a:r>
          </a:p>
          <a:p>
            <a:pPr lvl="1"/>
            <a:r>
              <a:rPr lang="az-Latn-AZ" dirty="0"/>
              <a:t>iqtisadi əhəmiyyətli proqramların hazırlanması (</a:t>
            </a:r>
            <a:r>
              <a:rPr lang="ru-RU" dirty="0"/>
              <a:t>Финэксперт, Бухгалтерия 1С);</a:t>
            </a:r>
          </a:p>
          <a:p>
            <a:pPr lvl="1"/>
            <a:r>
              <a:rPr lang="az-Latn-AZ" dirty="0"/>
              <a:t>qrafik sistemlər- şəkillərin, animasiyaların, videofilmlərin hazırlanması üçün (Presto! Mr. Photo);</a:t>
            </a:r>
          </a:p>
          <a:p>
            <a:pPr lvl="1"/>
            <a:r>
              <a:rPr lang="az-Latn-AZ" dirty="0"/>
              <a:t>verilənlərin statistik təhlili proqramları (SPSS, Statistika);</a:t>
            </a:r>
          </a:p>
          <a:p>
            <a:pPr lvl="1"/>
            <a:r>
              <a:rPr lang="az-Latn-AZ" dirty="0"/>
              <a:t>öyrədici proqramlar, kompüter oyunları, tərcümə proqramları və s. (Polyglot, PROMT).</a:t>
            </a:r>
          </a:p>
          <a:p>
            <a:endParaRPr lang="az-Latn-AZ" dirty="0"/>
          </a:p>
        </p:txBody>
      </p:sp>
    </p:spTree>
    <p:extLst>
      <p:ext uri="{BB962C8B-B14F-4D97-AF65-F5344CB8AC3E}">
        <p14:creationId xmlns:p14="http://schemas.microsoft.com/office/powerpoint/2010/main" val="71960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39433-B448-B4AD-1C2A-D841E444EE8C}"/>
              </a:ext>
            </a:extLst>
          </p:cNvPr>
          <p:cNvSpPr>
            <a:spLocks noGrp="1"/>
          </p:cNvSpPr>
          <p:nvPr>
            <p:ph type="ctrTitle"/>
          </p:nvPr>
        </p:nvSpPr>
        <p:spPr/>
        <p:txBody>
          <a:bodyPr/>
          <a:lstStyle/>
          <a:p>
            <a:r>
              <a:rPr lang="en-GB" dirty="0"/>
              <a:t>D</a:t>
            </a:r>
            <a:r>
              <a:rPr lang="az-Latn-AZ" dirty="0"/>
              <a:t>inlədiyiniz üçün təşəkkürlər </a:t>
            </a:r>
            <a:r>
              <a:rPr lang="en-GB" dirty="0"/>
              <a:t>&lt;3</a:t>
            </a:r>
          </a:p>
        </p:txBody>
      </p:sp>
      <p:sp>
        <p:nvSpPr>
          <p:cNvPr id="3" name="Subtitle 2">
            <a:extLst>
              <a:ext uri="{FF2B5EF4-FFF2-40B4-BE49-F238E27FC236}">
                <a16:creationId xmlns:a16="http://schemas.microsoft.com/office/drawing/2014/main" id="{4DAD6186-D141-A768-C571-CB76B4384973}"/>
              </a:ext>
            </a:extLst>
          </p:cNvPr>
          <p:cNvSpPr>
            <a:spLocks noGrp="1"/>
          </p:cNvSpPr>
          <p:nvPr>
            <p:ph type="subTitle" idx="1"/>
          </p:nvPr>
        </p:nvSpPr>
        <p:spPr>
          <a:xfrm>
            <a:off x="1470212" y="3937001"/>
            <a:ext cx="9448800" cy="685800"/>
          </a:xfrm>
        </p:spPr>
        <p:txBody>
          <a:bodyPr/>
          <a:lstStyle/>
          <a:p>
            <a:r>
              <a:rPr lang="en-GB" dirty="0"/>
              <a:t>S</a:t>
            </a:r>
            <a:r>
              <a:rPr lang="az-Latn-AZ" dirty="0"/>
              <a:t>ərbəst iş №3</a:t>
            </a:r>
            <a:endParaRPr lang="en-GB" dirty="0"/>
          </a:p>
        </p:txBody>
      </p:sp>
    </p:spTree>
    <p:extLst>
      <p:ext uri="{BB962C8B-B14F-4D97-AF65-F5344CB8AC3E}">
        <p14:creationId xmlns:p14="http://schemas.microsoft.com/office/powerpoint/2010/main" val="843723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oqram təminatı | İnformatika | Kayzen">
            <a:extLst>
              <a:ext uri="{FF2B5EF4-FFF2-40B4-BE49-F238E27FC236}">
                <a16:creationId xmlns:a16="http://schemas.microsoft.com/office/drawing/2014/main" id="{AD15E417-E96D-84AE-9F04-BB7FCFA5D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703" y="3810000"/>
            <a:ext cx="10122099" cy="19453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E181AC2-267E-6C6B-E155-AAB74E29EC18}"/>
              </a:ext>
            </a:extLst>
          </p:cNvPr>
          <p:cNvSpPr txBox="1"/>
          <p:nvPr/>
        </p:nvSpPr>
        <p:spPr>
          <a:xfrm>
            <a:off x="1344706" y="1674674"/>
            <a:ext cx="9785449" cy="1754326"/>
          </a:xfrm>
          <a:prstGeom prst="rect">
            <a:avLst/>
          </a:prstGeom>
          <a:noFill/>
        </p:spPr>
        <p:txBody>
          <a:bodyPr wrap="square" rtlCol="0">
            <a:spAutoFit/>
          </a:bodyPr>
          <a:lstStyle/>
          <a:p>
            <a:r>
              <a:rPr lang="az-Latn-AZ" sz="5400" dirty="0"/>
              <a:t>Kompüterin proqram təminatı 3 əsas yerə bölünür </a:t>
            </a:r>
            <a:r>
              <a:rPr lang="en-GB" sz="5400" dirty="0"/>
              <a:t>:</a:t>
            </a:r>
          </a:p>
        </p:txBody>
      </p:sp>
    </p:spTree>
    <p:extLst>
      <p:ext uri="{BB962C8B-B14F-4D97-AF65-F5344CB8AC3E}">
        <p14:creationId xmlns:p14="http://schemas.microsoft.com/office/powerpoint/2010/main" val="2768440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3439371-C67B-46C8-A9E3-DEEF140F04F1}"/>
              </a:ext>
            </a:extLst>
          </p:cNvPr>
          <p:cNvSpPr>
            <a:spLocks noGrp="1"/>
          </p:cNvSpPr>
          <p:nvPr>
            <p:ph sz="half" idx="1"/>
          </p:nvPr>
        </p:nvSpPr>
        <p:spPr>
          <a:xfrm>
            <a:off x="430306" y="1721223"/>
            <a:ext cx="6024282" cy="4805083"/>
          </a:xfrm>
        </p:spPr>
        <p:txBody>
          <a:bodyPr>
            <a:normAutofit/>
          </a:bodyPr>
          <a:lstStyle/>
          <a:p>
            <a:pPr marL="0" indent="0">
              <a:buNone/>
            </a:pPr>
            <a:r>
              <a:rPr lang="az-Latn-AZ" sz="3200" dirty="0"/>
              <a:t>1.Müasir kompüterlərin proqram təminatı</a:t>
            </a:r>
          </a:p>
          <a:p>
            <a:pPr marL="0" indent="0">
              <a:buNone/>
            </a:pPr>
            <a:r>
              <a:rPr lang="az-Latn-AZ" sz="3200" dirty="0"/>
              <a:t>2.Sistem proqram təminatı</a:t>
            </a:r>
          </a:p>
          <a:p>
            <a:pPr marL="0" indent="0">
              <a:buNone/>
            </a:pPr>
            <a:r>
              <a:rPr lang="az-Latn-AZ" sz="3200" dirty="0"/>
              <a:t>3.İnstrumental proqramlar (Proqramlaşdırma sistemləri)</a:t>
            </a:r>
          </a:p>
          <a:p>
            <a:pPr marL="0" indent="0">
              <a:buNone/>
            </a:pPr>
            <a:r>
              <a:rPr lang="az-Latn-AZ" sz="3200" dirty="0"/>
              <a:t>4.Tətbiqi proqramlar</a:t>
            </a:r>
          </a:p>
          <a:p>
            <a:pPr marL="0" indent="0">
              <a:buNone/>
            </a:pPr>
            <a:r>
              <a:rPr lang="az-Latn-AZ" sz="3200" dirty="0"/>
              <a:t>5.Proqram təminatinın komponentləri</a:t>
            </a:r>
          </a:p>
          <a:p>
            <a:endParaRPr lang="az-Latn-AZ" sz="3200" dirty="0"/>
          </a:p>
        </p:txBody>
      </p:sp>
      <p:pic>
        <p:nvPicPr>
          <p:cNvPr id="3076" name="Picture 4" descr="The Future of Web Design – Key to Smart">
            <a:extLst>
              <a:ext uri="{FF2B5EF4-FFF2-40B4-BE49-F238E27FC236}">
                <a16:creationId xmlns:a16="http://schemas.microsoft.com/office/drawing/2014/main" id="{D6E5FA3F-7007-1123-2825-C80B8DB87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4588" y="537328"/>
            <a:ext cx="5140750" cy="289167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AD87D99D-78F1-39E2-4735-8DB41D4DA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4588" y="3684493"/>
            <a:ext cx="5140750" cy="2776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81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47DC681C-3182-4A7B-A450-7C1FE8AB0775}"/>
              </a:ext>
            </a:extLst>
          </p:cNvPr>
          <p:cNvSpPr>
            <a:spLocks noGrp="1"/>
          </p:cNvSpPr>
          <p:nvPr>
            <p:ph sz="half" idx="1"/>
          </p:nvPr>
        </p:nvSpPr>
        <p:spPr>
          <a:xfrm>
            <a:off x="3397624" y="1103126"/>
            <a:ext cx="8794376" cy="2325874"/>
          </a:xfrm>
        </p:spPr>
        <p:txBody>
          <a:bodyPr>
            <a:normAutofit lnSpcReduction="10000"/>
          </a:bodyPr>
          <a:lstStyle/>
          <a:p>
            <a:pPr marL="0" indent="0">
              <a:buNone/>
            </a:pPr>
            <a:r>
              <a:rPr lang="az-Latn-AZ" b="1" dirty="0">
                <a:latin typeface="Calibri" panose="020F0502020204030204" pitchFamily="34" charset="0"/>
                <a:ea typeface="Calibri" panose="020F0502020204030204" pitchFamily="34" charset="0"/>
                <a:cs typeface="Calibri" panose="020F0502020204030204" pitchFamily="34" charset="0"/>
              </a:rPr>
              <a:t>Kompüter digər qurğulardan fərqli olaraq onun üçün əvvəlcədən hazırlanmış proqrama uyğun işləyən və ona daxil olan informasiyanın təhlilinə aid istənilən əməliyyatları yerinə yetirən qurğudur. </a:t>
            </a:r>
            <a:r>
              <a:rPr lang="az-Latn-AZ" b="1" i="1" dirty="0">
                <a:latin typeface="Calibri" panose="020F0502020204030204" pitchFamily="34" charset="0"/>
                <a:ea typeface="Calibri" panose="020F0502020204030204" pitchFamily="34" charset="0"/>
                <a:cs typeface="Calibri" panose="020F0502020204030204" pitchFamily="34" charset="0"/>
              </a:rPr>
              <a:t>Proqram </a:t>
            </a:r>
            <a:r>
              <a:rPr lang="az-Latn-AZ" b="1" dirty="0">
                <a:latin typeface="Calibri" panose="020F0502020204030204" pitchFamily="34" charset="0"/>
                <a:ea typeface="Calibri" panose="020F0502020204030204" pitchFamily="34" charset="0"/>
                <a:cs typeface="Calibri" panose="020F0502020204030204" pitchFamily="34" charset="0"/>
              </a:rPr>
              <a:t>– maşının addım – addım yerinə yetirəcəyi təlimatlar  və yaxud əmrlər siyahısıdır. Kompüterdən istifadə etmək və onun tətbiq sahəsini genişləndirmək üçün o, proqram təminatına malik olmalıdır. </a:t>
            </a:r>
            <a:r>
              <a:rPr lang="az-Latn-AZ" b="1" i="1" dirty="0">
                <a:latin typeface="Calibri" panose="020F0502020204030204" pitchFamily="34" charset="0"/>
                <a:ea typeface="Calibri" panose="020F0502020204030204" pitchFamily="34" charset="0"/>
                <a:cs typeface="Calibri" panose="020F0502020204030204" pitchFamily="34" charset="0"/>
              </a:rPr>
              <a:t>Proqram təminatı </a:t>
            </a:r>
            <a:r>
              <a:rPr lang="az-Latn-AZ" b="1" dirty="0">
                <a:latin typeface="Calibri" panose="020F0502020204030204" pitchFamily="34" charset="0"/>
                <a:ea typeface="Calibri" panose="020F0502020204030204" pitchFamily="34" charset="0"/>
                <a:cs typeface="Calibri" panose="020F0502020204030204" pitchFamily="34" charset="0"/>
              </a:rPr>
              <a:t>elə proqramlar kompleksidir ki, onsuz kompüterin işini təsəvvür etmək olmaz. </a:t>
            </a:r>
          </a:p>
        </p:txBody>
      </p:sp>
      <p:sp>
        <p:nvSpPr>
          <p:cNvPr id="3" name="TextBox 2">
            <a:extLst>
              <a:ext uri="{FF2B5EF4-FFF2-40B4-BE49-F238E27FC236}">
                <a16:creationId xmlns:a16="http://schemas.microsoft.com/office/drawing/2014/main" id="{ADB834EF-551B-8D97-A625-1ADB647C17D1}"/>
              </a:ext>
            </a:extLst>
          </p:cNvPr>
          <p:cNvSpPr txBox="1"/>
          <p:nvPr/>
        </p:nvSpPr>
        <p:spPr>
          <a:xfrm>
            <a:off x="2229321" y="4159260"/>
            <a:ext cx="6660777" cy="2554545"/>
          </a:xfrm>
          <a:prstGeom prst="rect">
            <a:avLst/>
          </a:prstGeom>
          <a:noFill/>
        </p:spPr>
        <p:txBody>
          <a:bodyPr wrap="square" rtlCol="0">
            <a:spAutoFit/>
          </a:bodyPr>
          <a:lstStyle/>
          <a:p>
            <a:r>
              <a:rPr lang="az-Latn-AZ" sz="2000" b="1" dirty="0">
                <a:latin typeface="Calibri" panose="020F0502020204030204" pitchFamily="34" charset="0"/>
                <a:ea typeface="Calibri" panose="020F0502020204030204" pitchFamily="34" charset="0"/>
                <a:cs typeface="Calibri" panose="020F0502020204030204" pitchFamily="34" charset="0"/>
              </a:rPr>
              <a:t>Proqram təkcə konkret məsələni həll etmək üçün deyil, istifadəçi ilə kompüter arasında ünsiyyət yaratmaq, informasiya emalı prosesini idarə etmək, məsələnin həllində proqramçıya kömək etmək, səhvləri aşlayıb ona çatdırmaq və s. üçün lazımdır. </a:t>
            </a:r>
            <a:r>
              <a:rPr lang="az-Latn-AZ" sz="2000" b="1" i="1" dirty="0">
                <a:latin typeface="Calibri" panose="020F0502020204030204" pitchFamily="34" charset="0"/>
                <a:ea typeface="Calibri" panose="020F0502020204030204" pitchFamily="34" charset="0"/>
                <a:cs typeface="Calibri" panose="020F0502020204030204" pitchFamily="34" charset="0"/>
              </a:rPr>
              <a:t>Proqram təminatı</a:t>
            </a:r>
            <a:r>
              <a:rPr lang="az-Latn-AZ" sz="2000" b="1" dirty="0">
                <a:latin typeface="Calibri" panose="020F0502020204030204" pitchFamily="34" charset="0"/>
                <a:ea typeface="Calibri" panose="020F0502020204030204" pitchFamily="34" charset="0"/>
                <a:cs typeface="Calibri" panose="020F0502020204030204" pitchFamily="34" charset="0"/>
              </a:rPr>
              <a:t> kompüter istifadəçisinin araşdırdığı problem və məsələ­lərin həllini təşkil edən proqramlar yığımıdır.</a:t>
            </a:r>
          </a:p>
          <a:p>
            <a:endParaRPr lang="en-GB"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4098" name="Picture 2" descr="Computer Desktop Transparent - Free image on Pixabay">
            <a:extLst>
              <a:ext uri="{FF2B5EF4-FFF2-40B4-BE49-F238E27FC236}">
                <a16:creationId xmlns:a16="http://schemas.microsoft.com/office/drawing/2014/main" id="{68168B91-65DD-4532-642F-78DC4578EE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2674" y="4050926"/>
            <a:ext cx="2174047" cy="2325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con&#10;&#10;Description automatically generated with medium confidence">
            <a:extLst>
              <a:ext uri="{FF2B5EF4-FFF2-40B4-BE49-F238E27FC236}">
                <a16:creationId xmlns:a16="http://schemas.microsoft.com/office/drawing/2014/main" id="{3D35FF1B-7BCE-F56B-0AFE-F28212E94958}"/>
              </a:ext>
            </a:extLst>
          </p:cNvPr>
          <p:cNvPicPr>
            <a:picLocks noChangeAspect="1"/>
          </p:cNvPicPr>
          <p:nvPr/>
        </p:nvPicPr>
        <p:blipFill>
          <a:blip r:embed="rId3"/>
          <a:stretch>
            <a:fillRect/>
          </a:stretch>
        </p:blipFill>
        <p:spPr>
          <a:xfrm>
            <a:off x="651062" y="1555938"/>
            <a:ext cx="2009037" cy="2428314"/>
          </a:xfrm>
          <a:prstGeom prst="rect">
            <a:avLst/>
          </a:prstGeom>
        </p:spPr>
      </p:pic>
    </p:spTree>
    <p:extLst>
      <p:ext uri="{BB962C8B-B14F-4D97-AF65-F5344CB8AC3E}">
        <p14:creationId xmlns:p14="http://schemas.microsoft.com/office/powerpoint/2010/main" val="7004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2">
            <a:extLst>
              <a:ext uri="{FF2B5EF4-FFF2-40B4-BE49-F238E27FC236}">
                <a16:creationId xmlns:a16="http://schemas.microsoft.com/office/drawing/2014/main" id="{C63A6914-150C-4A50-BD44-8DFC1BD19F8B}"/>
              </a:ext>
            </a:extLst>
          </p:cNvPr>
          <p:cNvSpPr>
            <a:spLocks noGrp="1"/>
          </p:cNvSpPr>
          <p:nvPr>
            <p:ph sz="half" idx="2"/>
          </p:nvPr>
        </p:nvSpPr>
        <p:spPr>
          <a:xfrm>
            <a:off x="2868706" y="929807"/>
            <a:ext cx="9323294" cy="4691063"/>
          </a:xfrm>
        </p:spPr>
        <p:txBody>
          <a:bodyPr>
            <a:normAutofit/>
          </a:bodyPr>
          <a:lstStyle/>
          <a:p>
            <a:pPr marL="0" indent="0">
              <a:buNone/>
            </a:pPr>
            <a:r>
              <a:rPr lang="az-Latn-AZ" sz="2000" b="1" i="1" dirty="0">
                <a:latin typeface="Calibri" panose="020F0502020204030204" pitchFamily="34" charset="0"/>
                <a:ea typeface="Calibri" panose="020F0502020204030204" pitchFamily="34" charset="0"/>
                <a:cs typeface="Calibri" panose="020F0502020204030204" pitchFamily="34" charset="0"/>
              </a:rPr>
              <a:t>Proqram təminatına daxil olan proqramlar üç kateqoriyaya bölünürlər:</a:t>
            </a:r>
            <a:endParaRPr lang="az-Latn-AZ" sz="2000" b="1" dirty="0">
              <a:latin typeface="Calibri" panose="020F0502020204030204" pitchFamily="34" charset="0"/>
              <a:ea typeface="Calibri" panose="020F0502020204030204" pitchFamily="34" charset="0"/>
              <a:cs typeface="Calibri" panose="020F0502020204030204" pitchFamily="34" charset="0"/>
            </a:endParaRPr>
          </a:p>
          <a:p>
            <a:r>
              <a:rPr lang="az-Latn-AZ" sz="2000" b="1" i="1" dirty="0">
                <a:latin typeface="Calibri" panose="020F0502020204030204" pitchFamily="34" charset="0"/>
                <a:ea typeface="Calibri" panose="020F0502020204030204" pitchFamily="34" charset="0"/>
                <a:cs typeface="Calibri" panose="020F0502020204030204" pitchFamily="34" charset="0"/>
              </a:rPr>
              <a:t>Sistem proqramları</a:t>
            </a:r>
            <a:r>
              <a:rPr lang="az-Latn-AZ" sz="2000" b="1" dirty="0">
                <a:latin typeface="Calibri" panose="020F0502020204030204" pitchFamily="34" charset="0"/>
                <a:ea typeface="Calibri" panose="020F0502020204030204" pitchFamily="34" charset="0"/>
                <a:cs typeface="Calibri" panose="020F0502020204030204" pitchFamily="34" charset="0"/>
              </a:rPr>
              <a:t> — bu proqramalar həmişə işə hazır vəziyyətdə olub yaddaşda saxlanılırlar. Onların əsas vəzifəsi kompüterin qurğuları və aparat hissəsi ilə iş prose­sində istifadə edilən digər proqramlar arasında əlaqə yaratmaqdır (məsələn BİOS proqramı);</a:t>
            </a:r>
          </a:p>
          <a:p>
            <a:r>
              <a:rPr lang="az-Latn-AZ" sz="2000" b="1" i="1" dirty="0">
                <a:latin typeface="Calibri" panose="020F0502020204030204" pitchFamily="34" charset="0"/>
                <a:ea typeface="Calibri" panose="020F0502020204030204" pitchFamily="34" charset="0"/>
                <a:cs typeface="Calibri" panose="020F0502020204030204" pitchFamily="34" charset="0"/>
              </a:rPr>
              <a:t>Qeyri-rezident (adi) proqramlar</a:t>
            </a:r>
            <a:r>
              <a:rPr lang="az-Latn-AZ" sz="2000" b="1" dirty="0">
                <a:latin typeface="Calibri" panose="020F0502020204030204" pitchFamily="34" charset="0"/>
                <a:ea typeface="Calibri" panose="020F0502020204030204" pitchFamily="34" charset="0"/>
                <a:cs typeface="Calibri" panose="020F0502020204030204" pitchFamily="34" charset="0"/>
              </a:rPr>
              <a:t> — ən geniş yayılmış kateqoriyalı proqramlardır. Bu proqramlar vasitəsilə istənilən növ məsələni kompüterdə həll etmək mümkündür. Bu proq­ram­lar işlərini bitirdikdən sonra əməli yaddaş boşaldılaraq idarəetmə digər proqramlara verilir;</a:t>
            </a:r>
          </a:p>
          <a:p>
            <a:r>
              <a:rPr lang="az-Latn-AZ" sz="2000" b="1" i="1" dirty="0">
                <a:latin typeface="Calibri" panose="020F0502020204030204" pitchFamily="34" charset="0"/>
                <a:ea typeface="Calibri" panose="020F0502020204030204" pitchFamily="34" charset="0"/>
                <a:cs typeface="Calibri" panose="020F0502020204030204" pitchFamily="34" charset="0"/>
              </a:rPr>
              <a:t>Rezident proqramlar-</a:t>
            </a:r>
            <a:r>
              <a:rPr lang="az-Latn-AZ" sz="2000" b="1" dirty="0">
                <a:latin typeface="Calibri" panose="020F0502020204030204" pitchFamily="34" charset="0"/>
                <a:ea typeface="Calibri" panose="020F0502020204030204" pitchFamily="34" charset="0"/>
                <a:cs typeface="Calibri" panose="020F0502020204030204" pitchFamily="34" charset="0"/>
              </a:rPr>
              <a:t> Belə proqramlar adi proqramlardan fərqli olaraq idarəetməni digər proqramlara ötürdükdə əməli yaddaşdan silinmirlər və onlar proqramların icrası qurtar­dıq­dan sonra idarəetməni öz üzərinə götürürlər.</a:t>
            </a:r>
          </a:p>
          <a:p>
            <a:endParaRPr lang="az-Latn-AZ"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A picture containing text, computer&#10;&#10;Description automatically generated">
            <a:extLst>
              <a:ext uri="{FF2B5EF4-FFF2-40B4-BE49-F238E27FC236}">
                <a16:creationId xmlns:a16="http://schemas.microsoft.com/office/drawing/2014/main" id="{09D8FA17-F022-E708-5174-A1963C0F2932}"/>
              </a:ext>
            </a:extLst>
          </p:cNvPr>
          <p:cNvPicPr>
            <a:picLocks noChangeAspect="1"/>
          </p:cNvPicPr>
          <p:nvPr/>
        </p:nvPicPr>
        <p:blipFill>
          <a:blip r:embed="rId2"/>
          <a:stretch>
            <a:fillRect/>
          </a:stretch>
        </p:blipFill>
        <p:spPr>
          <a:xfrm>
            <a:off x="0" y="2841812"/>
            <a:ext cx="4016188" cy="4016188"/>
          </a:xfrm>
          <a:prstGeom prst="rect">
            <a:avLst/>
          </a:prstGeom>
        </p:spPr>
      </p:pic>
    </p:spTree>
    <p:extLst>
      <p:ext uri="{BB962C8B-B14F-4D97-AF65-F5344CB8AC3E}">
        <p14:creationId xmlns:p14="http://schemas.microsoft.com/office/powerpoint/2010/main" val="1756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3">
            <a:extLst>
              <a:ext uri="{FF2B5EF4-FFF2-40B4-BE49-F238E27FC236}">
                <a16:creationId xmlns:a16="http://schemas.microsoft.com/office/drawing/2014/main" id="{7A6B0E64-4138-4329-BF52-C0C458FC6E6B}"/>
              </a:ext>
            </a:extLst>
          </p:cNvPr>
          <p:cNvSpPr>
            <a:spLocks noGrp="1"/>
          </p:cNvSpPr>
          <p:nvPr>
            <p:ph sz="half" idx="1"/>
          </p:nvPr>
        </p:nvSpPr>
        <p:spPr>
          <a:xfrm>
            <a:off x="2599763" y="1386729"/>
            <a:ext cx="9126071" cy="3633847"/>
          </a:xfrm>
        </p:spPr>
        <p:txBody>
          <a:bodyPr>
            <a:noAutofit/>
          </a:bodyPr>
          <a:lstStyle/>
          <a:p>
            <a:pPr marL="0" indent="0">
              <a:buNone/>
            </a:pPr>
            <a:r>
              <a:rPr lang="az-Latn-AZ" sz="2800" dirty="0"/>
              <a:t>Kompüterdə istifadə olunan </a:t>
            </a:r>
            <a:r>
              <a:rPr lang="az-Latn-AZ" sz="2800" i="1" dirty="0"/>
              <a:t>proqram təminatı funksional təyinatına görə də üç qrupa bölünürlər:</a:t>
            </a:r>
            <a:endParaRPr lang="az-Latn-AZ" sz="2800" dirty="0"/>
          </a:p>
          <a:p>
            <a:r>
              <a:rPr lang="az-Latn-AZ" sz="2800" dirty="0"/>
              <a:t>İdarəetmə və müxtəlif köməkçi funksiyaları yerinə yetirən sistem proqram təminatı. Məsələn, informasiyanın surətinin çıxarılması, kompüterdə qurğunun işçi vəziyyətdə olmasının yoxlanması və s.</a:t>
            </a:r>
          </a:p>
          <a:p>
            <a:r>
              <a:rPr lang="az-Latn-AZ" sz="2800" dirty="0"/>
              <a:t>Kompüterdə yeni proqramların yaradılmasını təmin edən proqramlaşdırma sistemləri və ya instrumental sistemlər;</a:t>
            </a:r>
          </a:p>
          <a:p>
            <a:r>
              <a:rPr lang="az-Latn-AZ" sz="2800" dirty="0"/>
              <a:t>İstifadəçinin müəyyən işlərini həyata keçirən tətbiqi proqramlar, Məsələn, mətn redaktorları, şəkil və qrafiklərin çəkilməsi və s.</a:t>
            </a:r>
          </a:p>
          <a:p>
            <a:endParaRPr lang="az-Latn-AZ" sz="2800" dirty="0"/>
          </a:p>
        </p:txBody>
      </p:sp>
    </p:spTree>
    <p:extLst>
      <p:ext uri="{BB962C8B-B14F-4D97-AF65-F5344CB8AC3E}">
        <p14:creationId xmlns:p14="http://schemas.microsoft.com/office/powerpoint/2010/main" val="61243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55DB382-E4A5-40D2-A357-457F2BBF23F4}"/>
              </a:ext>
            </a:extLst>
          </p:cNvPr>
          <p:cNvSpPr>
            <a:spLocks noGrp="1"/>
          </p:cNvSpPr>
          <p:nvPr>
            <p:ph sz="half" idx="1"/>
          </p:nvPr>
        </p:nvSpPr>
        <p:spPr>
          <a:xfrm>
            <a:off x="1317812" y="2893671"/>
            <a:ext cx="10192871" cy="3964329"/>
          </a:xfrm>
        </p:spPr>
        <p:txBody>
          <a:bodyPr>
            <a:normAutofit/>
          </a:bodyPr>
          <a:lstStyle/>
          <a:p>
            <a:pPr marL="0" indent="0">
              <a:buNone/>
            </a:pPr>
            <a:r>
              <a:rPr lang="az-Latn-AZ" sz="1800" b="1" dirty="0">
                <a:latin typeface="Calibri" panose="020F0502020204030204" pitchFamily="34" charset="0"/>
                <a:ea typeface="Calibri" panose="020F0502020204030204" pitchFamily="34" charset="0"/>
                <a:cs typeface="Calibri" panose="020F0502020204030204" pitchFamily="34" charset="0"/>
              </a:rPr>
              <a:t>Sistem proqram təminatı:</a:t>
            </a:r>
            <a:br>
              <a:rPr lang="az-Latn-AZ" sz="1800" dirty="0">
                <a:latin typeface="Calibri" panose="020F0502020204030204" pitchFamily="34" charset="0"/>
                <a:ea typeface="Calibri" panose="020F0502020204030204" pitchFamily="34" charset="0"/>
                <a:cs typeface="Calibri" panose="020F0502020204030204" pitchFamily="34" charset="0"/>
              </a:rPr>
            </a:br>
            <a:r>
              <a:rPr lang="az-Latn-AZ" sz="1800" dirty="0">
                <a:latin typeface="Calibri" panose="020F0502020204030204" pitchFamily="34" charset="0"/>
                <a:ea typeface="Calibri" panose="020F0502020204030204" pitchFamily="34" charset="0"/>
                <a:cs typeface="Calibri" panose="020F0502020204030204" pitchFamily="34" charset="0"/>
              </a:rPr>
              <a:t>Sistem proqram təminatı kompüterdə informasiyanın emalı prosesini təşkil edir: </a:t>
            </a:r>
            <a:r>
              <a:rPr lang="az-Latn-AZ" sz="1800" i="1" dirty="0">
                <a:latin typeface="Calibri" panose="020F0502020204030204" pitchFamily="34" charset="0"/>
                <a:ea typeface="Calibri" panose="020F0502020204030204" pitchFamily="34" charset="0"/>
                <a:cs typeface="Calibri" panose="020F0502020204030204" pitchFamily="34" charset="0"/>
              </a:rPr>
              <a:t>Sistem proqramları aşağıdakılardır:</a:t>
            </a:r>
            <a:endParaRPr lang="az-Latn-AZ" sz="1800" dirty="0">
              <a:latin typeface="Calibri" panose="020F0502020204030204" pitchFamily="34" charset="0"/>
              <a:ea typeface="Calibri" panose="020F0502020204030204" pitchFamily="34" charset="0"/>
              <a:cs typeface="Calibri" panose="020F0502020204030204" pitchFamily="34" charset="0"/>
            </a:endParaRPr>
          </a:p>
          <a:p>
            <a:r>
              <a:rPr lang="az-Latn-AZ" sz="1800" dirty="0">
                <a:latin typeface="Calibri" panose="020F0502020204030204" pitchFamily="34" charset="0"/>
                <a:ea typeface="Calibri" panose="020F0502020204030204" pitchFamily="34" charset="0"/>
                <a:cs typeface="Calibri" panose="020F0502020204030204" pitchFamily="34" charset="0"/>
              </a:rPr>
              <a:t>Əməliyyat sistemləri;</a:t>
            </a:r>
          </a:p>
          <a:p>
            <a:r>
              <a:rPr lang="az-Latn-AZ" sz="1800" dirty="0">
                <a:latin typeface="Calibri" panose="020F0502020204030204" pitchFamily="34" charset="0"/>
                <a:ea typeface="Calibri" panose="020F0502020204030204" pitchFamily="34" charset="0"/>
                <a:cs typeface="Calibri" panose="020F0502020204030204" pitchFamily="34" charset="0"/>
              </a:rPr>
              <a:t>Şəbəkə sistemləri;</a:t>
            </a:r>
          </a:p>
          <a:p>
            <a:r>
              <a:rPr lang="az-Latn-AZ" sz="1800" dirty="0">
                <a:latin typeface="Calibri" panose="020F0502020204030204" pitchFamily="34" charset="0"/>
                <a:ea typeface="Calibri" panose="020F0502020204030204" pitchFamily="34" charset="0"/>
                <a:cs typeface="Calibri" panose="020F0502020204030204" pitchFamily="34" charset="0"/>
              </a:rPr>
              <a:t>Xidməti proqramlar və s.</a:t>
            </a:r>
          </a:p>
          <a:p>
            <a:pPr marL="0" indent="0">
              <a:buNone/>
            </a:pPr>
            <a:r>
              <a:rPr lang="az-Latn-AZ" sz="1800" dirty="0">
                <a:latin typeface="Calibri" panose="020F0502020204030204" pitchFamily="34" charset="0"/>
                <a:ea typeface="Calibri" panose="020F0502020204030204" pitchFamily="34" charset="0"/>
                <a:cs typeface="Calibri" panose="020F0502020204030204" pitchFamily="34" charset="0"/>
              </a:rPr>
              <a:t>Sistem proqramlarının vasitəsilə diskləri formatlaşdırmaq, kompüterə qoşulan xarici qurğuların parametrlərini təyin etmək, əməli yaddaş və digər qurğuları testdən keçirmək, çapı təşkil etmək, lokal və qlobal şəbəkələrlə əlaqə yaratmaq mümkündür.</a:t>
            </a:r>
            <a:br>
              <a:rPr lang="az-Latn-AZ" sz="1800" dirty="0">
                <a:latin typeface="Calibri" panose="020F0502020204030204" pitchFamily="34" charset="0"/>
                <a:ea typeface="Calibri" panose="020F0502020204030204" pitchFamily="34" charset="0"/>
                <a:cs typeface="Calibri" panose="020F0502020204030204" pitchFamily="34" charset="0"/>
              </a:rPr>
            </a:br>
            <a:r>
              <a:rPr lang="az-Latn-AZ" sz="1800" u="sng" dirty="0">
                <a:latin typeface="Calibri" panose="020F0502020204030204" pitchFamily="34" charset="0"/>
                <a:ea typeface="Calibri" panose="020F0502020204030204" pitchFamily="34" charset="0"/>
                <a:cs typeface="Calibri" panose="020F0502020204030204" pitchFamily="34" charset="0"/>
                <a:hlinkClick r:id="rId2"/>
              </a:rPr>
              <a:t>Əməliyyat sistemləri</a:t>
            </a:r>
            <a:r>
              <a:rPr lang="az-Latn-AZ" sz="1800" dirty="0">
                <a:latin typeface="Calibri" panose="020F0502020204030204" pitchFamily="34" charset="0"/>
                <a:ea typeface="Calibri" panose="020F0502020204030204" pitchFamily="34" charset="0"/>
                <a:cs typeface="Calibri" panose="020F0502020204030204" pitchFamily="34" charset="0"/>
              </a:rPr>
              <a:t> sistem proqram təminatının əsasını təşkil edib, onun vacib element­lərindən biridir. Əməliyyatlar sistemi kompüter işə düşərkən yerinə yetirilməyə başlayır. Kompüterin bütün hissələrinin işləməsini təmin edir, informasiyanı idarə edir. Əməliyyat sistemi məlumatların saxlanması və onun emalının idarə edilməsi ilə yanaşı istifadəçi üçün də interfeysə malikdir.</a:t>
            </a:r>
          </a:p>
        </p:txBody>
      </p:sp>
      <p:pic>
        <p:nvPicPr>
          <p:cNvPr id="5122" name="Picture 2" descr="Image result for komputer sistemi">
            <a:extLst>
              <a:ext uri="{FF2B5EF4-FFF2-40B4-BE49-F238E27FC236}">
                <a16:creationId xmlns:a16="http://schemas.microsoft.com/office/drawing/2014/main" id="{0AAE2473-D05C-4482-8C1D-8B9426CEE0D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149295" y="710704"/>
            <a:ext cx="3576577" cy="200242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komputer sistemi">
            <a:extLst>
              <a:ext uri="{FF2B5EF4-FFF2-40B4-BE49-F238E27FC236}">
                <a16:creationId xmlns:a16="http://schemas.microsoft.com/office/drawing/2014/main" id="{FCB0D579-F173-4784-89AA-F00AA054FE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7464" y="710704"/>
            <a:ext cx="2331831" cy="2002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32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122"/>
                                        </p:tgtEl>
                                        <p:attrNameLst>
                                          <p:attrName>style.visibility</p:attrName>
                                        </p:attrNameLst>
                                      </p:cBhvr>
                                      <p:to>
                                        <p:strVal val="visible"/>
                                      </p:to>
                                    </p:set>
                                    <p:anim calcmode="lin" valueType="num">
                                      <p:cBhvr additive="base">
                                        <p:cTn id="42" dur="500" fill="hold"/>
                                        <p:tgtEl>
                                          <p:spTgt spid="5122"/>
                                        </p:tgtEl>
                                        <p:attrNameLst>
                                          <p:attrName>ppt_x</p:attrName>
                                        </p:attrNameLst>
                                      </p:cBhvr>
                                      <p:tavLst>
                                        <p:tav tm="0">
                                          <p:val>
                                            <p:strVal val="#ppt_x"/>
                                          </p:val>
                                        </p:tav>
                                        <p:tav tm="100000">
                                          <p:val>
                                            <p:strVal val="#ppt_x"/>
                                          </p:val>
                                        </p:tav>
                                      </p:tavLst>
                                    </p:anim>
                                    <p:anim calcmode="lin" valueType="num">
                                      <p:cBhvr additive="base">
                                        <p:cTn id="43"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128"/>
                                        </p:tgtEl>
                                        <p:attrNameLst>
                                          <p:attrName>style.visibility</p:attrName>
                                        </p:attrNameLst>
                                      </p:cBhvr>
                                      <p:to>
                                        <p:strVal val="visible"/>
                                      </p:to>
                                    </p:set>
                                    <p:animEffect transition="in" filter="fade">
                                      <p:cBhvr>
                                        <p:cTn id="48"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0166478-D13C-4C51-ADB2-06D9E323EC8B}"/>
              </a:ext>
            </a:extLst>
          </p:cNvPr>
          <p:cNvSpPr>
            <a:spLocks noGrp="1"/>
          </p:cNvSpPr>
          <p:nvPr>
            <p:ph sz="half" idx="1"/>
          </p:nvPr>
        </p:nvSpPr>
        <p:spPr>
          <a:xfrm>
            <a:off x="394447" y="2391782"/>
            <a:ext cx="12192000" cy="4663441"/>
          </a:xfrm>
        </p:spPr>
        <p:txBody>
          <a:bodyPr>
            <a:normAutofit/>
          </a:bodyPr>
          <a:lstStyle/>
          <a:p>
            <a:pPr marL="0" indent="0">
              <a:buNone/>
            </a:pPr>
            <a:r>
              <a:rPr lang="az-Latn-AZ" sz="2000" b="1" dirty="0">
                <a:latin typeface="Calibri" panose="020F0502020204030204" pitchFamily="34" charset="0"/>
                <a:ea typeface="Calibri" panose="020F0502020204030204" pitchFamily="34" charset="0"/>
                <a:cs typeface="Calibri" panose="020F0502020204030204" pitchFamily="34" charset="0"/>
              </a:rPr>
              <a:t>Xidməti proqramlara aşağıdakılar aiddir:</a:t>
            </a:r>
            <a:br>
              <a:rPr lang="az-Latn-AZ" sz="2000" dirty="0">
                <a:latin typeface="Calibri" panose="020F0502020204030204" pitchFamily="34" charset="0"/>
                <a:ea typeface="Calibri" panose="020F0502020204030204" pitchFamily="34" charset="0"/>
                <a:cs typeface="Calibri" panose="020F0502020204030204" pitchFamily="34" charset="0"/>
              </a:rPr>
            </a:br>
            <a:r>
              <a:rPr lang="az-Latn-AZ" sz="2000" dirty="0">
                <a:latin typeface="Calibri" panose="020F0502020204030204" pitchFamily="34" charset="0"/>
                <a:ea typeface="Calibri" panose="020F0502020204030204" pitchFamily="34" charset="0"/>
                <a:cs typeface="Calibri" panose="020F0502020204030204" pitchFamily="34" charset="0"/>
              </a:rPr>
              <a:t>-</a:t>
            </a:r>
            <a:r>
              <a:rPr lang="az-Latn-AZ" sz="2000" u="sng" dirty="0">
                <a:latin typeface="Calibri" panose="020F0502020204030204" pitchFamily="34" charset="0"/>
                <a:ea typeface="Calibri" panose="020F0502020204030204" pitchFamily="34" charset="0"/>
                <a:cs typeface="Calibri" panose="020F0502020204030204" pitchFamily="34" charset="0"/>
                <a:hlinkClick r:id="rId2"/>
              </a:rPr>
              <a:t>antiviruslar</a:t>
            </a:r>
            <a:r>
              <a:rPr lang="az-Latn-AZ" sz="2000" dirty="0">
                <a:latin typeface="Calibri" panose="020F0502020204030204" pitchFamily="34" charset="0"/>
                <a:ea typeface="Calibri" panose="020F0502020204030204" pitchFamily="34" charset="0"/>
                <a:cs typeface="Calibri" panose="020F0502020204030204" pitchFamily="34" charset="0"/>
              </a:rPr>
              <a:t>;</a:t>
            </a:r>
            <a:br>
              <a:rPr lang="az-Latn-AZ" sz="2000" dirty="0">
                <a:latin typeface="Calibri" panose="020F0502020204030204" pitchFamily="34" charset="0"/>
                <a:ea typeface="Calibri" panose="020F0502020204030204" pitchFamily="34" charset="0"/>
                <a:cs typeface="Calibri" panose="020F0502020204030204" pitchFamily="34" charset="0"/>
              </a:rPr>
            </a:br>
            <a:r>
              <a:rPr lang="az-Latn-AZ" sz="2000" dirty="0">
                <a:latin typeface="Calibri" panose="020F0502020204030204" pitchFamily="34" charset="0"/>
                <a:ea typeface="Calibri" panose="020F0502020204030204" pitchFamily="34" charset="0"/>
                <a:cs typeface="Calibri" panose="020F0502020204030204" pitchFamily="34" charset="0"/>
              </a:rPr>
              <a:t>-interfeys proqramları;</a:t>
            </a:r>
            <a:br>
              <a:rPr lang="az-Latn-AZ" sz="2000" dirty="0">
                <a:latin typeface="Calibri" panose="020F0502020204030204" pitchFamily="34" charset="0"/>
                <a:ea typeface="Calibri" panose="020F0502020204030204" pitchFamily="34" charset="0"/>
                <a:cs typeface="Calibri" panose="020F0502020204030204" pitchFamily="34" charset="0"/>
              </a:rPr>
            </a:br>
            <a:r>
              <a:rPr lang="az-Latn-AZ" sz="2000" dirty="0">
                <a:latin typeface="Calibri" panose="020F0502020204030204" pitchFamily="34" charset="0"/>
                <a:ea typeface="Calibri" panose="020F0502020204030204" pitchFamily="34" charset="0"/>
                <a:cs typeface="Calibri" panose="020F0502020204030204" pitchFamily="34" charset="0"/>
              </a:rPr>
              <a:t>-fayl, kataloq və qovluqlarla işləmə proqramları;</a:t>
            </a:r>
            <a:br>
              <a:rPr lang="az-Latn-AZ" sz="2000" dirty="0">
                <a:latin typeface="Calibri" panose="020F0502020204030204" pitchFamily="34" charset="0"/>
                <a:ea typeface="Calibri" panose="020F0502020204030204" pitchFamily="34" charset="0"/>
                <a:cs typeface="Calibri" panose="020F0502020204030204" pitchFamily="34" charset="0"/>
              </a:rPr>
            </a:br>
            <a:r>
              <a:rPr lang="az-Latn-AZ" sz="2000" dirty="0">
                <a:latin typeface="Calibri" panose="020F0502020204030204" pitchFamily="34" charset="0"/>
                <a:ea typeface="Calibri" panose="020F0502020204030204" pitchFamily="34" charset="0"/>
                <a:cs typeface="Calibri" panose="020F0502020204030204" pitchFamily="34" charset="0"/>
              </a:rPr>
              <a:t>— arxivləşdirmə proqramları;</a:t>
            </a:r>
            <a:br>
              <a:rPr lang="az-Latn-AZ" sz="2000" dirty="0">
                <a:latin typeface="Calibri" panose="020F0502020204030204" pitchFamily="34" charset="0"/>
                <a:ea typeface="Calibri" panose="020F0502020204030204" pitchFamily="34" charset="0"/>
                <a:cs typeface="Calibri" panose="020F0502020204030204" pitchFamily="34" charset="0"/>
              </a:rPr>
            </a:br>
            <a:r>
              <a:rPr lang="az-Latn-AZ" sz="2000" dirty="0">
                <a:latin typeface="Calibri" panose="020F0502020204030204" pitchFamily="34" charset="0"/>
                <a:ea typeface="Calibri" panose="020F0502020204030204" pitchFamily="34" charset="0"/>
                <a:cs typeface="Calibri" panose="020F0502020204030204" pitchFamily="34" charset="0"/>
              </a:rPr>
              <a:t>— proqram örtükləri;</a:t>
            </a:r>
            <a:br>
              <a:rPr lang="az-Latn-AZ" sz="2000" dirty="0">
                <a:latin typeface="Calibri" panose="020F0502020204030204" pitchFamily="34" charset="0"/>
                <a:ea typeface="Calibri" panose="020F0502020204030204" pitchFamily="34" charset="0"/>
                <a:cs typeface="Calibri" panose="020F0502020204030204" pitchFamily="34" charset="0"/>
              </a:rPr>
            </a:br>
            <a:r>
              <a:rPr lang="az-Latn-AZ" sz="2000" dirty="0">
                <a:latin typeface="Calibri" panose="020F0502020204030204" pitchFamily="34" charset="0"/>
                <a:ea typeface="Calibri" panose="020F0502020204030204" pitchFamily="34" charset="0"/>
                <a:cs typeface="Calibri" panose="020F0502020204030204" pitchFamily="34" charset="0"/>
              </a:rPr>
              <a:t>— qurğuların iş qabliyyətini yoxlayan proqramlar;</a:t>
            </a:r>
            <a:br>
              <a:rPr lang="az-Latn-AZ" sz="2000" dirty="0">
                <a:latin typeface="Calibri" panose="020F0502020204030204" pitchFamily="34" charset="0"/>
                <a:ea typeface="Calibri" panose="020F0502020204030204" pitchFamily="34" charset="0"/>
                <a:cs typeface="Calibri" panose="020F0502020204030204" pitchFamily="34" charset="0"/>
              </a:rPr>
            </a:br>
            <a:r>
              <a:rPr lang="az-Latn-AZ" sz="2000" dirty="0">
                <a:latin typeface="Calibri" panose="020F0502020204030204" pitchFamily="34" charset="0"/>
                <a:ea typeface="Calibri" panose="020F0502020204030204" pitchFamily="34" charset="0"/>
                <a:cs typeface="Calibri" panose="020F0502020204030204" pitchFamily="34" charset="0"/>
              </a:rPr>
              <a:t>-qurğuları idarə edən proqramlar- drayverlər;</a:t>
            </a:r>
            <a:br>
              <a:rPr lang="az-Latn-AZ" sz="2000" dirty="0">
                <a:latin typeface="Calibri" panose="020F0502020204030204" pitchFamily="34" charset="0"/>
                <a:ea typeface="Calibri" panose="020F0502020204030204" pitchFamily="34" charset="0"/>
                <a:cs typeface="Calibri" panose="020F0502020204030204" pitchFamily="34" charset="0"/>
              </a:rPr>
            </a:br>
            <a:r>
              <a:rPr lang="az-Latn-AZ" sz="2000" dirty="0">
                <a:latin typeface="Calibri" panose="020F0502020204030204" pitchFamily="34" charset="0"/>
                <a:ea typeface="Calibri" panose="020F0502020204030204" pitchFamily="34" charset="0"/>
                <a:cs typeface="Calibri" panose="020F0502020204030204" pitchFamily="34" charset="0"/>
              </a:rPr>
              <a:t>-köməkçi proqramlar.</a:t>
            </a:r>
            <a:br>
              <a:rPr lang="az-Latn-AZ" sz="2000" dirty="0">
                <a:latin typeface="Calibri" panose="020F0502020204030204" pitchFamily="34" charset="0"/>
                <a:ea typeface="Calibri" panose="020F0502020204030204" pitchFamily="34" charset="0"/>
                <a:cs typeface="Calibri" panose="020F0502020204030204" pitchFamily="34" charset="0"/>
              </a:rPr>
            </a:br>
            <a:r>
              <a:rPr lang="az-Latn-AZ" sz="2000" dirty="0">
                <a:latin typeface="Calibri" panose="020F0502020204030204" pitchFamily="34" charset="0"/>
                <a:ea typeface="Calibri" panose="020F0502020204030204" pitchFamily="34" charset="0"/>
                <a:cs typeface="Calibri" panose="020F0502020204030204" pitchFamily="34" charset="0"/>
              </a:rPr>
              <a:t>Xidməti proqramlar aşağıdakı köməkçi funksiyaları yerinə yetirə bilir:</a:t>
            </a:r>
            <a:br>
              <a:rPr lang="az-Latn-AZ" sz="2000" dirty="0">
                <a:latin typeface="Calibri" panose="020F0502020204030204" pitchFamily="34" charset="0"/>
                <a:ea typeface="Calibri" panose="020F0502020204030204" pitchFamily="34" charset="0"/>
                <a:cs typeface="Calibri" panose="020F0502020204030204" pitchFamily="34" charset="0"/>
              </a:rPr>
            </a:br>
            <a:r>
              <a:rPr lang="az-Latn-AZ" sz="2000" dirty="0">
                <a:latin typeface="Calibri" panose="020F0502020204030204" pitchFamily="34" charset="0"/>
                <a:ea typeface="Calibri" panose="020F0502020204030204" pitchFamily="34" charset="0"/>
                <a:cs typeface="Calibri" panose="020F0502020204030204" pitchFamily="34" charset="0"/>
              </a:rPr>
              <a:t>-kompüteri diaqnostika edərək, nasazlıqları aşkar edir və imkan daxilində onları aradan qaldırır;</a:t>
            </a:r>
            <a:br>
              <a:rPr lang="az-Latn-AZ" sz="2000" dirty="0">
                <a:latin typeface="Calibri" panose="020F0502020204030204" pitchFamily="34" charset="0"/>
                <a:ea typeface="Calibri" panose="020F0502020204030204" pitchFamily="34" charset="0"/>
                <a:cs typeface="Calibri" panose="020F0502020204030204" pitchFamily="34" charset="0"/>
              </a:rPr>
            </a:br>
            <a:r>
              <a:rPr lang="az-Latn-AZ" sz="2000" dirty="0">
                <a:latin typeface="Calibri" panose="020F0502020204030204" pitchFamily="34" charset="0"/>
                <a:ea typeface="Calibri" panose="020F0502020204030204" pitchFamily="34" charset="0"/>
                <a:cs typeface="Calibri" panose="020F0502020204030204" pitchFamily="34" charset="0"/>
              </a:rPr>
              <a:t>-arxivləşdirmə proqramları faylları sıxaraq həcmlərini kiçildir (ARJ, ZİP, WINZIP, WINRAR);</a:t>
            </a:r>
            <a:br>
              <a:rPr lang="az-Latn-AZ" sz="2000" dirty="0">
                <a:latin typeface="Calibri" panose="020F0502020204030204" pitchFamily="34" charset="0"/>
                <a:ea typeface="Calibri" panose="020F0502020204030204" pitchFamily="34" charset="0"/>
                <a:cs typeface="Calibri" panose="020F0502020204030204" pitchFamily="34" charset="0"/>
              </a:rPr>
            </a:br>
            <a:r>
              <a:rPr lang="az-Latn-AZ" sz="2000" dirty="0">
                <a:latin typeface="Calibri" panose="020F0502020204030204" pitchFamily="34" charset="0"/>
                <a:ea typeface="Calibri" panose="020F0502020204030204" pitchFamily="34" charset="0"/>
                <a:cs typeface="Calibri" panose="020F0502020204030204" pitchFamily="34" charset="0"/>
              </a:rPr>
              <a:t>-antivirus proqramlar kompüterin viruslarla yoluxmasının qarşısını alır və əmələ gələn virusları arada götürür (NOD32, </a:t>
            </a:r>
            <a:r>
              <a:rPr lang="ru-RU" sz="2000" dirty="0">
                <a:latin typeface="Calibri" panose="020F0502020204030204" pitchFamily="34" charset="0"/>
                <a:ea typeface="Calibri" panose="020F0502020204030204" pitchFamily="34" charset="0"/>
                <a:cs typeface="Calibri" panose="020F0502020204030204" pitchFamily="34" charset="0"/>
              </a:rPr>
              <a:t>Антивирус Касперского </a:t>
            </a:r>
            <a:r>
              <a:rPr lang="az-Latn-AZ" sz="2000" dirty="0">
                <a:latin typeface="Calibri" panose="020F0502020204030204" pitchFamily="34" charset="0"/>
                <a:ea typeface="Calibri" panose="020F0502020204030204" pitchFamily="34" charset="0"/>
                <a:cs typeface="Calibri" panose="020F0502020204030204" pitchFamily="34" charset="0"/>
              </a:rPr>
              <a:t>və s.).</a:t>
            </a:r>
          </a:p>
        </p:txBody>
      </p:sp>
      <p:pic>
        <p:nvPicPr>
          <p:cNvPr id="5" name="Picture 4" descr="How to Tell if Your Antivirus is Working">
            <a:extLst>
              <a:ext uri="{FF2B5EF4-FFF2-40B4-BE49-F238E27FC236}">
                <a16:creationId xmlns:a16="http://schemas.microsoft.com/office/drawing/2014/main" id="{A9D75651-F5D4-8FB1-70F5-1A50490BB9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447" y="981636"/>
            <a:ext cx="51435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E888301-BBAB-4D15-9EAA-E811599EA2FB}"/>
              </a:ext>
            </a:extLst>
          </p:cNvPr>
          <p:cNvSpPr>
            <a:spLocks noGrp="1"/>
          </p:cNvSpPr>
          <p:nvPr>
            <p:ph sz="half" idx="1"/>
          </p:nvPr>
        </p:nvSpPr>
        <p:spPr>
          <a:xfrm>
            <a:off x="240572" y="3521541"/>
            <a:ext cx="11951428" cy="2743200"/>
          </a:xfrm>
        </p:spPr>
        <p:txBody>
          <a:bodyPr>
            <a:noAutofit/>
          </a:bodyPr>
          <a:lstStyle/>
          <a:p>
            <a:r>
              <a:rPr lang="az-Latn-AZ" sz="2800" b="1" dirty="0"/>
              <a:t>Tətbiqi proqramlar</a:t>
            </a:r>
            <a:endParaRPr lang="en-GB" sz="2800" b="1" dirty="0"/>
          </a:p>
          <a:p>
            <a:pPr marL="0" indent="0">
              <a:buNone/>
            </a:pPr>
            <a:r>
              <a:rPr lang="en-GB" sz="2800" dirty="0"/>
              <a:t>	</a:t>
            </a:r>
            <a:br>
              <a:rPr lang="az-Latn-AZ" sz="2800" dirty="0"/>
            </a:br>
            <a:r>
              <a:rPr lang="az-Latn-AZ" sz="2800" dirty="0"/>
              <a:t>Fəaliyyətin müxtəlif sahələrinə aid məsələləri həll etmək üçün nəzərdə tutulan proqram təminatına tətbiqi proqramlar deyilir. Tətbiqi proqramlar iki hissədən ibarətdir:</a:t>
            </a:r>
            <a:br>
              <a:rPr lang="az-Latn-AZ" sz="2800" dirty="0"/>
            </a:br>
            <a:r>
              <a:rPr lang="az-Latn-AZ" sz="2800" dirty="0"/>
              <a:t>-tətbiqi proqramlar paketi (TPP);</a:t>
            </a:r>
            <a:br>
              <a:rPr lang="az-Latn-AZ" sz="2800" dirty="0"/>
            </a:br>
            <a:r>
              <a:rPr lang="az-Latn-AZ" sz="2800" dirty="0"/>
              <a:t>-standart proqramlar kitabxanası.</a:t>
            </a:r>
            <a:br>
              <a:rPr lang="az-Latn-AZ" sz="2800" dirty="0"/>
            </a:br>
            <a:endParaRPr lang="az-Latn-AZ" sz="2800" dirty="0"/>
          </a:p>
        </p:txBody>
      </p:sp>
      <p:pic>
        <p:nvPicPr>
          <p:cNvPr id="6146" name="Picture 2" descr="Learn JavaScript &amp; CSS with Web Development Course">
            <a:extLst>
              <a:ext uri="{FF2B5EF4-FFF2-40B4-BE49-F238E27FC236}">
                <a16:creationId xmlns:a16="http://schemas.microsoft.com/office/drawing/2014/main" id="{F166C2ED-B8F5-C032-FC68-E437692547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648" y="719193"/>
            <a:ext cx="6351493" cy="3334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28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Uçak İzi">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TM04033937[[fn=Uçak İzi]]</Template>
  <TotalTime>139</TotalTime>
  <Words>777</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Uçak İzi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Dinlədiyiniz üçün təşəkkürlər &lt;3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TOSHIBA</dc:creator>
  <cp:lastModifiedBy>Zakir Aliyev Agamehdi</cp:lastModifiedBy>
  <cp:revision>14</cp:revision>
  <dcterms:created xsi:type="dcterms:W3CDTF">2019-10-29T14:56:53Z</dcterms:created>
  <dcterms:modified xsi:type="dcterms:W3CDTF">2022-10-29T16:18:39Z</dcterms:modified>
</cp:coreProperties>
</file>