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2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8561-F7E0-A2C0-F7A9-01D8CC5E24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6F11A5-D986-2445-3F76-83DA05507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7A92478-80AD-95D9-A272-F083F422DDFA}"/>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992D4E85-B3C7-9057-9570-DE5C59DF1C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9819C7-C2D2-09CF-A291-2EC2FBF60884}"/>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49613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73E2-2BCD-C447-FBF4-AF7967D89F0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F9A729-877D-9C06-97E3-2CDA298A2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4E06E8-897B-E743-A68D-217FE9C85694}"/>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6221B1F3-6F64-B144-37CE-6633151EE8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27B565-C44C-A18C-23C8-4CE10A63B6E6}"/>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299802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FFE4D-A922-31A5-9EE7-5EE04759C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25921-DB1E-0272-2E7C-9F8D92E0E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0A9679-CB19-E449-618F-158258009796}"/>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A6F74297-92C7-9DC5-3A3E-1EC9C61301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48A036-A2C6-174A-13C6-4268BEA4C85E}"/>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349687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E1FD-0ADD-7E05-7F00-0A4402ADFB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492907-13FC-708E-71EF-E397C6490C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C3C492-D527-E5F7-B7FA-BBAA82C2F90C}"/>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C78DA62D-C371-3429-549E-A768092B1F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983726-1991-0B71-19BB-2758B54CB557}"/>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28797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389E-B3F4-B13B-23A0-E0836C5B5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98357C7-74B6-48CB-CD5A-29EFED44CE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26D09-897A-CFB2-619A-C18BEB8CA1DD}"/>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C65BEA6A-0B49-3043-7E57-D2DE963C47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33CFF1-A7F1-FE90-E55D-6F9165A01331}"/>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50411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0D16-2570-D2BA-0856-5B77EE1BA2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780A0B-7421-2B53-A73D-7E75E9BA07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63FD62-7F8D-A042-371A-DDB3B264C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64F092-86D3-FEFB-04C4-99A8B1365203}"/>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6" name="Footer Placeholder 5">
            <a:extLst>
              <a:ext uri="{FF2B5EF4-FFF2-40B4-BE49-F238E27FC236}">
                <a16:creationId xmlns:a16="http://schemas.microsoft.com/office/drawing/2014/main" id="{B83FC8F5-73B9-BD01-7A5E-6C63B86150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4F5194-EE92-F389-454C-F83A36C00A1F}"/>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32756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8B09-0EFA-C108-DFBB-3EC70E086A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33FD86-F1BD-EAEF-AFBB-063BAD53C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0DABD-3732-5C90-7364-25015D1B1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B88206-251C-B572-846B-C99C2B6ED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9DC9B-651F-CEA8-D003-0D5F6CEF6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92F07A-4972-86F3-564D-E40443AC9B2B}"/>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8" name="Footer Placeholder 7">
            <a:extLst>
              <a:ext uri="{FF2B5EF4-FFF2-40B4-BE49-F238E27FC236}">
                <a16:creationId xmlns:a16="http://schemas.microsoft.com/office/drawing/2014/main" id="{041BEEFF-C4BE-A703-DD29-5F96B437E5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DB128D-8D86-3A45-CA7D-F6740A8D7A1F}"/>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301263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A47F-E187-4E3C-1C15-5C7B3644E4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E674B5-BDAC-13AE-7350-E1CD01597926}"/>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4" name="Footer Placeholder 3">
            <a:extLst>
              <a:ext uri="{FF2B5EF4-FFF2-40B4-BE49-F238E27FC236}">
                <a16:creationId xmlns:a16="http://schemas.microsoft.com/office/drawing/2014/main" id="{C03F7545-E178-5B21-E24E-84540A35BA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BF162B-A9D7-A14D-A6C6-6892ED26B3AE}"/>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381965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2DD03-5409-7586-B97E-D5A128B4F011}"/>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3" name="Footer Placeholder 2">
            <a:extLst>
              <a:ext uri="{FF2B5EF4-FFF2-40B4-BE49-F238E27FC236}">
                <a16:creationId xmlns:a16="http://schemas.microsoft.com/office/drawing/2014/main" id="{8A44DEE1-4B24-89E0-2D5D-AA483F0187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475C4B-5334-B690-EE85-51851A12B60E}"/>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24416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899A-E22B-CEE2-53E5-9E301B5D5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49C2B7-E1F1-EF6F-08EB-59DAEC44D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5B6E89-C96C-110E-C0D1-FE1BCE660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B46D9-576D-166A-4A8F-BB1118BDFF7B}"/>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6" name="Footer Placeholder 5">
            <a:extLst>
              <a:ext uri="{FF2B5EF4-FFF2-40B4-BE49-F238E27FC236}">
                <a16:creationId xmlns:a16="http://schemas.microsoft.com/office/drawing/2014/main" id="{D4B82BFF-F60B-BA6E-AB7B-B526F8A14B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5B6204-1CF7-F69D-0BCC-2469E9F7EE0A}"/>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349740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2C70-2A19-725F-EA08-5A78EAB60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4F9213-89D5-1412-E22F-1ABC5437B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5727E7-D820-250F-8791-63614052B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B5327-2CF3-3406-B040-B0E67EC32427}"/>
              </a:ext>
            </a:extLst>
          </p:cNvPr>
          <p:cNvSpPr>
            <a:spLocks noGrp="1"/>
          </p:cNvSpPr>
          <p:nvPr>
            <p:ph type="dt" sz="half" idx="10"/>
          </p:nvPr>
        </p:nvSpPr>
        <p:spPr/>
        <p:txBody>
          <a:bodyPr/>
          <a:lstStyle/>
          <a:p>
            <a:fld id="{E671D553-7F5F-415D-9A4A-FBD0F4D5EE29}" type="datetimeFigureOut">
              <a:rPr lang="en-GB" smtClean="0"/>
              <a:t>02/11/2022</a:t>
            </a:fld>
            <a:endParaRPr lang="en-GB"/>
          </a:p>
        </p:txBody>
      </p:sp>
      <p:sp>
        <p:nvSpPr>
          <p:cNvPr id="6" name="Footer Placeholder 5">
            <a:extLst>
              <a:ext uri="{FF2B5EF4-FFF2-40B4-BE49-F238E27FC236}">
                <a16:creationId xmlns:a16="http://schemas.microsoft.com/office/drawing/2014/main" id="{39172F64-F9E2-9364-744A-D603169FA5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EAB32A-231C-60F5-18FC-B88F95C56660}"/>
              </a:ext>
            </a:extLst>
          </p:cNvPr>
          <p:cNvSpPr>
            <a:spLocks noGrp="1"/>
          </p:cNvSpPr>
          <p:nvPr>
            <p:ph type="sldNum" sz="quarter" idx="12"/>
          </p:nvPr>
        </p:nvSpPr>
        <p:spPr/>
        <p:txBody>
          <a:bodyPr/>
          <a:lstStyle/>
          <a:p>
            <a:fld id="{6E761CA1-D32E-4B8D-A482-7C31A41F9881}" type="slidenum">
              <a:rPr lang="en-GB" smtClean="0"/>
              <a:t>‹#›</a:t>
            </a:fld>
            <a:endParaRPr lang="en-GB"/>
          </a:p>
        </p:txBody>
      </p:sp>
    </p:spTree>
    <p:extLst>
      <p:ext uri="{BB962C8B-B14F-4D97-AF65-F5344CB8AC3E}">
        <p14:creationId xmlns:p14="http://schemas.microsoft.com/office/powerpoint/2010/main" val="49187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58F1B-24F8-6115-5FE9-61B430DD5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0F2D7A-A2FB-C7AE-9E68-77D47A100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370996-A709-8825-6D65-8C17099B6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D553-7F5F-415D-9A4A-FBD0F4D5EE29}" type="datetimeFigureOut">
              <a:rPr lang="en-GB" smtClean="0"/>
              <a:t>02/11/2022</a:t>
            </a:fld>
            <a:endParaRPr lang="en-GB"/>
          </a:p>
        </p:txBody>
      </p:sp>
      <p:sp>
        <p:nvSpPr>
          <p:cNvPr id="5" name="Footer Placeholder 4">
            <a:extLst>
              <a:ext uri="{FF2B5EF4-FFF2-40B4-BE49-F238E27FC236}">
                <a16:creationId xmlns:a16="http://schemas.microsoft.com/office/drawing/2014/main" id="{0850A8F9-3DF9-232F-58BC-CD1FD8E3E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E78623-A410-8DDA-05CD-DA2BE5134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61CA1-D32E-4B8D-A482-7C31A41F9881}" type="slidenum">
              <a:rPr lang="en-GB" smtClean="0"/>
              <a:t>‹#›</a:t>
            </a:fld>
            <a:endParaRPr lang="en-GB"/>
          </a:p>
        </p:txBody>
      </p:sp>
    </p:spTree>
    <p:extLst>
      <p:ext uri="{BB962C8B-B14F-4D97-AF65-F5344CB8AC3E}">
        <p14:creationId xmlns:p14="http://schemas.microsoft.com/office/powerpoint/2010/main" val="4233976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ayzen.az/blog/informatika/3526/veril%C9%99nl%C9%99r-bazas%C4%B1.html" TargetMode="External"/><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kayzen.az/blog/informatika/5737/%C9%99m%C9%99liyyat-sisteml%C9%99ri.html"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kayzen.az/blog/informatika/2109/antiviruslar.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2">
            <a:extLst>
              <a:ext uri="{FF2B5EF4-FFF2-40B4-BE49-F238E27FC236}">
                <a16:creationId xmlns:a16="http://schemas.microsoft.com/office/drawing/2014/main" id="{D34BF232-DBFE-0000-C5A2-E79BE7BA1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506" y="715169"/>
            <a:ext cx="3810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7" name="Alt Başlık 2">
            <a:extLst>
              <a:ext uri="{FF2B5EF4-FFF2-40B4-BE49-F238E27FC236}">
                <a16:creationId xmlns:a16="http://schemas.microsoft.com/office/drawing/2014/main" id="{3C67FB8B-0188-DB3C-0BB0-2BD727984FAA}"/>
              </a:ext>
            </a:extLst>
          </p:cNvPr>
          <p:cNvSpPr txBox="1">
            <a:spLocks/>
          </p:cNvSpPr>
          <p:nvPr/>
        </p:nvSpPr>
        <p:spPr>
          <a:xfrm>
            <a:off x="861166" y="2843867"/>
            <a:ext cx="7153835" cy="3576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3600" b="1" dirty="0">
                <a:highlight>
                  <a:srgbClr val="C0C0C0"/>
                </a:highlight>
                <a:latin typeface="Century Gothic (Body)"/>
              </a:rPr>
              <a:t>Ad : Zakir</a:t>
            </a:r>
            <a:endParaRPr lang="az-Latn-AZ" sz="3600" b="1" dirty="0">
              <a:highlight>
                <a:srgbClr val="C0C0C0"/>
              </a:highlight>
              <a:latin typeface="Century Gothic (Body)"/>
            </a:endParaRPr>
          </a:p>
          <a:p>
            <a:pPr algn="l"/>
            <a:r>
              <a:rPr lang="az-Latn-AZ" sz="3600" b="1" dirty="0">
                <a:highlight>
                  <a:srgbClr val="C0C0C0"/>
                </a:highlight>
                <a:latin typeface="Century Gothic (Body)"/>
              </a:rPr>
              <a:t>Soyad</a:t>
            </a:r>
            <a:r>
              <a:rPr lang="en-GB" sz="3600" b="1" dirty="0">
                <a:highlight>
                  <a:srgbClr val="C0C0C0"/>
                </a:highlight>
                <a:latin typeface="Century Gothic (Body)"/>
              </a:rPr>
              <a:t> : </a:t>
            </a:r>
            <a:r>
              <a:rPr lang="az-Latn-AZ" sz="3600" b="1" dirty="0">
                <a:highlight>
                  <a:srgbClr val="C0C0C0"/>
                </a:highlight>
                <a:latin typeface="Century Gothic (Body)"/>
              </a:rPr>
              <a:t>Əliyev</a:t>
            </a:r>
            <a:r>
              <a:rPr lang="en-GB" sz="3600" b="1" dirty="0">
                <a:highlight>
                  <a:srgbClr val="C0C0C0"/>
                </a:highlight>
                <a:latin typeface="Century Gothic (Body)"/>
              </a:rPr>
              <a:t> </a:t>
            </a:r>
            <a:endParaRPr lang="az-Latn-AZ" sz="3600" b="1" dirty="0">
              <a:highlight>
                <a:srgbClr val="C0C0C0"/>
              </a:highlight>
              <a:latin typeface="Century Gothic (Body)"/>
            </a:endParaRPr>
          </a:p>
          <a:p>
            <a:pPr algn="l"/>
            <a:r>
              <a:rPr lang="az-Latn-AZ" sz="3600" b="1" dirty="0">
                <a:highlight>
                  <a:srgbClr val="C0C0C0"/>
                </a:highlight>
                <a:latin typeface="Century Gothic (Body)"/>
              </a:rPr>
              <a:t>Qrup</a:t>
            </a:r>
            <a:r>
              <a:rPr lang="en-GB" sz="3600" b="1" dirty="0">
                <a:highlight>
                  <a:srgbClr val="C0C0C0"/>
                </a:highlight>
                <a:latin typeface="Century Gothic (Body)"/>
              </a:rPr>
              <a:t> </a:t>
            </a:r>
            <a:r>
              <a:rPr lang="en-US" sz="3600" b="1" dirty="0">
                <a:highlight>
                  <a:srgbClr val="C0C0C0"/>
                </a:highlight>
                <a:latin typeface="Century Gothic (Body)"/>
              </a:rPr>
              <a:t>: KE022S</a:t>
            </a:r>
            <a:r>
              <a:rPr lang="az-Latn-AZ" sz="3600" b="1" dirty="0">
                <a:highlight>
                  <a:srgbClr val="C0C0C0"/>
                </a:highlight>
                <a:latin typeface="Century Gothic (Body)"/>
              </a:rPr>
              <a:t>2</a:t>
            </a:r>
          </a:p>
          <a:p>
            <a:pPr algn="l"/>
            <a:r>
              <a:rPr lang="az-Latn-AZ" sz="3600" b="1" dirty="0">
                <a:highlight>
                  <a:srgbClr val="C0C0C0"/>
                </a:highlight>
                <a:latin typeface="Century Gothic (Body)"/>
              </a:rPr>
              <a:t>Fənn</a:t>
            </a:r>
            <a:r>
              <a:rPr lang="en-GB" sz="3600" b="1" dirty="0">
                <a:highlight>
                  <a:srgbClr val="C0C0C0"/>
                </a:highlight>
                <a:latin typeface="Century Gothic (Body)"/>
              </a:rPr>
              <a:t> </a:t>
            </a:r>
            <a:r>
              <a:rPr lang="en-US" sz="3600" b="1" dirty="0">
                <a:highlight>
                  <a:srgbClr val="C0C0C0"/>
                </a:highlight>
                <a:latin typeface="Century Gothic (Body)"/>
              </a:rPr>
              <a:t>: </a:t>
            </a:r>
            <a:r>
              <a:rPr lang="en-GB" sz="3600" b="1" dirty="0" err="1">
                <a:highlight>
                  <a:srgbClr val="C0C0C0"/>
                </a:highlight>
                <a:latin typeface="Century Gothic (Body)"/>
              </a:rPr>
              <a:t>Komp</a:t>
            </a:r>
            <a:r>
              <a:rPr lang="az-Latn-AZ" sz="3600" b="1" dirty="0">
                <a:highlight>
                  <a:srgbClr val="C0C0C0"/>
                </a:highlight>
                <a:latin typeface="Century Gothic (Body)"/>
              </a:rPr>
              <a:t>üter arxitekturası</a:t>
            </a:r>
          </a:p>
          <a:p>
            <a:pPr algn="l"/>
            <a:r>
              <a:rPr lang="az-Latn-AZ" sz="3600" b="1" dirty="0">
                <a:highlight>
                  <a:srgbClr val="C0C0C0"/>
                </a:highlight>
                <a:latin typeface="Century Gothic (Body)"/>
              </a:rPr>
              <a:t>Sərbəst iş №1</a:t>
            </a:r>
          </a:p>
        </p:txBody>
      </p:sp>
    </p:spTree>
    <p:extLst>
      <p:ext uri="{BB962C8B-B14F-4D97-AF65-F5344CB8AC3E}">
        <p14:creationId xmlns:p14="http://schemas.microsoft.com/office/powerpoint/2010/main" val="132488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Vectors &amp; Illustrations for Free Download ...">
            <a:extLst>
              <a:ext uri="{FF2B5EF4-FFF2-40B4-BE49-F238E27FC236}">
                <a16:creationId xmlns:a16="http://schemas.microsoft.com/office/drawing/2014/main" id="{FDA390E9-817E-1E14-57FC-9BCE8B65B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İçerik Yer Tutucusu 2">
            <a:extLst>
              <a:ext uri="{FF2B5EF4-FFF2-40B4-BE49-F238E27FC236}">
                <a16:creationId xmlns:a16="http://schemas.microsoft.com/office/drawing/2014/main" id="{CB9D684D-FAC3-BB27-AEC4-066BB5F207EA}"/>
              </a:ext>
            </a:extLst>
          </p:cNvPr>
          <p:cNvSpPr txBox="1">
            <a:spLocks/>
          </p:cNvSpPr>
          <p:nvPr/>
        </p:nvSpPr>
        <p:spPr>
          <a:xfrm>
            <a:off x="169761" y="1023927"/>
            <a:ext cx="11852476" cy="45071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b="1" dirty="0"/>
              <a:t>	Hal-hazırda ən çox istifadə edilən tətbiqi proqramlar aşağıdakılardır:</a:t>
            </a:r>
          </a:p>
          <a:p>
            <a:pPr lvl="1" algn="l"/>
            <a:r>
              <a:rPr lang="az-Latn-AZ" sz="2400" b="1" dirty="0"/>
              <a:t>mətn redaktorları- kompüterdə mətnlərin hazırlanması üçün (WordPad, Microsoft Word);</a:t>
            </a:r>
          </a:p>
          <a:p>
            <a:pPr lvl="1" algn="l"/>
            <a:r>
              <a:rPr lang="az-Latn-AZ" sz="2400" b="1" dirty="0"/>
              <a:t>cədvəl prosessorları- cədvəl verilənlərinin emalı üçün (Lotus 1-2-3, Microsoft Excel);</a:t>
            </a:r>
          </a:p>
          <a:p>
            <a:pPr lvl="1" algn="l"/>
            <a:r>
              <a:rPr lang="az-Latn-AZ" sz="2400" b="1" dirty="0"/>
              <a:t>nəşriyyat sistemləri- nəşriyyat sənədlərinin hazırlanması üçün (PageMarker, QuarkXpress);</a:t>
            </a:r>
          </a:p>
          <a:p>
            <a:pPr lvl="1" algn="l"/>
            <a:r>
              <a:rPr lang="az-Latn-AZ" sz="2400" b="1" u="sng" dirty="0">
                <a:hlinkClick r:id="rId3"/>
              </a:rPr>
              <a:t>verilənlər bazasının</a:t>
            </a:r>
            <a:r>
              <a:rPr lang="az-Latn-AZ" sz="2400" b="1" dirty="0"/>
              <a:t> idarə edilməsi sistemləri (VBİS) (Microsoft Access);</a:t>
            </a:r>
          </a:p>
          <a:p>
            <a:pPr lvl="1" algn="l"/>
            <a:r>
              <a:rPr lang="az-Latn-AZ" sz="2400" b="1" dirty="0"/>
              <a:t>təqdimatların (prezentasiyaların) hazırlanması üçün (Microsoft Power Point);</a:t>
            </a:r>
          </a:p>
          <a:p>
            <a:pPr lvl="1" algn="l"/>
            <a:r>
              <a:rPr lang="az-Latn-AZ" sz="2400" b="1" dirty="0"/>
              <a:t>iqtisadi əhəmiyyətli proqramların hazırlanması (</a:t>
            </a:r>
            <a:r>
              <a:rPr lang="ru-RU" sz="2400" b="1" dirty="0"/>
              <a:t>Финэксперт, Бухгалтерия 1С);</a:t>
            </a:r>
          </a:p>
          <a:p>
            <a:pPr lvl="1" algn="l"/>
            <a:r>
              <a:rPr lang="az-Latn-AZ" sz="2400" b="1" dirty="0"/>
              <a:t>qrafik sistemlər- şəkillərin, animasiyaların, videofilmlərin hazırlanması üçün (Presto! Mr. Photo);</a:t>
            </a:r>
          </a:p>
          <a:p>
            <a:pPr lvl="1" algn="l"/>
            <a:r>
              <a:rPr lang="az-Latn-AZ" sz="2400" b="1" dirty="0"/>
              <a:t>verilənlərin statistik təhlili proqramları (SPSS, Statistika);</a:t>
            </a:r>
          </a:p>
          <a:p>
            <a:pPr lvl="1" algn="l"/>
            <a:r>
              <a:rPr lang="az-Latn-AZ" sz="2400" b="1" dirty="0"/>
              <a:t>öyrədici proqramlar, kompüter oyunları, tərcümə proqramları və s. (Polyglot, PROMT).</a:t>
            </a:r>
          </a:p>
          <a:p>
            <a:pPr algn="l"/>
            <a:endParaRPr lang="az-Latn-AZ" b="1" dirty="0"/>
          </a:p>
        </p:txBody>
      </p:sp>
    </p:spTree>
    <p:extLst>
      <p:ext uri="{BB962C8B-B14F-4D97-AF65-F5344CB8AC3E}">
        <p14:creationId xmlns:p14="http://schemas.microsoft.com/office/powerpoint/2010/main" val="228686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Vectors &amp; Illustrations for Free Download ...">
            <a:extLst>
              <a:ext uri="{FF2B5EF4-FFF2-40B4-BE49-F238E27FC236}">
                <a16:creationId xmlns:a16="http://schemas.microsoft.com/office/drawing/2014/main" id="{FDA390E9-817E-1E14-57FC-9BCE8B65B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A568E6-740E-8092-7774-056047405A17}"/>
              </a:ext>
            </a:extLst>
          </p:cNvPr>
          <p:cNvSpPr>
            <a:spLocks noGrp="1"/>
          </p:cNvSpPr>
          <p:nvPr>
            <p:ph type="ctrTitle"/>
          </p:nvPr>
        </p:nvSpPr>
        <p:spPr>
          <a:xfrm>
            <a:off x="1563624" y="2946405"/>
            <a:ext cx="9448800" cy="1825096"/>
          </a:xfrm>
        </p:spPr>
        <p:txBody>
          <a:bodyPr>
            <a:noAutofit/>
          </a:bodyPr>
          <a:lstStyle/>
          <a:p>
            <a:pPr algn="l"/>
            <a:r>
              <a:rPr lang="en-GB" sz="9600" dirty="0">
                <a:latin typeface="Curlz MT" panose="04040404050702020202" pitchFamily="82" charset="0"/>
              </a:rPr>
              <a:t>D</a:t>
            </a:r>
            <a:r>
              <a:rPr lang="az-Latn-AZ" sz="9600" dirty="0">
                <a:latin typeface="Curlz MT" panose="04040404050702020202" pitchFamily="82" charset="0"/>
              </a:rPr>
              <a:t>inlədiyiniz üçün təşəkkürlər </a:t>
            </a:r>
            <a:r>
              <a:rPr lang="en-GB" sz="9600" dirty="0">
                <a:latin typeface="Curlz MT" panose="04040404050702020202" pitchFamily="82" charset="0"/>
              </a:rPr>
              <a:t>&lt;3</a:t>
            </a:r>
          </a:p>
        </p:txBody>
      </p:sp>
      <p:sp>
        <p:nvSpPr>
          <p:cNvPr id="3" name="Subtitle 2">
            <a:extLst>
              <a:ext uri="{FF2B5EF4-FFF2-40B4-BE49-F238E27FC236}">
                <a16:creationId xmlns:a16="http://schemas.microsoft.com/office/drawing/2014/main" id="{69AB5830-2314-DECE-20CF-F14C56E0B26B}"/>
              </a:ext>
            </a:extLst>
          </p:cNvPr>
          <p:cNvSpPr>
            <a:spLocks noGrp="1"/>
          </p:cNvSpPr>
          <p:nvPr>
            <p:ph type="subTitle" idx="1"/>
          </p:nvPr>
        </p:nvSpPr>
        <p:spPr>
          <a:xfrm>
            <a:off x="-2140324" y="5305800"/>
            <a:ext cx="9448800" cy="685800"/>
          </a:xfrm>
        </p:spPr>
        <p:txBody>
          <a:bodyPr/>
          <a:lstStyle/>
          <a:p>
            <a:r>
              <a:rPr lang="en-GB" dirty="0"/>
              <a:t>S</a:t>
            </a:r>
            <a:r>
              <a:rPr lang="az-Latn-AZ" dirty="0"/>
              <a:t>ərbəst iş №3</a:t>
            </a:r>
            <a:endParaRPr lang="en-GB" dirty="0"/>
          </a:p>
        </p:txBody>
      </p:sp>
    </p:spTree>
    <p:extLst>
      <p:ext uri="{BB962C8B-B14F-4D97-AF65-F5344CB8AC3E}">
        <p14:creationId xmlns:p14="http://schemas.microsoft.com/office/powerpoint/2010/main" val="393299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2" descr="Proqram təminatı | İnformatika | Kayzen">
            <a:extLst>
              <a:ext uri="{FF2B5EF4-FFF2-40B4-BE49-F238E27FC236}">
                <a16:creationId xmlns:a16="http://schemas.microsoft.com/office/drawing/2014/main" id="{C855B93D-76AF-1C85-CDAA-BFFFE289C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0" y="3320513"/>
            <a:ext cx="9144001" cy="17573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F8B16D-62D3-7D5B-EB75-66C199A04486}"/>
              </a:ext>
            </a:extLst>
          </p:cNvPr>
          <p:cNvSpPr txBox="1"/>
          <p:nvPr/>
        </p:nvSpPr>
        <p:spPr>
          <a:xfrm>
            <a:off x="2174265" y="1325882"/>
            <a:ext cx="9785449" cy="1754326"/>
          </a:xfrm>
          <a:prstGeom prst="rect">
            <a:avLst/>
          </a:prstGeom>
          <a:noFill/>
        </p:spPr>
        <p:txBody>
          <a:bodyPr wrap="square" rtlCol="0">
            <a:spAutoFit/>
          </a:bodyPr>
          <a:lstStyle/>
          <a:p>
            <a:r>
              <a:rPr lang="az-Latn-AZ" sz="5400" dirty="0"/>
              <a:t>Kompüterin proqram təminatı 3 əsas yerə bölünür </a:t>
            </a:r>
            <a:r>
              <a:rPr lang="en-GB" sz="5400" dirty="0"/>
              <a:t>:</a:t>
            </a:r>
          </a:p>
        </p:txBody>
      </p:sp>
    </p:spTree>
    <p:extLst>
      <p:ext uri="{BB962C8B-B14F-4D97-AF65-F5344CB8AC3E}">
        <p14:creationId xmlns:p14="http://schemas.microsoft.com/office/powerpoint/2010/main" val="273911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çerik Yer Tutucusu 2">
            <a:extLst>
              <a:ext uri="{FF2B5EF4-FFF2-40B4-BE49-F238E27FC236}">
                <a16:creationId xmlns:a16="http://schemas.microsoft.com/office/drawing/2014/main" id="{A1C1140E-69D4-19EA-4FE1-56FDF89F7741}"/>
              </a:ext>
            </a:extLst>
          </p:cNvPr>
          <p:cNvSpPr txBox="1">
            <a:spLocks/>
          </p:cNvSpPr>
          <p:nvPr/>
        </p:nvSpPr>
        <p:spPr>
          <a:xfrm>
            <a:off x="687727" y="1514942"/>
            <a:ext cx="5686179" cy="4598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sz="2800" b="1" dirty="0">
                <a:ea typeface="Cascadia Mono" panose="020B0609020000020004" pitchFamily="49" charset="0"/>
                <a:cs typeface="Cascadia Mono" panose="020B0609020000020004" pitchFamily="49" charset="0"/>
              </a:rPr>
              <a:t>1.Müasir kompüterlərin proqram təminatı</a:t>
            </a:r>
          </a:p>
          <a:p>
            <a:pPr algn="l"/>
            <a:r>
              <a:rPr lang="az-Latn-AZ" sz="2800" b="1" dirty="0">
                <a:ea typeface="Cascadia Mono" panose="020B0609020000020004" pitchFamily="49" charset="0"/>
                <a:cs typeface="Cascadia Mono" panose="020B0609020000020004" pitchFamily="49" charset="0"/>
              </a:rPr>
              <a:t>2.Sistem proqram təminatı</a:t>
            </a:r>
          </a:p>
          <a:p>
            <a:pPr algn="l"/>
            <a:r>
              <a:rPr lang="az-Latn-AZ" sz="2800" b="1" dirty="0">
                <a:ea typeface="Cascadia Mono" panose="020B0609020000020004" pitchFamily="49" charset="0"/>
                <a:cs typeface="Cascadia Mono" panose="020B0609020000020004" pitchFamily="49" charset="0"/>
              </a:rPr>
              <a:t>3.İnstrumental proqramlar (Proqramlaşdırma sistemləri)</a:t>
            </a:r>
          </a:p>
          <a:p>
            <a:pPr algn="l"/>
            <a:r>
              <a:rPr lang="az-Latn-AZ" sz="2800" b="1" dirty="0">
                <a:ea typeface="Cascadia Mono" panose="020B0609020000020004" pitchFamily="49" charset="0"/>
                <a:cs typeface="Cascadia Mono" panose="020B0609020000020004" pitchFamily="49" charset="0"/>
              </a:rPr>
              <a:t>4.Tətbiqi proqramlar</a:t>
            </a:r>
          </a:p>
          <a:p>
            <a:pPr algn="l"/>
            <a:r>
              <a:rPr lang="az-Latn-AZ" sz="2800" b="1" dirty="0">
                <a:ea typeface="Cascadia Mono" panose="020B0609020000020004" pitchFamily="49" charset="0"/>
                <a:cs typeface="Cascadia Mono" panose="020B0609020000020004" pitchFamily="49" charset="0"/>
              </a:rPr>
              <a:t>5.Proqram təminatinın komponentləri</a:t>
            </a:r>
          </a:p>
          <a:p>
            <a:pPr algn="l"/>
            <a:endParaRPr lang="az-Latn-AZ" sz="2800" b="1" dirty="0">
              <a:ea typeface="Cascadia Mono" panose="020B0609020000020004" pitchFamily="49" charset="0"/>
              <a:cs typeface="Cascadia Mono" panose="020B0609020000020004" pitchFamily="49" charset="0"/>
            </a:endParaRPr>
          </a:p>
        </p:txBody>
      </p:sp>
      <p:pic>
        <p:nvPicPr>
          <p:cNvPr id="6" name="Picture 4" descr="The Future of Web Design – Key to Smart">
            <a:extLst>
              <a:ext uri="{FF2B5EF4-FFF2-40B4-BE49-F238E27FC236}">
                <a16:creationId xmlns:a16="http://schemas.microsoft.com/office/drawing/2014/main" id="{ABDC6293-4815-1782-7B81-7AE3021C7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588" y="467874"/>
            <a:ext cx="4901139" cy="2756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BC9C5FC-C14A-2B1B-3DE2-D3F097940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588" y="3601759"/>
            <a:ext cx="4901139" cy="26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Başlık 1">
            <a:extLst>
              <a:ext uri="{FF2B5EF4-FFF2-40B4-BE49-F238E27FC236}">
                <a16:creationId xmlns:a16="http://schemas.microsoft.com/office/drawing/2014/main" id="{A4A7B78F-B60E-3FAE-255F-F1AF794AA90A}"/>
              </a:ext>
            </a:extLst>
          </p:cNvPr>
          <p:cNvSpPr txBox="1">
            <a:spLocks/>
          </p:cNvSpPr>
          <p:nvPr/>
        </p:nvSpPr>
        <p:spPr>
          <a:xfrm>
            <a:off x="3173507" y="930088"/>
            <a:ext cx="8794376" cy="23258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b="1" dirty="0">
                <a:latin typeface="Calibri" panose="020F0502020204030204" pitchFamily="34" charset="0"/>
                <a:ea typeface="Calibri" panose="020F0502020204030204" pitchFamily="34" charset="0"/>
                <a:cs typeface="Calibri" panose="020F0502020204030204" pitchFamily="34" charset="0"/>
              </a:rPr>
              <a:t>Kompüter digər qurğulardan fərqli olaraq onun üçün əvvəlcədən hazırlanmış proqrama uyğun işləyən və ona daxil olan informasiyanın təhlilinə aid istənilən əməliyyatları yerinə yetirən qurğudur. </a:t>
            </a:r>
            <a:r>
              <a:rPr lang="az-Latn-AZ" b="1" i="1" dirty="0">
                <a:latin typeface="Calibri" panose="020F0502020204030204" pitchFamily="34" charset="0"/>
                <a:ea typeface="Calibri" panose="020F0502020204030204" pitchFamily="34" charset="0"/>
                <a:cs typeface="Calibri" panose="020F0502020204030204" pitchFamily="34" charset="0"/>
              </a:rPr>
              <a:t>Proqram </a:t>
            </a:r>
            <a:r>
              <a:rPr lang="az-Latn-AZ" b="1" dirty="0">
                <a:latin typeface="Calibri" panose="020F0502020204030204" pitchFamily="34" charset="0"/>
                <a:ea typeface="Calibri" panose="020F0502020204030204" pitchFamily="34" charset="0"/>
                <a:cs typeface="Calibri" panose="020F0502020204030204" pitchFamily="34" charset="0"/>
              </a:rPr>
              <a:t>– maşının addım – addım yerinə yetirəcəyi təlimatlar  və yaxud əmrlər siyahısıdır. Kompüterdən istifadə etmək və onun tətbiq sahəsini genişləndirmək üçün o, proqram təminatına malik olmalıdır. </a:t>
            </a:r>
            <a:r>
              <a:rPr lang="az-Latn-AZ" b="1" i="1" dirty="0">
                <a:latin typeface="Calibri" panose="020F0502020204030204" pitchFamily="34" charset="0"/>
                <a:ea typeface="Calibri" panose="020F0502020204030204" pitchFamily="34" charset="0"/>
                <a:cs typeface="Calibri" panose="020F0502020204030204" pitchFamily="34" charset="0"/>
              </a:rPr>
              <a:t>Proqram təminatı </a:t>
            </a:r>
            <a:r>
              <a:rPr lang="az-Latn-AZ" b="1" dirty="0">
                <a:latin typeface="Calibri" panose="020F0502020204030204" pitchFamily="34" charset="0"/>
                <a:ea typeface="Calibri" panose="020F0502020204030204" pitchFamily="34" charset="0"/>
                <a:cs typeface="Calibri" panose="020F0502020204030204" pitchFamily="34" charset="0"/>
              </a:rPr>
              <a:t>elə proqramlar kompleksidir ki, onsuz kompüterin işini təsəvvür etmək olmaz. </a:t>
            </a:r>
          </a:p>
        </p:txBody>
      </p:sp>
      <p:sp>
        <p:nvSpPr>
          <p:cNvPr id="6" name="TextBox 5">
            <a:extLst>
              <a:ext uri="{FF2B5EF4-FFF2-40B4-BE49-F238E27FC236}">
                <a16:creationId xmlns:a16="http://schemas.microsoft.com/office/drawing/2014/main" id="{266180EC-ACE3-07B1-9726-151AC6D82F5F}"/>
              </a:ext>
            </a:extLst>
          </p:cNvPr>
          <p:cNvSpPr txBox="1"/>
          <p:nvPr/>
        </p:nvSpPr>
        <p:spPr>
          <a:xfrm>
            <a:off x="2229321" y="4159260"/>
            <a:ext cx="6660777" cy="2554545"/>
          </a:xfrm>
          <a:prstGeom prst="rect">
            <a:avLst/>
          </a:prstGeom>
          <a:noFill/>
        </p:spPr>
        <p:txBody>
          <a:bodyPr wrap="square" rtlCol="0">
            <a:spAutoFit/>
          </a:bodyPr>
          <a:lstStyle/>
          <a:p>
            <a:pPr algn="r"/>
            <a:r>
              <a:rPr lang="az-Latn-AZ" sz="2000" b="1" dirty="0">
                <a:latin typeface="Calibri" panose="020F0502020204030204" pitchFamily="34" charset="0"/>
                <a:ea typeface="Calibri" panose="020F0502020204030204" pitchFamily="34" charset="0"/>
                <a:cs typeface="Calibri" panose="020F0502020204030204" pitchFamily="34" charset="0"/>
              </a:rPr>
              <a:t>Proqram təkcə konkret məsələni həll etmək üçün deyil, istifadəçi ilə kompüter arasında ünsiyyət yaratmaq, informasiya emalı prosesini idarə etmək, məsələnin həllində proqramçıya kömək etmək, səhvləri aşlayıb ona çatdırmaq və s. üçün lazımdır. </a:t>
            </a:r>
            <a:r>
              <a:rPr lang="az-Latn-AZ" sz="2000" b="1" i="1" dirty="0">
                <a:latin typeface="Calibri" panose="020F0502020204030204" pitchFamily="34" charset="0"/>
                <a:ea typeface="Calibri" panose="020F0502020204030204" pitchFamily="34" charset="0"/>
                <a:cs typeface="Calibri" panose="020F0502020204030204" pitchFamily="34" charset="0"/>
              </a:rPr>
              <a:t>Proqram təminatı</a:t>
            </a:r>
            <a:r>
              <a:rPr lang="az-Latn-AZ" sz="2000" b="1" dirty="0">
                <a:latin typeface="Calibri" panose="020F0502020204030204" pitchFamily="34" charset="0"/>
                <a:ea typeface="Calibri" panose="020F0502020204030204" pitchFamily="34" charset="0"/>
                <a:cs typeface="Calibri" panose="020F0502020204030204" pitchFamily="34" charset="0"/>
              </a:rPr>
              <a:t> kompüter istifadəçisinin araşdırdığı problem və məsələ­lərin həllini təşkil edən proqramlar yığımıdır.</a:t>
            </a:r>
          </a:p>
          <a:p>
            <a:pPr algn="r"/>
            <a:endParaRPr lang="en-GB"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2" descr="Computer Desktop Transparent - Free image on Pixabay">
            <a:extLst>
              <a:ext uri="{FF2B5EF4-FFF2-40B4-BE49-F238E27FC236}">
                <a16:creationId xmlns:a16="http://schemas.microsoft.com/office/drawing/2014/main" id="{0FD4CBC0-62E4-6E2D-5FBB-E368493CD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2674" y="4050926"/>
            <a:ext cx="2174047" cy="2325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10;&#10;Description automatically generated with medium confidence">
            <a:extLst>
              <a:ext uri="{FF2B5EF4-FFF2-40B4-BE49-F238E27FC236}">
                <a16:creationId xmlns:a16="http://schemas.microsoft.com/office/drawing/2014/main" id="{FB77B12D-4491-4A88-AB81-7FD2815F1527}"/>
              </a:ext>
            </a:extLst>
          </p:cNvPr>
          <p:cNvPicPr>
            <a:picLocks noChangeAspect="1"/>
          </p:cNvPicPr>
          <p:nvPr/>
        </p:nvPicPr>
        <p:blipFill>
          <a:blip r:embed="rId4"/>
          <a:stretch>
            <a:fillRect/>
          </a:stretch>
        </p:blipFill>
        <p:spPr>
          <a:xfrm>
            <a:off x="771894" y="1809652"/>
            <a:ext cx="2009037" cy="2428314"/>
          </a:xfrm>
          <a:prstGeom prst="rect">
            <a:avLst/>
          </a:prstGeom>
        </p:spPr>
      </p:pic>
    </p:spTree>
    <p:extLst>
      <p:ext uri="{BB962C8B-B14F-4D97-AF65-F5344CB8AC3E}">
        <p14:creationId xmlns:p14="http://schemas.microsoft.com/office/powerpoint/2010/main" val="21340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çerik Yer Tutucusu 2">
            <a:extLst>
              <a:ext uri="{FF2B5EF4-FFF2-40B4-BE49-F238E27FC236}">
                <a16:creationId xmlns:a16="http://schemas.microsoft.com/office/drawing/2014/main" id="{96601A3E-CB30-8128-95B0-C4BAB0726E44}"/>
              </a:ext>
            </a:extLst>
          </p:cNvPr>
          <p:cNvSpPr txBox="1">
            <a:spLocks/>
          </p:cNvSpPr>
          <p:nvPr/>
        </p:nvSpPr>
        <p:spPr>
          <a:xfrm>
            <a:off x="2868706" y="929807"/>
            <a:ext cx="9323294" cy="46910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az-Latn-AZ" sz="2000" b="1" i="1" dirty="0">
                <a:latin typeface="Calibri" panose="020F0502020204030204" pitchFamily="34" charset="0"/>
                <a:ea typeface="Calibri" panose="020F0502020204030204" pitchFamily="34" charset="0"/>
                <a:cs typeface="Calibri" panose="020F0502020204030204" pitchFamily="34" charset="0"/>
              </a:rPr>
              <a:t>Proqram təminatına daxil olan proqramlar üç kateqoriyaya bölünürlər:</a:t>
            </a:r>
            <a:endParaRPr lang="az-Latn-AZ" sz="2000" b="1" dirty="0">
              <a:latin typeface="Calibri" panose="020F0502020204030204" pitchFamily="34" charset="0"/>
              <a:ea typeface="Calibri" panose="020F0502020204030204" pitchFamily="34" charset="0"/>
              <a:cs typeface="Calibri" panose="020F0502020204030204" pitchFamily="34" charset="0"/>
            </a:endParaRPr>
          </a:p>
          <a:p>
            <a:r>
              <a:rPr lang="az-Latn-AZ" sz="2000" b="1" i="1" dirty="0">
                <a:latin typeface="Calibri" panose="020F0502020204030204" pitchFamily="34" charset="0"/>
                <a:ea typeface="Calibri" panose="020F0502020204030204" pitchFamily="34" charset="0"/>
                <a:cs typeface="Calibri" panose="020F0502020204030204" pitchFamily="34" charset="0"/>
              </a:rPr>
              <a:t>Sistem proqramları</a:t>
            </a:r>
            <a:r>
              <a:rPr lang="az-Latn-AZ" sz="2000" b="1" dirty="0">
                <a:latin typeface="Calibri" panose="020F0502020204030204" pitchFamily="34" charset="0"/>
                <a:ea typeface="Calibri" panose="020F0502020204030204" pitchFamily="34" charset="0"/>
                <a:cs typeface="Calibri" panose="020F0502020204030204" pitchFamily="34" charset="0"/>
              </a:rPr>
              <a:t> — bu proqramalar həmişə işə hazır vəziyyətdə olub yaddaşda saxlanılırlar. Onların əsas vəzifəsi kompüterin qurğuları və aparat hissəsi ilə iş prose­sində istifadə edilən digər proqramlar arasında əlaqə yaratmaqdır (məsələn BİOS proqramı);</a:t>
            </a:r>
          </a:p>
          <a:p>
            <a:r>
              <a:rPr lang="az-Latn-AZ" sz="2000" b="1" i="1" dirty="0">
                <a:latin typeface="Calibri" panose="020F0502020204030204" pitchFamily="34" charset="0"/>
                <a:ea typeface="Calibri" panose="020F0502020204030204" pitchFamily="34" charset="0"/>
                <a:cs typeface="Calibri" panose="020F0502020204030204" pitchFamily="34" charset="0"/>
              </a:rPr>
              <a:t>Qeyri-rezident (adi) proqramlar</a:t>
            </a:r>
            <a:r>
              <a:rPr lang="az-Latn-AZ" sz="2000" b="1" dirty="0">
                <a:latin typeface="Calibri" panose="020F0502020204030204" pitchFamily="34" charset="0"/>
                <a:ea typeface="Calibri" panose="020F0502020204030204" pitchFamily="34" charset="0"/>
                <a:cs typeface="Calibri" panose="020F0502020204030204" pitchFamily="34" charset="0"/>
              </a:rPr>
              <a:t> — ən geniş yayılmış kateqoriyalı proqramlardır. Bu proqramlar vasitəsilə istənilən növ məsələni kompüterdə həll etmək mümkündür. Bu proq­ram­lar işlərini bitirdikdən sonra əməli yaddaş boşaldılaraq idarəetmə digər proqramlara verilir;</a:t>
            </a:r>
          </a:p>
          <a:p>
            <a:r>
              <a:rPr lang="az-Latn-AZ" sz="2000" b="1" i="1" dirty="0">
                <a:latin typeface="Calibri" panose="020F0502020204030204" pitchFamily="34" charset="0"/>
                <a:ea typeface="Calibri" panose="020F0502020204030204" pitchFamily="34" charset="0"/>
                <a:cs typeface="Calibri" panose="020F0502020204030204" pitchFamily="34" charset="0"/>
              </a:rPr>
              <a:t>Rezident proqramlar-</a:t>
            </a:r>
            <a:r>
              <a:rPr lang="az-Latn-AZ" sz="2000" b="1" dirty="0">
                <a:latin typeface="Calibri" panose="020F0502020204030204" pitchFamily="34" charset="0"/>
                <a:ea typeface="Calibri" panose="020F0502020204030204" pitchFamily="34" charset="0"/>
                <a:cs typeface="Calibri" panose="020F0502020204030204" pitchFamily="34" charset="0"/>
              </a:rPr>
              <a:t> Belə proqramlar adi proqramlardan fərqli olaraq idarəetməni digər proqramlara ötürdükdə əməli yaddaşdan silinmirlər və onlar proqramların icrası qurtar­dıq­dan sonra idarəetməni öz üzərinə götürürlər.</a:t>
            </a:r>
          </a:p>
          <a:p>
            <a:endParaRPr lang="az-Latn-AZ"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picture containing text, computer&#10;&#10;Description automatically generated">
            <a:extLst>
              <a:ext uri="{FF2B5EF4-FFF2-40B4-BE49-F238E27FC236}">
                <a16:creationId xmlns:a16="http://schemas.microsoft.com/office/drawing/2014/main" id="{5DDB737B-44A2-17F6-5C46-5B7AA305AF56}"/>
              </a:ext>
            </a:extLst>
          </p:cNvPr>
          <p:cNvPicPr>
            <a:picLocks noChangeAspect="1"/>
          </p:cNvPicPr>
          <p:nvPr/>
        </p:nvPicPr>
        <p:blipFill>
          <a:blip r:embed="rId3"/>
          <a:stretch>
            <a:fillRect/>
          </a:stretch>
        </p:blipFill>
        <p:spPr>
          <a:xfrm>
            <a:off x="0" y="2841812"/>
            <a:ext cx="4016188" cy="4016188"/>
          </a:xfrm>
          <a:prstGeom prst="rect">
            <a:avLst/>
          </a:prstGeom>
        </p:spPr>
      </p:pic>
    </p:spTree>
    <p:extLst>
      <p:ext uri="{BB962C8B-B14F-4D97-AF65-F5344CB8AC3E}">
        <p14:creationId xmlns:p14="http://schemas.microsoft.com/office/powerpoint/2010/main" val="40681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çerik Yer Tutucusu 3">
            <a:extLst>
              <a:ext uri="{FF2B5EF4-FFF2-40B4-BE49-F238E27FC236}">
                <a16:creationId xmlns:a16="http://schemas.microsoft.com/office/drawing/2014/main" id="{E092C927-A0F9-787A-E17D-6A7498D1DB60}"/>
              </a:ext>
            </a:extLst>
          </p:cNvPr>
          <p:cNvSpPr txBox="1">
            <a:spLocks/>
          </p:cNvSpPr>
          <p:nvPr/>
        </p:nvSpPr>
        <p:spPr>
          <a:xfrm>
            <a:off x="715792" y="1071702"/>
            <a:ext cx="8362222" cy="43685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b="1" dirty="0"/>
              <a:t>Kompüterdə istifadə olunan </a:t>
            </a:r>
            <a:r>
              <a:rPr lang="az-Latn-AZ" b="1" i="1" dirty="0"/>
              <a:t>proqram təminatı funksional təyinatına görə də üç qrupa bölünürlər:</a:t>
            </a:r>
            <a:endParaRPr lang="az-Latn-AZ" b="1" dirty="0"/>
          </a:p>
          <a:p>
            <a:pPr algn="l"/>
            <a:r>
              <a:rPr lang="az-Latn-AZ" b="1" dirty="0"/>
              <a:t>İdarəetmə və müxtəlif köməkçi funksiyaları yerinə yetirən sistem proqram təminatı. Məsələn, informasiyanın surətinin çıxarılması, kompüterdə qurğunun işçi vəziyyətdə olmasının yoxlanması və s.</a:t>
            </a:r>
          </a:p>
          <a:p>
            <a:pPr algn="l"/>
            <a:r>
              <a:rPr lang="az-Latn-AZ" b="1" dirty="0"/>
              <a:t>Kompüterdə yeni proqramların yaradılmasını təmin edən proqramlaşdırma sistemləri və ya instrumental sistemlər;</a:t>
            </a:r>
          </a:p>
          <a:p>
            <a:pPr algn="l"/>
            <a:r>
              <a:rPr lang="az-Latn-AZ" b="1" dirty="0"/>
              <a:t>İstifadəçinin müəyyən işlərini həyata keçirən tətbiqi proqramlar, Məsələn, mətn redaktorları, şəkil və qrafiklərin çəkilməsi və s.</a:t>
            </a:r>
          </a:p>
          <a:p>
            <a:pPr algn="l"/>
            <a:endParaRPr lang="az-Latn-AZ" b="1" dirty="0"/>
          </a:p>
        </p:txBody>
      </p:sp>
      <p:pic>
        <p:nvPicPr>
          <p:cNvPr id="9" name="Picture 8" descr="A picture containing text, vector graphics&#10;&#10;Description automatically generated">
            <a:extLst>
              <a:ext uri="{FF2B5EF4-FFF2-40B4-BE49-F238E27FC236}">
                <a16:creationId xmlns:a16="http://schemas.microsoft.com/office/drawing/2014/main" id="{D61F2D5C-6704-F9D1-B3ED-219A1D70D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88" y="3475038"/>
            <a:ext cx="4270680" cy="3429000"/>
          </a:xfrm>
          <a:prstGeom prst="rect">
            <a:avLst/>
          </a:prstGeom>
        </p:spPr>
      </p:pic>
    </p:spTree>
    <p:extLst>
      <p:ext uri="{BB962C8B-B14F-4D97-AF65-F5344CB8AC3E}">
        <p14:creationId xmlns:p14="http://schemas.microsoft.com/office/powerpoint/2010/main" val="14120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çerik Yer Tutucusu 2">
            <a:extLst>
              <a:ext uri="{FF2B5EF4-FFF2-40B4-BE49-F238E27FC236}">
                <a16:creationId xmlns:a16="http://schemas.microsoft.com/office/drawing/2014/main" id="{C7F5872E-E2B8-E79D-D989-A49DE3F414F0}"/>
              </a:ext>
            </a:extLst>
          </p:cNvPr>
          <p:cNvSpPr txBox="1">
            <a:spLocks/>
          </p:cNvSpPr>
          <p:nvPr/>
        </p:nvSpPr>
        <p:spPr>
          <a:xfrm>
            <a:off x="999564" y="2650161"/>
            <a:ext cx="10192871" cy="39643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sz="1800" b="1" dirty="0">
                <a:latin typeface="Calibri" panose="020F0502020204030204" pitchFamily="34" charset="0"/>
                <a:ea typeface="Calibri" panose="020F0502020204030204" pitchFamily="34" charset="0"/>
                <a:cs typeface="Calibri" panose="020F0502020204030204" pitchFamily="34" charset="0"/>
              </a:rPr>
              <a:t>Sistem proqram təminatı:</a:t>
            </a:r>
            <a:br>
              <a:rPr lang="az-Latn-AZ" sz="1800" b="1" dirty="0">
                <a:latin typeface="Calibri" panose="020F0502020204030204" pitchFamily="34" charset="0"/>
                <a:ea typeface="Calibri" panose="020F0502020204030204" pitchFamily="34" charset="0"/>
                <a:cs typeface="Calibri" panose="020F0502020204030204" pitchFamily="34" charset="0"/>
              </a:rPr>
            </a:br>
            <a:r>
              <a:rPr lang="az-Latn-AZ" sz="1800" b="1" dirty="0">
                <a:latin typeface="Calibri" panose="020F0502020204030204" pitchFamily="34" charset="0"/>
                <a:ea typeface="Calibri" panose="020F0502020204030204" pitchFamily="34" charset="0"/>
                <a:cs typeface="Calibri" panose="020F0502020204030204" pitchFamily="34" charset="0"/>
              </a:rPr>
              <a:t>Sistem proqram təminatı kompüterdə informasiyanın emalı prosesini təşkil edir: </a:t>
            </a:r>
            <a:r>
              <a:rPr lang="az-Latn-AZ" sz="1800" b="1" i="1" dirty="0">
                <a:latin typeface="Calibri" panose="020F0502020204030204" pitchFamily="34" charset="0"/>
                <a:ea typeface="Calibri" panose="020F0502020204030204" pitchFamily="34" charset="0"/>
                <a:cs typeface="Calibri" panose="020F0502020204030204" pitchFamily="34" charset="0"/>
              </a:rPr>
              <a:t>Sistem proqramları aşağıdakılardır:</a:t>
            </a:r>
            <a:endParaRPr lang="az-Latn-AZ" sz="1800" b="1" dirty="0">
              <a:latin typeface="Calibri" panose="020F0502020204030204" pitchFamily="34" charset="0"/>
              <a:ea typeface="Calibri" panose="020F0502020204030204" pitchFamily="34" charset="0"/>
              <a:cs typeface="Calibri" panose="020F0502020204030204" pitchFamily="34" charset="0"/>
            </a:endParaRPr>
          </a:p>
          <a:p>
            <a:pPr algn="l"/>
            <a:r>
              <a:rPr lang="az-Latn-AZ" sz="1800" b="1" dirty="0">
                <a:latin typeface="Calibri" panose="020F0502020204030204" pitchFamily="34" charset="0"/>
                <a:ea typeface="Calibri" panose="020F0502020204030204" pitchFamily="34" charset="0"/>
                <a:cs typeface="Calibri" panose="020F0502020204030204" pitchFamily="34" charset="0"/>
              </a:rPr>
              <a:t>~ </a:t>
            </a:r>
            <a:r>
              <a:rPr lang="az-Latn-AZ" sz="1800" b="1" dirty="0">
                <a:solidFill>
                  <a:srgbClr val="00B0F0"/>
                </a:solidFill>
                <a:latin typeface="Calibri" panose="020F0502020204030204" pitchFamily="34" charset="0"/>
                <a:ea typeface="Calibri" panose="020F0502020204030204" pitchFamily="34" charset="0"/>
                <a:cs typeface="Calibri" panose="020F0502020204030204" pitchFamily="34" charset="0"/>
              </a:rPr>
              <a:t>Əməliyyat sistemləri;</a:t>
            </a:r>
          </a:p>
          <a:p>
            <a:pPr algn="l"/>
            <a:r>
              <a:rPr lang="az-Latn-AZ" sz="1800" b="1" dirty="0">
                <a:latin typeface="Calibri" panose="020F0502020204030204" pitchFamily="34" charset="0"/>
                <a:ea typeface="Calibri" panose="020F0502020204030204" pitchFamily="34" charset="0"/>
                <a:cs typeface="Calibri" panose="020F0502020204030204" pitchFamily="34" charset="0"/>
              </a:rPr>
              <a:t>~ </a:t>
            </a:r>
            <a:r>
              <a:rPr lang="az-Latn-AZ" sz="1800" b="1" dirty="0">
                <a:solidFill>
                  <a:srgbClr val="C00000"/>
                </a:solidFill>
                <a:latin typeface="Calibri" panose="020F0502020204030204" pitchFamily="34" charset="0"/>
                <a:ea typeface="Calibri" panose="020F0502020204030204" pitchFamily="34" charset="0"/>
                <a:cs typeface="Calibri" panose="020F0502020204030204" pitchFamily="34" charset="0"/>
              </a:rPr>
              <a:t>Şəbəkə sistemləri;</a:t>
            </a:r>
          </a:p>
          <a:p>
            <a:pPr algn="l"/>
            <a:r>
              <a:rPr lang="az-Latn-AZ" sz="1800" b="1" dirty="0">
                <a:latin typeface="Calibri" panose="020F0502020204030204" pitchFamily="34" charset="0"/>
                <a:ea typeface="Calibri" panose="020F0502020204030204" pitchFamily="34" charset="0"/>
                <a:cs typeface="Calibri" panose="020F0502020204030204" pitchFamily="34" charset="0"/>
              </a:rPr>
              <a:t>~ </a:t>
            </a:r>
            <a:r>
              <a:rPr lang="az-Latn-AZ" sz="1800" b="1" dirty="0">
                <a:solidFill>
                  <a:srgbClr val="00B050"/>
                </a:solidFill>
                <a:latin typeface="Calibri" panose="020F0502020204030204" pitchFamily="34" charset="0"/>
                <a:ea typeface="Calibri" panose="020F0502020204030204" pitchFamily="34" charset="0"/>
                <a:cs typeface="Calibri" panose="020F0502020204030204" pitchFamily="34" charset="0"/>
              </a:rPr>
              <a:t>Xidməti proqramlar və s.</a:t>
            </a:r>
          </a:p>
          <a:p>
            <a:pPr algn="l"/>
            <a:r>
              <a:rPr lang="az-Latn-AZ" sz="1800" b="1" dirty="0">
                <a:latin typeface="Calibri" panose="020F0502020204030204" pitchFamily="34" charset="0"/>
                <a:ea typeface="Calibri" panose="020F0502020204030204" pitchFamily="34" charset="0"/>
                <a:cs typeface="Calibri" panose="020F0502020204030204" pitchFamily="34" charset="0"/>
              </a:rPr>
              <a:t>Sistem proqramlarının vasitəsilə diskləri formatlaşdırmaq, kompüterə qoşulan xarici qurğuların parametrlərini təyin etmək, əməli yaddaş və digər qurğuları testdən keçirmək, çapı təşkil etmək, lokal və qlobal şəbəkələrlə əlaqə yaratmaq mümkündür.</a:t>
            </a:r>
            <a:br>
              <a:rPr lang="az-Latn-AZ" sz="1800" b="1" dirty="0">
                <a:latin typeface="Calibri" panose="020F0502020204030204" pitchFamily="34" charset="0"/>
                <a:ea typeface="Calibri" panose="020F0502020204030204" pitchFamily="34" charset="0"/>
                <a:cs typeface="Calibri" panose="020F0502020204030204" pitchFamily="34" charset="0"/>
              </a:rPr>
            </a:br>
            <a:r>
              <a:rPr lang="az-Latn-AZ" sz="1800" b="1" u="sng" dirty="0">
                <a:latin typeface="Calibri" panose="020F0502020204030204" pitchFamily="34" charset="0"/>
                <a:ea typeface="Calibri" panose="020F0502020204030204" pitchFamily="34" charset="0"/>
                <a:cs typeface="Calibri" panose="020F0502020204030204" pitchFamily="34" charset="0"/>
                <a:hlinkClick r:id="rId3"/>
              </a:rPr>
              <a:t>Əməliyyat sistemləri</a:t>
            </a:r>
            <a:r>
              <a:rPr lang="az-Latn-AZ" sz="1800" b="1" dirty="0">
                <a:latin typeface="Calibri" panose="020F0502020204030204" pitchFamily="34" charset="0"/>
                <a:ea typeface="Calibri" panose="020F0502020204030204" pitchFamily="34" charset="0"/>
                <a:cs typeface="Calibri" panose="020F0502020204030204" pitchFamily="34" charset="0"/>
              </a:rPr>
              <a:t> sistem proqram təminatının əsasını təşkil edib, onun vacib element­lərindən biridir. Əməliyyatlar sistemi kompüter işə düşərkən yerinə yetirilməyə başlayır. Kompüterin bütün hissələrinin işləməsini təmin edir, informasiyanı idarə edir. Əməliyyat sistemi məlumatların saxlanması və onun emalının idarə edilməsi ilə yanaşı istifadəçi üçün də interfeysə malikdir.</a:t>
            </a:r>
          </a:p>
        </p:txBody>
      </p:sp>
      <p:pic>
        <p:nvPicPr>
          <p:cNvPr id="6" name="Picture 2" descr="Image result for komputer sistemi">
            <a:extLst>
              <a:ext uri="{FF2B5EF4-FFF2-40B4-BE49-F238E27FC236}">
                <a16:creationId xmlns:a16="http://schemas.microsoft.com/office/drawing/2014/main" id="{37BEED97-8FB1-9D0F-11E8-728B12F9D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9295" y="710704"/>
            <a:ext cx="3576577" cy="20024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omputer sistemi">
            <a:extLst>
              <a:ext uri="{FF2B5EF4-FFF2-40B4-BE49-F238E27FC236}">
                <a16:creationId xmlns:a16="http://schemas.microsoft.com/office/drawing/2014/main" id="{14D240B9-9D86-725A-3C87-B620B32A57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464" y="710704"/>
            <a:ext cx="2331831" cy="200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2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E8B7-1617-3812-C8A0-A096F3D7368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F6AAE48-5684-EFB1-6414-6B68D3147924}"/>
              </a:ext>
            </a:extLst>
          </p:cNvPr>
          <p:cNvSpPr>
            <a:spLocks noGrp="1"/>
          </p:cNvSpPr>
          <p:nvPr>
            <p:ph type="subTitle" idx="1"/>
          </p:nvPr>
        </p:nvSpPr>
        <p:spPr/>
        <p:txBody>
          <a:bodyPr/>
          <a:lstStyle/>
          <a:p>
            <a:endParaRPr lang="en-GB"/>
          </a:p>
        </p:txBody>
      </p:sp>
      <p:pic>
        <p:nvPicPr>
          <p:cNvPr id="5" name="Picture 4" descr="Background pattern&#10;&#10;Description automatically generated">
            <a:extLst>
              <a:ext uri="{FF2B5EF4-FFF2-40B4-BE49-F238E27FC236}">
                <a16:creationId xmlns:a16="http://schemas.microsoft.com/office/drawing/2014/main" id="{EC4CCAE9-AA3F-E257-FC0F-1DE1ED51A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İçerik Yer Tutucusu 2">
            <a:extLst>
              <a:ext uri="{FF2B5EF4-FFF2-40B4-BE49-F238E27FC236}">
                <a16:creationId xmlns:a16="http://schemas.microsoft.com/office/drawing/2014/main" id="{78B824C9-B67A-753D-940B-BF09EA06CF2F}"/>
              </a:ext>
            </a:extLst>
          </p:cNvPr>
          <p:cNvSpPr txBox="1">
            <a:spLocks/>
          </p:cNvSpPr>
          <p:nvPr/>
        </p:nvSpPr>
        <p:spPr>
          <a:xfrm>
            <a:off x="871817" y="1089790"/>
            <a:ext cx="10121153" cy="59065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sz="2000" b="1" dirty="0">
                <a:latin typeface="Calibri" panose="020F0502020204030204" pitchFamily="34" charset="0"/>
                <a:ea typeface="Calibri" panose="020F0502020204030204" pitchFamily="34" charset="0"/>
                <a:cs typeface="Calibri" panose="020F0502020204030204" pitchFamily="34" charset="0"/>
              </a:rPr>
              <a:t>Xidməti proqramlara aşağıdakılar aiddir:</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a:t>
            </a:r>
            <a:r>
              <a:rPr lang="az-Latn-AZ" sz="2000" b="1" u="sng" dirty="0">
                <a:latin typeface="Calibri" panose="020F0502020204030204" pitchFamily="34" charset="0"/>
                <a:ea typeface="Calibri" panose="020F0502020204030204" pitchFamily="34" charset="0"/>
                <a:cs typeface="Calibri" panose="020F0502020204030204" pitchFamily="34" charset="0"/>
                <a:hlinkClick r:id="rId3"/>
              </a:rPr>
              <a:t>antiviruslar</a:t>
            </a:r>
            <a:r>
              <a:rPr lang="az-Latn-AZ" sz="2000" b="1" dirty="0">
                <a:latin typeface="Calibri" panose="020F0502020204030204" pitchFamily="34" charset="0"/>
                <a:ea typeface="Calibri" panose="020F0502020204030204" pitchFamily="34" charset="0"/>
                <a:cs typeface="Calibri" panose="020F0502020204030204" pitchFamily="34" charset="0"/>
              </a:rPr>
              <a:t>;</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-interfeys proqramları;</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-fayl, kataloq və qovluqlarla işləmə proqramları;</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t>arxivləşdirmə proqramları;</a:t>
            </a:r>
            <a:b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br>
            <a: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t>— proqram örtükləri;</a:t>
            </a:r>
            <a:b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br>
            <a: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t>— qurğuların iş qabliyyətini yoxlayan proqramlar;</a:t>
            </a:r>
            <a:br>
              <a:rPr lang="az-Latn-AZ" sz="2000" b="1" dirty="0">
                <a:solidFill>
                  <a:srgbClr val="00B050"/>
                </a:solidFill>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-qurğuları idarə edən proqramlar- drayverlər;</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-köməkçi proqramlar.</a:t>
            </a:r>
          </a:p>
          <a:p>
            <a:pPr algn="l"/>
            <a:endParaRPr lang="az-Latn-AZ" sz="2000" b="1" dirty="0">
              <a:latin typeface="Calibri" panose="020F0502020204030204" pitchFamily="34" charset="0"/>
              <a:ea typeface="Calibri" panose="020F0502020204030204" pitchFamily="34" charset="0"/>
              <a:cs typeface="Calibri" panose="020F0502020204030204" pitchFamily="34" charset="0"/>
            </a:endParaRPr>
          </a:p>
          <a:p>
            <a:pPr algn="l"/>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Xidməti proqramlar aşağıdakı köməkçi funksiyaları yerinə yetirə bilir:</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-kompüteri diaqnostika edərək, nasazlıqları aşkar edir və imkan daxilində onları aradan qaldırır;</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-arxivləşdirmə proqramları faylları sıxaraq həcmlərini kiçildir (ARJ, ZİP, WINZIP, WINRAR);</a:t>
            </a:r>
            <a:br>
              <a:rPr lang="az-Latn-AZ" sz="2000" b="1" dirty="0">
                <a:latin typeface="Calibri" panose="020F0502020204030204" pitchFamily="34" charset="0"/>
                <a:ea typeface="Calibri" panose="020F0502020204030204" pitchFamily="34" charset="0"/>
                <a:cs typeface="Calibri" panose="020F0502020204030204" pitchFamily="34" charset="0"/>
              </a:rPr>
            </a:br>
            <a:r>
              <a:rPr lang="az-Latn-AZ" sz="2000" b="1" dirty="0">
                <a:latin typeface="Calibri" panose="020F0502020204030204" pitchFamily="34" charset="0"/>
                <a:ea typeface="Calibri" panose="020F0502020204030204" pitchFamily="34" charset="0"/>
                <a:cs typeface="Calibri" panose="020F0502020204030204" pitchFamily="34" charset="0"/>
              </a:rPr>
              <a:t>-antivirus proqramlar kompüterin viruslarla yoluxmasının qarşısını alır və əmələ gələn virusları arada götürür </a:t>
            </a:r>
            <a:r>
              <a:rPr lang="az-Latn-AZ" sz="2000" b="1" dirty="0">
                <a:solidFill>
                  <a:srgbClr val="002060"/>
                </a:solidFill>
                <a:latin typeface="Calibri" panose="020F0502020204030204" pitchFamily="34" charset="0"/>
                <a:ea typeface="Calibri" panose="020F0502020204030204" pitchFamily="34" charset="0"/>
                <a:cs typeface="Calibri" panose="020F0502020204030204" pitchFamily="34" charset="0"/>
              </a:rPr>
              <a:t>(NOD32, </a:t>
            </a:r>
            <a:r>
              <a:rPr lang="ru-RU" sz="2000" b="1" dirty="0">
                <a:solidFill>
                  <a:srgbClr val="002060"/>
                </a:solidFill>
                <a:latin typeface="Calibri" panose="020F0502020204030204" pitchFamily="34" charset="0"/>
                <a:ea typeface="Calibri" panose="020F0502020204030204" pitchFamily="34" charset="0"/>
                <a:cs typeface="Calibri" panose="020F0502020204030204" pitchFamily="34" charset="0"/>
              </a:rPr>
              <a:t>Антивирус Касперского </a:t>
            </a:r>
            <a:r>
              <a:rPr lang="az-Latn-AZ" sz="2000" b="1" dirty="0">
                <a:solidFill>
                  <a:srgbClr val="002060"/>
                </a:solidFill>
                <a:latin typeface="Calibri" panose="020F0502020204030204" pitchFamily="34" charset="0"/>
                <a:ea typeface="Calibri" panose="020F0502020204030204" pitchFamily="34" charset="0"/>
                <a:cs typeface="Calibri" panose="020F0502020204030204" pitchFamily="34" charset="0"/>
              </a:rPr>
              <a:t>və s.).</a:t>
            </a:r>
          </a:p>
        </p:txBody>
      </p:sp>
      <p:pic>
        <p:nvPicPr>
          <p:cNvPr id="6" name="Picture 5" descr="How to Tell if Your Antivirus is Working">
            <a:extLst>
              <a:ext uri="{FF2B5EF4-FFF2-40B4-BE49-F238E27FC236}">
                <a16:creationId xmlns:a16="http://schemas.microsoft.com/office/drawing/2014/main" id="{ACFC5AF0-E98C-C9D4-2AAF-F5F6CEEEE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590" y="754809"/>
            <a:ext cx="4932410" cy="328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Vectors &amp; Illustrations for Free Download ...">
            <a:extLst>
              <a:ext uri="{FF2B5EF4-FFF2-40B4-BE49-F238E27FC236}">
                <a16:creationId xmlns:a16="http://schemas.microsoft.com/office/drawing/2014/main" id="{FDA390E9-817E-1E14-57FC-9BCE8B65B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İçerik Yer Tutucusu 2">
            <a:extLst>
              <a:ext uri="{FF2B5EF4-FFF2-40B4-BE49-F238E27FC236}">
                <a16:creationId xmlns:a16="http://schemas.microsoft.com/office/drawing/2014/main" id="{50D3C769-E6DB-C760-954E-D19BA8B21106}"/>
              </a:ext>
            </a:extLst>
          </p:cNvPr>
          <p:cNvSpPr txBox="1">
            <a:spLocks/>
          </p:cNvSpPr>
          <p:nvPr/>
        </p:nvSpPr>
        <p:spPr>
          <a:xfrm>
            <a:off x="411255" y="685800"/>
            <a:ext cx="11369487" cy="2743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az-Latn-AZ" sz="2800" b="1" dirty="0"/>
              <a:t>Tətbiqi proqramlar</a:t>
            </a:r>
          </a:p>
          <a:p>
            <a:pPr algn="l"/>
            <a:br>
              <a:rPr lang="az-Latn-AZ" sz="2800" b="1" dirty="0"/>
            </a:br>
            <a:r>
              <a:rPr lang="az-Latn-AZ" sz="2800" b="1" dirty="0"/>
              <a:t>Fəaliyyətin müxtəlif sahələrinə </a:t>
            </a:r>
          </a:p>
          <a:p>
            <a:pPr algn="l"/>
            <a:r>
              <a:rPr lang="az-Latn-AZ" sz="2800" b="1" dirty="0"/>
              <a:t>aid məsələləri həll etmək </a:t>
            </a:r>
          </a:p>
          <a:p>
            <a:pPr algn="l"/>
            <a:r>
              <a:rPr lang="az-Latn-AZ" sz="2800" b="1" dirty="0"/>
              <a:t>üçün nəzərdə tutulan proqram </a:t>
            </a:r>
          </a:p>
          <a:p>
            <a:pPr algn="l"/>
            <a:r>
              <a:rPr lang="az-Latn-AZ" sz="2800" b="1" dirty="0"/>
              <a:t>təminatına tətbiqi proqramlar </a:t>
            </a:r>
          </a:p>
          <a:p>
            <a:pPr algn="l"/>
            <a:r>
              <a:rPr lang="az-Latn-AZ" sz="2800" b="1" dirty="0"/>
              <a:t>deyilir. </a:t>
            </a:r>
          </a:p>
          <a:p>
            <a:pPr algn="l"/>
            <a:endParaRPr lang="az-Latn-AZ" sz="2800" b="1" dirty="0"/>
          </a:p>
          <a:p>
            <a:pPr algn="l"/>
            <a:r>
              <a:rPr lang="az-Latn-AZ" sz="2800" b="1" dirty="0"/>
              <a:t>		Tətbiqi proqramlar iki hissədən ibarətdir:</a:t>
            </a:r>
          </a:p>
          <a:p>
            <a:pPr algn="l"/>
            <a:br>
              <a:rPr lang="az-Latn-AZ" sz="2800" b="1" dirty="0"/>
            </a:br>
            <a:r>
              <a:rPr lang="az-Latn-AZ" sz="2800" b="1" dirty="0"/>
              <a:t>			-tətbiqi proqramlar paketi (TPP);</a:t>
            </a:r>
            <a:br>
              <a:rPr lang="az-Latn-AZ" sz="2800" b="1" dirty="0"/>
            </a:br>
            <a:r>
              <a:rPr lang="az-Latn-AZ" sz="2800" b="1" dirty="0"/>
              <a:t>			-standart proqramlar kitabxanası.</a:t>
            </a:r>
            <a:br>
              <a:rPr lang="az-Latn-AZ" sz="2800" b="1" dirty="0"/>
            </a:br>
            <a:endParaRPr lang="az-Latn-AZ" sz="2800" b="1" dirty="0"/>
          </a:p>
        </p:txBody>
      </p:sp>
      <p:pic>
        <p:nvPicPr>
          <p:cNvPr id="3" name="Picture 2" descr="Learn JavaScript &amp; CSS with Web Development Course">
            <a:extLst>
              <a:ext uri="{FF2B5EF4-FFF2-40B4-BE49-F238E27FC236}">
                <a16:creationId xmlns:a16="http://schemas.microsoft.com/office/drawing/2014/main" id="{E2A64FA5-34DC-740E-1A6C-C50E15D8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038" y="779928"/>
            <a:ext cx="5962596" cy="313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788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 (Body)</vt:lpstr>
      <vt:lpstr>Curlz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Dinlədiyiniz üçün təşəkkürlər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Zakir Aliyev Agamehdi</dc:creator>
  <cp:lastModifiedBy>Zakir Aliyev Agamehdi</cp:lastModifiedBy>
  <cp:revision>1</cp:revision>
  <dcterms:created xsi:type="dcterms:W3CDTF">2022-11-02T19:33:14Z</dcterms:created>
  <dcterms:modified xsi:type="dcterms:W3CDTF">2022-11-02T19:51:59Z</dcterms:modified>
</cp:coreProperties>
</file>