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0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16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9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7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3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0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1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5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56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AAF1A-D71C-46F8-B682-1D213610F0E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4805D-8B3C-4DD5-A18F-EC048D8A3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6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2D9C-1F15-DC6E-FF4C-148889151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F6D17-4A90-E804-E8E2-85443F1AA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23061-7041-1DFC-5536-91C6F8B4D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C6A98-401D-0501-3568-F86303511CBE}"/>
              </a:ext>
            </a:extLst>
          </p:cNvPr>
          <p:cNvSpPr txBox="1"/>
          <p:nvPr/>
        </p:nvSpPr>
        <p:spPr>
          <a:xfrm>
            <a:off x="2032747" y="608003"/>
            <a:ext cx="6768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200" dirty="0" err="1">
                <a:solidFill>
                  <a:srgbClr val="002060"/>
                </a:solidFill>
                <a:latin typeface="Elephant" panose="02020904090505020303" pitchFamily="18" charset="0"/>
              </a:rPr>
              <a:t>Kompüterin</a:t>
            </a:r>
            <a:r>
              <a:rPr lang="en-GB" sz="7200" dirty="0">
                <a:solidFill>
                  <a:srgbClr val="002060"/>
                </a:solidFill>
                <a:latin typeface="Elephant" panose="02020904090505020303" pitchFamily="18" charset="0"/>
              </a:rPr>
              <a:t> </a:t>
            </a:r>
            <a:r>
              <a:rPr lang="en-GB" sz="7200" dirty="0" err="1">
                <a:solidFill>
                  <a:srgbClr val="002060"/>
                </a:solidFill>
                <a:latin typeface="Elephant" panose="02020904090505020303" pitchFamily="18" charset="0"/>
              </a:rPr>
              <a:t>texniki</a:t>
            </a:r>
            <a:r>
              <a:rPr lang="en-GB" sz="7200" dirty="0">
                <a:solidFill>
                  <a:srgbClr val="002060"/>
                </a:solidFill>
                <a:latin typeface="Elephant" panose="02020904090505020303" pitchFamily="18" charset="0"/>
              </a:rPr>
              <a:t> </a:t>
            </a:r>
            <a:r>
              <a:rPr lang="en-GB" sz="7200" dirty="0" err="1">
                <a:solidFill>
                  <a:srgbClr val="002060"/>
                </a:solidFill>
                <a:latin typeface="Elephant" panose="02020904090505020303" pitchFamily="18" charset="0"/>
              </a:rPr>
              <a:t>təminat</a:t>
            </a:r>
            <a:r>
              <a:rPr lang="az-Latn-AZ" sz="7200" dirty="0">
                <a:solidFill>
                  <a:srgbClr val="002060"/>
                </a:solidFill>
                <a:latin typeface="Elephant" panose="02020904090505020303" pitchFamily="18" charset="0"/>
              </a:rPr>
              <a:t>ı</a:t>
            </a:r>
            <a:endParaRPr lang="en-GB" sz="7200" dirty="0">
              <a:solidFill>
                <a:srgbClr val="00206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F15D1-8FC3-6088-A347-37F1DE9E889F}"/>
              </a:ext>
            </a:extLst>
          </p:cNvPr>
          <p:cNvSpPr txBox="1"/>
          <p:nvPr/>
        </p:nvSpPr>
        <p:spPr>
          <a:xfrm>
            <a:off x="3666565" y="4123765"/>
            <a:ext cx="7431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2060"/>
                </a:solidFill>
              </a:rPr>
              <a:t>Haz</a:t>
            </a:r>
            <a:r>
              <a:rPr lang="az-Latn-AZ" sz="4400" dirty="0">
                <a:solidFill>
                  <a:srgbClr val="002060"/>
                </a:solidFill>
              </a:rPr>
              <a:t>ırladı </a:t>
            </a:r>
            <a:r>
              <a:rPr lang="en-GB" sz="4400" dirty="0">
                <a:solidFill>
                  <a:srgbClr val="002060"/>
                </a:solidFill>
              </a:rPr>
              <a:t>: </a:t>
            </a:r>
            <a:r>
              <a:rPr lang="az-Latn-AZ" sz="4400" dirty="0">
                <a:solidFill>
                  <a:srgbClr val="002060"/>
                </a:solidFill>
              </a:rPr>
              <a:t>Əliyev Zakir</a:t>
            </a:r>
            <a:endParaRPr lang="en-GB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8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611DD20-AF7D-9162-963C-F6A7DF8F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29287-4277-39C4-46BA-2BA1EC38C0DE}"/>
              </a:ext>
            </a:extLst>
          </p:cNvPr>
          <p:cNvSpPr txBox="1"/>
          <p:nvPr/>
        </p:nvSpPr>
        <p:spPr>
          <a:xfrm>
            <a:off x="2821641" y="505110"/>
            <a:ext cx="5818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Səs</a:t>
            </a:r>
            <a:r>
              <a:rPr lang="en-GB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kolonkasından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 (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çıxış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kimi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) audio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məlumatları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dinləmək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üçün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istifadə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olunur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Qrafikçəkən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-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kompüterdən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alınan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qrafiki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məlumatları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mürəkkəb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sxemləri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şəkilləri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qələmin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köməyi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kağız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üzərində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çəkən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çıxış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qurğusudur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BA556-50D6-5DD8-28DD-FDCE064C67A0}"/>
              </a:ext>
            </a:extLst>
          </p:cNvPr>
          <p:cNvSpPr txBox="1"/>
          <p:nvPr/>
        </p:nvSpPr>
        <p:spPr>
          <a:xfrm>
            <a:off x="1730188" y="2710170"/>
            <a:ext cx="6270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Strimmer (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maqnit</a:t>
            </a:r>
            <a:r>
              <a:rPr lang="en-GB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lent 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</a:t>
            </a:r>
            <a:r>
              <a:rPr lang="en-GB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 –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məlumatı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maqnit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lenti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üzərində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saxlayan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yaddaş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qurğusudur.Bu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qurğular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etibarlı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işləyir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qiyməti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ucuz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böyük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yaddaş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həcminə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malik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olur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Məlumatın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oxunma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yazma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sürəti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digər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yaddaş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qurğularına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nəzərən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çox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aşağıdır.Kompüterlərdə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mətnin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səsin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şəkilin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görüntülərin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birgə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emal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edilməsini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təmin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edən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multimedia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adlanır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Bu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özündə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mikrofonu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web-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kameranı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səs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kolonkasını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səs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kartını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birləşdirir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Səs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kartından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audio-video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informasiyanı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analoq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formasında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olan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ikilik-rəqəm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koduna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çevirmək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əksinə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ikilik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kodu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audio-video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informasiyaya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çevirmək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üçün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istifadə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edirlər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Multimedia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qurğusunun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koməyi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şəbəkələri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üzərində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audio-video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konfransların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təşkil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olunmasını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həyata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keçirirlər</a:t>
            </a:r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6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611DD20-AF7D-9162-963C-F6A7DF8F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2745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4DD61E-4527-705F-F67A-18D24DD142FE}"/>
              </a:ext>
            </a:extLst>
          </p:cNvPr>
          <p:cNvSpPr txBox="1"/>
          <p:nvPr/>
        </p:nvSpPr>
        <p:spPr>
          <a:xfrm>
            <a:off x="2001369" y="478246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Modem (</a:t>
            </a:r>
            <a:r>
              <a:rPr lang="en-GB" sz="20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modulyator</a:t>
            </a:r>
            <a:r>
              <a:rPr lang="en-GB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– </a:t>
            </a:r>
            <a:r>
              <a:rPr lang="en-GB" sz="20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demodulyator</a:t>
            </a:r>
            <a:r>
              <a:rPr lang="en-GB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 –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əlaqə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kanallarının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telefon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xətləri,radio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kanal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s.)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köməyi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məlumatları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uzaq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məsafələrə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ötürmək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qəbul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etmək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üçün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istifadə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olunan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qurğudur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Konstruktiv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olaraq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modemlər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iki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formada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daxili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xarici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Daxili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modemlər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ana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plata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üzərində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olan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sistem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şinə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qoşulur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Xarici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modemlər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isə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ardıcıl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Com, USB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portuna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qoşulur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Xarici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modemlərin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qiyməti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nisbətən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baha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fərdi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rahat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qoşulur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GB" sz="2000" dirty="0">
              <a:solidFill>
                <a:srgbClr val="002060"/>
              </a:solidFill>
            </a:endParaRPr>
          </a:p>
        </p:txBody>
      </p:sp>
      <p:pic>
        <p:nvPicPr>
          <p:cNvPr id="7" name="Picture 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C8FF996-1576-3DFD-7AF4-629DCD57D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66" y="3064790"/>
            <a:ext cx="3646403" cy="3646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E60ABF-6A63-C90B-C578-B1F8D216FBEE}"/>
              </a:ext>
            </a:extLst>
          </p:cNvPr>
          <p:cNvSpPr txBox="1"/>
          <p:nvPr/>
        </p:nvSpPr>
        <p:spPr>
          <a:xfrm>
            <a:off x="1228156" y="3895165"/>
            <a:ext cx="3576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Məlumatı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ötürmə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sürəti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56 Kbit/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san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÷ 2 Mbit/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san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qədər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Modem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qurğusunun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koməyi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istifadəçilərin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kompüterləri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şəbəkəsinə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(İnternet)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qoşulur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852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F53B68F-89A2-2AD1-E6B1-520E2EBE2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2" y="896471"/>
            <a:ext cx="9154682" cy="5961529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CB3FB48-0B4B-2832-0EBB-6A4112B3C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435" y="0"/>
            <a:ext cx="5945317" cy="37678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7F426A-0EF8-74E2-65AD-7A83AD573F52}"/>
              </a:ext>
            </a:extLst>
          </p:cNvPr>
          <p:cNvSpPr/>
          <p:nvPr/>
        </p:nvSpPr>
        <p:spPr>
          <a:xfrm>
            <a:off x="0" y="0"/>
            <a:ext cx="2813200" cy="959224"/>
          </a:xfrm>
          <a:prstGeom prst="rect">
            <a:avLst/>
          </a:prstGeom>
          <a:solidFill>
            <a:srgbClr val="0C2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C778B-AA47-EEE1-1573-8AE1E2D51229}"/>
              </a:ext>
            </a:extLst>
          </p:cNvPr>
          <p:cNvSpPr/>
          <p:nvPr/>
        </p:nvSpPr>
        <p:spPr>
          <a:xfrm>
            <a:off x="2716306" y="0"/>
            <a:ext cx="545129" cy="1122363"/>
          </a:xfrm>
          <a:prstGeom prst="rect">
            <a:avLst/>
          </a:prstGeom>
          <a:solidFill>
            <a:srgbClr val="0C2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9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Input/Output Devices Diagram | Quizlet">
            <a:extLst>
              <a:ext uri="{FF2B5EF4-FFF2-40B4-BE49-F238E27FC236}">
                <a16:creationId xmlns:a16="http://schemas.microsoft.com/office/drawing/2014/main" id="{A5689178-DA89-BC7D-9E9D-83165EFA9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595"/>
            <a:ext cx="9144000" cy="625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4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611DD20-AF7D-9162-963C-F6A7DF8F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2745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C28C88-6AFB-2B2D-2B39-102C0907C1AF}"/>
              </a:ext>
            </a:extLst>
          </p:cNvPr>
          <p:cNvSpPr txBox="1"/>
          <p:nvPr/>
        </p:nvSpPr>
        <p:spPr>
          <a:xfrm>
            <a:off x="1925171" y="426183"/>
            <a:ext cx="6441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Giriş</a:t>
            </a:r>
            <a:r>
              <a:rPr lang="en-GB" sz="2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– </a:t>
            </a:r>
            <a:r>
              <a:rPr lang="en-GB" sz="2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çıxış</a:t>
            </a:r>
            <a:r>
              <a:rPr lang="en-GB" sz="2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qurğularının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koməyi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kompüterlər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ətraf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mühitlə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əlaqədə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olur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Giriş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qurğularına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misal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olaraq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klaviaturanı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mouse (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sıçanı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),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skaneri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qrafiki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planşeti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(digitizer), web-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kameranı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TV-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tüneri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s.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göstərmək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olar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sz="28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CC76171-6BAC-BDD1-CD67-EDDEFE012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1" y="3149876"/>
            <a:ext cx="5077208" cy="34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2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611DD20-AF7D-9162-963C-F6A7DF8F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2745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AAB80-4BB5-5BF2-B8FB-23148578CACE}"/>
              </a:ext>
            </a:extLst>
          </p:cNvPr>
          <p:cNvSpPr txBox="1"/>
          <p:nvPr/>
        </p:nvSpPr>
        <p:spPr>
          <a:xfrm>
            <a:off x="2254624" y="636494"/>
            <a:ext cx="6889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Klaviatura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 –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məlumatı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daxil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əsas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xarici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qurğulardan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biri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hesab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olunur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Klaviaturanın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köməyi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istənilən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simvolları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rəqəm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hərf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s.)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daxil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etmək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mümkündür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Klaviaturanın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köməyi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monitorun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kursorunu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ekranın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istənilən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nöqtəsinə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aparmaq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ekranda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olan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məlumatı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printerə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göndərmək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mümkündür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Ümumiyyətlə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klaviaturada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102/104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klaviş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düymə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sz="2400" dirty="0">
              <a:solidFill>
                <a:srgbClr val="002060"/>
              </a:solidFill>
            </a:endParaRPr>
          </a:p>
        </p:txBody>
      </p:sp>
      <p:pic>
        <p:nvPicPr>
          <p:cNvPr id="7" name="Picture 6" descr="A picture containing electronics, computer, keyboard, indoor&#10;&#10;Description automatically generated">
            <a:extLst>
              <a:ext uri="{FF2B5EF4-FFF2-40B4-BE49-F238E27FC236}">
                <a16:creationId xmlns:a16="http://schemas.microsoft.com/office/drawing/2014/main" id="{632B5DC6-9C07-5279-19CD-D62381BC7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8" y="3429000"/>
            <a:ext cx="6562603" cy="36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611DD20-AF7D-9162-963C-F6A7DF8F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2745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56AE4-EECA-4FC3-BEBB-228323D9E545}"/>
              </a:ext>
            </a:extLst>
          </p:cNvPr>
          <p:cNvSpPr txBox="1"/>
          <p:nvPr/>
        </p:nvSpPr>
        <p:spPr>
          <a:xfrm>
            <a:off x="1463488" y="3429000"/>
            <a:ext cx="6217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Mouse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 (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sıçan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) -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daxil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giriş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qurğusudur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Yerdəyişdirmə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vericilərdən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datçiklərdən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klavişlərdən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ibarət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olub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əl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idarə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edilən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qurğudur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”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Mous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”-u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hərəkət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etdirməklə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kursorun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displeyin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üzərində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hərəkətini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təmin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edirik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Son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dövrlərdə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optik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radio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siqnallar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vasitəsi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işləyən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mouse-dan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geniş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istifadə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olunur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sz="2400" dirty="0">
              <a:solidFill>
                <a:srgbClr val="002060"/>
              </a:solidFill>
            </a:endParaRPr>
          </a:p>
        </p:txBody>
      </p:sp>
      <p:pic>
        <p:nvPicPr>
          <p:cNvPr id="7" name="Picture 6" descr="A picture containing mouse, keyboard, black, white&#10;&#10;Description automatically generated">
            <a:extLst>
              <a:ext uri="{FF2B5EF4-FFF2-40B4-BE49-F238E27FC236}">
                <a16:creationId xmlns:a16="http://schemas.microsoft.com/office/drawing/2014/main" id="{3DCDD49C-F390-0EF6-7361-5DF87D0CF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19" y="301049"/>
            <a:ext cx="3738281" cy="29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4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611DD20-AF7D-9162-963C-F6A7DF8F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2745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79B57B-8C2C-0697-A782-D23F7E842DAD}"/>
              </a:ext>
            </a:extLst>
          </p:cNvPr>
          <p:cNvSpPr txBox="1"/>
          <p:nvPr/>
        </p:nvSpPr>
        <p:spPr>
          <a:xfrm>
            <a:off x="1414779" y="2316163"/>
            <a:ext cx="46616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Mikrofon</a:t>
            </a:r>
            <a:r>
              <a:rPr lang="en-GB" sz="2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-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səsin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elektrik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siqnalına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çevrilməsinə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təmin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edən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giriş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qurğusudur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Mikrofonun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köməyi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audio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kompüterə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daxil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edilir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7" name="Picture 6" descr="A picture containing microphone, light, dark&#10;&#10;Description automatically generated">
            <a:extLst>
              <a:ext uri="{FF2B5EF4-FFF2-40B4-BE49-F238E27FC236}">
                <a16:creationId xmlns:a16="http://schemas.microsoft.com/office/drawing/2014/main" id="{280A3AE5-EF0C-8BFB-54E2-F630FF71E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75" y="917972"/>
            <a:ext cx="5183981" cy="51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5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611DD20-AF7D-9162-963C-F6A7DF8F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2745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5EF71-669A-912E-E1CF-6CC1223110F4}"/>
              </a:ext>
            </a:extLst>
          </p:cNvPr>
          <p:cNvSpPr txBox="1"/>
          <p:nvPr/>
        </p:nvSpPr>
        <p:spPr>
          <a:xfrm>
            <a:off x="5567081" y="612844"/>
            <a:ext cx="30390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Web-</a:t>
            </a:r>
            <a:r>
              <a:rPr lang="en-GB" sz="24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kamera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 – video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informasiyanı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görüntüləri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daxil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giriş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qurğusudur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Qrafiki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planşet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(digitizer) -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əllə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çəkilən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şəkilləri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sxemləri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imzaları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xəritələri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birbaşa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daxil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giriş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qurğusudur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qrafiki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planşetdən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qələmdən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ibarətdir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sz="2400" dirty="0">
              <a:solidFill>
                <a:srgbClr val="002060"/>
              </a:solidFill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550B3B8-CB7A-9A0F-2C42-339F484C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51" y="1122363"/>
            <a:ext cx="4746939" cy="47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8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611DD20-AF7D-9162-963C-F6A7DF8F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274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4E1F3-7AFD-89ED-5718-03651D01FE5E}"/>
              </a:ext>
            </a:extLst>
          </p:cNvPr>
          <p:cNvSpPr txBox="1"/>
          <p:nvPr/>
        </p:nvSpPr>
        <p:spPr>
          <a:xfrm>
            <a:off x="1481418" y="4072602"/>
            <a:ext cx="6976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Skaner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 –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fərdi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kompüterin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xarici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olub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kağız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üzərində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olan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mətn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,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şəkil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qrafik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məlumatları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daxil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etmək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üçündür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Skaner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məlumatı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qrafiki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formada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oxuyur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maşının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yaddaşına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daxil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edir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Daha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sonra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lazımi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qrafiki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redaktor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proqramlarının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köməyi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onu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ikilik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koda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çevirərək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disklərə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ya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çap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qurğusuna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ötürülməsini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təmin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edir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Skaner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fərdi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USB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portu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vasitəsi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qoşulur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GB" sz="2000" dirty="0">
                <a:solidFill>
                  <a:srgbClr val="002060"/>
                </a:solidFill>
              </a:rPr>
            </a:br>
            <a:endParaRPr lang="en-GB" sz="2000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1CB0A-9319-F29B-7AE3-BAB59E0A6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66" y="-62268"/>
            <a:ext cx="5615234" cy="44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9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67F-00BD-A671-1E59-CE977F3D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CA07-E815-E9EB-2305-D9B08ACE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611DD20-AF7D-9162-963C-F6A7DF8F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27459" cy="6858000"/>
          </a:xfrm>
          <a:prstGeom prst="rect">
            <a:avLst/>
          </a:prstGeom>
        </p:spPr>
      </p:pic>
      <p:pic>
        <p:nvPicPr>
          <p:cNvPr id="6" name="Picture 5" descr="A picture containing computer, indoor, printer, projector&#10;&#10;Description automatically generated">
            <a:extLst>
              <a:ext uri="{FF2B5EF4-FFF2-40B4-BE49-F238E27FC236}">
                <a16:creationId xmlns:a16="http://schemas.microsoft.com/office/drawing/2014/main" id="{822B2507-FC42-A5D6-3D69-5C54A5D5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01" y="3509963"/>
            <a:ext cx="3345535" cy="2648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A4D9F9-81C7-8AF3-A1D3-4C8EADBDFA6B}"/>
              </a:ext>
            </a:extLst>
          </p:cNvPr>
          <p:cNvSpPr txBox="1"/>
          <p:nvPr/>
        </p:nvSpPr>
        <p:spPr>
          <a:xfrm>
            <a:off x="1623731" y="0"/>
            <a:ext cx="7431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sz="2400" dirty="0">
                <a:solidFill>
                  <a:srgbClr val="002060"/>
                </a:solidFill>
              </a:rPr>
            </a:br>
            <a:r>
              <a:rPr lang="en-GB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Printer 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–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kompüterin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xarici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qurğusu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olub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informasiyanı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kağız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üzərində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çap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etmək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üçündür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İnformasiyanın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çıxışa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verilməsi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üsuluna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görə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printerlər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iki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qrupa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bölünür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simvollu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qrafiki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Simvollu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printerlər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sətrdəki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ayrı-ayrı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simvolları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bütöv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şəkildə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çap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başlığına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ötürür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Qrafiki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printerlərdə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məlumat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simvollar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şəklində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deyil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ayrı-ayrı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nöqtələr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şəklində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çıxışa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ötürülür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GB" sz="24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B7B9B-608A-56F6-9D1D-31E66B019144}"/>
              </a:ext>
            </a:extLst>
          </p:cNvPr>
          <p:cNvSpPr txBox="1"/>
          <p:nvPr/>
        </p:nvSpPr>
        <p:spPr>
          <a:xfrm>
            <a:off x="1267400" y="3345313"/>
            <a:ext cx="40094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Vahid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uzunluqda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bir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dyümdə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(1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dyüm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=25.4 mm)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olan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nöqtələrin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sayı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printerin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imkanlarını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göstərir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Kağız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üzərində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şəklin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qeyd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edilməsi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üsuluna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görə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printerlər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iki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qrupa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bölünür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zərb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ilə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və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zərbsiz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çap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qurğuları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Zərb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çap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qurğularına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misal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olaraq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matris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çap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qurğularını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misal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göstərmək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olar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GB" sz="2000" dirty="0">
                <a:solidFill>
                  <a:srgbClr val="002060"/>
                </a:solidFill>
              </a:rPr>
            </a:b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1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636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Elephant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Aliyev Agamehdi</dc:creator>
  <cp:lastModifiedBy>Zakir Aliyev Agamehdi</cp:lastModifiedBy>
  <cp:revision>1</cp:revision>
  <dcterms:created xsi:type="dcterms:W3CDTF">2022-11-02T20:04:47Z</dcterms:created>
  <dcterms:modified xsi:type="dcterms:W3CDTF">2022-11-02T20:32:58Z</dcterms:modified>
</cp:coreProperties>
</file>