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7" r:id="rId6"/>
    <p:sldId id="263" r:id="rId7"/>
    <p:sldId id="259" r:id="rId8"/>
    <p:sldId id="260" r:id="rId9"/>
    <p:sldId id="278" r:id="rId10"/>
    <p:sldId id="281" r:id="rId11"/>
    <p:sldId id="279" r:id="rId12"/>
    <p:sldId id="267" r:id="rId13"/>
    <p:sldId id="269" r:id="rId14"/>
    <p:sldId id="262" r:id="rId15"/>
    <p:sldId id="280" r:id="rId16"/>
    <p:sldId id="276" r:id="rId17"/>
    <p:sldId id="274" r:id="rId18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20"/>
    </p:embeddedFont>
    <p:embeddedFont>
      <p:font typeface="Bahnschrift SemiBold Condensed" panose="020B0502040204020203" pitchFamily="34" charset="0"/>
      <p:bold r:id="rId21"/>
    </p:embeddedFont>
    <p:embeddedFont>
      <p:font typeface="Bahnschrift SemiLight SemiConde" panose="020B0502040204020203" pitchFamily="34" charset="0"/>
      <p:regular r:id="rId22"/>
    </p:embeddedFont>
    <p:embeddedFont>
      <p:font typeface="Bree Serif" panose="020B0604020202020204" charset="0"/>
      <p:regular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entury" panose="02040604050505020304" pitchFamily="18" charset="0"/>
      <p:regular r:id="rId28"/>
    </p:embeddedFont>
    <p:embeddedFont>
      <p:font typeface="Didact Gothic" panose="00000500000000000000" pitchFamily="2" charset="0"/>
      <p:regular r:id="rId29"/>
    </p:embeddedFont>
    <p:embeddedFont>
      <p:font typeface="Impact" panose="020B0806030902050204" pitchFamily="34" charset="0"/>
      <p:regular r:id="rId30"/>
    </p:embeddedFont>
    <p:embeddedFont>
      <p:font typeface="Roboto Black" panose="02000000000000000000" pitchFamily="2" charset="0"/>
      <p:bold r:id="rId31"/>
      <p:boldItalic r:id="rId32"/>
    </p:embeddedFont>
    <p:embeddedFont>
      <p:font typeface="Roboto Light" panose="02000000000000000000" pitchFamily="2" charset="0"/>
      <p:regular r:id="rId33"/>
      <p:bold r:id="rId34"/>
      <p:italic r:id="rId35"/>
      <p:boldItalic r:id="rId36"/>
    </p:embeddedFont>
    <p:embeddedFont>
      <p:font typeface="Roboto Mono Thin" panose="020B0604020202020204" charset="0"/>
      <p:regular r:id="rId37"/>
      <p:bold r:id="rId38"/>
      <p:italic r:id="rId39"/>
      <p:boldItalic r:id="rId40"/>
    </p:embeddedFont>
    <p:embeddedFont>
      <p:font typeface="Roboto Thin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139"/>
    <a:srgbClr val="05223D"/>
    <a:srgbClr val="05223B"/>
    <a:srgbClr val="05254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31AD60-FE3F-4E1F-9566-BFF1010584F1}">
  <a:tblStyle styleId="{2231AD60-FE3F-4E1F-9566-BFF101058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6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viewProps" Target="viewProps.xml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8" r:id="rId9"/>
    <p:sldLayoutId id="2147483660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allim.edu.az/news.php?id=890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edu.gov.az/az/news-and-updates/15283" TargetMode="External"/><Relationship Id="rId4" Type="http://schemas.openxmlformats.org/officeDocument/2006/relationships/hyperlink" Target="https://525.az/news/177615-azerbaycan-tehsil-sebekesi-milli-tehsil-sistemine-semereli-destek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530786" y="3641590"/>
            <a:ext cx="301561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Az</a:t>
            </a:r>
            <a:r>
              <a:rPr lang="az-Latn-AZ" dirty="0">
                <a:solidFill>
                  <a:schemeClr val="accent1"/>
                </a:solidFill>
              </a:rPr>
              <a:t>ərbaycan təhsil şəbəkəsinin </a:t>
            </a:r>
            <a:r>
              <a:rPr lang="en-GB" dirty="0">
                <a:solidFill>
                  <a:schemeClr val="accent1"/>
                </a:solidFill>
              </a:rPr>
              <a:t>web </a:t>
            </a:r>
            <a:r>
              <a:rPr lang="en-GB" dirty="0" err="1">
                <a:solidFill>
                  <a:schemeClr val="accent1"/>
                </a:solidFill>
              </a:rPr>
              <a:t>layih</a:t>
            </a:r>
            <a:r>
              <a:rPr lang="az-Latn-AZ" dirty="0">
                <a:solidFill>
                  <a:schemeClr val="accent1"/>
                </a:solidFill>
              </a:rPr>
              <a:t>ələri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578849" y="426560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Sərbəst iş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4AC4C8-E43E-3CF2-398E-97791F55A661}"/>
              </a:ext>
            </a:extLst>
          </p:cNvPr>
          <p:cNvSpPr txBox="1"/>
          <p:nvPr/>
        </p:nvSpPr>
        <p:spPr>
          <a:xfrm>
            <a:off x="583200" y="1145994"/>
            <a:ext cx="3793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Ölkəmizin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təhsil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sahəsində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ən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iri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korporativ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intranet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şəbəkəsi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olan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Azərbaycan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Təhsil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Şəbəkəsi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(ATŞ)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fəaliyyətə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başladığı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gündən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təhsil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sahəsinin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inkişafı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prosesinə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töhfə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verməkdə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davam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edir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.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Növbəti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addım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olaraq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Azərbaycan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Təhsil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Şəbəkəsinin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operatoru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AzEduNet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şirkəti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Azərbaycan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Respublikası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Təhsil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Nazirliyi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ümumtəhsil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müəssisələrinin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şagirdləri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üçün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məsafədən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tədris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imkanlarını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genişləndirmək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məqsədilə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həyata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keçirdiyi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  “Virtual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Məktəb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”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layihəsinə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öz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dəstəyini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Helvetica Neue"/>
              </a:rPr>
              <a:t>göstərib</a:t>
            </a:r>
            <a:r>
              <a:rPr lang="en-GB" b="1" i="0" dirty="0">
                <a:solidFill>
                  <a:srgbClr val="48FFD5"/>
                </a:solidFill>
                <a:effectLst/>
                <a:latin typeface="Helvetica Neue"/>
              </a:rPr>
              <a:t>.</a:t>
            </a:r>
            <a:endParaRPr lang="en-GB" b="1" dirty="0">
              <a:solidFill>
                <a:srgbClr val="48FFD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D8C9F-CD49-4F80-2D7D-4B69D4B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91" y="2140011"/>
            <a:ext cx="3793909" cy="21145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68870-D039-685F-DEC0-35D6782BBC4D}"/>
              </a:ext>
            </a:extLst>
          </p:cNvPr>
          <p:cNvSpPr txBox="1"/>
          <p:nvPr/>
        </p:nvSpPr>
        <p:spPr>
          <a:xfrm>
            <a:off x="5184000" y="727200"/>
            <a:ext cx="27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“ </a:t>
            </a:r>
            <a:r>
              <a:rPr lang="en-US" sz="28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AzEduNet</a:t>
            </a:r>
            <a:r>
              <a:rPr lang="en-US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” </a:t>
            </a:r>
            <a:r>
              <a:rPr lang="en-US" sz="28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layih</a:t>
            </a:r>
            <a:r>
              <a:rPr lang="az-Latn-AZ" sz="28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əsi</a:t>
            </a:r>
            <a:endParaRPr lang="en-GB" sz="2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4055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ABBDEF-71AA-9416-80F8-DBAD68F6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00" y="1398950"/>
            <a:ext cx="5896800" cy="3416400"/>
          </a:xfrm>
        </p:spPr>
        <p:txBody>
          <a:bodyPr/>
          <a:lstStyle/>
          <a:p>
            <a:r>
              <a:rPr lang="en-GB" sz="2000" i="1" dirty="0" err="1"/>
              <a:t>Azərbaycan</a:t>
            </a:r>
            <a:r>
              <a:rPr lang="en-GB" sz="2000" i="1" dirty="0"/>
              <a:t> 2013-cü </a:t>
            </a:r>
            <a:r>
              <a:rPr lang="en-GB" sz="2000" i="1" dirty="0" err="1"/>
              <a:t>ildən</a:t>
            </a:r>
            <a:r>
              <a:rPr lang="en-GB" sz="2000" i="1" dirty="0"/>
              <a:t> </a:t>
            </a:r>
            <a:r>
              <a:rPr lang="en-GB" sz="2000" i="1" dirty="0" err="1"/>
              <a:t>etibarən</a:t>
            </a:r>
            <a:r>
              <a:rPr lang="en-GB" sz="2000" i="1" dirty="0"/>
              <a:t> “eTwinning Plus” </a:t>
            </a:r>
            <a:r>
              <a:rPr lang="en-GB" sz="2000" i="1" dirty="0" err="1"/>
              <a:t>layihəsində</a:t>
            </a:r>
            <a:r>
              <a:rPr lang="en-GB" sz="2000" i="1" dirty="0"/>
              <a:t> </a:t>
            </a:r>
            <a:r>
              <a:rPr lang="en-GB" sz="2000" i="1" dirty="0" err="1"/>
              <a:t>iştirak</a:t>
            </a:r>
            <a:r>
              <a:rPr lang="en-GB" sz="2000" i="1" dirty="0"/>
              <a:t> </a:t>
            </a:r>
            <a:r>
              <a:rPr lang="en-GB" sz="2000" i="1" dirty="0" err="1"/>
              <a:t>edir</a:t>
            </a:r>
            <a:r>
              <a:rPr lang="en-GB" sz="2000" i="1" dirty="0"/>
              <a:t>. </a:t>
            </a:r>
            <a:r>
              <a:rPr lang="en-GB" sz="2000" i="1" dirty="0" err="1"/>
              <a:t>Sözügedən</a:t>
            </a:r>
            <a:r>
              <a:rPr lang="en-GB" sz="2000" i="1" dirty="0"/>
              <a:t> </a:t>
            </a:r>
            <a:r>
              <a:rPr lang="en-GB" sz="2000" i="1" dirty="0" err="1"/>
              <a:t>layihə</a:t>
            </a:r>
            <a:r>
              <a:rPr lang="en-GB" sz="2000" i="1" dirty="0"/>
              <a:t> </a:t>
            </a:r>
            <a:r>
              <a:rPr lang="en-GB" sz="2000" i="1" dirty="0" err="1"/>
              <a:t>çərçivəsində</a:t>
            </a:r>
            <a:r>
              <a:rPr lang="en-GB" sz="2000" i="1" dirty="0"/>
              <a:t> </a:t>
            </a:r>
            <a:r>
              <a:rPr lang="en-GB" sz="2000" i="1" dirty="0" err="1"/>
              <a:t>müəllimlər</a:t>
            </a:r>
            <a:r>
              <a:rPr lang="en-GB" sz="2000" i="1" dirty="0"/>
              <a:t> </a:t>
            </a:r>
            <a:r>
              <a:rPr lang="en-GB" sz="2000" i="1" dirty="0" err="1"/>
              <a:t>təhsil</a:t>
            </a:r>
            <a:r>
              <a:rPr lang="en-GB" sz="2000" i="1" dirty="0"/>
              <a:t> </a:t>
            </a:r>
            <a:r>
              <a:rPr lang="en-GB" sz="2000" i="1" dirty="0" err="1"/>
              <a:t>müəssisəsini</a:t>
            </a:r>
            <a:r>
              <a:rPr lang="en-GB" sz="2000" i="1" dirty="0"/>
              <a:t> </a:t>
            </a:r>
            <a:r>
              <a:rPr lang="en-GB" sz="2000" i="1" dirty="0" err="1"/>
              <a:t>tərk</a:t>
            </a:r>
            <a:r>
              <a:rPr lang="en-GB" sz="2000" i="1" dirty="0"/>
              <a:t> </a:t>
            </a:r>
            <a:r>
              <a:rPr lang="en-GB" sz="2000" i="1" dirty="0" err="1"/>
              <a:t>etmədən</a:t>
            </a:r>
            <a:r>
              <a:rPr lang="en-GB" sz="2000" i="1" dirty="0"/>
              <a:t>, </a:t>
            </a:r>
            <a:r>
              <a:rPr lang="en-GB" sz="2000" i="1" dirty="0" err="1"/>
              <a:t>onlayn</a:t>
            </a:r>
            <a:r>
              <a:rPr lang="en-GB" sz="2000" i="1" dirty="0"/>
              <a:t> </a:t>
            </a:r>
            <a:r>
              <a:rPr lang="en-GB" sz="2000" i="1" dirty="0" err="1"/>
              <a:t>şəkildə</a:t>
            </a:r>
            <a:r>
              <a:rPr lang="en-GB" sz="2000" i="1" dirty="0"/>
              <a:t> </a:t>
            </a:r>
            <a:r>
              <a:rPr lang="en-GB" sz="2000" i="1" dirty="0" err="1"/>
              <a:t>avropalı</a:t>
            </a:r>
            <a:r>
              <a:rPr lang="en-GB" sz="2000" i="1" dirty="0"/>
              <a:t> </a:t>
            </a:r>
            <a:r>
              <a:rPr lang="en-GB" sz="2000" i="1" dirty="0" err="1"/>
              <a:t>həmkarları</a:t>
            </a:r>
            <a:r>
              <a:rPr lang="en-GB" sz="2000" i="1" dirty="0"/>
              <a:t> </a:t>
            </a:r>
            <a:r>
              <a:rPr lang="en-GB" sz="2000" i="1" dirty="0" err="1"/>
              <a:t>ilə</a:t>
            </a:r>
            <a:r>
              <a:rPr lang="en-GB" sz="2000" i="1" dirty="0"/>
              <a:t> </a:t>
            </a:r>
            <a:r>
              <a:rPr lang="en-GB" sz="2000" i="1" dirty="0" err="1"/>
              <a:t>ortaq</a:t>
            </a:r>
            <a:r>
              <a:rPr lang="en-GB" sz="2000" i="1" dirty="0"/>
              <a:t> </a:t>
            </a:r>
            <a:r>
              <a:rPr lang="en-GB" sz="2000" i="1" dirty="0" err="1"/>
              <a:t>layihələrdə</a:t>
            </a:r>
            <a:r>
              <a:rPr lang="en-GB" sz="2000" i="1" dirty="0"/>
              <a:t> yeni </a:t>
            </a:r>
            <a:r>
              <a:rPr lang="en-GB" sz="2000" i="1" dirty="0" err="1"/>
              <a:t>bilik</a:t>
            </a:r>
            <a:r>
              <a:rPr lang="en-GB" sz="2000" i="1" dirty="0"/>
              <a:t> </a:t>
            </a:r>
            <a:r>
              <a:rPr lang="en-GB" sz="2000" i="1" dirty="0" err="1"/>
              <a:t>və</a:t>
            </a:r>
            <a:r>
              <a:rPr lang="en-GB" sz="2000" i="1" dirty="0"/>
              <a:t> </a:t>
            </a:r>
            <a:r>
              <a:rPr lang="en-GB" sz="2000" i="1" dirty="0" err="1"/>
              <a:t>bacarıqları</a:t>
            </a:r>
            <a:r>
              <a:rPr lang="en-GB" sz="2000" i="1" dirty="0"/>
              <a:t> </a:t>
            </a:r>
            <a:r>
              <a:rPr lang="en-GB" sz="2000" i="1" dirty="0" err="1"/>
              <a:t>səmərəli</a:t>
            </a:r>
            <a:r>
              <a:rPr lang="en-GB" sz="2000" i="1" dirty="0"/>
              <a:t> </a:t>
            </a:r>
            <a:r>
              <a:rPr lang="en-GB" sz="2000" i="1" dirty="0" err="1"/>
              <a:t>yolla</a:t>
            </a:r>
            <a:r>
              <a:rPr lang="en-GB" sz="2000" i="1" dirty="0"/>
              <a:t> </a:t>
            </a:r>
            <a:r>
              <a:rPr lang="en-GB" sz="2000" i="1" dirty="0" err="1"/>
              <a:t>əldə</a:t>
            </a:r>
            <a:r>
              <a:rPr lang="en-GB" sz="2000" i="1" dirty="0"/>
              <a:t> </a:t>
            </a:r>
            <a:r>
              <a:rPr lang="en-GB" sz="2000" i="1" dirty="0" err="1"/>
              <a:t>etməyi</a:t>
            </a:r>
            <a:r>
              <a:rPr lang="en-GB" sz="2000" i="1" dirty="0"/>
              <a:t> </a:t>
            </a:r>
            <a:r>
              <a:rPr lang="en-GB" sz="2000" i="1" dirty="0" err="1"/>
              <a:t>öyrənir</a:t>
            </a:r>
            <a:r>
              <a:rPr lang="en-GB" sz="2000" i="1" dirty="0"/>
              <a:t>,  </a:t>
            </a:r>
            <a:r>
              <a:rPr lang="en-GB" sz="2000" i="1" dirty="0" err="1"/>
              <a:t>müxtəlif</a:t>
            </a:r>
            <a:r>
              <a:rPr lang="en-GB" sz="2000" i="1" dirty="0"/>
              <a:t> </a:t>
            </a:r>
            <a:r>
              <a:rPr lang="en-GB" sz="2000" i="1" dirty="0" err="1"/>
              <a:t>təlim</a:t>
            </a:r>
            <a:r>
              <a:rPr lang="en-GB" sz="2000" i="1" dirty="0"/>
              <a:t> </a:t>
            </a:r>
            <a:r>
              <a:rPr lang="en-GB" sz="2000" i="1" dirty="0" err="1"/>
              <a:t>və</a:t>
            </a:r>
            <a:r>
              <a:rPr lang="en-GB" sz="2000" i="1" dirty="0"/>
              <a:t> </a:t>
            </a:r>
            <a:r>
              <a:rPr lang="en-GB" sz="2000" i="1" dirty="0" err="1"/>
              <a:t>kurslarda</a:t>
            </a:r>
            <a:r>
              <a:rPr lang="en-GB" sz="2000" i="1" dirty="0"/>
              <a:t> </a:t>
            </a:r>
            <a:r>
              <a:rPr lang="en-GB" sz="2000" i="1" dirty="0" err="1"/>
              <a:t>iştirak</a:t>
            </a:r>
            <a:r>
              <a:rPr lang="en-GB" sz="2000" i="1" dirty="0"/>
              <a:t> </a:t>
            </a:r>
            <a:r>
              <a:rPr lang="en-GB" sz="2000" i="1" dirty="0" err="1"/>
              <a:t>edirlər</a:t>
            </a:r>
            <a:r>
              <a:rPr lang="en-GB" sz="2000" i="1" dirty="0"/>
              <a:t>. </a:t>
            </a:r>
            <a:r>
              <a:rPr lang="en-GB" sz="2000" i="1" dirty="0" err="1"/>
              <a:t>Sözsuz</a:t>
            </a:r>
            <a:r>
              <a:rPr lang="en-GB" sz="2000" i="1" dirty="0"/>
              <a:t> ki, </a:t>
            </a:r>
            <a:r>
              <a:rPr lang="en-GB" sz="2000" i="1" dirty="0" err="1"/>
              <a:t>bu</a:t>
            </a:r>
            <a:r>
              <a:rPr lang="en-GB" sz="2000" i="1" dirty="0"/>
              <a:t> </a:t>
            </a:r>
            <a:r>
              <a:rPr lang="en-GB" sz="2000" i="1" dirty="0" err="1"/>
              <a:t>imkanların</a:t>
            </a:r>
            <a:r>
              <a:rPr lang="en-GB" sz="2000" i="1" dirty="0"/>
              <a:t> </a:t>
            </a:r>
            <a:r>
              <a:rPr lang="en-GB" sz="2000" i="1" dirty="0" err="1"/>
              <a:t>tətbiqi</a:t>
            </a:r>
            <a:r>
              <a:rPr lang="en-GB" sz="2000" i="1" dirty="0"/>
              <a:t> </a:t>
            </a:r>
            <a:r>
              <a:rPr lang="en-GB" sz="2000" i="1" dirty="0" err="1"/>
              <a:t>və</a:t>
            </a:r>
            <a:r>
              <a:rPr lang="en-GB" sz="2000" i="1" dirty="0"/>
              <a:t> </a:t>
            </a:r>
            <a:r>
              <a:rPr lang="en-GB" sz="2000" i="1" dirty="0" err="1"/>
              <a:t>istifadəsində</a:t>
            </a:r>
            <a:r>
              <a:rPr lang="en-GB" sz="2000" i="1" dirty="0"/>
              <a:t> </a:t>
            </a:r>
            <a:r>
              <a:rPr lang="en-GB" sz="2000" i="1" dirty="0" err="1"/>
              <a:t>Azərbaycan</a:t>
            </a:r>
            <a:r>
              <a:rPr lang="en-GB" sz="2000" i="1" dirty="0"/>
              <a:t> </a:t>
            </a:r>
            <a:r>
              <a:rPr lang="en-GB" sz="2000" i="1" dirty="0" err="1"/>
              <a:t>Təhsil</a:t>
            </a:r>
            <a:r>
              <a:rPr lang="en-GB" sz="2000" i="1" dirty="0"/>
              <a:t> </a:t>
            </a:r>
            <a:r>
              <a:rPr lang="en-GB" sz="2000" i="1" dirty="0" err="1"/>
              <a:t>Şəbəkəsinə</a:t>
            </a:r>
            <a:r>
              <a:rPr lang="en-GB" sz="2000" i="1" dirty="0"/>
              <a:t> </a:t>
            </a:r>
            <a:r>
              <a:rPr lang="en-GB" sz="2000" i="1" dirty="0" err="1"/>
              <a:t>çıxışın</a:t>
            </a:r>
            <a:r>
              <a:rPr lang="en-GB" sz="2000" i="1" dirty="0"/>
              <a:t> </a:t>
            </a:r>
            <a:r>
              <a:rPr lang="en-GB" sz="2000" i="1" dirty="0" err="1"/>
              <a:t>olması</a:t>
            </a:r>
            <a:r>
              <a:rPr lang="en-GB" sz="2000" i="1" dirty="0"/>
              <a:t> </a:t>
            </a:r>
            <a:r>
              <a:rPr lang="en-GB" sz="2000" i="1" dirty="0" err="1"/>
              <a:t>mühüm</a:t>
            </a:r>
            <a:r>
              <a:rPr lang="en-GB" sz="2000" i="1" dirty="0"/>
              <a:t> </a:t>
            </a:r>
            <a:r>
              <a:rPr lang="en-GB" sz="2000" i="1" dirty="0" err="1"/>
              <a:t>rol</a:t>
            </a:r>
            <a:r>
              <a:rPr lang="en-GB" sz="2000" i="1" dirty="0"/>
              <a:t> </a:t>
            </a:r>
            <a:r>
              <a:rPr lang="en-GB" sz="2000" i="1" dirty="0" err="1"/>
              <a:t>oynayır</a:t>
            </a:r>
            <a:r>
              <a:rPr lang="en-GB" sz="2000" i="1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6F2B-B877-E801-53AB-1C6766D8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325" y="522150"/>
            <a:ext cx="7940100" cy="606600"/>
          </a:xfrm>
        </p:spPr>
        <p:txBody>
          <a:bodyPr/>
          <a:lstStyle/>
          <a:p>
            <a:r>
              <a:rPr lang="az-Latn-AZ" dirty="0"/>
              <a:t>Təhsil layihələri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D6370-1777-2BC5-766F-8E098EBF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92" y="1576800"/>
            <a:ext cx="2410602" cy="16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0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 GEANT ” </a:t>
            </a:r>
            <a:r>
              <a:rPr lang="en-US" dirty="0" err="1"/>
              <a:t>layih</a:t>
            </a:r>
            <a:r>
              <a:rPr lang="az-Latn-AZ" dirty="0"/>
              <a:t>əsi Azərbaycan təhsilində</a:t>
            </a:r>
            <a:endParaRPr dirty="0"/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407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A294ED-C72F-1E47-BDE7-E0CB37DF8C7B}"/>
              </a:ext>
            </a:extLst>
          </p:cNvPr>
          <p:cNvSpPr txBox="1"/>
          <p:nvPr/>
        </p:nvSpPr>
        <p:spPr>
          <a:xfrm>
            <a:off x="746176" y="1798300"/>
            <a:ext cx="442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Azərbaycan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Şəbəkəsi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milli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sistemi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üçün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nəinki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texnoloji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,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eləcə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də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elmi-intellektual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müstəvidə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geniş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imkanlar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təqdim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edir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.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Şəbəkənin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potensialı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bu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gün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orta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ümumtəhsil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məktəbləri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ilə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yanaşı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,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respublikanın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ali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müəssisələri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üçün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də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innovativ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elmi-tədqiqat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imkanları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yaradır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.</a:t>
            </a:r>
          </a:p>
          <a:p>
            <a:endParaRPr lang="en-GB" dirty="0">
              <a:solidFill>
                <a:srgbClr val="48FFD5"/>
              </a:solidFill>
              <a:latin typeface="Bahnschrift SemiBold" panose="020B0502040204020203" pitchFamily="34" charset="0"/>
            </a:endParaRPr>
          </a:p>
          <a:p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Belə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ki,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ölkə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üzrə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ali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verən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bütün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müəssisələr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Azərbaycan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Şəbəkəsinə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qoşularaq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şəbəkənin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resursları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üzərindən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GEANT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beynəlxalq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akademik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şəbəkəsinə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çıxış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əldə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edə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və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bu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şəbəkənin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elmi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araşdırma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potensialından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yararlana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bilərlər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E82D3-0218-2827-B932-61952FC4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81" y="2482827"/>
            <a:ext cx="2751731" cy="1308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4281450" y="571826"/>
            <a:ext cx="457709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000" dirty="0"/>
              <a:t>İKT - informasiya kommunikasiya texnologiyaları</a:t>
            </a:r>
            <a:endParaRPr sz="2000" dirty="0"/>
          </a:p>
        </p:txBody>
      </p:sp>
      <p:grpSp>
        <p:nvGrpSpPr>
          <p:cNvPr id="705" name="Google Shape;705;p35"/>
          <p:cNvGrpSpPr/>
          <p:nvPr/>
        </p:nvGrpSpPr>
        <p:grpSpPr>
          <a:xfrm>
            <a:off x="827006" y="1423333"/>
            <a:ext cx="2766826" cy="2406017"/>
            <a:chOff x="778775" y="238125"/>
            <a:chExt cx="6020075" cy="5235025"/>
          </a:xfrm>
        </p:grpSpPr>
        <p:sp>
          <p:nvSpPr>
            <p:cNvPr id="70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48FFD5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6" name="Google Shape;746;p35"/>
          <p:cNvCxnSpPr>
            <a:cxnSpLocks/>
          </p:cNvCxnSpPr>
          <p:nvPr/>
        </p:nvCxnSpPr>
        <p:spPr>
          <a:xfrm>
            <a:off x="4118400" y="299213"/>
            <a:ext cx="0" cy="4585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5E7210-E97A-5985-FB86-15AB705E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12" y="1608543"/>
            <a:ext cx="2281741" cy="1051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6C0BF-BFDB-BAB8-8670-C20559CE08F8}"/>
              </a:ext>
            </a:extLst>
          </p:cNvPr>
          <p:cNvSpPr txBox="1"/>
          <p:nvPr/>
        </p:nvSpPr>
        <p:spPr>
          <a:xfrm>
            <a:off x="4370400" y="1317600"/>
            <a:ext cx="439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GEANT -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Avropa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ali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, elm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və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tədqiqat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müəssisələrini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informasiya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texnologiyaları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(IT)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şəbəkələri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səviyyəsində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özündə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birləşdirən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ümumavropa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elektron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elm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və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şəbəkəsidir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.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Hazırda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dünyanın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ən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nəhəng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elmi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araşdırma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və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tədqiqat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şəbəkəsi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olan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GEANT-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ın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əhatə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dairəsinə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müxtəlif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ölkələri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təmsil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edən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38 milli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təhsil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və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tədqiqat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şəbəkələri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daxildir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.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Avropa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Komissiyası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tərəfindən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maliyyələşdirilən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GEANT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layihəsi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bütün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Avropa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üzrə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hazırda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10 000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elmi-tədqiqat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müəssisəsini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və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orada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çalışan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50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milyondan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çox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istifadəçini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əhatə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edir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. GEANT-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ın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əsas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şəbəkəsinin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maksimal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fəaliyyət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gücü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500  Gigabit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saniyəyədək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təşkil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edir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.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Gündəlik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olaraq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GEANT-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ın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şəbəkələri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üzərindən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1000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terabaytdan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artıq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məlumat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 </a:t>
            </a:r>
            <a:r>
              <a:rPr lang="en-GB" dirty="0" err="1">
                <a:solidFill>
                  <a:srgbClr val="48FFD5"/>
                </a:solidFill>
                <a:latin typeface="Bahnschrift SemiBold" panose="020B0502040204020203" pitchFamily="34" charset="0"/>
              </a:rPr>
              <a:t>ötürülür</a:t>
            </a:r>
            <a:r>
              <a:rPr lang="en-GB" dirty="0">
                <a:solidFill>
                  <a:srgbClr val="48FFD5"/>
                </a:solidFill>
                <a:latin typeface="Bahnschrift SemiBold" panose="020B0502040204020203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rgbClr val="FFFFFF"/>
                </a:solidFill>
              </a:rPr>
              <a:t>Təhsil Şəbəkəsi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33386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18669-FD43-0611-6A89-E7E9435D0261}"/>
              </a:ext>
            </a:extLst>
          </p:cNvPr>
          <p:cNvSpPr txBox="1"/>
          <p:nvPr/>
        </p:nvSpPr>
        <p:spPr>
          <a:xfrm>
            <a:off x="533205" y="1619171"/>
            <a:ext cx="3881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Azərbaycan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Təhsil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Şəbəkəsi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çərçivəsində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intranet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üzərindən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müəssisədaxili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və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müəssisələrarası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sürətli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rabitə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- video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konfrans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və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İP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telefoniya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xidmətləri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təqdim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edilir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. İP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telefon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rabitəsində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məlumat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rəqəmsal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kanallar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üzərindən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ötürüldüyündən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,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telefon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danışığının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keyfiyyəti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bir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qayda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olaraq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daha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yüksək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olur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. Video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konfrans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vasitəsi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ilə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isə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əməkdaşlar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bir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biri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ilə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keyfiyyətli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və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kəsintisiz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videobağlantı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yarada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və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canlı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müzakirələr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apara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GB" b="1" i="0" dirty="0" err="1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bilirlər</a:t>
            </a:r>
            <a:r>
              <a:rPr lang="en-GB" b="1" i="0" dirty="0">
                <a:solidFill>
                  <a:srgbClr val="48FFD5"/>
                </a:solidFill>
                <a:effectLst/>
                <a:latin typeface="Century" panose="02040604050505020304" pitchFamily="18" charset="0"/>
              </a:rPr>
              <a:t>.</a:t>
            </a:r>
            <a:endParaRPr lang="en-GB" b="1" dirty="0">
              <a:solidFill>
                <a:srgbClr val="48FFD5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F2B3E2-3D5D-C21B-94A0-E49EFE1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5" y="2272351"/>
            <a:ext cx="4256589" cy="2212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CD9F6-A6FE-17F7-ACA9-20142D5A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552" y="244953"/>
            <a:ext cx="2326797" cy="2326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46B45-5B5D-09F5-93AB-B412FADFA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950" y="2758950"/>
            <a:ext cx="2634000" cy="1975500"/>
          </a:xfrm>
          <a:prstGeom prst="rect">
            <a:avLst/>
          </a:prstGeom>
        </p:spPr>
      </p:pic>
      <p:cxnSp>
        <p:nvCxnSpPr>
          <p:cNvPr id="10" name="Google Shape;407;p28">
            <a:extLst>
              <a:ext uri="{FF2B5EF4-FFF2-40B4-BE49-F238E27FC236}">
                <a16:creationId xmlns:a16="http://schemas.microsoft.com/office/drawing/2014/main" id="{44B5CBE0-4869-9955-A139-398E2BE6BE4E}"/>
              </a:ext>
            </a:extLst>
          </p:cNvPr>
          <p:cNvCxnSpPr/>
          <p:nvPr/>
        </p:nvCxnSpPr>
        <p:spPr>
          <a:xfrm>
            <a:off x="5328000" y="241386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88B13C-2DCE-5B3D-9541-C611E49C4C89}"/>
              </a:ext>
            </a:extLst>
          </p:cNvPr>
          <p:cNvSpPr txBox="1"/>
          <p:nvPr/>
        </p:nvSpPr>
        <p:spPr>
          <a:xfrm>
            <a:off x="860250" y="727200"/>
            <a:ext cx="3387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Regionlarda</a:t>
            </a:r>
            <a:r>
              <a:rPr lang="en-GB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32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inki</a:t>
            </a:r>
            <a:r>
              <a:rPr lang="az-Latn-AZ" sz="3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şaf</a:t>
            </a:r>
            <a:endParaRPr lang="en-GB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63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RESOURCES</a:t>
            </a:r>
            <a:endParaRPr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583200" y="1583100"/>
            <a:ext cx="8891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az-Latn-AZ" sz="1100" dirty="0"/>
              <a:t>Daha ətraflı maraqlanmaq istəyənlər linkə keçid edə bilərlər </a:t>
            </a:r>
            <a:r>
              <a:rPr lang="en-GB" sz="1100" dirty="0"/>
              <a:t>:</a:t>
            </a:r>
            <a:endParaRPr sz="1100" dirty="0">
              <a:solidFill>
                <a:srgbClr val="1EFFC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 dirty="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/>
              <a:t>M</a:t>
            </a:r>
            <a:r>
              <a:rPr lang="az-Latn-AZ" sz="1100" dirty="0"/>
              <a:t>ənbələr </a:t>
            </a:r>
            <a:r>
              <a:rPr lang="en-US" sz="1100" dirty="0" err="1"/>
              <a:t>bunlard</a:t>
            </a:r>
            <a:r>
              <a:rPr lang="az-Latn-AZ" sz="1100" dirty="0"/>
              <a:t>ır</a:t>
            </a:r>
            <a:r>
              <a:rPr lang="en-US" sz="1100" dirty="0"/>
              <a:t> : </a:t>
            </a:r>
            <a:endParaRPr lang="es" sz="1100" dirty="0"/>
          </a:p>
          <a:p>
            <a:pPr marL="457200" lvl="0" indent="-279400" algn="l" rtl="0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-GB" sz="1100" dirty="0">
                <a:hlinkClick r:id="rId3"/>
              </a:rPr>
              <a:t>https://www.muallim.edu.az/news.php?id=8907</a:t>
            </a:r>
            <a:endParaRPr lang="az-Latn-AZ" sz="1100" dirty="0">
              <a:uFill>
                <a:noFill/>
              </a:uFill>
            </a:endParaRPr>
          </a:p>
          <a:p>
            <a:pPr marL="457200" lvl="0" indent="-279400" algn="l" rtl="0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-GB" sz="1100" dirty="0">
                <a:hlinkClick r:id="rId4"/>
              </a:rPr>
              <a:t>https://525.az/news/177615-azerbaycan-tehsil-sebekesi-</a:t>
            </a:r>
          </a:p>
          <a:p>
            <a:pPr marL="177800" lvl="0" indent="0" algn="l" rtl="0">
              <a:spcBef>
                <a:spcPts val="1600"/>
              </a:spcBef>
              <a:spcAft>
                <a:spcPts val="0"/>
              </a:spcAft>
              <a:buSzPts val="800"/>
              <a:buNone/>
            </a:pPr>
            <a:r>
              <a:rPr lang="en-GB" sz="1100" dirty="0">
                <a:hlinkClick r:id="rId4"/>
              </a:rPr>
              <a:t>         milli-tehsil-</a:t>
            </a:r>
            <a:r>
              <a:rPr lang="en-GB" sz="1100" dirty="0" err="1">
                <a:hlinkClick r:id="rId4"/>
              </a:rPr>
              <a:t>sistemine</a:t>
            </a:r>
            <a:r>
              <a:rPr lang="en-GB" sz="1100" dirty="0">
                <a:hlinkClick r:id="rId4"/>
              </a:rPr>
              <a:t>-</a:t>
            </a:r>
            <a:r>
              <a:rPr lang="en-GB" sz="1100" dirty="0" err="1">
                <a:hlinkClick r:id="rId4"/>
              </a:rPr>
              <a:t>semereli-destek</a:t>
            </a:r>
            <a:endParaRPr lang="az-Latn-AZ" sz="1100" dirty="0">
              <a:uFill>
                <a:noFill/>
              </a:uFill>
            </a:endParaRPr>
          </a:p>
          <a:p>
            <a:pPr marL="457200" lvl="0" indent="-279400" algn="l" rtl="0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-GB" sz="1100" dirty="0">
                <a:hlinkClick r:id="rId5"/>
              </a:rPr>
              <a:t>https://edu.gov.az/az/news-and-updates/15283</a:t>
            </a:r>
            <a:endParaRPr lang="az-Latn-AZ" sz="1100" dirty="0">
              <a:uFill>
                <a:noFill/>
              </a:uFill>
            </a:endParaRPr>
          </a:p>
          <a:p>
            <a:pPr marL="457200" lvl="0" indent="-279400" algn="l" rtl="0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-GB" sz="1100" dirty="0"/>
              <a:t>https://az.trend.az/azerbaijan/society/3494751.html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</a:t>
            </a:r>
            <a:r>
              <a:rPr lang="az-Latn-AZ" dirty="0"/>
              <a:t>əşəkkürlər</a:t>
            </a:r>
            <a:r>
              <a:rPr lang="en-GB" dirty="0"/>
              <a:t> !!!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362635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dirty="0"/>
              <a:t>İzlədiyiniz üçün minnətdarıq </a:t>
            </a:r>
            <a:r>
              <a:rPr lang="en-GB" sz="1800" dirty="0"/>
              <a:t>, </a:t>
            </a:r>
            <a:r>
              <a:rPr lang="az-Latn-AZ" sz="1800" dirty="0"/>
              <a:t>ümid edirik</a:t>
            </a:r>
            <a:r>
              <a:rPr lang="en-GB" sz="1800" dirty="0"/>
              <a:t> </a:t>
            </a:r>
            <a:r>
              <a:rPr lang="az-Latn-AZ" sz="1800" dirty="0"/>
              <a:t>ki yeni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m</a:t>
            </a:r>
            <a:r>
              <a:rPr lang="az-Latn-AZ" sz="1800" dirty="0"/>
              <a:t>əlumatlar ilə tanış oldunuz </a:t>
            </a:r>
            <a:r>
              <a:rPr lang="en-GB" sz="1800" dirty="0"/>
              <a:t>&lt;3</a:t>
            </a:r>
            <a:endParaRPr sz="18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77226" y="3526070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68945" y="3526070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60678" y="3526139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65508" y="46457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Hazırlayan </a:t>
            </a:r>
            <a:r>
              <a:rPr lang="en-GB" dirty="0"/>
              <a:t>: 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684588" y="427429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1434158" y="151869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1367362" y="260623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1347758" y="3483332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3074176" y="2291430"/>
            <a:ext cx="462453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Ad Soyad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: </a:t>
            </a:r>
            <a:r>
              <a:rPr lang="en-GB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Sultanova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 </a:t>
            </a:r>
            <a:r>
              <a:rPr lang="az-Latn-A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Şəhanə</a:t>
            </a:r>
            <a:br>
              <a:rPr lang="az-Latn-A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</a:br>
            <a:r>
              <a:rPr lang="az-Latn-A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Şahpələngova Şəbnəm</a:t>
            </a:r>
            <a:endParaRPr sz="2800" b="1"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4430361" y="300992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-Latn-A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Qrup : 21/02</a:t>
            </a:r>
            <a:endParaRPr lang="az-Latn-AZ" sz="2800" b="1"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4485072" y="382957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z-Latn-A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İxtisas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 </a:t>
            </a:r>
            <a:r>
              <a:rPr lang="az-Latn-A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: AET</a:t>
            </a:r>
            <a:endParaRPr sz="2800" b="1" dirty="0"/>
          </a:p>
        </p:txBody>
      </p:sp>
      <p:sp>
        <p:nvSpPr>
          <p:cNvPr id="237" name="Google Shape;237;p23"/>
          <p:cNvSpPr/>
          <p:nvPr/>
        </p:nvSpPr>
        <p:spPr>
          <a:xfrm>
            <a:off x="2426338" y="3582487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2426327" y="2684877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2477169" y="1594689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2396133" y="4341686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257508" y="11629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F556CD-6A9B-8133-F554-90524378D5CE}"/>
              </a:ext>
            </a:extLst>
          </p:cNvPr>
          <p:cNvSpPr txBox="1"/>
          <p:nvPr/>
        </p:nvSpPr>
        <p:spPr>
          <a:xfrm>
            <a:off x="3614400" y="4252302"/>
            <a:ext cx="490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M</a:t>
            </a:r>
            <a:r>
              <a:rPr lang="az-Latn-AZ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üəlli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m</a:t>
            </a:r>
            <a:r>
              <a:rPr lang="az-Latn-AZ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ə 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: 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Nəbiyeva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 Naz</a:t>
            </a:r>
            <a:r>
              <a:rPr lang="az-Latn-AZ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ə</a:t>
            </a:r>
            <a:r>
              <a:rPr lang="en-GB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SemiConde" panose="020B0502040204020203" pitchFamily="34" charset="0"/>
              </a:rPr>
              <a:t>nin</a:t>
            </a:r>
            <a:endParaRPr lang="en-GB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SemiConde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Azərbaycan</a:t>
            </a:r>
            <a:r>
              <a:rPr lang="en-GB" sz="2800" b="1" i="1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2800" b="1" i="1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Təhsil</a:t>
            </a:r>
            <a:r>
              <a:rPr lang="en-GB" sz="2800" b="1" i="1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2800" b="1" i="1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Şəbəkəsi</a:t>
            </a:r>
            <a:r>
              <a:rPr lang="en-GB" sz="2800" b="1" i="1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2800" b="1" i="1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haqqında</a:t>
            </a:r>
            <a:r>
              <a:rPr lang="en-GB" sz="2800" b="1" i="1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: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Azərbaycan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Təhsil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Şəbəkəsi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–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ölkənin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müxtəlif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pillələr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üzrə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təhsil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müəssisələrini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eləcə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də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təhsil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sahəsində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dövlət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siyasətini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həyata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keçirən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qurumları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(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Təhsil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Nazirliyi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və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tabe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qurumları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)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vahid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şəbəkədə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birləşdirən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ən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iri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təhsil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 intranet </a:t>
            </a:r>
            <a:r>
              <a:rPr lang="en-GB" sz="1400" b="0" dirty="0" err="1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şəbəkəsidir</a:t>
            </a:r>
            <a:r>
              <a:rPr lang="en-GB" sz="1400" b="0" dirty="0">
                <a:solidFill>
                  <a:schemeClr val="bg1"/>
                </a:solidFill>
                <a:effectLst/>
                <a:latin typeface="cambria" panose="02040503050406030204" pitchFamily="18" charset="0"/>
              </a:rPr>
              <a:t>.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893700" y="24710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4" y="32571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Azərbaycan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Respublikası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Elm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və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Təhsil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Nazirliyi</a:t>
            </a:r>
            <a:endParaRPr sz="1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BB5E3-8EA8-D36E-126B-F52165EBC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45" y="1321591"/>
            <a:ext cx="1870759" cy="187075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49776" y="1719574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İcrasına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2008-ci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ildə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“2008-2012-ci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illər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üzrə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Azərbaycan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Respublikasında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təhsil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sisteminin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informasiyalaşdırılmasına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dair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Dövlət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Proqramı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”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çərçivəsində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başlanılmış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layihə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hazırda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ölkə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üzrə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2700-dən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artıq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təhsil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müəssisəsini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əhatə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GB" b="1" dirty="0" err="1">
                <a:solidFill>
                  <a:srgbClr val="161234"/>
                </a:solidFill>
                <a:latin typeface="Bahnschrift SemiBold Condensed" panose="020B0502040204020203" pitchFamily="34" charset="0"/>
              </a:rPr>
              <a:t>edir</a:t>
            </a:r>
            <a:r>
              <a:rPr lang="en-GB" b="1" dirty="0">
                <a:solidFill>
                  <a:srgbClr val="161234"/>
                </a:solidFill>
                <a:latin typeface="Bahnschrift SemiBold Condensed" panose="020B0502040204020203" pitchFamily="34" charset="0"/>
              </a:rPr>
              <a:t>.</a:t>
            </a:r>
            <a:endParaRPr lang="en-GB" b="1" dirty="0">
              <a:latin typeface="Bahnschrift SemiBold Condensed" panose="020B0502040204020203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DAC7-1ADD-1030-15B9-DBA7DB8D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611" y="656303"/>
            <a:ext cx="6532287" cy="794697"/>
          </a:xfrm>
        </p:spPr>
        <p:txBody>
          <a:bodyPr/>
          <a:lstStyle/>
          <a:p>
            <a:r>
              <a:rPr lang="en-GB" sz="3600" dirty="0" err="1">
                <a:solidFill>
                  <a:srgbClr val="48FFD5"/>
                </a:solidFill>
              </a:rPr>
              <a:t>Effektiv</a:t>
            </a:r>
            <a:r>
              <a:rPr lang="en-GB" sz="3600" dirty="0">
                <a:solidFill>
                  <a:srgbClr val="48FFD5"/>
                </a:solidFill>
              </a:rPr>
              <a:t>   </a:t>
            </a:r>
            <a:r>
              <a:rPr lang="en-GB" sz="3600" dirty="0">
                <a:solidFill>
                  <a:srgbClr val="052139"/>
                </a:solidFill>
              </a:rPr>
              <a:t>T</a:t>
            </a:r>
            <a:r>
              <a:rPr lang="az-Latn-AZ" sz="3600" dirty="0">
                <a:solidFill>
                  <a:srgbClr val="052139"/>
                </a:solidFill>
              </a:rPr>
              <a:t>ə</a:t>
            </a:r>
            <a:r>
              <a:rPr lang="en-GB" sz="3600" dirty="0" err="1">
                <a:solidFill>
                  <a:srgbClr val="052139"/>
                </a:solidFill>
              </a:rPr>
              <a:t>hsil</a:t>
            </a:r>
            <a:r>
              <a:rPr lang="az-Latn-AZ" sz="3600" dirty="0">
                <a:solidFill>
                  <a:srgbClr val="052139"/>
                </a:solidFill>
              </a:rPr>
              <a:t> yaratmaq </a:t>
            </a:r>
            <a:r>
              <a:rPr lang="en-GB" sz="3600" dirty="0">
                <a:solidFill>
                  <a:srgbClr val="48FFD5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47E8B-5862-2949-59D2-B50C16C0A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891" y="1451000"/>
            <a:ext cx="5658870" cy="1877400"/>
          </a:xfrm>
        </p:spPr>
        <p:txBody>
          <a:bodyPr/>
          <a:lstStyle/>
          <a:p>
            <a:r>
              <a:rPr lang="en-GB" sz="2000" b="1" dirty="0">
                <a:latin typeface="Bahnschrift SemiBold Condensed" panose="020B0502040204020203" pitchFamily="34" charset="0"/>
              </a:rPr>
              <a:t>	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Ölkədə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təhsil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sahəsində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ən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böyük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daxili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şəbəkə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olan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Azərbaycan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Təhsil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Şəbəkəsi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tədris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prosesində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innovativ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yanaşma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və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mexanizmlərin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tətbiqi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üçün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geniş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imkanlar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yaradır</a:t>
            </a:r>
            <a:r>
              <a:rPr lang="en-GB" sz="2000" b="1" dirty="0">
                <a:latin typeface="Bahnschrift SemiBold Condensed" panose="020B0502040204020203" pitchFamily="34" charset="0"/>
              </a:rPr>
              <a:t>.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Belə</a:t>
            </a:r>
            <a:r>
              <a:rPr lang="en-GB" sz="2000" b="1" dirty="0">
                <a:latin typeface="Bahnschrift SemiBold Condensed" panose="020B0502040204020203" pitchFamily="34" charset="0"/>
              </a:rPr>
              <a:t> ki,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Azərbaycan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Təhsil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Şəbəkəsinə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qoşulmuş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təhsil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müəssisələrinin</a:t>
            </a:r>
            <a:r>
              <a:rPr lang="en-GB" sz="2000" b="1" dirty="0">
                <a:latin typeface="Bahnschrift SemiBold Condensed" panose="020B0502040204020203" pitchFamily="34" charset="0"/>
              </a:rPr>
              <a:t> internet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və</a:t>
            </a:r>
            <a:r>
              <a:rPr lang="en-GB" sz="2000" b="1" dirty="0">
                <a:latin typeface="Bahnschrift SemiBold Condensed" panose="020B0502040204020203" pitchFamily="34" charset="0"/>
              </a:rPr>
              <a:t> intranet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xidmətləri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ilə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təminatı</a:t>
            </a:r>
            <a:r>
              <a:rPr lang="en-GB" sz="2000" b="1" dirty="0">
                <a:latin typeface="Bahnschrift SemiBold Condensed" panose="020B0502040204020203" pitchFamily="34" charset="0"/>
              </a:rPr>
              <a:t>,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elektron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təhsil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resursları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və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idarəetmə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sistemləri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ilə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təchiz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edilməsi</a:t>
            </a:r>
            <a:r>
              <a:rPr lang="en-GB" sz="2000" b="1" dirty="0">
                <a:latin typeface="Bahnschrift SemiBold Condensed" panose="020B0502040204020203" pitchFamily="34" charset="0"/>
              </a:rPr>
              <a:t>,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tədris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prosesində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nəzarətin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və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qərarvermənin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təkmilləşdirilməsivə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rəqəmsallaşdırılması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kimi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mühüm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istiqamətlər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üzrə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işlər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həyata</a:t>
            </a:r>
            <a:r>
              <a:rPr lang="en-GB" sz="2000" b="1" dirty="0">
                <a:latin typeface="Bahnschrift SemiBold Condensed" panose="020B0502040204020203" pitchFamily="34" charset="0"/>
              </a:rPr>
              <a:t> </a:t>
            </a:r>
            <a:r>
              <a:rPr lang="en-GB" sz="2000" b="1" dirty="0" err="1">
                <a:latin typeface="Bahnschrift SemiBold Condensed" panose="020B0502040204020203" pitchFamily="34" charset="0"/>
              </a:rPr>
              <a:t>keçirilir</a:t>
            </a:r>
            <a:r>
              <a:rPr lang="en-GB" sz="2000" b="1" dirty="0">
                <a:latin typeface="Bahnschrift SemiBold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30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4724335" y="1494077"/>
            <a:ext cx="3086128" cy="82730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4670953" y="2521320"/>
            <a:ext cx="3143346" cy="80770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4730841" y="3536052"/>
            <a:ext cx="3094027" cy="80770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827910" y="586609"/>
            <a:ext cx="757390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>
                <a:solidFill>
                  <a:srgbClr val="FFFFFF"/>
                </a:solidFill>
              </a:rPr>
              <a:t>Üstün cəhətləri </a:t>
            </a:r>
            <a:r>
              <a:rPr lang="en-GB" dirty="0">
                <a:solidFill>
                  <a:srgbClr val="FFFFFF"/>
                </a:solidFill>
              </a:rPr>
              <a:t>: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38099" y="1728182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77916" y="2725117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95077" y="2842280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43424" y="1864670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90948" y="367488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8070115" y="376611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452588" y="1228658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444365" y="3120629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301782" y="3625169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211819" y="122865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292712" y="1310911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211819" y="3043864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292712" y="1310911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292712" y="1431554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668670" y="1431554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262846" y="1431554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866624" y="165502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866624" y="2060850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866624" y="2207544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866624" y="2354239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866624" y="2500934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866624" y="264764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649482" y="2655869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812628" y="2655869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975774" y="2655869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770126" y="1343812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892145" y="1343812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014164" y="1343812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388679" y="165502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388679" y="2218522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388679" y="242141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388679" y="253385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388679" y="264764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388679" y="2760061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1989189" y="165502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1989189" y="2218522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1989189" y="242141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1989189" y="253385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1989189" y="264764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1989189" y="2760061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785432" y="264626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840273" y="2710634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90761" y="3786939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595711" y="3763628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90761" y="3786939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840273" y="2710634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840273" y="2791586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445726" y="2791586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170162" y="2791586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1902808" y="2942409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1902808" y="3216611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902808" y="3315314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1902808" y="3414033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902808" y="3514113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1902808" y="3612831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432027" y="3618305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541708" y="3618305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652750" y="3618305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514280" y="273263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595173" y="273263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678802" y="273263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904715" y="2942409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904715" y="3322179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904715" y="3460648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904715" y="353605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904715" y="3612831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904715" y="368823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310538" y="2942409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310538" y="3322179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310538" y="3460648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310538" y="353605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310538" y="3612831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310538" y="368823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109302" y="3211122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142203" y="3248136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276041" y="3559014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142203" y="3248136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093681" y="3263226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151273" y="3263226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210226" y="3263226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142203" y="3305713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058043" y="3305713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3900370" y="3305713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748186" y="3392094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748186" y="3548390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748186" y="360459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748186" y="3660807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748186" y="3718385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748186" y="3774601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049817" y="3777338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112883" y="3777338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175949" y="3774588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177856" y="3392094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177856" y="3608719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177856" y="3686859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177856" y="3730737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177856" y="3774601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177856" y="3817103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09557" y="3392094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09557" y="3608719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09557" y="3686859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09557" y="3730737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09557" y="3774601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09557" y="3817103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718DB-AF59-225A-71D5-75AD1DFEAF3C}"/>
              </a:ext>
            </a:extLst>
          </p:cNvPr>
          <p:cNvSpPr txBox="1"/>
          <p:nvPr/>
        </p:nvSpPr>
        <p:spPr>
          <a:xfrm>
            <a:off x="4976087" y="1572191"/>
            <a:ext cx="309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Azərbaycan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Təhsil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Şəbəkəsi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tədris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prosesində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interaktiv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alətlərin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tətbiqi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,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texniki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dəstəklənməni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mümkün</a:t>
            </a:r>
            <a:r>
              <a:rPr lang="en-GB" sz="1200" b="1" dirty="0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540"/>
                </a:solidFill>
                <a:latin typeface="+mj-lt"/>
                <a:ea typeface="Roboto Black" panose="02000000000000000000" pitchFamily="2" charset="0"/>
              </a:rPr>
              <a:t>edir</a:t>
            </a:r>
            <a:endParaRPr lang="en-GB" sz="1200" b="1" dirty="0">
              <a:solidFill>
                <a:srgbClr val="052540"/>
              </a:solidFill>
              <a:latin typeface="+mj-lt"/>
              <a:ea typeface="Roboto Black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C1AE8-0D07-5A73-1420-CFD22229FBB7}"/>
              </a:ext>
            </a:extLst>
          </p:cNvPr>
          <p:cNvSpPr txBox="1"/>
          <p:nvPr/>
        </p:nvSpPr>
        <p:spPr>
          <a:xfrm>
            <a:off x="4934096" y="2612565"/>
            <a:ext cx="296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Azərbaycan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Təhsil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Şəbəkəsi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tədrisdə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idarəetmənin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təkmilləşdirilməsi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üçün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infrastruktur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imkanları</a:t>
            </a:r>
            <a:r>
              <a:rPr lang="en-GB" sz="1200" b="1" dirty="0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 </a:t>
            </a:r>
            <a:r>
              <a:rPr lang="en-GB" sz="1200" b="1" dirty="0" err="1">
                <a:solidFill>
                  <a:srgbClr val="05223B"/>
                </a:solidFill>
                <a:latin typeface="+mj-lt"/>
                <a:ea typeface="Roboto Black" panose="02000000000000000000" pitchFamily="2" charset="0"/>
              </a:rPr>
              <a:t>yaradır</a:t>
            </a:r>
            <a:endParaRPr lang="en-GB" sz="1200" b="1" dirty="0">
              <a:solidFill>
                <a:srgbClr val="05223B"/>
              </a:solidFill>
              <a:latin typeface="+mj-lt"/>
              <a:ea typeface="Roboto Black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F1E1C-8CF8-DA33-EE26-F18C3EFCC868}"/>
              </a:ext>
            </a:extLst>
          </p:cNvPr>
          <p:cNvSpPr txBox="1"/>
          <p:nvPr/>
        </p:nvSpPr>
        <p:spPr>
          <a:xfrm>
            <a:off x="5049283" y="3610289"/>
            <a:ext cx="2848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Azərbaycan</a:t>
            </a:r>
            <a:r>
              <a:rPr lang="en-GB" sz="1200" b="1" i="0" dirty="0">
                <a:solidFill>
                  <a:srgbClr val="05223D"/>
                </a:solidFill>
                <a:effectLst/>
                <a:latin typeface="+mj-lt"/>
              </a:rPr>
              <a:t> </a:t>
            </a:r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Təhsil</a:t>
            </a:r>
            <a:r>
              <a:rPr lang="en-GB" sz="1200" b="1" i="0" dirty="0">
                <a:solidFill>
                  <a:srgbClr val="05223D"/>
                </a:solidFill>
                <a:effectLst/>
                <a:latin typeface="+mj-lt"/>
              </a:rPr>
              <a:t> </a:t>
            </a:r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Şəbəkəsi</a:t>
            </a:r>
            <a:r>
              <a:rPr lang="en-GB" sz="1200" b="1" i="0" dirty="0">
                <a:solidFill>
                  <a:srgbClr val="05223D"/>
                </a:solidFill>
                <a:effectLst/>
                <a:latin typeface="+mj-lt"/>
              </a:rPr>
              <a:t> </a:t>
            </a:r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pedaqoji</a:t>
            </a:r>
            <a:r>
              <a:rPr lang="en-GB" sz="1200" b="1" i="0" dirty="0">
                <a:solidFill>
                  <a:srgbClr val="05223D"/>
                </a:solidFill>
                <a:effectLst/>
                <a:latin typeface="+mj-lt"/>
              </a:rPr>
              <a:t> </a:t>
            </a:r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heyətin</a:t>
            </a:r>
            <a:r>
              <a:rPr lang="en-GB" sz="1200" b="1" i="0" dirty="0">
                <a:solidFill>
                  <a:srgbClr val="05223D"/>
                </a:solidFill>
                <a:effectLst/>
                <a:latin typeface="+mj-lt"/>
              </a:rPr>
              <a:t> </a:t>
            </a:r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peşəkar</a:t>
            </a:r>
            <a:r>
              <a:rPr lang="en-GB" sz="1200" b="1" i="0" dirty="0">
                <a:solidFill>
                  <a:srgbClr val="05223D"/>
                </a:solidFill>
                <a:effectLst/>
                <a:latin typeface="+mj-lt"/>
              </a:rPr>
              <a:t> </a:t>
            </a:r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inkişafına</a:t>
            </a:r>
            <a:r>
              <a:rPr lang="en-GB" sz="1200" b="1" i="0" dirty="0">
                <a:solidFill>
                  <a:srgbClr val="05223D"/>
                </a:solidFill>
                <a:effectLst/>
                <a:latin typeface="+mj-lt"/>
              </a:rPr>
              <a:t> </a:t>
            </a:r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şərait</a:t>
            </a:r>
            <a:r>
              <a:rPr lang="en-GB" sz="1200" b="1" i="0" dirty="0">
                <a:solidFill>
                  <a:srgbClr val="05223D"/>
                </a:solidFill>
                <a:effectLst/>
                <a:latin typeface="+mj-lt"/>
              </a:rPr>
              <a:t> </a:t>
            </a:r>
            <a:r>
              <a:rPr lang="en-GB" sz="1200" b="1" i="0" dirty="0" err="1">
                <a:solidFill>
                  <a:srgbClr val="05223D"/>
                </a:solidFill>
                <a:effectLst/>
                <a:latin typeface="+mj-lt"/>
              </a:rPr>
              <a:t>yaradır</a:t>
            </a:r>
            <a:endParaRPr lang="en-GB" sz="1200" dirty="0">
              <a:solidFill>
                <a:srgbClr val="05223D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/>
              <a:t>Azərbaycan</a:t>
            </a:r>
            <a:r>
              <a:rPr lang="en-GB" sz="2400" dirty="0"/>
              <a:t> </a:t>
            </a:r>
            <a:r>
              <a:rPr lang="en-GB" sz="2400" dirty="0" err="1"/>
              <a:t>Təhsil</a:t>
            </a:r>
            <a:r>
              <a:rPr lang="en-GB" sz="2400" dirty="0"/>
              <a:t> </a:t>
            </a:r>
            <a:r>
              <a:rPr lang="en-GB" sz="2400" dirty="0" err="1"/>
              <a:t>Şəbəkəsi</a:t>
            </a:r>
            <a:r>
              <a:rPr lang="en-GB" sz="2400" dirty="0"/>
              <a:t> n</a:t>
            </a:r>
            <a:r>
              <a:rPr lang="az-Latn-AZ" sz="2400" dirty="0"/>
              <a:t>ələri təmin edir</a:t>
            </a:r>
            <a:r>
              <a:rPr lang="en-GB" sz="2400" dirty="0"/>
              <a:t> ?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0" y="41777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dirty="0"/>
              <a:t>İnternetə təhlükəsiz </a:t>
            </a:r>
            <a:br>
              <a:rPr lang="az-Latn-AZ" sz="1800" dirty="0"/>
            </a:br>
            <a:r>
              <a:rPr lang="az-Latn-AZ" sz="1800" dirty="0"/>
              <a:t>çıxışı təmin edir</a:t>
            </a: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28772" y="41777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dirty="0"/>
              <a:t>İnternetə </a:t>
            </a:r>
            <a:br>
              <a:rPr lang="az-Latn-AZ" sz="1800" dirty="0"/>
            </a:br>
            <a:r>
              <a:rPr lang="az-Latn-AZ" sz="1800" dirty="0"/>
              <a:t>sürətli çıxışı təmin edir</a:t>
            </a:r>
            <a:endParaRPr sz="1800"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369" y="42758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800" dirty="0"/>
              <a:t>Z</a:t>
            </a:r>
            <a:r>
              <a:rPr lang="en-GB" sz="1800" dirty="0" err="1"/>
              <a:t>ərərli</a:t>
            </a:r>
            <a:r>
              <a:rPr lang="en-GB" sz="1800" dirty="0"/>
              <a:t> </a:t>
            </a:r>
            <a:r>
              <a:rPr lang="en-GB" sz="1800" dirty="0" err="1"/>
              <a:t>informasiyanın</a:t>
            </a:r>
            <a:r>
              <a:rPr lang="en-GB" sz="1800" dirty="0"/>
              <a:t> </a:t>
            </a:r>
            <a:r>
              <a:rPr lang="en-GB" sz="1800" dirty="0" err="1"/>
              <a:t>axtarışını</a:t>
            </a:r>
            <a:r>
              <a:rPr lang="en-GB" sz="1800" dirty="0"/>
              <a:t> </a:t>
            </a:r>
            <a:r>
              <a:rPr lang="en-GB" sz="1800" dirty="0" err="1"/>
              <a:t>məhdudlaşdırır</a:t>
            </a:r>
            <a:endParaRPr lang="en-GB" sz="1800"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8069" y="14293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719647" y="123283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solidFill>
                  <a:srgbClr val="FFFFFF"/>
                </a:solidFill>
              </a:rPr>
              <a:t>Azərbaycan</a:t>
            </a:r>
            <a:r>
              <a:rPr lang="en-GB" sz="3200" dirty="0">
                <a:solidFill>
                  <a:srgbClr val="FFFFFF"/>
                </a:solidFill>
              </a:rPr>
              <a:t> </a:t>
            </a:r>
            <a:r>
              <a:rPr lang="en-GB" sz="3200" dirty="0" err="1">
                <a:solidFill>
                  <a:srgbClr val="FFFFFF"/>
                </a:solidFill>
              </a:rPr>
              <a:t>Təhsil</a:t>
            </a:r>
            <a:r>
              <a:rPr lang="en-GB" sz="3200" dirty="0">
                <a:solidFill>
                  <a:srgbClr val="FFFFFF"/>
                </a:solidFill>
              </a:rPr>
              <a:t> </a:t>
            </a:r>
            <a:r>
              <a:rPr lang="en-GB" sz="3200" dirty="0" err="1">
                <a:solidFill>
                  <a:srgbClr val="FFFFFF"/>
                </a:solidFill>
              </a:rPr>
              <a:t>Şəbəkəsi</a:t>
            </a:r>
            <a:r>
              <a:rPr lang="en-GB" sz="3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572000" y="2393684"/>
            <a:ext cx="3742441" cy="287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Azərbaycan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Təhsil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Şəbəkəsi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çərçivəsində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təhsil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müəssisələrinə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verilən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internetin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başlıca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üstünlüklərindən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biri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ondan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ibarətdir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ki,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avtomatik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filtrasiya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sisteminin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köməyi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ilə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istənilən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zərərli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qeyri-etik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və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təhlükəli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onlayn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məzmun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filtrasiya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olunur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və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beləliklə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şagirdlər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internetdən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istifadə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edərkən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bu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cür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məlumatlardan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mühafizə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400" i="0" dirty="0" err="1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olunurlar</a:t>
            </a:r>
            <a:r>
              <a:rPr lang="en-GB" sz="1400" i="0" dirty="0">
                <a:solidFill>
                  <a:srgbClr val="48FFD5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</a:t>
            </a:r>
            <a:endParaRPr sz="1400" dirty="0">
              <a:solidFill>
                <a:srgbClr val="48FFD5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816199" y="1912837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95851" y="167480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99134" y="183691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438387" y="350585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434290" y="173842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94069" y="312623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68620" y="322883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69307" y="328903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53440" y="331912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90518" y="328903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920611" y="292650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920611" y="286905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3012950" y="286905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86406" y="286905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415812" y="295181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415812" y="327055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715409" y="192242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79017" y="192242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46735" y="192242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76155" y="201407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76828" y="250995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65759" y="254006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76419" y="254006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51111" y="249286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53849" y="348396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66713" y="345454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96806" y="308314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96806" y="302431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82987" y="302431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82438" y="302431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812530" y="313444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741402" y="312897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68353" y="285264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68353" y="239368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69040" y="233690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57269" y="233690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91597" y="230681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621703" y="219532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621703" y="214266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515687" y="285195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53579" y="148534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53579" y="157290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824160" y="214949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338527" y="217891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79703" y="217891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79703" y="226373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79703" y="270216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208575" y="268233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66685" y="91313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432546" y="162731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50922" y="346530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55100" y="329929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68592" y="171458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B9A1E794-9861-5F65-1141-C87CF160F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6800" y="2215550"/>
            <a:ext cx="5486400" cy="606600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	Bu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texnologiya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internet-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axtarış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sistemlərində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müxtəlif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dillərdə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60-dək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kateqoriya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üzrə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zərərli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informasiyanın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axtarışını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məhdudlaşdırır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uşaqların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arzuolunmazveb-məzmundan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maksimal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müdafiəsini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təmin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etməyə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imkan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verir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 Bu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isə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öz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növbəsində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uşaq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psixikasının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internetin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zərərli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təsirlərindən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qorunması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ilə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yanaşı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,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tədris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prosesində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şagirdlərin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diqqətinin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yalnız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faydalı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məzmun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üzərində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cəmləşməsinə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xidmət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en-GB" sz="1600" b="0" i="0" dirty="0" err="1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edir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.</a:t>
            </a:r>
            <a:endParaRPr lang="en-GB" sz="1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78B68-BDF3-1533-A74E-EE8AFB1B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6" y="547200"/>
            <a:ext cx="2340524" cy="2340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3BC06-1140-31DA-732F-447DFBC71EDB}"/>
              </a:ext>
            </a:extLst>
          </p:cNvPr>
          <p:cNvSpPr txBox="1"/>
          <p:nvPr/>
        </p:nvSpPr>
        <p:spPr>
          <a:xfrm>
            <a:off x="3758400" y="756499"/>
            <a:ext cx="4520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8FFD5"/>
                </a:solidFill>
              </a:rPr>
              <a:t>U</a:t>
            </a:r>
            <a:r>
              <a:rPr lang="az-Latn-AZ" sz="2400" dirty="0">
                <a:solidFill>
                  <a:srgbClr val="48FFD5"/>
                </a:solidFill>
              </a:rPr>
              <a:t>şaqları zərərli informasiyalardan qoruyaq </a:t>
            </a:r>
            <a:endParaRPr lang="en-GB" sz="2400" dirty="0">
              <a:solidFill>
                <a:srgbClr val="48FFD5"/>
              </a:solidFill>
            </a:endParaRPr>
          </a:p>
        </p:txBody>
      </p:sp>
      <p:cxnSp>
        <p:nvCxnSpPr>
          <p:cNvPr id="9" name="Google Shape;298;p26">
            <a:extLst>
              <a:ext uri="{FF2B5EF4-FFF2-40B4-BE49-F238E27FC236}">
                <a16:creationId xmlns:a16="http://schemas.microsoft.com/office/drawing/2014/main" id="{8ABDD466-A478-E004-E26B-7FC25299740C}"/>
              </a:ext>
            </a:extLst>
          </p:cNvPr>
          <p:cNvCxnSpPr>
            <a:cxnSpLocks/>
          </p:cNvCxnSpPr>
          <p:nvPr/>
        </p:nvCxnSpPr>
        <p:spPr>
          <a:xfrm>
            <a:off x="3859574" y="1790437"/>
            <a:ext cx="552202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9276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Microsoft Office PowerPoint</Application>
  <PresentationFormat>On-screen Show (16:9)</PresentationFormat>
  <Paragraphs>54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Roboto Mono Thin</vt:lpstr>
      <vt:lpstr>Arial</vt:lpstr>
      <vt:lpstr>Bree Serif</vt:lpstr>
      <vt:lpstr>Google Sans</vt:lpstr>
      <vt:lpstr>Helvetica Neue</vt:lpstr>
      <vt:lpstr>Century</vt:lpstr>
      <vt:lpstr>Roboto Black</vt:lpstr>
      <vt:lpstr>Roboto Thin</vt:lpstr>
      <vt:lpstr>cambria</vt:lpstr>
      <vt:lpstr>Impact</vt:lpstr>
      <vt:lpstr>Bahnschrift SemiBold</vt:lpstr>
      <vt:lpstr>Didact Gothic</vt:lpstr>
      <vt:lpstr>Roboto Light</vt:lpstr>
      <vt:lpstr>Bahnschrift SemiBold Condensed</vt:lpstr>
      <vt:lpstr>Bahnschrift SemiLight SemiConde</vt:lpstr>
      <vt:lpstr>WEB PROPOSAL</vt:lpstr>
      <vt:lpstr>Azərbaycan təhsil şəbəkəsinin web layihələri</vt:lpstr>
      <vt:lpstr>Hazırlayan : </vt:lpstr>
      <vt:lpstr>Azərbaycan Təhsil Şəbəkəsi haqqında:</vt:lpstr>
      <vt:lpstr>PowerPoint Presentation</vt:lpstr>
      <vt:lpstr>Effektiv   Təhsil yaratmaq  </vt:lpstr>
      <vt:lpstr>Üstün cəhətləri :</vt:lpstr>
      <vt:lpstr>Azərbaycan Təhsil Şəbəkəsi nələri təmin edir ?</vt:lpstr>
      <vt:lpstr>Azərbaycan Təhsil Şəbəkəsi </vt:lpstr>
      <vt:lpstr>PowerPoint Presentation</vt:lpstr>
      <vt:lpstr>PowerPoint Presentation</vt:lpstr>
      <vt:lpstr>Təhsil layihələri</vt:lpstr>
      <vt:lpstr>“ GEANT ” layihəsi Azərbaycan təhsilində</vt:lpstr>
      <vt:lpstr>İKT - informasiya kommunikasiya texnologiyaları</vt:lpstr>
      <vt:lpstr>Təhsil Şəbəkəsi</vt:lpstr>
      <vt:lpstr>PowerPoint Presentation</vt:lpstr>
      <vt:lpstr>RESOURCES</vt:lpstr>
      <vt:lpstr>Təşəkkürlər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Azərbaycan təhsil şəbəkəsinin web layihələri</dc:title>
  <dc:creator>Zakir Aliyev</dc:creator>
  <cp:lastModifiedBy>Zakir Aliyev Agamehdi</cp:lastModifiedBy>
  <cp:revision>1</cp:revision>
  <dcterms:modified xsi:type="dcterms:W3CDTF">2022-10-16T18:01:35Z</dcterms:modified>
</cp:coreProperties>
</file>