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2"/>
  </p:notesMasterIdLst>
  <p:sldIdLst>
    <p:sldId id="256" r:id="rId2"/>
    <p:sldId id="257" r:id="rId3"/>
    <p:sldId id="275" r:id="rId4"/>
    <p:sldId id="258" r:id="rId5"/>
    <p:sldId id="260" r:id="rId6"/>
    <p:sldId id="261" r:id="rId7"/>
    <p:sldId id="259" r:id="rId8"/>
    <p:sldId id="263" r:id="rId9"/>
    <p:sldId id="269" r:id="rId10"/>
    <p:sldId id="274" r:id="rId11"/>
  </p:sldIdLst>
  <p:sldSz cx="9144000" cy="5143500" type="screen16x9"/>
  <p:notesSz cx="6858000" cy="9144000"/>
  <p:embeddedFontLst>
    <p:embeddedFont>
      <p:font typeface="Bree Serif" panose="020B0604020202020204" charset="0"/>
      <p:regular r:id="rId13"/>
    </p:embeddedFont>
    <p:embeddedFont>
      <p:font typeface="Didact Gothic" panose="00000500000000000000" pitchFamily="2" charset="0"/>
      <p:regular r:id="rId14"/>
    </p:embeddedFont>
    <p:embeddedFont>
      <p:font typeface="Impact" panose="020B0806030902050204" pitchFamily="34" charset="0"/>
      <p:regular r:id="rId15"/>
    </p:embeddedFont>
    <p:embeddedFont>
      <p:font typeface="Roboto Black" panose="02000000000000000000" pitchFamily="2" charset="0"/>
      <p:bold r:id="rId16"/>
      <p:boldItalic r:id="rId17"/>
    </p:embeddedFont>
    <p:embeddedFont>
      <p:font typeface="Roboto Light" panose="02000000000000000000" pitchFamily="2" charset="0"/>
      <p:regular r:id="rId18"/>
      <p:bold r:id="rId19"/>
      <p:italic r:id="rId20"/>
      <p:boldItalic r:id="rId21"/>
    </p:embeddedFont>
    <p:embeddedFont>
      <p:font typeface="Roboto Mono Thin" panose="00000009000000000000" pitchFamily="49" charset="0"/>
      <p:regular r:id="rId22"/>
      <p:bold r:id="rId23"/>
      <p:italic r:id="rId24"/>
      <p:boldItalic r:id="rId25"/>
    </p:embeddedFont>
    <p:embeddedFont>
      <p:font typeface="Roboto Thin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EB7D82-3623-4678-96F9-01867A01589C}">
  <a:tblStyle styleId="{FFEB7D82-3623-4678-96F9-01867A0158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16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  <p:sldLayoutId id="2147483660" r:id="rId8"/>
    <p:sldLayoutId id="214748366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1"/>
                </a:solidFill>
              </a:rPr>
              <a:t>Front-end v</a:t>
            </a:r>
            <a:r>
              <a:rPr lang="az-Latn-AZ" sz="3200" dirty="0">
                <a:solidFill>
                  <a:schemeClr val="accent1"/>
                </a:solidFill>
              </a:rPr>
              <a:t>ə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Back-end </a:t>
            </a:r>
            <a:r>
              <a:rPr lang="en-US" sz="3200" dirty="0" err="1">
                <a:solidFill>
                  <a:schemeClr val="accent1"/>
                </a:solidFill>
              </a:rPr>
              <a:t>arxitekturas</a:t>
            </a:r>
            <a:r>
              <a:rPr lang="az-Latn-AZ" sz="3200" dirty="0">
                <a:solidFill>
                  <a:schemeClr val="accent1"/>
                </a:solidFill>
              </a:rPr>
              <a:t>ı</a:t>
            </a:r>
            <a:endParaRPr sz="3200"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2000" dirty="0"/>
              <a:t>Sərbəst iş № 3</a:t>
            </a:r>
            <a:endParaRPr sz="2000"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880933" y="1696591"/>
            <a:ext cx="3903812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err="1"/>
              <a:t>Dinlədiyiniz</a:t>
            </a:r>
            <a:br>
              <a:rPr lang="en-GB" sz="3600" dirty="0"/>
            </a:br>
            <a:r>
              <a:rPr lang="en-GB" sz="3600" dirty="0" err="1"/>
              <a:t>üçün</a:t>
            </a:r>
            <a:r>
              <a:rPr lang="en-GB" sz="3600" dirty="0"/>
              <a:t> </a:t>
            </a:r>
            <a:r>
              <a:rPr lang="en-GB" sz="3600" dirty="0" err="1"/>
              <a:t>təşəkkürlər</a:t>
            </a:r>
            <a:r>
              <a:rPr lang="en-GB" sz="3600" dirty="0"/>
              <a:t> ! </a:t>
            </a:r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3892446" y="226939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/>
              <a:t>Hərhansı</a:t>
            </a:r>
            <a:r>
              <a:rPr lang="en-GB" sz="1800" dirty="0"/>
              <a:t> </a:t>
            </a:r>
            <a:r>
              <a:rPr lang="en-GB" sz="1800" dirty="0" err="1"/>
              <a:t>bir</a:t>
            </a:r>
            <a:r>
              <a:rPr lang="en-GB" sz="1800" dirty="0"/>
              <a:t> </a:t>
            </a:r>
            <a:r>
              <a:rPr lang="en-GB" sz="1800" dirty="0" err="1"/>
              <a:t>sualınız</a:t>
            </a:r>
            <a:r>
              <a:rPr lang="en-GB" sz="1800" dirty="0"/>
              <a:t> </a:t>
            </a:r>
            <a:r>
              <a:rPr lang="en-GB" sz="1800" dirty="0" err="1"/>
              <a:t>varmı</a:t>
            </a:r>
            <a:r>
              <a:rPr lang="en-GB" sz="1800" dirty="0"/>
              <a:t> ?</a:t>
            </a:r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40"/>
          <p:cNvGrpSpPr/>
          <p:nvPr/>
        </p:nvGrpSpPr>
        <p:grpSpPr>
          <a:xfrm>
            <a:off x="4077226" y="3526070"/>
            <a:ext cx="137636" cy="137629"/>
            <a:chOff x="266768" y="1721375"/>
            <a:chExt cx="397907" cy="397887"/>
          </a:xfrm>
        </p:grpSpPr>
        <p:sp>
          <p:nvSpPr>
            <p:cNvPr id="1270" name="Google Shape;1270;p4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0"/>
          <p:cNvGrpSpPr/>
          <p:nvPr/>
        </p:nvGrpSpPr>
        <p:grpSpPr>
          <a:xfrm>
            <a:off x="4268945" y="3526070"/>
            <a:ext cx="137622" cy="137629"/>
            <a:chOff x="864491" y="1723250"/>
            <a:chExt cx="397866" cy="397887"/>
          </a:xfrm>
        </p:grpSpPr>
        <p:sp>
          <p:nvSpPr>
            <p:cNvPr id="1273" name="Google Shape;1273;p4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6" name="Google Shape;1276;p40"/>
          <p:cNvSpPr/>
          <p:nvPr/>
        </p:nvSpPr>
        <p:spPr>
          <a:xfrm>
            <a:off x="4460678" y="3526139"/>
            <a:ext cx="168752" cy="137635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73900678-D6FC-0124-2B21-1F0C026AB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577" y="2805614"/>
            <a:ext cx="2910232" cy="1527872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Mündəricat</a:t>
            </a:r>
            <a:endParaRPr dirty="0"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6116840" y="3225024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accent1"/>
                </a:solidFill>
              </a:rPr>
              <a:t>a. </a:t>
            </a:r>
            <a:r>
              <a:rPr lang="en-GB" dirty="0" err="1">
                <a:solidFill>
                  <a:schemeClr val="accent1"/>
                </a:solidFill>
              </a:rPr>
              <a:t>Birgə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işləmə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prinsipləri</a:t>
            </a:r>
            <a:endParaRPr lang="en-GB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accent1"/>
                </a:solidFill>
              </a:rPr>
              <a:t>b. </a:t>
            </a:r>
            <a:r>
              <a:rPr lang="en-GB" dirty="0" err="1">
                <a:solidFill>
                  <a:schemeClr val="accent1"/>
                </a:solidFill>
              </a:rPr>
              <a:t>Məhdudlaşdırma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və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təhlükəsizlik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4700181" y="2867863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</a:t>
            </a:r>
            <a:r>
              <a:rPr lang="az-Latn-AZ" dirty="0">
                <a:solidFill>
                  <a:schemeClr val="accent1"/>
                </a:solidFill>
              </a:rPr>
              <a:t>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3"/>
          </p:nvPr>
        </p:nvSpPr>
        <p:spPr>
          <a:xfrm>
            <a:off x="4285897" y="4067103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accent1"/>
                </a:solidFill>
              </a:rPr>
              <a:t>a. </a:t>
            </a:r>
            <a:r>
              <a:rPr lang="en-GB" dirty="0" err="1">
                <a:solidFill>
                  <a:schemeClr val="accent1"/>
                </a:solidFill>
              </a:rPr>
              <a:t>Özəlliklərin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təyin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edilməsi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3041797" y="3818478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05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/>
                </a:solidFill>
              </a:rPr>
              <a:t>a. </a:t>
            </a:r>
            <a:r>
              <a:rPr lang="en-GB" dirty="0" err="1">
                <a:solidFill>
                  <a:schemeClr val="accent1"/>
                </a:solidFill>
              </a:rPr>
              <a:t>Konseptual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fərqlər</a:t>
            </a:r>
            <a:endParaRPr lang="en-GB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/>
                </a:solidFill>
              </a:rPr>
              <a:t>b. </a:t>
            </a:r>
            <a:r>
              <a:rPr lang="en-GB" dirty="0" err="1">
                <a:solidFill>
                  <a:schemeClr val="accent1"/>
                </a:solidFill>
              </a:rPr>
              <a:t>İşləmə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prinsipləri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accent1"/>
                </a:solidFill>
              </a:rPr>
              <a:t>a. </a:t>
            </a:r>
            <a:r>
              <a:rPr lang="en-GB" dirty="0" err="1">
                <a:solidFill>
                  <a:schemeClr val="accent1"/>
                </a:solidFill>
              </a:rPr>
              <a:t>Nədir</a:t>
            </a:r>
            <a:r>
              <a:rPr lang="en-GB" dirty="0">
                <a:solidFill>
                  <a:schemeClr val="accent1"/>
                </a:solidFill>
              </a:rPr>
              <a:t>?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accent1"/>
                </a:solidFill>
              </a:rPr>
              <a:t>b. </a:t>
            </a:r>
            <a:r>
              <a:rPr lang="en-GB" dirty="0" err="1">
                <a:solidFill>
                  <a:schemeClr val="accent1"/>
                </a:solidFill>
              </a:rPr>
              <a:t>Nə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üçün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lazımdır</a:t>
            </a:r>
            <a:r>
              <a:rPr lang="en-GB" dirty="0">
                <a:solidFill>
                  <a:schemeClr val="accent1"/>
                </a:solidFill>
              </a:rPr>
              <a:t>?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accent1"/>
                </a:solidFill>
              </a:rPr>
              <a:t>c. </a:t>
            </a:r>
            <a:r>
              <a:rPr lang="en-GB" dirty="0" err="1">
                <a:solidFill>
                  <a:schemeClr val="accent1"/>
                </a:solidFill>
              </a:rPr>
              <a:t>İşləmə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prinsipləri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6127323" y="1998264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accent1"/>
                </a:solidFill>
              </a:rPr>
              <a:t>a. </a:t>
            </a:r>
            <a:r>
              <a:rPr lang="en-GB" dirty="0" err="1">
                <a:solidFill>
                  <a:schemeClr val="accent1"/>
                </a:solidFill>
              </a:rPr>
              <a:t>Nədir</a:t>
            </a:r>
            <a:r>
              <a:rPr lang="en-GB" dirty="0">
                <a:solidFill>
                  <a:schemeClr val="accent1"/>
                </a:solidFill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accent1"/>
                </a:solidFill>
              </a:rPr>
              <a:t>b. </a:t>
            </a:r>
            <a:r>
              <a:rPr lang="en-GB" dirty="0" err="1">
                <a:solidFill>
                  <a:schemeClr val="accent1"/>
                </a:solidFill>
              </a:rPr>
              <a:t>Nə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üçün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lazımdır</a:t>
            </a:r>
            <a:r>
              <a:rPr lang="en-GB" dirty="0">
                <a:solidFill>
                  <a:schemeClr val="accent1"/>
                </a:solidFill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accent1"/>
                </a:solidFill>
              </a:rPr>
              <a:t>c. </a:t>
            </a:r>
            <a:r>
              <a:rPr lang="en-GB" dirty="0" err="1">
                <a:solidFill>
                  <a:schemeClr val="accent1"/>
                </a:solidFill>
              </a:rPr>
              <a:t>İşləmə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prinsipləri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5268240" y="1880053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Giriş</a:t>
            </a:r>
            <a:endParaRPr lang="en-GB"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Front-end </a:t>
            </a:r>
            <a:r>
              <a:rPr lang="en-GB" dirty="0" err="1"/>
              <a:t>Arxitekturası</a:t>
            </a:r>
            <a:endParaRPr lang="en-GB"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5743506" y="18532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Back-end </a:t>
            </a:r>
            <a:r>
              <a:rPr lang="en-GB" dirty="0" err="1"/>
              <a:t>Arxitekturası</a:t>
            </a:r>
            <a:endParaRPr lang="en-GB"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094323" y="30730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Front-end </a:t>
            </a:r>
            <a:r>
              <a:rPr lang="en-GB" dirty="0" err="1"/>
              <a:t>və</a:t>
            </a:r>
            <a:r>
              <a:rPr lang="en-GB" dirty="0"/>
              <a:t> Back-end </a:t>
            </a:r>
            <a:r>
              <a:rPr lang="en-GB" dirty="0" err="1"/>
              <a:t>Arasındakı</a:t>
            </a:r>
            <a:r>
              <a:rPr lang="en-GB" dirty="0"/>
              <a:t> </a:t>
            </a:r>
            <a:r>
              <a:rPr lang="az-Latn-AZ" dirty="0"/>
              <a:t>Əlaqə</a:t>
            </a:r>
            <a:endParaRPr lang="en-GB"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4299185" y="399546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/>
              <a:t>Nəticə</a:t>
            </a:r>
            <a:endParaRPr lang="en-GB" dirty="0"/>
          </a:p>
        </p:txBody>
      </p:sp>
      <p:sp>
        <p:nvSpPr>
          <p:cNvPr id="237" name="Google Shape;237;p23"/>
          <p:cNvSpPr/>
          <p:nvPr/>
        </p:nvSpPr>
        <p:spPr>
          <a:xfrm>
            <a:off x="4649315" y="1977472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2984154" y="3941967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23"/>
          <p:cNvSpPr/>
          <p:nvPr/>
        </p:nvSpPr>
        <p:spPr>
          <a:xfrm>
            <a:off x="4620931" y="3054457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timeline&#10;&#10;Description automatically generated">
            <a:extLst>
              <a:ext uri="{FF2B5EF4-FFF2-40B4-BE49-F238E27FC236}">
                <a16:creationId xmlns:a16="http://schemas.microsoft.com/office/drawing/2014/main" id="{9B398DA7-F3E9-8D97-0034-9DCD86D8E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400" y="774225"/>
            <a:ext cx="6638400" cy="3734100"/>
          </a:xfrm>
          <a:prstGeom prst="rect">
            <a:avLst/>
          </a:prstGeom>
        </p:spPr>
      </p:pic>
      <p:cxnSp>
        <p:nvCxnSpPr>
          <p:cNvPr id="6" name="Google Shape;407;p28">
            <a:extLst>
              <a:ext uri="{FF2B5EF4-FFF2-40B4-BE49-F238E27FC236}">
                <a16:creationId xmlns:a16="http://schemas.microsoft.com/office/drawing/2014/main" id="{4B4FA27C-872D-ACD5-D3F1-D02192C548EE}"/>
              </a:ext>
            </a:extLst>
          </p:cNvPr>
          <p:cNvCxnSpPr>
            <a:cxnSpLocks/>
          </p:cNvCxnSpPr>
          <p:nvPr/>
        </p:nvCxnSpPr>
        <p:spPr>
          <a:xfrm flipV="1">
            <a:off x="-129600" y="-100800"/>
            <a:ext cx="2887200" cy="2016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407;p28">
            <a:extLst>
              <a:ext uri="{FF2B5EF4-FFF2-40B4-BE49-F238E27FC236}">
                <a16:creationId xmlns:a16="http://schemas.microsoft.com/office/drawing/2014/main" id="{9E21DF17-95B1-DF35-E655-B2240B206293}"/>
              </a:ext>
            </a:extLst>
          </p:cNvPr>
          <p:cNvCxnSpPr>
            <a:cxnSpLocks/>
          </p:cNvCxnSpPr>
          <p:nvPr/>
        </p:nvCxnSpPr>
        <p:spPr>
          <a:xfrm flipV="1">
            <a:off x="6325200" y="3196800"/>
            <a:ext cx="2887200" cy="2016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407;p28">
            <a:extLst>
              <a:ext uri="{FF2B5EF4-FFF2-40B4-BE49-F238E27FC236}">
                <a16:creationId xmlns:a16="http://schemas.microsoft.com/office/drawing/2014/main" id="{209487C2-6575-9A5E-47D9-3F2D0F052B07}"/>
              </a:ext>
            </a:extLst>
          </p:cNvPr>
          <p:cNvCxnSpPr>
            <a:cxnSpLocks/>
          </p:cNvCxnSpPr>
          <p:nvPr/>
        </p:nvCxnSpPr>
        <p:spPr>
          <a:xfrm>
            <a:off x="6076800" y="-100800"/>
            <a:ext cx="3067200" cy="2196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407;p28">
            <a:extLst>
              <a:ext uri="{FF2B5EF4-FFF2-40B4-BE49-F238E27FC236}">
                <a16:creationId xmlns:a16="http://schemas.microsoft.com/office/drawing/2014/main" id="{D851776C-ABD5-BF40-D780-105B67D6AAF5}"/>
              </a:ext>
            </a:extLst>
          </p:cNvPr>
          <p:cNvCxnSpPr>
            <a:cxnSpLocks/>
          </p:cNvCxnSpPr>
          <p:nvPr/>
        </p:nvCxnSpPr>
        <p:spPr>
          <a:xfrm>
            <a:off x="-158400" y="3228301"/>
            <a:ext cx="3067200" cy="2196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002118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075200" y="1123688"/>
            <a:ext cx="45577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 err="1"/>
              <a:t>Giriş</a:t>
            </a:r>
            <a:r>
              <a:rPr lang="en-GB" sz="1400" dirty="0"/>
              <a:t> </a:t>
            </a:r>
            <a:r>
              <a:rPr lang="en-GB" sz="1400" dirty="0" err="1"/>
              <a:t>hissəsində</a:t>
            </a:r>
            <a:r>
              <a:rPr lang="en-GB" sz="1400" dirty="0"/>
              <a:t>, front-end </a:t>
            </a:r>
            <a:r>
              <a:rPr lang="en-GB" sz="1400" dirty="0" err="1"/>
              <a:t>və</a:t>
            </a:r>
            <a:r>
              <a:rPr lang="en-GB" sz="1400" dirty="0"/>
              <a:t> back-end </a:t>
            </a:r>
            <a:r>
              <a:rPr lang="en-GB" sz="1400" dirty="0" err="1"/>
              <a:t>arxitekturası</a:t>
            </a:r>
            <a:r>
              <a:rPr lang="en-GB" sz="1400" dirty="0"/>
              <a:t> </a:t>
            </a:r>
            <a:r>
              <a:rPr lang="en-GB" sz="1400" dirty="0" err="1"/>
              <a:t>haqqında</a:t>
            </a:r>
            <a:r>
              <a:rPr lang="en-GB" sz="1400" dirty="0"/>
              <a:t> </a:t>
            </a:r>
            <a:r>
              <a:rPr lang="en-GB" sz="1400" dirty="0" err="1"/>
              <a:t>əsas</a:t>
            </a:r>
            <a:r>
              <a:rPr lang="en-GB" sz="1400" dirty="0"/>
              <a:t> </a:t>
            </a:r>
            <a:r>
              <a:rPr lang="en-GB" sz="1400" dirty="0" err="1"/>
              <a:t>konseptual</a:t>
            </a:r>
            <a:r>
              <a:rPr lang="en-GB" sz="1400" dirty="0"/>
              <a:t> </a:t>
            </a:r>
            <a:r>
              <a:rPr lang="en-GB" sz="1400" dirty="0" err="1"/>
              <a:t>fərqlər</a:t>
            </a:r>
            <a:r>
              <a:rPr lang="en-GB" sz="1400" dirty="0"/>
              <a:t> </a:t>
            </a:r>
            <a:r>
              <a:rPr lang="en-GB" sz="1400" dirty="0" err="1"/>
              <a:t>və</a:t>
            </a:r>
            <a:r>
              <a:rPr lang="en-GB" sz="1400" dirty="0"/>
              <a:t> </a:t>
            </a:r>
            <a:r>
              <a:rPr lang="en-GB" sz="1400" dirty="0" err="1"/>
              <a:t>işləmə</a:t>
            </a:r>
            <a:r>
              <a:rPr lang="en-GB" sz="1400" dirty="0"/>
              <a:t> </a:t>
            </a:r>
            <a:r>
              <a:rPr lang="en-GB" sz="1400" dirty="0" err="1"/>
              <a:t>prinsipləri</a:t>
            </a:r>
            <a:r>
              <a:rPr lang="en-GB" sz="1400" dirty="0"/>
              <a:t> </a:t>
            </a:r>
            <a:r>
              <a:rPr lang="en-GB" sz="1400" dirty="0" err="1"/>
              <a:t>barədə</a:t>
            </a:r>
            <a:r>
              <a:rPr lang="en-GB" sz="1400" dirty="0"/>
              <a:t> </a:t>
            </a:r>
            <a:r>
              <a:rPr lang="en-GB" sz="1400" dirty="0" err="1"/>
              <a:t>müzakirə</a:t>
            </a:r>
            <a:r>
              <a:rPr lang="en-GB" sz="1400" dirty="0"/>
              <a:t> </a:t>
            </a:r>
            <a:r>
              <a:rPr lang="en-GB" sz="1400" dirty="0" err="1"/>
              <a:t>olunacaq</a:t>
            </a:r>
            <a:r>
              <a:rPr lang="en-GB" sz="1400" dirty="0"/>
              <a:t>.</a:t>
            </a:r>
            <a:br>
              <a:rPr lang="en-GB" sz="1400" dirty="0"/>
            </a:br>
            <a:endParaRPr lang="en-GB" sz="14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122080" y="1772714"/>
            <a:ext cx="457914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/>
              <a:t>a. </a:t>
            </a:r>
            <a:r>
              <a:rPr lang="en-GB" sz="1200" dirty="0" err="1"/>
              <a:t>Konseptual</a:t>
            </a:r>
            <a:r>
              <a:rPr lang="en-GB" sz="1200" dirty="0"/>
              <a:t> </a:t>
            </a:r>
            <a:r>
              <a:rPr lang="en-GB" sz="1200" dirty="0" err="1"/>
              <a:t>fərqlər</a:t>
            </a:r>
            <a:r>
              <a:rPr lang="en-GB" sz="1200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/>
              <a:t>Front-end </a:t>
            </a:r>
            <a:r>
              <a:rPr lang="en-GB" sz="1200" dirty="0" err="1"/>
              <a:t>və</a:t>
            </a:r>
            <a:r>
              <a:rPr lang="en-GB" sz="1200" dirty="0"/>
              <a:t> back-end </a:t>
            </a:r>
            <a:r>
              <a:rPr lang="en-GB" sz="1200" dirty="0" err="1"/>
              <a:t>arxitekturası</a:t>
            </a:r>
            <a:r>
              <a:rPr lang="en-GB" sz="1200" dirty="0"/>
              <a:t>, web </a:t>
            </a:r>
            <a:r>
              <a:rPr lang="en-GB" sz="1200" dirty="0" err="1"/>
              <a:t>tətbiqlərinin</a:t>
            </a:r>
            <a:r>
              <a:rPr lang="en-GB" sz="1200" dirty="0"/>
              <a:t> </a:t>
            </a:r>
            <a:r>
              <a:rPr lang="en-GB" sz="1200" dirty="0" err="1"/>
              <a:t>müxtəlif</a:t>
            </a:r>
            <a:r>
              <a:rPr lang="en-GB" sz="1200" dirty="0"/>
              <a:t> </a:t>
            </a:r>
            <a:r>
              <a:rPr lang="en-GB" sz="1200" dirty="0" err="1"/>
              <a:t>hissələrini</a:t>
            </a:r>
            <a:r>
              <a:rPr lang="en-GB" sz="1200" dirty="0"/>
              <a:t> </a:t>
            </a:r>
            <a:r>
              <a:rPr lang="en-GB" sz="1200" dirty="0" err="1"/>
              <a:t>nəzərə</a:t>
            </a:r>
            <a:r>
              <a:rPr lang="en-GB" sz="1200" dirty="0"/>
              <a:t> </a:t>
            </a:r>
            <a:r>
              <a:rPr lang="en-GB" sz="1200" dirty="0" err="1"/>
              <a:t>alır</a:t>
            </a:r>
            <a:r>
              <a:rPr lang="en-GB" sz="1200" dirty="0"/>
              <a:t>. Front-end </a:t>
            </a:r>
            <a:r>
              <a:rPr lang="en-GB" sz="1200" dirty="0" err="1"/>
              <a:t>arxitekturası</a:t>
            </a:r>
            <a:r>
              <a:rPr lang="en-GB" sz="1200" dirty="0"/>
              <a:t>, </a:t>
            </a:r>
            <a:r>
              <a:rPr lang="en-GB" sz="1200" dirty="0" err="1"/>
              <a:t>istifadəçinin</a:t>
            </a:r>
            <a:r>
              <a:rPr lang="en-GB" sz="1200" dirty="0"/>
              <a:t> </a:t>
            </a:r>
            <a:r>
              <a:rPr lang="en-GB" sz="1200" dirty="0" err="1"/>
              <a:t>bir</a:t>
            </a:r>
            <a:r>
              <a:rPr lang="en-GB" sz="1200" dirty="0"/>
              <a:t> web </a:t>
            </a:r>
            <a:r>
              <a:rPr lang="en-GB" sz="1200" dirty="0" err="1"/>
              <a:t>səhifəsini</a:t>
            </a:r>
            <a:r>
              <a:rPr lang="en-GB" sz="1200" dirty="0"/>
              <a:t> </a:t>
            </a:r>
            <a:r>
              <a:rPr lang="en-GB" sz="1200" dirty="0" err="1"/>
              <a:t>və</a:t>
            </a:r>
            <a:r>
              <a:rPr lang="en-GB" sz="1200" dirty="0"/>
              <a:t> </a:t>
            </a:r>
            <a:r>
              <a:rPr lang="en-GB" sz="1200" dirty="0" err="1"/>
              <a:t>ya</a:t>
            </a:r>
            <a:r>
              <a:rPr lang="en-GB" sz="1200" dirty="0"/>
              <a:t> </a:t>
            </a:r>
            <a:r>
              <a:rPr lang="en-GB" sz="1200" dirty="0" err="1"/>
              <a:t>tətbiqi</a:t>
            </a:r>
            <a:r>
              <a:rPr lang="en-GB" sz="1200" dirty="0"/>
              <a:t> </a:t>
            </a:r>
            <a:r>
              <a:rPr lang="en-GB" sz="1200" dirty="0" err="1"/>
              <a:t>necə</a:t>
            </a:r>
            <a:r>
              <a:rPr lang="en-GB" sz="1200" dirty="0"/>
              <a:t> </a:t>
            </a:r>
            <a:r>
              <a:rPr lang="en-GB" sz="1200" dirty="0" err="1"/>
              <a:t>gördüyünə</a:t>
            </a:r>
            <a:r>
              <a:rPr lang="en-GB" sz="1200" dirty="0"/>
              <a:t> </a:t>
            </a:r>
            <a:r>
              <a:rPr lang="en-GB" sz="1200" dirty="0" err="1"/>
              <a:t>fokuslanır</a:t>
            </a:r>
            <a:r>
              <a:rPr lang="en-GB" sz="1200" dirty="0"/>
              <a:t>. Bu </a:t>
            </a:r>
            <a:r>
              <a:rPr lang="en-GB" sz="1200" dirty="0" err="1"/>
              <a:t>hissədə</a:t>
            </a:r>
            <a:r>
              <a:rPr lang="en-GB" sz="1200" dirty="0"/>
              <a:t>, </a:t>
            </a:r>
            <a:r>
              <a:rPr lang="en-GB" sz="1200" dirty="0" err="1"/>
              <a:t>məzmun</a:t>
            </a:r>
            <a:r>
              <a:rPr lang="en-GB" sz="1200" dirty="0"/>
              <a:t> </a:t>
            </a:r>
            <a:r>
              <a:rPr lang="en-GB" sz="1200" dirty="0" err="1"/>
              <a:t>və</a:t>
            </a:r>
            <a:r>
              <a:rPr lang="en-GB" sz="1200" dirty="0"/>
              <a:t> </a:t>
            </a:r>
            <a:r>
              <a:rPr lang="en-GB" sz="1200" dirty="0" err="1"/>
              <a:t>dizayn</a:t>
            </a:r>
            <a:r>
              <a:rPr lang="en-GB" sz="1200" dirty="0"/>
              <a:t> </a:t>
            </a:r>
            <a:r>
              <a:rPr lang="en-GB" sz="1200" dirty="0" err="1"/>
              <a:t>istifadəçilər</a:t>
            </a:r>
            <a:r>
              <a:rPr lang="en-GB" sz="1200" dirty="0"/>
              <a:t> </a:t>
            </a:r>
            <a:r>
              <a:rPr lang="en-GB" sz="1200" dirty="0" err="1"/>
              <a:t>üçün</a:t>
            </a:r>
            <a:r>
              <a:rPr lang="en-GB" sz="1200" dirty="0"/>
              <a:t> </a:t>
            </a:r>
            <a:r>
              <a:rPr lang="en-GB" sz="1200" dirty="0" err="1"/>
              <a:t>əlaqəli</a:t>
            </a:r>
            <a:r>
              <a:rPr lang="en-GB" sz="1200" dirty="0"/>
              <a:t> </a:t>
            </a:r>
            <a:r>
              <a:rPr lang="en-GB" sz="1200" dirty="0" err="1"/>
              <a:t>və</a:t>
            </a:r>
            <a:r>
              <a:rPr lang="en-GB" sz="1200" dirty="0"/>
              <a:t> </a:t>
            </a:r>
            <a:r>
              <a:rPr lang="en-GB" sz="1200" dirty="0" err="1"/>
              <a:t>gözəl</a:t>
            </a:r>
            <a:r>
              <a:rPr lang="en-GB" sz="1200" dirty="0"/>
              <a:t> </a:t>
            </a:r>
            <a:r>
              <a:rPr lang="en-GB" sz="1200" dirty="0" err="1"/>
              <a:t>görünməlidir</a:t>
            </a:r>
            <a:r>
              <a:rPr lang="en-GB" sz="1200" dirty="0"/>
              <a:t>. Front-end </a:t>
            </a:r>
            <a:r>
              <a:rPr lang="en-GB" sz="1200" dirty="0" err="1"/>
              <a:t>arxitekturası</a:t>
            </a:r>
            <a:r>
              <a:rPr lang="en-GB" sz="1200" dirty="0"/>
              <a:t>, HTML, CSS </a:t>
            </a:r>
            <a:r>
              <a:rPr lang="en-GB" sz="1200" dirty="0" err="1"/>
              <a:t>və</a:t>
            </a:r>
            <a:r>
              <a:rPr lang="en-GB" sz="1200" dirty="0"/>
              <a:t> JavaScript </a:t>
            </a:r>
            <a:r>
              <a:rPr lang="en-GB" sz="1200" dirty="0" err="1"/>
              <a:t>kimi</a:t>
            </a:r>
            <a:r>
              <a:rPr lang="en-GB" sz="1200" dirty="0"/>
              <a:t> </a:t>
            </a:r>
            <a:r>
              <a:rPr lang="en-GB" sz="1200" dirty="0" err="1"/>
              <a:t>texnologiyaları</a:t>
            </a:r>
            <a:r>
              <a:rPr lang="en-GB" sz="1200" dirty="0"/>
              <a:t> </a:t>
            </a:r>
            <a:r>
              <a:rPr lang="en-GB" sz="1200" dirty="0" err="1"/>
              <a:t>və</a:t>
            </a:r>
            <a:r>
              <a:rPr lang="en-GB" sz="1200" dirty="0"/>
              <a:t> </a:t>
            </a:r>
            <a:r>
              <a:rPr lang="en-GB" sz="1200" dirty="0" err="1"/>
              <a:t>frameworcları</a:t>
            </a:r>
            <a:r>
              <a:rPr lang="en-GB" sz="1200" dirty="0"/>
              <a:t> </a:t>
            </a:r>
            <a:r>
              <a:rPr lang="en-GB" sz="1200" dirty="0" err="1"/>
              <a:t>istifadə</a:t>
            </a:r>
            <a:r>
              <a:rPr lang="en-GB" sz="1200" dirty="0"/>
              <a:t> </a:t>
            </a:r>
            <a:r>
              <a:rPr lang="en-GB" sz="1200" dirty="0" err="1"/>
              <a:t>edir</a:t>
            </a:r>
            <a:r>
              <a:rPr lang="en-GB" sz="12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 err="1"/>
              <a:t>Öz</a:t>
            </a:r>
            <a:r>
              <a:rPr lang="en-GB" sz="1200" dirty="0"/>
              <a:t> </a:t>
            </a:r>
            <a:r>
              <a:rPr lang="en-GB" sz="1200" dirty="0" err="1"/>
              <a:t>tərəfdən</a:t>
            </a:r>
            <a:r>
              <a:rPr lang="en-GB" sz="1200" dirty="0"/>
              <a:t>, back-end </a:t>
            </a:r>
            <a:r>
              <a:rPr lang="en-GB" sz="1200" dirty="0" err="1"/>
              <a:t>arxitekturası</a:t>
            </a:r>
            <a:r>
              <a:rPr lang="en-GB" sz="1200" dirty="0"/>
              <a:t>, server </a:t>
            </a:r>
            <a:r>
              <a:rPr lang="en-GB" sz="1200" dirty="0" err="1"/>
              <a:t>tərəfindən</a:t>
            </a:r>
            <a:r>
              <a:rPr lang="en-GB" sz="1200" dirty="0"/>
              <a:t> web </a:t>
            </a:r>
            <a:r>
              <a:rPr lang="en-GB" sz="1200" dirty="0" err="1"/>
              <a:t>tətbiqlərinin</a:t>
            </a:r>
            <a:r>
              <a:rPr lang="en-GB" sz="1200" dirty="0"/>
              <a:t> </a:t>
            </a:r>
            <a:r>
              <a:rPr lang="en-GB" sz="1200" dirty="0" err="1"/>
              <a:t>funksionallığını</a:t>
            </a:r>
            <a:r>
              <a:rPr lang="en-GB" sz="1200" dirty="0"/>
              <a:t> </a:t>
            </a:r>
            <a:r>
              <a:rPr lang="en-GB" sz="1200" dirty="0" err="1"/>
              <a:t>idarə</a:t>
            </a:r>
            <a:r>
              <a:rPr lang="en-GB" sz="1200" dirty="0"/>
              <a:t> </a:t>
            </a:r>
            <a:r>
              <a:rPr lang="en-GB" sz="1200" dirty="0" err="1"/>
              <a:t>edir</a:t>
            </a:r>
            <a:r>
              <a:rPr lang="en-GB" sz="1200" dirty="0"/>
              <a:t>. Bu </a:t>
            </a:r>
            <a:r>
              <a:rPr lang="en-GB" sz="1200" dirty="0" err="1"/>
              <a:t>hissədə</a:t>
            </a:r>
            <a:r>
              <a:rPr lang="en-GB" sz="1200" dirty="0"/>
              <a:t>, </a:t>
            </a:r>
            <a:r>
              <a:rPr lang="en-GB" sz="1200" dirty="0" err="1"/>
              <a:t>verilənlər</a:t>
            </a:r>
            <a:r>
              <a:rPr lang="en-GB" sz="1200" dirty="0"/>
              <a:t> </a:t>
            </a:r>
            <a:r>
              <a:rPr lang="en-GB" sz="1200" dirty="0" err="1"/>
              <a:t>bazası</a:t>
            </a:r>
            <a:r>
              <a:rPr lang="en-GB" sz="1200" dirty="0"/>
              <a:t> </a:t>
            </a:r>
            <a:r>
              <a:rPr lang="en-GB" sz="1200" dirty="0" err="1"/>
              <a:t>işləmləri</a:t>
            </a:r>
            <a:r>
              <a:rPr lang="en-GB" sz="1200" dirty="0"/>
              <a:t>, </a:t>
            </a:r>
            <a:r>
              <a:rPr lang="en-GB" sz="1200" dirty="0" err="1"/>
              <a:t>istifadəçi</a:t>
            </a:r>
            <a:r>
              <a:rPr lang="en-GB" sz="1200" dirty="0"/>
              <a:t> </a:t>
            </a:r>
            <a:r>
              <a:rPr lang="en-GB" sz="1200" dirty="0" err="1"/>
              <a:t>məlumatlarının</a:t>
            </a:r>
            <a:r>
              <a:rPr lang="en-GB" sz="1200" dirty="0"/>
              <a:t> </a:t>
            </a:r>
            <a:r>
              <a:rPr lang="en-GB" sz="1200" dirty="0" err="1"/>
              <a:t>saxlanılması</a:t>
            </a:r>
            <a:r>
              <a:rPr lang="en-GB" sz="1200" dirty="0"/>
              <a:t> </a:t>
            </a:r>
            <a:r>
              <a:rPr lang="en-GB" sz="1200" dirty="0" err="1"/>
              <a:t>və</a:t>
            </a:r>
            <a:r>
              <a:rPr lang="en-GB" sz="1200" dirty="0"/>
              <a:t> </a:t>
            </a:r>
            <a:r>
              <a:rPr lang="en-GB" sz="1200" dirty="0" err="1"/>
              <a:t>tətbiqin</a:t>
            </a:r>
            <a:r>
              <a:rPr lang="en-GB" sz="1200" dirty="0"/>
              <a:t> </a:t>
            </a:r>
            <a:r>
              <a:rPr lang="en-GB" sz="1200" dirty="0" err="1"/>
              <a:t>digər</a:t>
            </a:r>
            <a:r>
              <a:rPr lang="en-GB" sz="1200" dirty="0"/>
              <a:t> </a:t>
            </a:r>
            <a:r>
              <a:rPr lang="en-GB" sz="1200" dirty="0" err="1"/>
              <a:t>funksiyaları</a:t>
            </a:r>
            <a:r>
              <a:rPr lang="en-GB" sz="1200" dirty="0"/>
              <a:t> </a:t>
            </a:r>
            <a:r>
              <a:rPr lang="en-GB" sz="1200" dirty="0" err="1"/>
              <a:t>ilə</a:t>
            </a:r>
            <a:r>
              <a:rPr lang="en-GB" sz="1200" dirty="0"/>
              <a:t> </a:t>
            </a:r>
            <a:r>
              <a:rPr lang="en-GB" sz="1200" dirty="0" err="1"/>
              <a:t>bağlı</a:t>
            </a:r>
            <a:r>
              <a:rPr lang="en-GB" sz="1200" dirty="0"/>
              <a:t> </a:t>
            </a:r>
            <a:r>
              <a:rPr lang="en-GB" sz="1200" dirty="0" err="1"/>
              <a:t>işləmələr</a:t>
            </a:r>
            <a:r>
              <a:rPr lang="en-GB" sz="1200" dirty="0"/>
              <a:t> </a:t>
            </a:r>
            <a:r>
              <a:rPr lang="en-GB" sz="1200" dirty="0" err="1"/>
              <a:t>yerinə</a:t>
            </a:r>
            <a:r>
              <a:rPr lang="en-GB" sz="1200" dirty="0"/>
              <a:t> </a:t>
            </a:r>
            <a:r>
              <a:rPr lang="en-GB" sz="1200" dirty="0" err="1"/>
              <a:t>yetirilir</a:t>
            </a:r>
            <a:r>
              <a:rPr lang="en-GB" sz="1200" dirty="0"/>
              <a:t>. Back-end </a:t>
            </a:r>
            <a:r>
              <a:rPr lang="en-GB" sz="1200" dirty="0" err="1"/>
              <a:t>arxitekturası</a:t>
            </a:r>
            <a:r>
              <a:rPr lang="en-GB" sz="1200" dirty="0"/>
              <a:t>, </a:t>
            </a:r>
            <a:r>
              <a:rPr lang="en-GB" sz="1200" dirty="0" err="1"/>
              <a:t>müxtəlif</a:t>
            </a:r>
            <a:r>
              <a:rPr lang="en-GB" sz="1200" dirty="0"/>
              <a:t> </a:t>
            </a:r>
            <a:r>
              <a:rPr lang="en-GB" sz="1200" dirty="0" err="1"/>
              <a:t>texnologiyaları</a:t>
            </a:r>
            <a:r>
              <a:rPr lang="en-GB" sz="1200" dirty="0"/>
              <a:t> </a:t>
            </a:r>
            <a:r>
              <a:rPr lang="en-GB" sz="1200" dirty="0" err="1"/>
              <a:t>və</a:t>
            </a:r>
            <a:r>
              <a:rPr lang="en-GB" sz="1200" dirty="0"/>
              <a:t> </a:t>
            </a:r>
            <a:r>
              <a:rPr lang="en-GB" sz="1200" dirty="0" err="1"/>
              <a:t>proqramlaşdırma</a:t>
            </a:r>
            <a:r>
              <a:rPr lang="en-GB" sz="1200" dirty="0"/>
              <a:t> </a:t>
            </a:r>
            <a:r>
              <a:rPr lang="en-GB" sz="1200" dirty="0" err="1"/>
              <a:t>dillərini</a:t>
            </a:r>
            <a:r>
              <a:rPr lang="en-GB" sz="1200" dirty="0"/>
              <a:t>, </a:t>
            </a:r>
            <a:r>
              <a:rPr lang="en-GB" sz="1200" dirty="0" err="1"/>
              <a:t>məsələn</a:t>
            </a:r>
            <a:r>
              <a:rPr lang="en-GB" sz="1200" dirty="0"/>
              <a:t>, PHP, Ruby, Python, Node.js, </a:t>
            </a:r>
            <a:r>
              <a:rPr lang="en-GB" sz="1200" dirty="0" err="1"/>
              <a:t>və</a:t>
            </a:r>
            <a:r>
              <a:rPr lang="en-GB" sz="1200" dirty="0"/>
              <a:t> Laravel, Django, </a:t>
            </a:r>
            <a:r>
              <a:rPr lang="en-GB" sz="1200" dirty="0" err="1"/>
              <a:t>və</a:t>
            </a:r>
            <a:r>
              <a:rPr lang="en-GB" sz="1200" dirty="0"/>
              <a:t> Express </a:t>
            </a:r>
            <a:r>
              <a:rPr lang="en-GB" sz="1200" dirty="0" err="1"/>
              <a:t>kimi</a:t>
            </a:r>
            <a:r>
              <a:rPr lang="en-GB" sz="1200" dirty="0"/>
              <a:t> </a:t>
            </a:r>
            <a:r>
              <a:rPr lang="en-GB" sz="1200" dirty="0" err="1"/>
              <a:t>frameworcları</a:t>
            </a:r>
            <a:r>
              <a:rPr lang="en-GB" sz="1200" dirty="0"/>
              <a:t> </a:t>
            </a:r>
            <a:r>
              <a:rPr lang="en-GB" sz="1200" dirty="0" err="1"/>
              <a:t>istifadə</a:t>
            </a:r>
            <a:r>
              <a:rPr lang="en-GB" sz="1200" dirty="0"/>
              <a:t> </a:t>
            </a:r>
            <a:r>
              <a:rPr lang="en-GB" sz="1200" dirty="0" err="1"/>
              <a:t>edir</a:t>
            </a:r>
            <a:r>
              <a:rPr lang="en-GB" sz="1200" dirty="0"/>
              <a:t>.</a:t>
            </a:r>
          </a:p>
        </p:txBody>
      </p:sp>
      <p:cxnSp>
        <p:nvCxnSpPr>
          <p:cNvPr id="264" name="Google Shape;264;p24"/>
          <p:cNvCxnSpPr>
            <a:cxnSpLocks/>
          </p:cNvCxnSpPr>
          <p:nvPr/>
        </p:nvCxnSpPr>
        <p:spPr>
          <a:xfrm>
            <a:off x="4132800" y="1599075"/>
            <a:ext cx="4557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1025975" y="339000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D</a:t>
            </a:r>
            <a:r>
              <a:rPr lang="en-GB" dirty="0" err="1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ifferences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F6745A8-FEE1-3D7D-3FF3-93BA9AC56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25" y="1374764"/>
            <a:ext cx="3232800" cy="181845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673518" y="796411"/>
            <a:ext cx="414712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FFFFFF"/>
                </a:solidFill>
              </a:rPr>
              <a:t>İşləmə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prinsipləri</a:t>
            </a:r>
            <a:r>
              <a:rPr lang="en-GB" dirty="0">
                <a:solidFill>
                  <a:srgbClr val="FFFFFF"/>
                </a:solidFill>
              </a:rPr>
              <a:t>:</a:t>
            </a: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570615" y="1891574"/>
            <a:ext cx="4622787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FFFFFF"/>
                </a:solidFill>
              </a:rPr>
              <a:t>b. </a:t>
            </a:r>
            <a:r>
              <a:rPr lang="en-GB" sz="1300" dirty="0" err="1">
                <a:solidFill>
                  <a:srgbClr val="FFFFFF"/>
                </a:solidFill>
              </a:rPr>
              <a:t>İşləmə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 err="1">
                <a:solidFill>
                  <a:srgbClr val="FFFFFF"/>
                </a:solidFill>
              </a:rPr>
              <a:t>prinsipləri</a:t>
            </a:r>
            <a:r>
              <a:rPr lang="en-GB" sz="1300" dirty="0">
                <a:solidFill>
                  <a:srgbClr val="FFFFFF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FFFFFF"/>
                </a:solidFill>
              </a:rPr>
              <a:t>Front-end </a:t>
            </a:r>
            <a:r>
              <a:rPr lang="en-GB" sz="1300" dirty="0" err="1">
                <a:solidFill>
                  <a:srgbClr val="FFFFFF"/>
                </a:solidFill>
              </a:rPr>
              <a:t>və</a:t>
            </a:r>
            <a:r>
              <a:rPr lang="en-GB" sz="1300" dirty="0">
                <a:solidFill>
                  <a:srgbClr val="FFFFFF"/>
                </a:solidFill>
              </a:rPr>
              <a:t> back-end </a:t>
            </a:r>
            <a:r>
              <a:rPr lang="en-GB" sz="1300" dirty="0" err="1">
                <a:solidFill>
                  <a:srgbClr val="FFFFFF"/>
                </a:solidFill>
              </a:rPr>
              <a:t>arxitekturası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 err="1">
                <a:solidFill>
                  <a:srgbClr val="FFFFFF"/>
                </a:solidFill>
              </a:rPr>
              <a:t>arasındakı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 err="1">
                <a:solidFill>
                  <a:srgbClr val="FFFFFF"/>
                </a:solidFill>
              </a:rPr>
              <a:t>əsas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 err="1">
                <a:solidFill>
                  <a:srgbClr val="FFFFFF"/>
                </a:solidFill>
              </a:rPr>
              <a:t>fərqlərdən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 err="1">
                <a:solidFill>
                  <a:srgbClr val="FFFFFF"/>
                </a:solidFill>
              </a:rPr>
              <a:t>biri</a:t>
            </a:r>
            <a:r>
              <a:rPr lang="en-GB" sz="1300" dirty="0">
                <a:solidFill>
                  <a:srgbClr val="FFFFFF"/>
                </a:solidFill>
              </a:rPr>
              <a:t>, </a:t>
            </a:r>
            <a:r>
              <a:rPr lang="en-GB" sz="1300" dirty="0" err="1">
                <a:solidFill>
                  <a:srgbClr val="FFFFFF"/>
                </a:solidFill>
              </a:rPr>
              <a:t>onların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 err="1">
                <a:solidFill>
                  <a:srgbClr val="FFFFFF"/>
                </a:solidFill>
              </a:rPr>
              <a:t>hansı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 err="1">
                <a:solidFill>
                  <a:srgbClr val="FFFFFF"/>
                </a:solidFill>
              </a:rPr>
              <a:t>tərəfdən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 err="1">
                <a:solidFill>
                  <a:srgbClr val="FFFFFF"/>
                </a:solidFill>
              </a:rPr>
              <a:t>işləmə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 err="1">
                <a:solidFill>
                  <a:srgbClr val="FFFFFF"/>
                </a:solidFill>
              </a:rPr>
              <a:t>prinsiplərinə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 err="1">
                <a:solidFill>
                  <a:srgbClr val="FFFFFF"/>
                </a:solidFill>
              </a:rPr>
              <a:t>uyğunlaşdığıdır</a:t>
            </a:r>
            <a:r>
              <a:rPr lang="en-GB" sz="1300" dirty="0">
                <a:solidFill>
                  <a:srgbClr val="FFFFFF"/>
                </a:solidFill>
              </a:rPr>
              <a:t>. Front-end </a:t>
            </a:r>
            <a:r>
              <a:rPr lang="en-GB" sz="1300" dirty="0" err="1">
                <a:solidFill>
                  <a:srgbClr val="FFFFFF"/>
                </a:solidFill>
              </a:rPr>
              <a:t>arxitekturası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 err="1">
                <a:solidFill>
                  <a:srgbClr val="FFFFFF"/>
                </a:solidFill>
              </a:rPr>
              <a:t>istifadəçi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 err="1">
                <a:solidFill>
                  <a:srgbClr val="FFFFFF"/>
                </a:solidFill>
              </a:rPr>
              <a:t>interfeysinə</a:t>
            </a:r>
            <a:r>
              <a:rPr lang="en-GB" sz="1300" dirty="0">
                <a:solidFill>
                  <a:srgbClr val="FFFFFF"/>
                </a:solidFill>
              </a:rPr>
              <a:t>, </a:t>
            </a:r>
            <a:r>
              <a:rPr lang="en-GB" sz="1300" dirty="0" err="1">
                <a:solidFill>
                  <a:srgbClr val="FFFFFF"/>
                </a:solidFill>
              </a:rPr>
              <a:t>yəni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 err="1">
                <a:solidFill>
                  <a:srgbClr val="FFFFFF"/>
                </a:solidFill>
              </a:rPr>
              <a:t>görsənən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 err="1">
                <a:solidFill>
                  <a:srgbClr val="FFFFFF"/>
                </a:solidFill>
              </a:rPr>
              <a:t>hissəyə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 err="1">
                <a:solidFill>
                  <a:srgbClr val="FFFFFF"/>
                </a:solidFill>
              </a:rPr>
              <a:t>yüksək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 err="1">
                <a:solidFill>
                  <a:srgbClr val="FFFFFF"/>
                </a:solidFill>
              </a:rPr>
              <a:t>diqqət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 err="1">
                <a:solidFill>
                  <a:srgbClr val="FFFFFF"/>
                </a:solidFill>
              </a:rPr>
              <a:t>yetirir</a:t>
            </a:r>
            <a:r>
              <a:rPr lang="en-GB" sz="1300" dirty="0">
                <a:solidFill>
                  <a:srgbClr val="FFFFFF"/>
                </a:solidFill>
              </a:rPr>
              <a:t>. Bu </a:t>
            </a:r>
            <a:r>
              <a:rPr lang="en-GB" sz="1300" dirty="0" err="1">
                <a:solidFill>
                  <a:srgbClr val="FFFFFF"/>
                </a:solidFill>
              </a:rPr>
              <a:t>hissədə</a:t>
            </a:r>
            <a:r>
              <a:rPr lang="en-GB" sz="1300" dirty="0">
                <a:solidFill>
                  <a:srgbClr val="FFFFFF"/>
                </a:solidFill>
              </a:rPr>
              <a:t>, </a:t>
            </a:r>
            <a:r>
              <a:rPr lang="en-GB" sz="1300" dirty="0" err="1">
                <a:solidFill>
                  <a:srgbClr val="FFFFFF"/>
                </a:solidFill>
              </a:rPr>
              <a:t>interaktivlik</a:t>
            </a:r>
            <a:r>
              <a:rPr lang="en-GB" sz="1300" dirty="0">
                <a:solidFill>
                  <a:srgbClr val="FFFFFF"/>
                </a:solidFill>
              </a:rPr>
              <a:t>, </a:t>
            </a:r>
            <a:r>
              <a:rPr lang="en-GB" sz="1300" dirty="0" err="1">
                <a:solidFill>
                  <a:srgbClr val="FFFFFF"/>
                </a:solidFill>
              </a:rPr>
              <a:t>yəni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 err="1">
                <a:solidFill>
                  <a:srgbClr val="FFFFFF"/>
                </a:solidFill>
              </a:rPr>
              <a:t>bir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 err="1">
                <a:solidFill>
                  <a:srgbClr val="FFFFFF"/>
                </a:solidFill>
              </a:rPr>
              <a:t>istifadəçinin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 err="1">
                <a:solidFill>
                  <a:srgbClr val="FFFFFF"/>
                </a:solidFill>
              </a:rPr>
              <a:t>nəticəni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 err="1">
                <a:solidFill>
                  <a:srgbClr val="FFFFFF"/>
                </a:solidFill>
              </a:rPr>
              <a:t>necə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 err="1">
                <a:solidFill>
                  <a:srgbClr val="FFFFFF"/>
                </a:solidFill>
              </a:rPr>
              <a:t>istifadə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 err="1">
                <a:solidFill>
                  <a:srgbClr val="FFFFFF"/>
                </a:solidFill>
              </a:rPr>
              <a:t>etməsi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 err="1">
                <a:solidFill>
                  <a:srgbClr val="FFFFFF"/>
                </a:solidFill>
              </a:rPr>
              <a:t>və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 err="1">
                <a:solidFill>
                  <a:srgbClr val="FFFFFF"/>
                </a:solidFill>
              </a:rPr>
              <a:t>əməliyyatların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 err="1">
                <a:solidFill>
                  <a:srgbClr val="FFFFFF"/>
                </a:solidFill>
              </a:rPr>
              <a:t>necə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 err="1">
                <a:solidFill>
                  <a:srgbClr val="FFFFFF"/>
                </a:solidFill>
              </a:rPr>
              <a:t>yerinə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 err="1">
                <a:solidFill>
                  <a:srgbClr val="FFFFFF"/>
                </a:solidFill>
              </a:rPr>
              <a:t>yetirilməsi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 err="1">
                <a:solidFill>
                  <a:srgbClr val="FFFFFF"/>
                </a:solidFill>
              </a:rPr>
              <a:t>kimi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 err="1">
                <a:solidFill>
                  <a:srgbClr val="FFFFFF"/>
                </a:solidFill>
              </a:rPr>
              <a:t>məsələlər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 err="1">
                <a:solidFill>
                  <a:srgbClr val="FFFFFF"/>
                </a:solidFill>
              </a:rPr>
              <a:t>üzərinə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 err="1">
                <a:solidFill>
                  <a:srgbClr val="FFFFFF"/>
                </a:solidFill>
              </a:rPr>
              <a:t>diqqət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 err="1">
                <a:solidFill>
                  <a:srgbClr val="FFFFFF"/>
                </a:solidFill>
              </a:rPr>
              <a:t>yetirilir</a:t>
            </a:r>
            <a:r>
              <a:rPr lang="en-GB" sz="1300" dirty="0">
                <a:solidFill>
                  <a:srgbClr val="FFFFFF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3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FFFFFF"/>
                </a:solidFill>
              </a:rPr>
              <a:t>Back-end </a:t>
            </a:r>
            <a:r>
              <a:rPr lang="en-GB" sz="1300" dirty="0" err="1">
                <a:solidFill>
                  <a:srgbClr val="FFFFFF"/>
                </a:solidFill>
              </a:rPr>
              <a:t>arxitekturası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 err="1">
                <a:solidFill>
                  <a:srgbClr val="FFFFFF"/>
                </a:solidFill>
              </a:rPr>
              <a:t>isə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 err="1">
                <a:solidFill>
                  <a:srgbClr val="FFFFFF"/>
                </a:solidFill>
              </a:rPr>
              <a:t>funksionallığa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 err="1">
                <a:solidFill>
                  <a:srgbClr val="FFFFFF"/>
                </a:solidFill>
              </a:rPr>
              <a:t>və</a:t>
            </a:r>
            <a:r>
              <a:rPr lang="en-GB" sz="1300" dirty="0">
                <a:solidFill>
                  <a:srgbClr val="FFFFFF"/>
                </a:solidFill>
              </a:rPr>
              <a:t> server </a:t>
            </a:r>
            <a:r>
              <a:rPr lang="en-GB" sz="1300" dirty="0" err="1">
                <a:solidFill>
                  <a:srgbClr val="FFFFFF"/>
                </a:solidFill>
              </a:rPr>
              <a:t>tərəfindən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 err="1">
                <a:solidFill>
                  <a:srgbClr val="FFFFFF"/>
                </a:solidFill>
              </a:rPr>
              <a:t>təmin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 err="1">
                <a:solidFill>
                  <a:srgbClr val="FFFFFF"/>
                </a:solidFill>
              </a:rPr>
              <a:t>edilən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 err="1">
                <a:solidFill>
                  <a:srgbClr val="FFFFFF"/>
                </a:solidFill>
              </a:rPr>
              <a:t>xidmətlərə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 err="1">
                <a:solidFill>
                  <a:srgbClr val="FFFFFF"/>
                </a:solidFill>
              </a:rPr>
              <a:t>diqqət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 err="1">
                <a:solidFill>
                  <a:srgbClr val="FFFFFF"/>
                </a:solidFill>
              </a:rPr>
              <a:t>yetirir</a:t>
            </a:r>
            <a:r>
              <a:rPr lang="en-GB" sz="1300" dirty="0">
                <a:solidFill>
                  <a:srgbClr val="FFFFFF"/>
                </a:solidFill>
              </a:rPr>
              <a:t>. Bu </a:t>
            </a:r>
            <a:r>
              <a:rPr lang="en-GB" sz="1300" dirty="0" err="1">
                <a:solidFill>
                  <a:srgbClr val="FFFFFF"/>
                </a:solidFill>
              </a:rPr>
              <a:t>hissədə</a:t>
            </a:r>
            <a:r>
              <a:rPr lang="en-GB" sz="1300" dirty="0">
                <a:solidFill>
                  <a:srgbClr val="FFFFFF"/>
                </a:solidFill>
              </a:rPr>
              <a:t>, </a:t>
            </a:r>
            <a:r>
              <a:rPr lang="en-GB" sz="1300" dirty="0" err="1">
                <a:solidFill>
                  <a:srgbClr val="FFFFFF"/>
                </a:solidFill>
              </a:rPr>
              <a:t>istifadəçilər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 err="1">
                <a:solidFill>
                  <a:srgbClr val="FFFFFF"/>
                </a:solidFill>
              </a:rPr>
              <a:t>üçün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 err="1">
                <a:solidFill>
                  <a:srgbClr val="FFFFFF"/>
                </a:solidFill>
              </a:rPr>
              <a:t>verilənlər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 err="1">
                <a:solidFill>
                  <a:srgbClr val="FFFFFF"/>
                </a:solidFill>
              </a:rPr>
              <a:t>bazası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 err="1">
                <a:solidFill>
                  <a:srgbClr val="FFFFFF"/>
                </a:solidFill>
              </a:rPr>
              <a:t>əməliyyatları</a:t>
            </a:r>
            <a:r>
              <a:rPr lang="en-GB" sz="1300" dirty="0">
                <a:solidFill>
                  <a:srgbClr val="FFFFFF"/>
                </a:solidFill>
              </a:rPr>
              <a:t>, </a:t>
            </a:r>
            <a:r>
              <a:rPr lang="en-GB" sz="1300" dirty="0" err="1">
                <a:solidFill>
                  <a:srgbClr val="FFFFFF"/>
                </a:solidFill>
              </a:rPr>
              <a:t>tətbiqlər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 err="1">
                <a:solidFill>
                  <a:srgbClr val="FFFFFF"/>
                </a:solidFill>
              </a:rPr>
              <a:t>arasında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 err="1">
                <a:solidFill>
                  <a:srgbClr val="FFFFFF"/>
                </a:solidFill>
              </a:rPr>
              <a:t>məlumat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 err="1">
                <a:solidFill>
                  <a:srgbClr val="FFFFFF"/>
                </a:solidFill>
              </a:rPr>
              <a:t>alış-verişi</a:t>
            </a:r>
            <a:r>
              <a:rPr lang="en-GB" sz="1300" dirty="0">
                <a:solidFill>
                  <a:srgbClr val="FFFFFF"/>
                </a:solidFill>
              </a:rPr>
              <a:t>, </a:t>
            </a:r>
            <a:r>
              <a:rPr lang="en-GB" sz="1300" dirty="0" err="1">
                <a:solidFill>
                  <a:srgbClr val="FFFFFF"/>
                </a:solidFill>
              </a:rPr>
              <a:t>və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 err="1">
                <a:solidFill>
                  <a:srgbClr val="FFFFFF"/>
                </a:solidFill>
              </a:rPr>
              <a:t>istifadəçilə</a:t>
            </a:r>
            <a:endParaRPr lang="en-GB" sz="1300"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>
            <a:cxnSpLocks/>
          </p:cNvCxnSpPr>
          <p:nvPr/>
        </p:nvCxnSpPr>
        <p:spPr>
          <a:xfrm flipV="1">
            <a:off x="0" y="1493966"/>
            <a:ext cx="5075771" cy="406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6569841" y="1785822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6673124" y="1947928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7012377" y="3616867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7008280" y="1849443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6868059" y="3237254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6942610" y="333984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6943297" y="3400048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7027430" y="3430140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7464508" y="3400048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7494601" y="3037523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7494601" y="2980074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7586940" y="2980074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7960396" y="2980074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7989802" y="3062831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7989802" y="3381571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6289399" y="2033435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6353007" y="2033435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6420725" y="2033435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6450145" y="2125087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6450818" y="2620972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6539749" y="2651078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7250409" y="2651078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7225101" y="2603884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6227839" y="3594981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6340703" y="3565563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6370796" y="3194157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6370796" y="3135333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6456977" y="3135333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7356428" y="3135333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7386520" y="3245461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7315392" y="3239990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7142343" y="2963660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7142343" y="2504699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7143030" y="2447923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7231259" y="2447923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8165587" y="2417831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8195693" y="2306342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8195693" y="2253677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7089677" y="2962972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7427569" y="159635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7427569" y="1683915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7398150" y="2260509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6912517" y="2289928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6853693" y="2289928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6853693" y="2374748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6853693" y="281318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6782565" y="2793347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7240675" y="1024146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8006536" y="1738331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7824912" y="3576323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5729090" y="3410314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5742582" y="1825597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219632" y="1506049"/>
            <a:ext cx="4609315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Front-end </a:t>
            </a:r>
            <a:r>
              <a:rPr lang="en-GB" sz="1600" dirty="0" err="1"/>
              <a:t>arxitekturası</a:t>
            </a:r>
            <a:r>
              <a:rPr lang="en-GB" sz="1600" dirty="0"/>
              <a:t>, </a:t>
            </a:r>
            <a:r>
              <a:rPr lang="en-GB" sz="1600" dirty="0" err="1"/>
              <a:t>bir</a:t>
            </a:r>
            <a:r>
              <a:rPr lang="en-GB" sz="1600" dirty="0"/>
              <a:t> web </a:t>
            </a:r>
            <a:r>
              <a:rPr lang="en-GB" sz="1600" dirty="0" err="1"/>
              <a:t>tətbiqinin</a:t>
            </a:r>
            <a:r>
              <a:rPr lang="en-GB" sz="1600" dirty="0"/>
              <a:t> </a:t>
            </a:r>
            <a:r>
              <a:rPr lang="en-GB" sz="1600" dirty="0" err="1"/>
              <a:t>istifadəçi</a:t>
            </a:r>
            <a:r>
              <a:rPr lang="en-GB" sz="1600" dirty="0"/>
              <a:t> </a:t>
            </a:r>
            <a:r>
              <a:rPr lang="en-GB" sz="1600" dirty="0" err="1"/>
              <a:t>tərəfindən</a:t>
            </a:r>
            <a:r>
              <a:rPr lang="en-GB" sz="1600" dirty="0"/>
              <a:t> </a:t>
            </a:r>
            <a:r>
              <a:rPr lang="en-GB" sz="1600" dirty="0" err="1"/>
              <a:t>görünən</a:t>
            </a:r>
            <a:r>
              <a:rPr lang="en-GB" sz="1600" dirty="0"/>
              <a:t> </a:t>
            </a:r>
            <a:r>
              <a:rPr lang="en-GB" sz="1600" dirty="0" err="1"/>
              <a:t>hissəsinə</a:t>
            </a:r>
            <a:r>
              <a:rPr lang="en-GB" sz="1600" dirty="0"/>
              <a:t> </a:t>
            </a:r>
            <a:r>
              <a:rPr lang="en-GB" sz="1600" dirty="0" err="1"/>
              <a:t>fokuslanan</a:t>
            </a:r>
            <a:r>
              <a:rPr lang="en-GB" sz="1600" dirty="0"/>
              <a:t> </a:t>
            </a:r>
            <a:r>
              <a:rPr lang="en-GB" sz="1600" dirty="0" err="1"/>
              <a:t>bir</a:t>
            </a:r>
            <a:r>
              <a:rPr lang="en-GB" sz="1600" dirty="0"/>
              <a:t> </a:t>
            </a:r>
            <a:r>
              <a:rPr lang="en-GB" sz="1600" dirty="0" err="1"/>
              <a:t>arxitektur</a:t>
            </a:r>
            <a:r>
              <a:rPr lang="en-GB" sz="1600" dirty="0"/>
              <a:t> </a:t>
            </a:r>
            <a:r>
              <a:rPr lang="en-GB" sz="1600" dirty="0" err="1"/>
              <a:t>məntiqidir</a:t>
            </a:r>
            <a:r>
              <a:rPr lang="en-GB" sz="1600" dirty="0"/>
              <a:t>. Bu </a:t>
            </a:r>
            <a:r>
              <a:rPr lang="en-GB" sz="1600" dirty="0" err="1"/>
              <a:t>hissədə</a:t>
            </a:r>
            <a:r>
              <a:rPr lang="en-GB" sz="1600" dirty="0"/>
              <a:t>, HTML, CSS </a:t>
            </a:r>
            <a:r>
              <a:rPr lang="en-GB" sz="1600" dirty="0" err="1"/>
              <a:t>və</a:t>
            </a:r>
            <a:r>
              <a:rPr lang="en-GB" sz="1600" dirty="0"/>
              <a:t> JavaScript </a:t>
            </a:r>
            <a:r>
              <a:rPr lang="en-GB" sz="1600" dirty="0" err="1"/>
              <a:t>kimi</a:t>
            </a:r>
            <a:r>
              <a:rPr lang="en-GB" sz="1600" dirty="0"/>
              <a:t> </a:t>
            </a:r>
            <a:r>
              <a:rPr lang="en-GB" sz="1600" dirty="0" err="1"/>
              <a:t>texnologiyalar</a:t>
            </a:r>
            <a:r>
              <a:rPr lang="en-GB" sz="1600" dirty="0"/>
              <a:t> </a:t>
            </a:r>
            <a:r>
              <a:rPr lang="en-GB" sz="1600" dirty="0" err="1"/>
              <a:t>və</a:t>
            </a:r>
            <a:r>
              <a:rPr lang="en-GB" sz="1600" dirty="0"/>
              <a:t> </a:t>
            </a:r>
            <a:r>
              <a:rPr lang="en-GB" sz="1600" dirty="0" err="1"/>
              <a:t>frameworclar</a:t>
            </a:r>
            <a:r>
              <a:rPr lang="en-GB" sz="1600" dirty="0"/>
              <a:t> </a:t>
            </a:r>
            <a:r>
              <a:rPr lang="en-GB" sz="1600" dirty="0" err="1"/>
              <a:t>istifadə</a:t>
            </a:r>
            <a:r>
              <a:rPr lang="en-GB" sz="1600" dirty="0"/>
              <a:t> </a:t>
            </a:r>
            <a:r>
              <a:rPr lang="en-GB" sz="1600" dirty="0" err="1"/>
              <a:t>edilir</a:t>
            </a:r>
            <a:r>
              <a:rPr lang="en-GB" sz="1600" dirty="0"/>
              <a:t>. Front-end </a:t>
            </a:r>
            <a:r>
              <a:rPr lang="en-GB" sz="1600" dirty="0" err="1"/>
              <a:t>arxitekturası</a:t>
            </a:r>
            <a:r>
              <a:rPr lang="en-GB" sz="1600" dirty="0"/>
              <a:t>, </a:t>
            </a:r>
            <a:r>
              <a:rPr lang="en-GB" sz="1600" dirty="0" err="1"/>
              <a:t>bir</a:t>
            </a:r>
            <a:r>
              <a:rPr lang="en-GB" sz="1600" dirty="0"/>
              <a:t> web </a:t>
            </a:r>
            <a:r>
              <a:rPr lang="en-GB" sz="1600" dirty="0" err="1"/>
              <a:t>tətbiqinin</a:t>
            </a:r>
            <a:r>
              <a:rPr lang="en-GB" sz="1600" dirty="0"/>
              <a:t> </a:t>
            </a:r>
            <a:r>
              <a:rPr lang="en-GB" sz="1600" dirty="0" err="1"/>
              <a:t>məzmununun</a:t>
            </a:r>
            <a:r>
              <a:rPr lang="en-GB" sz="1600" dirty="0"/>
              <a:t> </a:t>
            </a:r>
            <a:r>
              <a:rPr lang="en-GB" sz="1600" dirty="0" err="1"/>
              <a:t>və</a:t>
            </a:r>
            <a:r>
              <a:rPr lang="en-GB" sz="1600" dirty="0"/>
              <a:t> </a:t>
            </a:r>
            <a:r>
              <a:rPr lang="en-GB" sz="1600" dirty="0" err="1"/>
              <a:t>dizaynının</a:t>
            </a:r>
            <a:r>
              <a:rPr lang="en-GB" sz="1600" dirty="0"/>
              <a:t> </a:t>
            </a:r>
            <a:r>
              <a:rPr lang="en-GB" sz="1600" dirty="0" err="1"/>
              <a:t>hazırlanması</a:t>
            </a:r>
            <a:r>
              <a:rPr lang="en-GB" sz="1600" dirty="0"/>
              <a:t> </a:t>
            </a:r>
            <a:r>
              <a:rPr lang="en-GB" sz="1600" dirty="0" err="1"/>
              <a:t>və</a:t>
            </a:r>
            <a:r>
              <a:rPr lang="en-GB" sz="1600" dirty="0"/>
              <a:t> </a:t>
            </a:r>
            <a:r>
              <a:rPr lang="en-GB" sz="1600" dirty="0" err="1"/>
              <a:t>istifadəçilər</a:t>
            </a:r>
            <a:r>
              <a:rPr lang="en-GB" sz="1600" dirty="0"/>
              <a:t> </a:t>
            </a:r>
            <a:r>
              <a:rPr lang="en-GB" sz="1600" dirty="0" err="1"/>
              <a:t>tərəfindən</a:t>
            </a:r>
            <a:r>
              <a:rPr lang="en-GB" sz="1600" dirty="0"/>
              <a:t> </a:t>
            </a:r>
            <a:r>
              <a:rPr lang="en-GB" sz="1600" dirty="0" err="1"/>
              <a:t>asanlıqla</a:t>
            </a:r>
            <a:r>
              <a:rPr lang="en-GB" sz="1600" dirty="0"/>
              <a:t> </a:t>
            </a:r>
            <a:r>
              <a:rPr lang="en-GB" sz="1600" dirty="0" err="1"/>
              <a:t>istifadə</a:t>
            </a:r>
            <a:r>
              <a:rPr lang="en-GB" sz="1600" dirty="0"/>
              <a:t> </a:t>
            </a:r>
            <a:r>
              <a:rPr lang="en-GB" sz="1600" dirty="0" err="1"/>
              <a:t>edilməsi</a:t>
            </a:r>
            <a:r>
              <a:rPr lang="en-GB" sz="1600" dirty="0"/>
              <a:t> </a:t>
            </a:r>
            <a:r>
              <a:rPr lang="en-GB" sz="1600" dirty="0" err="1"/>
              <a:t>üçün</a:t>
            </a:r>
            <a:r>
              <a:rPr lang="en-GB" sz="1600" dirty="0"/>
              <a:t> </a:t>
            </a:r>
            <a:r>
              <a:rPr lang="en-GB" sz="1600" dirty="0" err="1"/>
              <a:t>vacibdir</a:t>
            </a:r>
            <a:r>
              <a:rPr lang="en-GB" sz="1600" dirty="0"/>
              <a:t>.</a:t>
            </a:r>
            <a:endParaRPr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29967" y="49765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Front-end </a:t>
            </a:r>
            <a:r>
              <a:rPr lang="en-GB" sz="3600" dirty="0" err="1"/>
              <a:t>Arxitekturası</a:t>
            </a:r>
            <a:endParaRPr lang="en-GB" sz="3600" dirty="0"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711871" y="2672120"/>
            <a:ext cx="2260192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Front-end </a:t>
            </a:r>
            <a:r>
              <a:rPr lang="en-GB" dirty="0" err="1"/>
              <a:t>arxitekturası</a:t>
            </a:r>
            <a:r>
              <a:rPr lang="en-GB" dirty="0"/>
              <a:t>, web </a:t>
            </a:r>
            <a:r>
              <a:rPr lang="en-GB" dirty="0" err="1"/>
              <a:t>tətbiqlərinin</a:t>
            </a:r>
            <a:r>
              <a:rPr lang="en-GB" dirty="0"/>
              <a:t> </a:t>
            </a:r>
            <a:r>
              <a:rPr lang="en-GB" dirty="0" err="1"/>
              <a:t>istifadəçi</a:t>
            </a:r>
            <a:r>
              <a:rPr lang="en-GB" dirty="0"/>
              <a:t> </a:t>
            </a:r>
            <a:r>
              <a:rPr lang="en-GB" dirty="0" err="1"/>
              <a:t>tərəfindən</a:t>
            </a:r>
            <a:r>
              <a:rPr lang="en-GB" dirty="0"/>
              <a:t> </a:t>
            </a:r>
            <a:r>
              <a:rPr lang="en-GB" dirty="0" err="1"/>
              <a:t>görünən</a:t>
            </a:r>
            <a:r>
              <a:rPr lang="en-GB" dirty="0"/>
              <a:t> </a:t>
            </a:r>
            <a:r>
              <a:rPr lang="en-GB" dirty="0" err="1"/>
              <a:t>hissəsinə</a:t>
            </a:r>
            <a:r>
              <a:rPr lang="en-GB" dirty="0"/>
              <a:t> </a:t>
            </a:r>
            <a:r>
              <a:rPr lang="en-GB" dirty="0" err="1"/>
              <a:t>diqqət</a:t>
            </a:r>
            <a:r>
              <a:rPr lang="en-GB" dirty="0"/>
              <a:t> </a:t>
            </a:r>
            <a:r>
              <a:rPr lang="en-GB" dirty="0" err="1"/>
              <a:t>yetirir</a:t>
            </a:r>
            <a:r>
              <a:rPr lang="en-GB" dirty="0"/>
              <a:t>. Bu </a:t>
            </a:r>
            <a:r>
              <a:rPr lang="en-GB" dirty="0" err="1"/>
              <a:t>hissədə</a:t>
            </a:r>
            <a:r>
              <a:rPr lang="en-GB" dirty="0"/>
              <a:t>, </a:t>
            </a:r>
            <a:r>
              <a:rPr lang="en-GB" dirty="0" err="1"/>
              <a:t>bir</a:t>
            </a:r>
            <a:r>
              <a:rPr lang="en-GB" dirty="0"/>
              <a:t> web </a:t>
            </a:r>
            <a:r>
              <a:rPr lang="en-GB" dirty="0" err="1"/>
              <a:t>səhifəsinin</a:t>
            </a:r>
            <a:r>
              <a:rPr lang="en-GB" dirty="0"/>
              <a:t> </a:t>
            </a:r>
            <a:r>
              <a:rPr lang="en-GB" dirty="0" err="1"/>
              <a:t>dizaynı</a:t>
            </a:r>
            <a:r>
              <a:rPr lang="en-GB" dirty="0"/>
              <a:t> </a:t>
            </a:r>
            <a:r>
              <a:rPr lang="en-GB" dirty="0" err="1"/>
              <a:t>və</a:t>
            </a:r>
            <a:r>
              <a:rPr lang="en-GB" dirty="0"/>
              <a:t> </a:t>
            </a:r>
            <a:r>
              <a:rPr lang="en-GB" dirty="0" err="1"/>
              <a:t>funksionallığı</a:t>
            </a:r>
            <a:r>
              <a:rPr lang="en-GB" dirty="0"/>
              <a:t> </a:t>
            </a:r>
            <a:r>
              <a:rPr lang="en-GB" dirty="0" err="1"/>
              <a:t>üçün</a:t>
            </a:r>
            <a:r>
              <a:rPr lang="en-GB" dirty="0"/>
              <a:t> </a:t>
            </a:r>
            <a:r>
              <a:rPr lang="en-GB" dirty="0" err="1"/>
              <a:t>tələb</a:t>
            </a:r>
            <a:r>
              <a:rPr lang="en-GB" dirty="0"/>
              <a:t> </a:t>
            </a:r>
            <a:r>
              <a:rPr lang="en-GB" dirty="0" err="1"/>
              <a:t>olunan</a:t>
            </a:r>
            <a:r>
              <a:rPr lang="en-GB" dirty="0"/>
              <a:t> </a:t>
            </a:r>
            <a:r>
              <a:rPr lang="en-GB" dirty="0" err="1"/>
              <a:t>bütün</a:t>
            </a:r>
            <a:r>
              <a:rPr lang="en-GB" dirty="0"/>
              <a:t> </a:t>
            </a:r>
            <a:r>
              <a:rPr lang="en-GB" dirty="0" err="1"/>
              <a:t>texnologiyalar</a:t>
            </a:r>
            <a:r>
              <a:rPr lang="en-GB" dirty="0"/>
              <a:t> </a:t>
            </a:r>
            <a:r>
              <a:rPr lang="en-GB" dirty="0" err="1"/>
              <a:t>və</a:t>
            </a:r>
            <a:r>
              <a:rPr lang="en-GB" dirty="0"/>
              <a:t> </a:t>
            </a:r>
            <a:r>
              <a:rPr lang="en-GB" dirty="0" err="1"/>
              <a:t>frameworclar</a:t>
            </a:r>
            <a:r>
              <a:rPr lang="en-GB" dirty="0"/>
              <a:t> </a:t>
            </a:r>
            <a:r>
              <a:rPr lang="en-GB" dirty="0" err="1"/>
              <a:t>istifadə</a:t>
            </a:r>
            <a:r>
              <a:rPr lang="en-GB" dirty="0"/>
              <a:t> </a:t>
            </a:r>
            <a:r>
              <a:rPr lang="en-GB" dirty="0" err="1"/>
              <a:t>edilir</a:t>
            </a:r>
            <a:r>
              <a:rPr lang="en-GB" dirty="0"/>
              <a:t>. Bu </a:t>
            </a:r>
            <a:r>
              <a:rPr lang="en-GB" dirty="0" err="1"/>
              <a:t>arxitektur</a:t>
            </a:r>
            <a:r>
              <a:rPr lang="en-GB" dirty="0"/>
              <a:t> </a:t>
            </a:r>
            <a:r>
              <a:rPr lang="en-GB" dirty="0" err="1"/>
              <a:t>məntiqi</a:t>
            </a:r>
            <a:r>
              <a:rPr lang="en-GB" dirty="0"/>
              <a:t>, </a:t>
            </a:r>
            <a:r>
              <a:rPr lang="en-GB" dirty="0" err="1"/>
              <a:t>interaktivliyin</a:t>
            </a:r>
            <a:r>
              <a:rPr lang="en-GB" dirty="0"/>
              <a:t> </a:t>
            </a:r>
            <a:r>
              <a:rPr lang="en-GB" dirty="0" err="1"/>
              <a:t>yüksək</a:t>
            </a:r>
            <a:r>
              <a:rPr lang="en-GB" dirty="0"/>
              <a:t> </a:t>
            </a:r>
            <a:r>
              <a:rPr lang="en-GB" dirty="0" err="1"/>
              <a:t>olduğu</a:t>
            </a:r>
            <a:r>
              <a:rPr lang="en-GB" dirty="0"/>
              <a:t>, </a:t>
            </a:r>
            <a:r>
              <a:rPr lang="en-GB" dirty="0" err="1"/>
              <a:t>rənglərin</a:t>
            </a:r>
            <a:r>
              <a:rPr lang="en-GB" dirty="0"/>
              <a:t> </a:t>
            </a:r>
            <a:r>
              <a:rPr lang="en-GB" dirty="0" err="1"/>
              <a:t>və</a:t>
            </a:r>
            <a:r>
              <a:rPr lang="en-GB" dirty="0"/>
              <a:t> </a:t>
            </a:r>
            <a:r>
              <a:rPr lang="en-GB" dirty="0" err="1"/>
              <a:t>dizaynın</a:t>
            </a:r>
            <a:r>
              <a:rPr lang="en-GB" dirty="0"/>
              <a:t> </a:t>
            </a:r>
            <a:r>
              <a:rPr lang="en-GB" dirty="0" err="1"/>
              <a:t>gözəlliyinin</a:t>
            </a:r>
            <a:r>
              <a:rPr lang="en-GB" dirty="0"/>
              <a:t> </a:t>
            </a:r>
            <a:r>
              <a:rPr lang="en-GB" dirty="0" err="1"/>
              <a:t>vacib</a:t>
            </a:r>
            <a:r>
              <a:rPr lang="en-GB" dirty="0"/>
              <a:t> </a:t>
            </a:r>
            <a:r>
              <a:rPr lang="en-GB" dirty="0" err="1"/>
              <a:t>olduğu</a:t>
            </a:r>
            <a:r>
              <a:rPr lang="en-GB" dirty="0"/>
              <a:t> </a:t>
            </a:r>
            <a:r>
              <a:rPr lang="en-GB" dirty="0" err="1"/>
              <a:t>və</a:t>
            </a:r>
            <a:r>
              <a:rPr lang="en-GB" dirty="0"/>
              <a:t> </a:t>
            </a:r>
            <a:r>
              <a:rPr lang="en-GB" dirty="0" err="1"/>
              <a:t>məzmunun</a:t>
            </a:r>
            <a:r>
              <a:rPr lang="en-GB" dirty="0"/>
              <a:t> </a:t>
            </a:r>
            <a:r>
              <a:rPr lang="en-GB" dirty="0" err="1"/>
              <a:t>rahatlıqla</a:t>
            </a:r>
            <a:r>
              <a:rPr lang="en-GB" dirty="0"/>
              <a:t> </a:t>
            </a:r>
            <a:r>
              <a:rPr lang="en-GB" dirty="0" err="1"/>
              <a:t>oxunub</a:t>
            </a:r>
            <a:r>
              <a:rPr lang="en-GB" dirty="0"/>
              <a:t> </a:t>
            </a:r>
            <a:r>
              <a:rPr lang="en-GB" dirty="0" err="1"/>
              <a:t>anlaşılması</a:t>
            </a:r>
            <a:r>
              <a:rPr lang="en-GB" dirty="0"/>
              <a:t> </a:t>
            </a:r>
            <a:r>
              <a:rPr lang="en-GB" dirty="0" err="1"/>
              <a:t>üçün</a:t>
            </a:r>
            <a:r>
              <a:rPr lang="en-GB" dirty="0"/>
              <a:t> </a:t>
            </a:r>
            <a:r>
              <a:rPr lang="en-GB" dirty="0" err="1"/>
              <a:t>vacibdir</a:t>
            </a:r>
            <a:r>
              <a:rPr lang="en-GB" dirty="0"/>
              <a:t>.</a:t>
            </a:r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6160378" y="2712180"/>
            <a:ext cx="247337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Front-end </a:t>
            </a:r>
            <a:r>
              <a:rPr lang="en-GB" dirty="0" err="1"/>
              <a:t>arxitekturası</a:t>
            </a:r>
            <a:r>
              <a:rPr lang="en-GB" dirty="0"/>
              <a:t>, </a:t>
            </a:r>
            <a:r>
              <a:rPr lang="en-GB" dirty="0" err="1"/>
              <a:t>bir</a:t>
            </a:r>
            <a:r>
              <a:rPr lang="en-GB" dirty="0"/>
              <a:t> web </a:t>
            </a:r>
            <a:r>
              <a:rPr lang="en-GB" dirty="0" err="1"/>
              <a:t>tətbiqinin</a:t>
            </a:r>
            <a:r>
              <a:rPr lang="en-GB" dirty="0"/>
              <a:t> </a:t>
            </a:r>
            <a:r>
              <a:rPr lang="en-GB" dirty="0" err="1"/>
              <a:t>görsənən</a:t>
            </a:r>
            <a:r>
              <a:rPr lang="en-GB" dirty="0"/>
              <a:t> </a:t>
            </a:r>
            <a:r>
              <a:rPr lang="en-GB" dirty="0" err="1"/>
              <a:t>hissəsinin</a:t>
            </a:r>
            <a:r>
              <a:rPr lang="en-GB" dirty="0"/>
              <a:t> </a:t>
            </a:r>
            <a:r>
              <a:rPr lang="en-GB" dirty="0" err="1"/>
              <a:t>hazırlanması</a:t>
            </a:r>
            <a:r>
              <a:rPr lang="en-GB" dirty="0"/>
              <a:t> </a:t>
            </a:r>
            <a:r>
              <a:rPr lang="en-GB" dirty="0" err="1"/>
              <a:t>üçün</a:t>
            </a:r>
            <a:r>
              <a:rPr lang="en-GB" dirty="0"/>
              <a:t> </a:t>
            </a:r>
            <a:r>
              <a:rPr lang="en-GB" dirty="0" err="1"/>
              <a:t>müxtəlif</a:t>
            </a:r>
            <a:r>
              <a:rPr lang="en-GB" dirty="0"/>
              <a:t> </a:t>
            </a:r>
            <a:r>
              <a:rPr lang="en-GB" dirty="0" err="1"/>
              <a:t>işləmə</a:t>
            </a:r>
            <a:r>
              <a:rPr lang="en-GB" dirty="0"/>
              <a:t> </a:t>
            </a:r>
            <a:r>
              <a:rPr lang="en-GB" dirty="0" err="1"/>
              <a:t>prinsiplərini</a:t>
            </a:r>
            <a:r>
              <a:rPr lang="en-GB" dirty="0"/>
              <a:t> </a:t>
            </a:r>
            <a:r>
              <a:rPr lang="en-GB" dirty="0" err="1"/>
              <a:t>tətbiq</a:t>
            </a:r>
            <a:r>
              <a:rPr lang="en-GB" dirty="0"/>
              <a:t> </a:t>
            </a:r>
            <a:r>
              <a:rPr lang="en-GB" dirty="0" err="1"/>
              <a:t>edir</a:t>
            </a:r>
            <a:r>
              <a:rPr lang="en-GB" dirty="0"/>
              <a:t>. Bu </a:t>
            </a:r>
            <a:r>
              <a:rPr lang="en-GB" dirty="0" err="1"/>
              <a:t>prinsiplər</a:t>
            </a:r>
            <a:r>
              <a:rPr lang="en-GB" dirty="0"/>
              <a:t> </a:t>
            </a:r>
            <a:r>
              <a:rPr lang="en-GB" dirty="0" err="1"/>
              <a:t>arasında</a:t>
            </a:r>
            <a:r>
              <a:rPr lang="en-GB" dirty="0"/>
              <a:t>, </a:t>
            </a:r>
            <a:r>
              <a:rPr lang="en-GB" dirty="0" err="1"/>
              <a:t>müxtəlif</a:t>
            </a:r>
            <a:r>
              <a:rPr lang="en-GB" dirty="0"/>
              <a:t> </a:t>
            </a:r>
            <a:r>
              <a:rPr lang="en-GB" dirty="0" err="1"/>
              <a:t>texnologiyaların</a:t>
            </a:r>
            <a:r>
              <a:rPr lang="en-GB" dirty="0"/>
              <a:t> </a:t>
            </a:r>
            <a:r>
              <a:rPr lang="en-GB" dirty="0" err="1"/>
              <a:t>və</a:t>
            </a:r>
            <a:r>
              <a:rPr lang="en-GB" dirty="0"/>
              <a:t> </a:t>
            </a:r>
            <a:r>
              <a:rPr lang="en-GB" dirty="0" err="1"/>
              <a:t>frameworcların</a:t>
            </a:r>
            <a:r>
              <a:rPr lang="en-GB" dirty="0"/>
              <a:t> </a:t>
            </a:r>
            <a:r>
              <a:rPr lang="en-GB" dirty="0" err="1"/>
              <a:t>uyğun</a:t>
            </a:r>
            <a:r>
              <a:rPr lang="en-GB" dirty="0"/>
              <a:t> </a:t>
            </a:r>
            <a:r>
              <a:rPr lang="en-GB" dirty="0" err="1"/>
              <a:t>şəkildə</a:t>
            </a:r>
            <a:r>
              <a:rPr lang="en-GB" dirty="0"/>
              <a:t> </a:t>
            </a:r>
            <a:r>
              <a:rPr lang="en-GB" dirty="0" err="1"/>
              <a:t>istifadə</a:t>
            </a:r>
            <a:r>
              <a:rPr lang="en-GB" dirty="0"/>
              <a:t> </a:t>
            </a:r>
            <a:r>
              <a:rPr lang="en-GB" dirty="0" err="1"/>
              <a:t>edilməsi</a:t>
            </a:r>
            <a:r>
              <a:rPr lang="en-GB" dirty="0"/>
              <a:t>, optimal </a:t>
            </a:r>
            <a:r>
              <a:rPr lang="en-GB" dirty="0" err="1"/>
              <a:t>kod</a:t>
            </a:r>
            <a:r>
              <a:rPr lang="en-GB" dirty="0"/>
              <a:t> </a:t>
            </a:r>
            <a:r>
              <a:rPr lang="en-GB" dirty="0" err="1"/>
              <a:t>yazmaq</a:t>
            </a:r>
            <a:r>
              <a:rPr lang="en-GB" dirty="0"/>
              <a:t>, </a:t>
            </a:r>
            <a:r>
              <a:rPr lang="en-GB" dirty="0" err="1"/>
              <a:t>və</a:t>
            </a:r>
            <a:r>
              <a:rPr lang="en-GB" dirty="0"/>
              <a:t> </a:t>
            </a:r>
            <a:r>
              <a:rPr lang="en-GB" dirty="0" err="1"/>
              <a:t>istifadəçilərin</a:t>
            </a:r>
            <a:r>
              <a:rPr lang="en-GB" dirty="0"/>
              <a:t> web </a:t>
            </a:r>
            <a:r>
              <a:rPr lang="en-GB" dirty="0" err="1"/>
              <a:t>tətbiqini</a:t>
            </a:r>
            <a:r>
              <a:rPr lang="en-GB" dirty="0"/>
              <a:t> </a:t>
            </a:r>
            <a:r>
              <a:rPr lang="en-GB" dirty="0" err="1"/>
              <a:t>asanlıqla</a:t>
            </a:r>
            <a:r>
              <a:rPr lang="en-GB" dirty="0"/>
              <a:t> </a:t>
            </a:r>
            <a:r>
              <a:rPr lang="en-GB" dirty="0" err="1"/>
              <a:t>istifadə</a:t>
            </a:r>
            <a:r>
              <a:rPr lang="en-GB" dirty="0"/>
              <a:t> </a:t>
            </a:r>
            <a:r>
              <a:rPr lang="en-GB" dirty="0" err="1"/>
              <a:t>etmələri</a:t>
            </a:r>
            <a:r>
              <a:rPr lang="en-GB" dirty="0"/>
              <a:t> </a:t>
            </a:r>
            <a:r>
              <a:rPr lang="en-GB" dirty="0" err="1"/>
              <a:t>üçün</a:t>
            </a:r>
            <a:r>
              <a:rPr lang="en-GB" dirty="0"/>
              <a:t> </a:t>
            </a:r>
            <a:r>
              <a:rPr lang="en-GB" dirty="0" err="1"/>
              <a:t>daha</a:t>
            </a:r>
            <a:r>
              <a:rPr lang="en-GB" dirty="0"/>
              <a:t> </a:t>
            </a:r>
            <a:r>
              <a:rPr lang="en-GB" dirty="0" err="1"/>
              <a:t>çox</a:t>
            </a:r>
            <a:r>
              <a:rPr lang="en-GB" dirty="0"/>
              <a:t> </a:t>
            </a:r>
            <a:r>
              <a:rPr lang="en-GB" dirty="0" err="1"/>
              <a:t>interaktivlik</a:t>
            </a:r>
            <a:r>
              <a:rPr lang="en-GB" dirty="0"/>
              <a:t> </a:t>
            </a:r>
            <a:r>
              <a:rPr lang="en-GB" dirty="0" err="1"/>
              <a:t>və</a:t>
            </a:r>
            <a:r>
              <a:rPr lang="en-GB" dirty="0"/>
              <a:t> </a:t>
            </a:r>
            <a:r>
              <a:rPr lang="en-GB" dirty="0" err="1"/>
              <a:t>istifadəçi</a:t>
            </a:r>
            <a:r>
              <a:rPr lang="en-GB" dirty="0"/>
              <a:t> </a:t>
            </a:r>
            <a:r>
              <a:rPr lang="en-GB" dirty="0" err="1"/>
              <a:t>dostu</a:t>
            </a:r>
            <a:r>
              <a:rPr lang="en-GB" dirty="0"/>
              <a:t> </a:t>
            </a:r>
            <a:r>
              <a:rPr lang="en-GB" dirty="0" err="1"/>
              <a:t>interfeys</a:t>
            </a:r>
            <a:r>
              <a:rPr lang="en-GB" dirty="0"/>
              <a:t> </a:t>
            </a:r>
            <a:r>
              <a:rPr lang="en-GB" dirty="0" err="1"/>
              <a:t>yaratmaq</a:t>
            </a:r>
            <a:r>
              <a:rPr lang="en-GB" dirty="0"/>
              <a:t> </a:t>
            </a:r>
            <a:r>
              <a:rPr lang="az-Latn-AZ" dirty="0"/>
              <a:t>istifadə edir</a:t>
            </a:r>
            <a:endParaRPr lang="en-GB" dirty="0"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3374144" y="2767950"/>
            <a:ext cx="2395711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Front-end </a:t>
            </a:r>
            <a:r>
              <a:rPr lang="en-GB" dirty="0" err="1"/>
              <a:t>arxitekturası</a:t>
            </a:r>
            <a:r>
              <a:rPr lang="en-GB" dirty="0"/>
              <a:t>, </a:t>
            </a:r>
            <a:r>
              <a:rPr lang="en-GB" dirty="0" err="1"/>
              <a:t>bir</a:t>
            </a:r>
            <a:r>
              <a:rPr lang="en-GB" dirty="0"/>
              <a:t> web </a:t>
            </a:r>
            <a:r>
              <a:rPr lang="en-GB" dirty="0" err="1"/>
              <a:t>tətbiqinin</a:t>
            </a:r>
            <a:r>
              <a:rPr lang="en-GB" dirty="0"/>
              <a:t> </a:t>
            </a:r>
            <a:r>
              <a:rPr lang="en-GB" dirty="0" err="1"/>
              <a:t>istifadəçi</a:t>
            </a:r>
            <a:r>
              <a:rPr lang="en-GB" dirty="0"/>
              <a:t> </a:t>
            </a:r>
            <a:r>
              <a:rPr lang="en-GB" dirty="0" err="1"/>
              <a:t>tərəfindən</a:t>
            </a:r>
            <a:r>
              <a:rPr lang="en-GB" dirty="0"/>
              <a:t> </a:t>
            </a:r>
            <a:r>
              <a:rPr lang="en-GB" dirty="0" err="1"/>
              <a:t>asanlıqla</a:t>
            </a:r>
            <a:r>
              <a:rPr lang="en-GB" dirty="0"/>
              <a:t> </a:t>
            </a:r>
            <a:r>
              <a:rPr lang="en-GB" dirty="0" err="1"/>
              <a:t>istifadə</a:t>
            </a:r>
            <a:r>
              <a:rPr lang="en-GB" dirty="0"/>
              <a:t> </a:t>
            </a:r>
            <a:r>
              <a:rPr lang="en-GB" dirty="0" err="1"/>
              <a:t>edilə</a:t>
            </a:r>
            <a:r>
              <a:rPr lang="en-GB" dirty="0"/>
              <a:t> </a:t>
            </a:r>
            <a:r>
              <a:rPr lang="en-GB" dirty="0" err="1"/>
              <a:t>biləcəyi</a:t>
            </a:r>
            <a:r>
              <a:rPr lang="en-GB" dirty="0"/>
              <a:t> </a:t>
            </a:r>
            <a:r>
              <a:rPr lang="en-GB" dirty="0" err="1"/>
              <a:t>görsənən</a:t>
            </a:r>
            <a:r>
              <a:rPr lang="en-GB" dirty="0"/>
              <a:t> </a:t>
            </a:r>
            <a:r>
              <a:rPr lang="en-GB" dirty="0" err="1"/>
              <a:t>hissəsinin</a:t>
            </a:r>
            <a:r>
              <a:rPr lang="en-GB" dirty="0"/>
              <a:t> </a:t>
            </a:r>
            <a:r>
              <a:rPr lang="en-GB" dirty="0" err="1"/>
              <a:t>hazırlanmasında</a:t>
            </a:r>
            <a:r>
              <a:rPr lang="en-GB" dirty="0"/>
              <a:t> </a:t>
            </a:r>
            <a:r>
              <a:rPr lang="en-GB" dirty="0" err="1"/>
              <a:t>əhəmiyyətli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rol</a:t>
            </a:r>
            <a:r>
              <a:rPr lang="en-GB" dirty="0"/>
              <a:t> </a:t>
            </a:r>
            <a:r>
              <a:rPr lang="en-GB" dirty="0" err="1"/>
              <a:t>oynayır</a:t>
            </a:r>
            <a:r>
              <a:rPr lang="en-GB" dirty="0"/>
              <a:t>. Front-end </a:t>
            </a:r>
            <a:r>
              <a:rPr lang="en-GB" dirty="0" err="1"/>
              <a:t>arxitekturası</a:t>
            </a:r>
            <a:r>
              <a:rPr lang="en-GB" dirty="0"/>
              <a:t>, </a:t>
            </a:r>
            <a:r>
              <a:rPr lang="en-GB" dirty="0" err="1"/>
              <a:t>istifadəçilərin</a:t>
            </a:r>
            <a:r>
              <a:rPr lang="en-GB" dirty="0"/>
              <a:t> web </a:t>
            </a:r>
            <a:r>
              <a:rPr lang="en-GB" dirty="0" err="1"/>
              <a:t>tətbiqləri</a:t>
            </a:r>
            <a:r>
              <a:rPr lang="en-GB" dirty="0"/>
              <a:t> </a:t>
            </a:r>
            <a:r>
              <a:rPr lang="en-GB" dirty="0" err="1"/>
              <a:t>ilə</a:t>
            </a:r>
            <a:r>
              <a:rPr lang="en-GB" dirty="0"/>
              <a:t> </a:t>
            </a:r>
            <a:r>
              <a:rPr lang="en-GB" dirty="0" err="1"/>
              <a:t>asanlıqla</a:t>
            </a:r>
            <a:r>
              <a:rPr lang="en-GB" dirty="0"/>
              <a:t> </a:t>
            </a:r>
            <a:r>
              <a:rPr lang="en-GB" dirty="0" err="1"/>
              <a:t>əlaqə</a:t>
            </a:r>
            <a:r>
              <a:rPr lang="en-GB" dirty="0"/>
              <a:t> </a:t>
            </a:r>
            <a:r>
              <a:rPr lang="en-GB" dirty="0" err="1"/>
              <a:t>qurmaq</a:t>
            </a:r>
            <a:r>
              <a:rPr lang="en-GB" dirty="0"/>
              <a:t> </a:t>
            </a:r>
            <a:r>
              <a:rPr lang="en-GB" dirty="0" err="1"/>
              <a:t>və</a:t>
            </a:r>
            <a:r>
              <a:rPr lang="en-GB" dirty="0"/>
              <a:t> </a:t>
            </a:r>
            <a:r>
              <a:rPr lang="en-GB" dirty="0" err="1"/>
              <a:t>tətbiqi</a:t>
            </a:r>
            <a:r>
              <a:rPr lang="en-GB" dirty="0"/>
              <a:t> </a:t>
            </a:r>
            <a:r>
              <a:rPr lang="en-GB" dirty="0" err="1"/>
              <a:t>istifadə</a:t>
            </a:r>
            <a:r>
              <a:rPr lang="en-GB" dirty="0"/>
              <a:t> </a:t>
            </a:r>
            <a:r>
              <a:rPr lang="en-GB" dirty="0" err="1"/>
              <a:t>etmək</a:t>
            </a:r>
            <a:r>
              <a:rPr lang="en-GB" dirty="0"/>
              <a:t> </a:t>
            </a:r>
            <a:r>
              <a:rPr lang="en-GB" dirty="0" err="1"/>
              <a:t>üçün</a:t>
            </a:r>
            <a:r>
              <a:rPr lang="en-GB" dirty="0"/>
              <a:t> </a:t>
            </a:r>
            <a:r>
              <a:rPr lang="en-GB" dirty="0" err="1"/>
              <a:t>daha</a:t>
            </a:r>
            <a:r>
              <a:rPr lang="en-GB" dirty="0"/>
              <a:t> </a:t>
            </a:r>
            <a:r>
              <a:rPr lang="en-GB" dirty="0" err="1"/>
              <a:t>çox</a:t>
            </a:r>
            <a:r>
              <a:rPr lang="en-GB" dirty="0"/>
              <a:t> </a:t>
            </a:r>
            <a:r>
              <a:rPr lang="en-GB" dirty="0" err="1"/>
              <a:t>istifadəçi</a:t>
            </a:r>
            <a:r>
              <a:rPr lang="en-GB" dirty="0"/>
              <a:t> </a:t>
            </a:r>
            <a:r>
              <a:rPr lang="en-GB" dirty="0" err="1"/>
              <a:t>dostu</a:t>
            </a:r>
            <a:r>
              <a:rPr lang="en-GB" dirty="0"/>
              <a:t> </a:t>
            </a:r>
            <a:r>
              <a:rPr lang="en-GB" dirty="0" err="1"/>
              <a:t>interfeys</a:t>
            </a:r>
            <a:r>
              <a:rPr lang="en-GB" dirty="0"/>
              <a:t> </a:t>
            </a:r>
            <a:r>
              <a:rPr lang="en-GB" dirty="0" err="1"/>
              <a:t>hazırlamaq</a:t>
            </a:r>
            <a:r>
              <a:rPr lang="en-GB" dirty="0"/>
              <a:t> </a:t>
            </a:r>
            <a:r>
              <a:rPr lang="en-GB" dirty="0" err="1"/>
              <a:t>üçün</a:t>
            </a:r>
            <a:r>
              <a:rPr lang="en-GB" dirty="0"/>
              <a:t> </a:t>
            </a:r>
            <a:r>
              <a:rPr lang="en-GB" dirty="0" err="1"/>
              <a:t>istifadə</a:t>
            </a:r>
            <a:r>
              <a:rPr lang="en-GB" dirty="0"/>
              <a:t> </a:t>
            </a:r>
            <a:r>
              <a:rPr lang="en-GB" dirty="0" err="1"/>
              <a:t>edilir</a:t>
            </a:r>
            <a:r>
              <a:rPr lang="en-GB" dirty="0"/>
              <a:t>.</a:t>
            </a:r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803967" y="25717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Nədir</a:t>
            </a:r>
            <a:r>
              <a:rPr lang="en-GB" dirty="0"/>
              <a:t>?</a:t>
            </a:r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45289" y="256048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İşləmə</a:t>
            </a:r>
            <a:r>
              <a:rPr lang="en-GB" dirty="0"/>
              <a:t> </a:t>
            </a:r>
            <a:r>
              <a:rPr lang="en-GB" dirty="0" err="1"/>
              <a:t>prinsipləri</a:t>
            </a:r>
            <a:r>
              <a:rPr lang="az-Latn-AZ" dirty="0"/>
              <a:t> </a:t>
            </a:r>
            <a:r>
              <a:rPr lang="en-GB" dirty="0"/>
              <a:t>:</a:t>
            </a:r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465126" y="257402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Nə</a:t>
            </a:r>
            <a:r>
              <a:rPr lang="en-GB" dirty="0"/>
              <a:t> </a:t>
            </a:r>
            <a:r>
              <a:rPr lang="en-GB" dirty="0" err="1"/>
              <a:t>üçün</a:t>
            </a:r>
            <a:r>
              <a:rPr lang="en-GB" dirty="0"/>
              <a:t> </a:t>
            </a:r>
            <a:r>
              <a:rPr lang="en-GB" dirty="0" err="1"/>
              <a:t>lazımdır</a:t>
            </a:r>
            <a:r>
              <a:rPr lang="en-GB" dirty="0"/>
              <a:t>?</a:t>
            </a:r>
          </a:p>
        </p:txBody>
      </p:sp>
      <p:sp>
        <p:nvSpPr>
          <p:cNvPr id="282" name="Google Shape;282;p25"/>
          <p:cNvSpPr/>
          <p:nvPr/>
        </p:nvSpPr>
        <p:spPr>
          <a:xfrm>
            <a:off x="1344480" y="1446042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83" name="Google Shape;283;p25"/>
          <p:cNvGrpSpPr/>
          <p:nvPr/>
        </p:nvGrpSpPr>
        <p:grpSpPr>
          <a:xfrm>
            <a:off x="4005637" y="1433810"/>
            <a:ext cx="994978" cy="830447"/>
            <a:chOff x="6666900" y="628300"/>
            <a:chExt cx="5236725" cy="4370775"/>
          </a:xfrm>
        </p:grpSpPr>
        <p:sp>
          <p:nvSpPr>
            <p:cNvPr id="284" name="Google Shape;284;p25"/>
            <p:cNvSpPr/>
            <p:nvPr/>
          </p:nvSpPr>
          <p:spPr>
            <a:xfrm>
              <a:off x="666690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8826600" y="2050775"/>
              <a:ext cx="917300" cy="917300"/>
            </a:xfrm>
            <a:custGeom>
              <a:avLst/>
              <a:gdLst/>
              <a:ahLst/>
              <a:cxnLst/>
              <a:rect l="l" t="t" r="r" b="b"/>
              <a:pathLst>
                <a:path w="36692" h="36692" extrusionOk="0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8248175" y="1305300"/>
              <a:ext cx="2071425" cy="2406175"/>
            </a:xfrm>
            <a:custGeom>
              <a:avLst/>
              <a:gdLst/>
              <a:ahLst/>
              <a:cxnLst/>
              <a:rect l="l" t="t" r="r" b="b"/>
              <a:pathLst>
                <a:path w="82857" h="96247" extrusionOk="0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25"/>
          <p:cNvGrpSpPr/>
          <p:nvPr/>
        </p:nvGrpSpPr>
        <p:grpSpPr>
          <a:xfrm>
            <a:off x="6877939" y="1450448"/>
            <a:ext cx="1002833" cy="837003"/>
            <a:chOff x="12618250" y="628300"/>
            <a:chExt cx="5236725" cy="4370775"/>
          </a:xfrm>
        </p:grpSpPr>
        <p:sp>
          <p:nvSpPr>
            <p:cNvPr id="288" name="Google Shape;288;p25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25"/>
          <p:cNvSpPr/>
          <p:nvPr/>
        </p:nvSpPr>
        <p:spPr>
          <a:xfrm>
            <a:off x="1686336" y="1562440"/>
            <a:ext cx="311260" cy="414990"/>
          </a:xfrm>
          <a:custGeom>
            <a:avLst/>
            <a:gdLst/>
            <a:ahLst/>
            <a:cxnLst/>
            <a:rect l="l" t="t" r="r" b="b"/>
            <a:pathLst>
              <a:path w="156609" h="208800" extrusionOk="0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699" y="1104259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5743749" y="1579726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5757543" y="2658839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9"/>
          <p:cNvSpPr/>
          <p:nvPr/>
        </p:nvSpPr>
        <p:spPr>
          <a:xfrm rot="10800000">
            <a:off x="5743749" y="3827451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655050" y="25372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solidFill>
                  <a:srgbClr val="FFFFFF"/>
                </a:solidFill>
              </a:rPr>
              <a:t>Back-end </a:t>
            </a:r>
            <a:r>
              <a:rPr lang="en-GB" sz="3200" dirty="0" err="1">
                <a:solidFill>
                  <a:srgbClr val="FFFFFF"/>
                </a:solidFill>
              </a:rPr>
              <a:t>Arxitekturası</a:t>
            </a:r>
            <a:endParaRPr lang="en-GB" sz="3200" dirty="0">
              <a:solidFill>
                <a:srgbClr val="FFFFFF"/>
              </a:solidFill>
            </a:endParaRPr>
          </a:p>
        </p:txBody>
      </p:sp>
      <p:sp>
        <p:nvSpPr>
          <p:cNvPr id="450" name="Google Shape;450;p29"/>
          <p:cNvSpPr/>
          <p:nvPr/>
        </p:nvSpPr>
        <p:spPr>
          <a:xfrm>
            <a:off x="8136649" y="1526263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8150443" y="2603339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9"/>
          <p:cNvSpPr/>
          <p:nvPr/>
        </p:nvSpPr>
        <p:spPr>
          <a:xfrm>
            <a:off x="8267604" y="2720502"/>
            <a:ext cx="189568" cy="189570"/>
          </a:xfrm>
          <a:custGeom>
            <a:avLst/>
            <a:gdLst/>
            <a:ahLst/>
            <a:cxnLst/>
            <a:rect l="l" t="t" r="r" b="b"/>
            <a:pathLst>
              <a:path w="92472" h="92473" extrusionOk="0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9"/>
          <p:cNvSpPr/>
          <p:nvPr/>
        </p:nvSpPr>
        <p:spPr>
          <a:xfrm>
            <a:off x="8241974" y="1662751"/>
            <a:ext cx="213239" cy="196180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454" name="Google Shape;454;p29"/>
          <p:cNvSpPr/>
          <p:nvPr/>
        </p:nvSpPr>
        <p:spPr>
          <a:xfrm>
            <a:off x="8136649" y="37699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9"/>
          <p:cNvGrpSpPr/>
          <p:nvPr/>
        </p:nvGrpSpPr>
        <p:grpSpPr>
          <a:xfrm>
            <a:off x="8215816" y="3861169"/>
            <a:ext cx="265543" cy="269920"/>
            <a:chOff x="4151375" y="238125"/>
            <a:chExt cx="2141475" cy="2176775"/>
          </a:xfrm>
        </p:grpSpPr>
        <p:sp>
          <p:nvSpPr>
            <p:cNvPr id="456" name="Google Shape;456;p29"/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8" name="Google Shape;458;p29"/>
          <p:cNvCxnSpPr>
            <a:cxnSpLocks/>
          </p:cNvCxnSpPr>
          <p:nvPr/>
        </p:nvCxnSpPr>
        <p:spPr>
          <a:xfrm>
            <a:off x="1426565" y="889991"/>
            <a:ext cx="824100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5377843" y="180791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rgbClr val="0E2A47"/>
                </a:solidFill>
              </a:rPr>
              <a:t>Nədir</a:t>
            </a:r>
            <a:r>
              <a:rPr lang="en-GB" sz="1800" dirty="0">
                <a:solidFill>
                  <a:srgbClr val="0E2A47"/>
                </a:solidFill>
              </a:rPr>
              <a:t>?</a:t>
            </a:r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5820613" y="403658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solidFill>
                  <a:srgbClr val="0E2A47"/>
                </a:solidFill>
              </a:rPr>
              <a:t>İşləmə</a:t>
            </a:r>
            <a:r>
              <a:rPr lang="en-GB" sz="1600" dirty="0">
                <a:solidFill>
                  <a:srgbClr val="0E2A47"/>
                </a:solidFill>
              </a:rPr>
              <a:t> </a:t>
            </a:r>
            <a:r>
              <a:rPr lang="en-GB" sz="1600" dirty="0" err="1">
                <a:solidFill>
                  <a:srgbClr val="0E2A47"/>
                </a:solidFill>
              </a:rPr>
              <a:t>prinsipləri</a:t>
            </a:r>
            <a:endParaRPr lang="en-GB" sz="1600" dirty="0">
              <a:solidFill>
                <a:srgbClr val="0E2A47"/>
              </a:solidFill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5868999" y="287847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solidFill>
                  <a:srgbClr val="0E2A47"/>
                </a:solidFill>
              </a:rPr>
              <a:t>Nə</a:t>
            </a:r>
            <a:r>
              <a:rPr lang="en-GB" sz="1600" dirty="0">
                <a:solidFill>
                  <a:srgbClr val="0E2A47"/>
                </a:solidFill>
              </a:rPr>
              <a:t> </a:t>
            </a:r>
            <a:r>
              <a:rPr lang="en-GB" sz="1600" dirty="0" err="1">
                <a:solidFill>
                  <a:srgbClr val="0E2A47"/>
                </a:solidFill>
              </a:rPr>
              <a:t>üçün</a:t>
            </a:r>
            <a:r>
              <a:rPr lang="en-GB" sz="1600" dirty="0">
                <a:solidFill>
                  <a:srgbClr val="0E2A47"/>
                </a:solidFill>
              </a:rPr>
              <a:t> </a:t>
            </a:r>
            <a:r>
              <a:rPr lang="en-GB" sz="1600" dirty="0" err="1">
                <a:solidFill>
                  <a:srgbClr val="0E2A47"/>
                </a:solidFill>
              </a:rPr>
              <a:t>lazımdır</a:t>
            </a:r>
            <a:r>
              <a:rPr lang="en-GB" sz="1600" dirty="0">
                <a:solidFill>
                  <a:srgbClr val="0E2A47"/>
                </a:solidFill>
              </a:rPr>
              <a:t>?</a:t>
            </a:r>
          </a:p>
        </p:txBody>
      </p:sp>
      <p:sp>
        <p:nvSpPr>
          <p:cNvPr id="2" name="Google Shape;263;p24">
            <a:extLst>
              <a:ext uri="{FF2B5EF4-FFF2-40B4-BE49-F238E27FC236}">
                <a16:creationId xmlns:a16="http://schemas.microsoft.com/office/drawing/2014/main" id="{0D16FDF0-EFC3-4D7B-3E34-145E24E77360}"/>
              </a:ext>
            </a:extLst>
          </p:cNvPr>
          <p:cNvSpPr txBox="1">
            <a:spLocks/>
          </p:cNvSpPr>
          <p:nvPr/>
        </p:nvSpPr>
        <p:spPr>
          <a:xfrm>
            <a:off x="604018" y="1239913"/>
            <a:ext cx="4672242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Back-end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arxitekturası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bir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web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tətbiqinin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arxa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tərəfində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yerləşən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və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istifadəçilərin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görmədiyi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hissəsinə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diqqət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yetirir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. Bu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hissədə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server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tərəfindən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işlədilən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proqramlar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və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bazalar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istifadəçi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məlumatlarının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saxlanması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və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idarə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edilməsi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kimi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funksiyalar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yer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alır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.</a:t>
            </a:r>
          </a:p>
        </p:txBody>
      </p:sp>
      <p:sp>
        <p:nvSpPr>
          <p:cNvPr id="3" name="Google Shape;263;p24">
            <a:extLst>
              <a:ext uri="{FF2B5EF4-FFF2-40B4-BE49-F238E27FC236}">
                <a16:creationId xmlns:a16="http://schemas.microsoft.com/office/drawing/2014/main" id="{DDDA23E2-CFB7-2336-2815-D9E29A75BD93}"/>
              </a:ext>
            </a:extLst>
          </p:cNvPr>
          <p:cNvSpPr txBox="1">
            <a:spLocks/>
          </p:cNvSpPr>
          <p:nvPr/>
        </p:nvSpPr>
        <p:spPr>
          <a:xfrm>
            <a:off x="498371" y="2305459"/>
            <a:ext cx="4963798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Back-end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arxitekturası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web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tətbiqinin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funksionallığının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idarə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edilməsində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və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gücləndirilməsində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əhəmiyyətli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bir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rolu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oynayır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. Bu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hissədə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yerləşən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server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proqramları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məlumat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bazaları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və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digər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texnologiyalar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istifadəçilərin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tətbiqdə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fərqli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əməliyyatlar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yerinə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yetirməsini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və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tətbiqdəki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məlumatların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asan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idarə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edilməsini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təmin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edir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.</a:t>
            </a:r>
          </a:p>
        </p:txBody>
      </p:sp>
      <p:sp>
        <p:nvSpPr>
          <p:cNvPr id="4" name="Google Shape;263;p24">
            <a:extLst>
              <a:ext uri="{FF2B5EF4-FFF2-40B4-BE49-F238E27FC236}">
                <a16:creationId xmlns:a16="http://schemas.microsoft.com/office/drawing/2014/main" id="{90AA48F8-489D-756F-21AD-82DC89D631F3}"/>
              </a:ext>
            </a:extLst>
          </p:cNvPr>
          <p:cNvSpPr txBox="1">
            <a:spLocks/>
          </p:cNvSpPr>
          <p:nvPr/>
        </p:nvSpPr>
        <p:spPr>
          <a:xfrm>
            <a:off x="469416" y="3530771"/>
            <a:ext cx="4963798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Back-end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arxitekturası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bir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web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tətbiqinin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işləmə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prinsipləri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məlumatlarının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saxlanılması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və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idarə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edilməsi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server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proqramları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və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digər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texnologiyalar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kimi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bir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çox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elementi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özündə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birləşdirir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. Bu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arxitektura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MVC (Model-View-Controller)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və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ya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REST (Representational State Transfer)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kimi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məşhur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mühitlərdə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inkişaf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edir</a:t>
            </a:r>
            <a:r>
              <a:rPr lang="en-GB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.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5"/>
          <p:cNvSpPr txBox="1">
            <a:spLocks noGrp="1"/>
          </p:cNvSpPr>
          <p:nvPr>
            <p:ph type="ctrTitle"/>
          </p:nvPr>
        </p:nvSpPr>
        <p:spPr>
          <a:xfrm>
            <a:off x="311700" y="42209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Front və Back-in ən gözəl izahı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dirty="0"/>
          </a:p>
        </p:txBody>
      </p:sp>
      <p:sp>
        <p:nvSpPr>
          <p:cNvPr id="704" name="Google Shape;704;p35"/>
          <p:cNvSpPr txBox="1"/>
          <p:nvPr/>
        </p:nvSpPr>
        <p:spPr>
          <a:xfrm>
            <a:off x="724812" y="4363510"/>
            <a:ext cx="7533587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Front-end </a:t>
            </a:r>
            <a:r>
              <a:rPr lang="en-GB" sz="1000" b="1" dirty="0" err="1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və</a:t>
            </a:r>
            <a:r>
              <a:rPr lang="en-GB" sz="1000" b="1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back-end </a:t>
            </a:r>
            <a:r>
              <a:rPr lang="en-GB" sz="1000" b="1" dirty="0" err="1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arxitekturaları</a:t>
            </a:r>
            <a:r>
              <a:rPr lang="en-GB" sz="1000" b="1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GB" sz="1000" b="1" dirty="0" err="1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birgə</a:t>
            </a:r>
            <a:r>
              <a:rPr lang="en-GB" sz="1000" b="1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GB" sz="1000" b="1" dirty="0" err="1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işlədikdə</a:t>
            </a:r>
            <a:r>
              <a:rPr lang="en-GB" sz="1000" b="1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lang="en-GB" sz="1000" b="1" dirty="0" err="1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bir</a:t>
            </a:r>
            <a:r>
              <a:rPr lang="en-GB" sz="1000" b="1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web </a:t>
            </a:r>
            <a:r>
              <a:rPr lang="en-GB" sz="1000" b="1" dirty="0" err="1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tətbiqi</a:t>
            </a:r>
            <a:r>
              <a:rPr lang="en-GB" sz="1000" b="1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GB" sz="1000" b="1" dirty="0" err="1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effektiv</a:t>
            </a:r>
            <a:r>
              <a:rPr lang="en-GB" sz="1000" b="1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GB" sz="1000" b="1" dirty="0" err="1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və</a:t>
            </a:r>
            <a:r>
              <a:rPr lang="en-GB" sz="1000" b="1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GB" sz="1000" b="1" dirty="0" err="1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səmərəli</a:t>
            </a:r>
            <a:r>
              <a:rPr lang="en-GB" sz="1000" b="1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GB" sz="1000" b="1" dirty="0" err="1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bir</a:t>
            </a:r>
            <a:r>
              <a:rPr lang="en-GB" sz="1000" b="1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GB" sz="1000" b="1" dirty="0" err="1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şəkildə</a:t>
            </a:r>
            <a:r>
              <a:rPr lang="en-GB" sz="1000" b="1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GB" sz="1000" b="1" dirty="0" err="1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işləyə</a:t>
            </a:r>
            <a:r>
              <a:rPr lang="en-GB" sz="1000" b="1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GB" sz="1000" b="1" dirty="0" err="1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bilir</a:t>
            </a:r>
            <a:r>
              <a:rPr lang="en-GB" sz="1000" b="1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. Her </a:t>
            </a:r>
            <a:r>
              <a:rPr lang="en-GB" sz="1000" b="1" dirty="0" err="1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iki</a:t>
            </a:r>
            <a:r>
              <a:rPr lang="en-GB" sz="1000" b="1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GB" sz="1000" b="1" dirty="0" err="1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arxitektur</a:t>
            </a:r>
            <a:r>
              <a:rPr lang="en-GB" sz="1000" b="1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da </a:t>
            </a:r>
            <a:r>
              <a:rPr lang="en-GB" sz="1000" b="1" dirty="0" err="1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özünəməxsus</a:t>
            </a:r>
            <a:r>
              <a:rPr lang="en-GB" sz="1000" b="1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GB" sz="1000" b="1" dirty="0" err="1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funksionallıqlar</a:t>
            </a:r>
            <a:r>
              <a:rPr lang="en-GB" sz="1000" b="1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GB" sz="1000" b="1" dirty="0" err="1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və</a:t>
            </a:r>
            <a:r>
              <a:rPr lang="en-GB" sz="1000" b="1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GB" sz="1000" b="1" dirty="0" err="1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işləmə</a:t>
            </a:r>
            <a:r>
              <a:rPr lang="en-GB" sz="1000" b="1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GB" sz="1000" b="1" dirty="0" err="1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prinsipləri</a:t>
            </a:r>
            <a:r>
              <a:rPr lang="en-GB" sz="1000" b="1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GB" sz="1000" b="1" dirty="0" err="1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ilə</a:t>
            </a:r>
            <a:r>
              <a:rPr lang="en-GB" sz="1000" b="1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GB" sz="1000" b="1" dirty="0" err="1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əhatə</a:t>
            </a:r>
            <a:r>
              <a:rPr lang="en-GB" sz="1000" b="1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GB" sz="1000" b="1" dirty="0" err="1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edilir</a:t>
            </a:r>
            <a:r>
              <a:rPr lang="en-GB" sz="1000" b="1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. </a:t>
            </a:r>
          </a:p>
        </p:txBody>
      </p:sp>
      <p:grpSp>
        <p:nvGrpSpPr>
          <p:cNvPr id="705" name="Google Shape;705;p35"/>
          <p:cNvGrpSpPr/>
          <p:nvPr/>
        </p:nvGrpSpPr>
        <p:grpSpPr>
          <a:xfrm>
            <a:off x="821805" y="1388566"/>
            <a:ext cx="3075394" cy="2640367"/>
            <a:chOff x="778775" y="238125"/>
            <a:chExt cx="6020075" cy="5235025"/>
          </a:xfrm>
        </p:grpSpPr>
        <p:sp>
          <p:nvSpPr>
            <p:cNvPr id="706" name="Google Shape;706;p35"/>
            <p:cNvSpPr/>
            <p:nvPr/>
          </p:nvSpPr>
          <p:spPr>
            <a:xfrm>
              <a:off x="880950" y="921300"/>
              <a:ext cx="5815700" cy="4551850"/>
            </a:xfrm>
            <a:custGeom>
              <a:avLst/>
              <a:gdLst/>
              <a:ahLst/>
              <a:cxnLst/>
              <a:rect l="l" t="t" r="r" b="b"/>
              <a:pathLst>
                <a:path w="232628" h="182074" extrusionOk="0">
                  <a:moveTo>
                    <a:pt x="116314" y="1"/>
                  </a:moveTo>
                  <a:cubicBezTo>
                    <a:pt x="77422" y="1"/>
                    <a:pt x="38531" y="3054"/>
                    <a:pt x="0" y="9160"/>
                  </a:cubicBezTo>
                  <a:lnTo>
                    <a:pt x="0" y="182073"/>
                  </a:lnTo>
                  <a:cubicBezTo>
                    <a:pt x="38531" y="175967"/>
                    <a:pt x="77422" y="172914"/>
                    <a:pt x="116314" y="172914"/>
                  </a:cubicBezTo>
                  <a:cubicBezTo>
                    <a:pt x="155206" y="172914"/>
                    <a:pt x="194098" y="175967"/>
                    <a:pt x="232628" y="182073"/>
                  </a:cubicBezTo>
                  <a:lnTo>
                    <a:pt x="232628" y="9160"/>
                  </a:lnTo>
                  <a:cubicBezTo>
                    <a:pt x="194098" y="3054"/>
                    <a:pt x="155206" y="1"/>
                    <a:pt x="116314" y="1"/>
                  </a:cubicBezTo>
                  <a:close/>
                </a:path>
              </a:pathLst>
            </a:custGeom>
            <a:solidFill>
              <a:srgbClr val="B3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778775" y="238125"/>
              <a:ext cx="6020075" cy="4977075"/>
            </a:xfrm>
            <a:custGeom>
              <a:avLst/>
              <a:gdLst/>
              <a:ahLst/>
              <a:cxnLst/>
              <a:rect l="l" t="t" r="r" b="b"/>
              <a:pathLst>
                <a:path w="240803" h="199083" extrusionOk="0">
                  <a:moveTo>
                    <a:pt x="0" y="0"/>
                  </a:moveTo>
                  <a:lnTo>
                    <a:pt x="0" y="199082"/>
                  </a:lnTo>
                  <a:lnTo>
                    <a:pt x="240802" y="199082"/>
                  </a:lnTo>
                  <a:lnTo>
                    <a:pt x="240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1055400" y="454950"/>
              <a:ext cx="5465550" cy="3119100"/>
            </a:xfrm>
            <a:custGeom>
              <a:avLst/>
              <a:gdLst/>
              <a:ahLst/>
              <a:cxnLst/>
              <a:rect l="l" t="t" r="r" b="b"/>
              <a:pathLst>
                <a:path w="218622" h="124764" extrusionOk="0">
                  <a:moveTo>
                    <a:pt x="1" y="0"/>
                  </a:moveTo>
                  <a:lnTo>
                    <a:pt x="1" y="124763"/>
                  </a:lnTo>
                  <a:lnTo>
                    <a:pt x="218622" y="124763"/>
                  </a:lnTo>
                  <a:lnTo>
                    <a:pt x="21862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1170050" y="3102975"/>
              <a:ext cx="5237500" cy="51125"/>
            </a:xfrm>
            <a:custGeom>
              <a:avLst/>
              <a:gdLst/>
              <a:ahLst/>
              <a:cxnLst/>
              <a:rect l="l" t="t" r="r" b="b"/>
              <a:pathLst>
                <a:path w="209500" h="2045" extrusionOk="0">
                  <a:moveTo>
                    <a:pt x="0" y="1"/>
                  </a:moveTo>
                  <a:lnTo>
                    <a:pt x="0" y="2044"/>
                  </a:lnTo>
                  <a:lnTo>
                    <a:pt x="209500" y="2044"/>
                  </a:lnTo>
                  <a:lnTo>
                    <a:pt x="2095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170050" y="3102975"/>
              <a:ext cx="3663650" cy="51125"/>
            </a:xfrm>
            <a:custGeom>
              <a:avLst/>
              <a:gdLst/>
              <a:ahLst/>
              <a:cxnLst/>
              <a:rect l="l" t="t" r="r" b="b"/>
              <a:pathLst>
                <a:path w="146546" h="2045" extrusionOk="0">
                  <a:moveTo>
                    <a:pt x="0" y="1"/>
                  </a:moveTo>
                  <a:lnTo>
                    <a:pt x="0" y="2044"/>
                  </a:lnTo>
                  <a:lnTo>
                    <a:pt x="146545" y="2044"/>
                  </a:lnTo>
                  <a:lnTo>
                    <a:pt x="146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3305925" y="1273650"/>
              <a:ext cx="965775" cy="965775"/>
            </a:xfrm>
            <a:custGeom>
              <a:avLst/>
              <a:gdLst/>
              <a:ahLst/>
              <a:cxnLst/>
              <a:rect l="l" t="t" r="r" b="b"/>
              <a:pathLst>
                <a:path w="38631" h="38631" extrusionOk="0">
                  <a:moveTo>
                    <a:pt x="19290" y="1"/>
                  </a:moveTo>
                  <a:cubicBezTo>
                    <a:pt x="8623" y="1"/>
                    <a:pt x="0" y="8624"/>
                    <a:pt x="0" y="19341"/>
                  </a:cubicBezTo>
                  <a:cubicBezTo>
                    <a:pt x="0" y="30007"/>
                    <a:pt x="8623" y="38631"/>
                    <a:pt x="19290" y="38631"/>
                  </a:cubicBezTo>
                  <a:cubicBezTo>
                    <a:pt x="29957" y="38631"/>
                    <a:pt x="38630" y="30007"/>
                    <a:pt x="38630" y="19341"/>
                  </a:cubicBezTo>
                  <a:cubicBezTo>
                    <a:pt x="38630" y="8624"/>
                    <a:pt x="29957" y="1"/>
                    <a:pt x="19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3663550" y="1514150"/>
              <a:ext cx="397550" cy="458600"/>
            </a:xfrm>
            <a:custGeom>
              <a:avLst/>
              <a:gdLst/>
              <a:ahLst/>
              <a:cxnLst/>
              <a:rect l="l" t="t" r="r" b="b"/>
              <a:pathLst>
                <a:path w="15902" h="18344" extrusionOk="0">
                  <a:moveTo>
                    <a:pt x="1" y="1"/>
                  </a:moveTo>
                  <a:lnTo>
                    <a:pt x="1" y="18344"/>
                  </a:lnTo>
                  <a:lnTo>
                    <a:pt x="15901" y="9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4743950" y="3038175"/>
              <a:ext cx="180725" cy="180725"/>
            </a:xfrm>
            <a:custGeom>
              <a:avLst/>
              <a:gdLst/>
              <a:ahLst/>
              <a:cxnLst/>
              <a:rect l="l" t="t" r="r" b="b"/>
              <a:pathLst>
                <a:path w="7229" h="7229" extrusionOk="0">
                  <a:moveTo>
                    <a:pt x="3589" y="1"/>
                  </a:moveTo>
                  <a:cubicBezTo>
                    <a:pt x="1596" y="1"/>
                    <a:pt x="1" y="1596"/>
                    <a:pt x="1" y="3589"/>
                  </a:cubicBezTo>
                  <a:cubicBezTo>
                    <a:pt x="1" y="5583"/>
                    <a:pt x="1596" y="7228"/>
                    <a:pt x="3589" y="7228"/>
                  </a:cubicBezTo>
                  <a:cubicBezTo>
                    <a:pt x="5583" y="7228"/>
                    <a:pt x="7228" y="5583"/>
                    <a:pt x="7228" y="3589"/>
                  </a:cubicBezTo>
                  <a:cubicBezTo>
                    <a:pt x="7228" y="1596"/>
                    <a:pt x="5583" y="1"/>
                    <a:pt x="35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055400" y="3742250"/>
              <a:ext cx="1588850" cy="194425"/>
            </a:xfrm>
            <a:custGeom>
              <a:avLst/>
              <a:gdLst/>
              <a:ahLst/>
              <a:cxnLst/>
              <a:rect l="l" t="t" r="r" b="b"/>
              <a:pathLst>
                <a:path w="63554" h="7777" extrusionOk="0">
                  <a:moveTo>
                    <a:pt x="1" y="0"/>
                  </a:moveTo>
                  <a:lnTo>
                    <a:pt x="1" y="7776"/>
                  </a:lnTo>
                  <a:lnTo>
                    <a:pt x="63553" y="7776"/>
                  </a:lnTo>
                  <a:lnTo>
                    <a:pt x="635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1055400" y="4038825"/>
              <a:ext cx="3302275" cy="97225"/>
            </a:xfrm>
            <a:custGeom>
              <a:avLst/>
              <a:gdLst/>
              <a:ahLst/>
              <a:cxnLst/>
              <a:rect l="l" t="t" r="r" b="b"/>
              <a:pathLst>
                <a:path w="132091" h="3889" extrusionOk="0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1055400" y="4202075"/>
              <a:ext cx="3302275" cy="97225"/>
            </a:xfrm>
            <a:custGeom>
              <a:avLst/>
              <a:gdLst/>
              <a:ahLst/>
              <a:cxnLst/>
              <a:rect l="l" t="t" r="r" b="b"/>
              <a:pathLst>
                <a:path w="132091" h="3889" extrusionOk="0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1748250" y="4582150"/>
              <a:ext cx="958300" cy="97200"/>
            </a:xfrm>
            <a:custGeom>
              <a:avLst/>
              <a:gdLst/>
              <a:ahLst/>
              <a:cxnLst/>
              <a:rect l="l" t="t" r="r" b="b"/>
              <a:pathLst>
                <a:path w="38332" h="3888" extrusionOk="0">
                  <a:moveTo>
                    <a:pt x="1" y="0"/>
                  </a:moveTo>
                  <a:lnTo>
                    <a:pt x="1" y="3888"/>
                  </a:lnTo>
                  <a:lnTo>
                    <a:pt x="38332" y="3888"/>
                  </a:lnTo>
                  <a:lnTo>
                    <a:pt x="3833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4933350" y="4645700"/>
              <a:ext cx="1587600" cy="366375"/>
            </a:xfrm>
            <a:custGeom>
              <a:avLst/>
              <a:gdLst/>
              <a:ahLst/>
              <a:cxnLst/>
              <a:rect l="l" t="t" r="r" b="b"/>
              <a:pathLst>
                <a:path w="63504" h="14655" extrusionOk="0">
                  <a:moveTo>
                    <a:pt x="3141" y="0"/>
                  </a:moveTo>
                  <a:cubicBezTo>
                    <a:pt x="1397" y="0"/>
                    <a:pt x="1" y="1396"/>
                    <a:pt x="1" y="3140"/>
                  </a:cubicBezTo>
                  <a:lnTo>
                    <a:pt x="1" y="11564"/>
                  </a:lnTo>
                  <a:cubicBezTo>
                    <a:pt x="1" y="13259"/>
                    <a:pt x="1397" y="14655"/>
                    <a:pt x="3141" y="14655"/>
                  </a:cubicBezTo>
                  <a:lnTo>
                    <a:pt x="60413" y="14655"/>
                  </a:lnTo>
                  <a:cubicBezTo>
                    <a:pt x="62108" y="14655"/>
                    <a:pt x="63504" y="13259"/>
                    <a:pt x="63504" y="11564"/>
                  </a:cubicBezTo>
                  <a:lnTo>
                    <a:pt x="63504" y="3140"/>
                  </a:lnTo>
                  <a:cubicBezTo>
                    <a:pt x="63504" y="1396"/>
                    <a:pt x="62108" y="0"/>
                    <a:pt x="60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5218725" y="4772800"/>
              <a:ext cx="97225" cy="123400"/>
            </a:xfrm>
            <a:custGeom>
              <a:avLst/>
              <a:gdLst/>
              <a:ahLst/>
              <a:cxnLst/>
              <a:rect l="l" t="t" r="r" b="b"/>
              <a:pathLst>
                <a:path w="3889" h="4936" extrusionOk="0">
                  <a:moveTo>
                    <a:pt x="2094" y="0"/>
                  </a:moveTo>
                  <a:cubicBezTo>
                    <a:pt x="1745" y="0"/>
                    <a:pt x="1446" y="50"/>
                    <a:pt x="1147" y="200"/>
                  </a:cubicBezTo>
                  <a:cubicBezTo>
                    <a:pt x="898" y="299"/>
                    <a:pt x="698" y="449"/>
                    <a:pt x="549" y="648"/>
                  </a:cubicBezTo>
                  <a:cubicBezTo>
                    <a:pt x="399" y="848"/>
                    <a:pt x="300" y="1097"/>
                    <a:pt x="300" y="1396"/>
                  </a:cubicBezTo>
                  <a:cubicBezTo>
                    <a:pt x="300" y="1695"/>
                    <a:pt x="399" y="1944"/>
                    <a:pt x="549" y="2144"/>
                  </a:cubicBezTo>
                  <a:cubicBezTo>
                    <a:pt x="698" y="2293"/>
                    <a:pt x="848" y="2443"/>
                    <a:pt x="1047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3" y="2941"/>
                    <a:pt x="2393" y="2991"/>
                  </a:cubicBezTo>
                  <a:cubicBezTo>
                    <a:pt x="2543" y="3041"/>
                    <a:pt x="2642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2" y="3938"/>
                  </a:cubicBezTo>
                  <a:cubicBezTo>
                    <a:pt x="2543" y="4038"/>
                    <a:pt x="2343" y="4088"/>
                    <a:pt x="2044" y="4088"/>
                  </a:cubicBezTo>
                  <a:cubicBezTo>
                    <a:pt x="1795" y="4088"/>
                    <a:pt x="1546" y="4038"/>
                    <a:pt x="1197" y="3888"/>
                  </a:cubicBezTo>
                  <a:cubicBezTo>
                    <a:pt x="898" y="3789"/>
                    <a:pt x="649" y="3589"/>
                    <a:pt x="399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95" y="4935"/>
                    <a:pt x="2044" y="4935"/>
                  </a:cubicBezTo>
                  <a:cubicBezTo>
                    <a:pt x="2393" y="4935"/>
                    <a:pt x="2742" y="4885"/>
                    <a:pt x="2991" y="4786"/>
                  </a:cubicBezTo>
                  <a:cubicBezTo>
                    <a:pt x="3290" y="4636"/>
                    <a:pt x="3490" y="4486"/>
                    <a:pt x="3639" y="4287"/>
                  </a:cubicBezTo>
                  <a:cubicBezTo>
                    <a:pt x="3789" y="4038"/>
                    <a:pt x="3888" y="3789"/>
                    <a:pt x="3888" y="3490"/>
                  </a:cubicBezTo>
                  <a:cubicBezTo>
                    <a:pt x="3888" y="3190"/>
                    <a:pt x="3789" y="2941"/>
                    <a:pt x="3689" y="2742"/>
                  </a:cubicBezTo>
                  <a:cubicBezTo>
                    <a:pt x="3540" y="2592"/>
                    <a:pt x="3340" y="2443"/>
                    <a:pt x="3141" y="2343"/>
                  </a:cubicBezTo>
                  <a:cubicBezTo>
                    <a:pt x="2941" y="2243"/>
                    <a:pt x="2642" y="2144"/>
                    <a:pt x="2343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5" y="1795"/>
                    <a:pt x="1546" y="1745"/>
                    <a:pt x="1446" y="1645"/>
                  </a:cubicBezTo>
                  <a:cubicBezTo>
                    <a:pt x="1346" y="1546"/>
                    <a:pt x="1297" y="1446"/>
                    <a:pt x="1297" y="1296"/>
                  </a:cubicBezTo>
                  <a:cubicBezTo>
                    <a:pt x="1297" y="1147"/>
                    <a:pt x="1396" y="1047"/>
                    <a:pt x="1496" y="947"/>
                  </a:cubicBezTo>
                  <a:cubicBezTo>
                    <a:pt x="1645" y="898"/>
                    <a:pt x="1795" y="848"/>
                    <a:pt x="2044" y="848"/>
                  </a:cubicBezTo>
                  <a:cubicBezTo>
                    <a:pt x="2244" y="848"/>
                    <a:pt x="2443" y="898"/>
                    <a:pt x="2692" y="947"/>
                  </a:cubicBezTo>
                  <a:cubicBezTo>
                    <a:pt x="2991" y="1047"/>
                    <a:pt x="3240" y="1147"/>
                    <a:pt x="3490" y="1296"/>
                  </a:cubicBezTo>
                  <a:lnTo>
                    <a:pt x="3839" y="499"/>
                  </a:lnTo>
                  <a:cubicBezTo>
                    <a:pt x="3589" y="349"/>
                    <a:pt x="3340" y="250"/>
                    <a:pt x="3041" y="150"/>
                  </a:cubicBezTo>
                  <a:cubicBezTo>
                    <a:pt x="2742" y="50"/>
                    <a:pt x="2393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5335850" y="4775300"/>
              <a:ext cx="104700" cy="120900"/>
            </a:xfrm>
            <a:custGeom>
              <a:avLst/>
              <a:gdLst/>
              <a:ahLst/>
              <a:cxnLst/>
              <a:rect l="l" t="t" r="r" b="b"/>
              <a:pathLst>
                <a:path w="4188" h="4836" extrusionOk="0">
                  <a:moveTo>
                    <a:pt x="1" y="0"/>
                  </a:moveTo>
                  <a:lnTo>
                    <a:pt x="1" y="2791"/>
                  </a:lnTo>
                  <a:cubicBezTo>
                    <a:pt x="1" y="3240"/>
                    <a:pt x="51" y="3589"/>
                    <a:pt x="250" y="3888"/>
                  </a:cubicBezTo>
                  <a:cubicBezTo>
                    <a:pt x="400" y="4187"/>
                    <a:pt x="649" y="4436"/>
                    <a:pt x="948" y="4586"/>
                  </a:cubicBezTo>
                  <a:cubicBezTo>
                    <a:pt x="1297" y="4785"/>
                    <a:pt x="1646" y="4835"/>
                    <a:pt x="2094" y="4835"/>
                  </a:cubicBezTo>
                  <a:cubicBezTo>
                    <a:pt x="2493" y="4835"/>
                    <a:pt x="2892" y="4785"/>
                    <a:pt x="3191" y="4586"/>
                  </a:cubicBezTo>
                  <a:cubicBezTo>
                    <a:pt x="3490" y="4436"/>
                    <a:pt x="3739" y="4187"/>
                    <a:pt x="3939" y="3888"/>
                  </a:cubicBezTo>
                  <a:cubicBezTo>
                    <a:pt x="4088" y="3589"/>
                    <a:pt x="4188" y="3240"/>
                    <a:pt x="4188" y="2791"/>
                  </a:cubicBezTo>
                  <a:lnTo>
                    <a:pt x="4188" y="0"/>
                  </a:lnTo>
                  <a:lnTo>
                    <a:pt x="3241" y="0"/>
                  </a:lnTo>
                  <a:lnTo>
                    <a:pt x="3241" y="2791"/>
                  </a:lnTo>
                  <a:cubicBezTo>
                    <a:pt x="3241" y="3190"/>
                    <a:pt x="3141" y="3489"/>
                    <a:pt x="2942" y="3689"/>
                  </a:cubicBezTo>
                  <a:cubicBezTo>
                    <a:pt x="2742" y="3888"/>
                    <a:pt x="2443" y="4038"/>
                    <a:pt x="2094" y="4038"/>
                  </a:cubicBezTo>
                  <a:cubicBezTo>
                    <a:pt x="1746" y="4038"/>
                    <a:pt x="1446" y="3888"/>
                    <a:pt x="1247" y="3689"/>
                  </a:cubicBezTo>
                  <a:cubicBezTo>
                    <a:pt x="998" y="3489"/>
                    <a:pt x="898" y="3190"/>
                    <a:pt x="898" y="2791"/>
                  </a:cubicBezTo>
                  <a:lnTo>
                    <a:pt x="8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5466700" y="4775300"/>
              <a:ext cx="99725" cy="119650"/>
            </a:xfrm>
            <a:custGeom>
              <a:avLst/>
              <a:gdLst/>
              <a:ahLst/>
              <a:cxnLst/>
              <a:rect l="l" t="t" r="r" b="b"/>
              <a:pathLst>
                <a:path w="3989" h="4786" extrusionOk="0">
                  <a:moveTo>
                    <a:pt x="2283" y="778"/>
                  </a:moveTo>
                  <a:cubicBezTo>
                    <a:pt x="2443" y="778"/>
                    <a:pt x="2570" y="824"/>
                    <a:pt x="2643" y="897"/>
                  </a:cubicBezTo>
                  <a:cubicBezTo>
                    <a:pt x="2792" y="997"/>
                    <a:pt x="2892" y="1146"/>
                    <a:pt x="2892" y="1346"/>
                  </a:cubicBezTo>
                  <a:cubicBezTo>
                    <a:pt x="2892" y="1545"/>
                    <a:pt x="2792" y="1695"/>
                    <a:pt x="2643" y="1794"/>
                  </a:cubicBezTo>
                  <a:cubicBezTo>
                    <a:pt x="2543" y="1894"/>
                    <a:pt x="2343" y="1944"/>
                    <a:pt x="2094" y="1944"/>
                  </a:cubicBezTo>
                  <a:lnTo>
                    <a:pt x="948" y="1944"/>
                  </a:lnTo>
                  <a:lnTo>
                    <a:pt x="948" y="798"/>
                  </a:lnTo>
                  <a:lnTo>
                    <a:pt x="2094" y="798"/>
                  </a:lnTo>
                  <a:cubicBezTo>
                    <a:pt x="2161" y="784"/>
                    <a:pt x="2224" y="778"/>
                    <a:pt x="2283" y="778"/>
                  </a:cubicBezTo>
                  <a:close/>
                  <a:moveTo>
                    <a:pt x="2094" y="2692"/>
                  </a:moveTo>
                  <a:cubicBezTo>
                    <a:pt x="2393" y="2692"/>
                    <a:pt x="2643" y="2742"/>
                    <a:pt x="2792" y="2891"/>
                  </a:cubicBezTo>
                  <a:cubicBezTo>
                    <a:pt x="2942" y="2991"/>
                    <a:pt x="3041" y="3140"/>
                    <a:pt x="3041" y="3340"/>
                  </a:cubicBezTo>
                  <a:cubicBezTo>
                    <a:pt x="3041" y="3539"/>
                    <a:pt x="2942" y="3689"/>
                    <a:pt x="2792" y="3838"/>
                  </a:cubicBezTo>
                  <a:cubicBezTo>
                    <a:pt x="2643" y="3938"/>
                    <a:pt x="2393" y="3988"/>
                    <a:pt x="2094" y="3988"/>
                  </a:cubicBezTo>
                  <a:lnTo>
                    <a:pt x="948" y="3988"/>
                  </a:lnTo>
                  <a:lnTo>
                    <a:pt x="948" y="2692"/>
                  </a:lnTo>
                  <a:close/>
                  <a:moveTo>
                    <a:pt x="1" y="0"/>
                  </a:moveTo>
                  <a:lnTo>
                    <a:pt x="1" y="4785"/>
                  </a:lnTo>
                  <a:lnTo>
                    <a:pt x="2194" y="4785"/>
                  </a:lnTo>
                  <a:cubicBezTo>
                    <a:pt x="2742" y="4785"/>
                    <a:pt x="3191" y="4686"/>
                    <a:pt x="3490" y="4436"/>
                  </a:cubicBezTo>
                  <a:cubicBezTo>
                    <a:pt x="3839" y="4187"/>
                    <a:pt x="3988" y="3888"/>
                    <a:pt x="3988" y="3439"/>
                  </a:cubicBezTo>
                  <a:cubicBezTo>
                    <a:pt x="3988" y="3140"/>
                    <a:pt x="3889" y="2891"/>
                    <a:pt x="3739" y="2642"/>
                  </a:cubicBezTo>
                  <a:cubicBezTo>
                    <a:pt x="3540" y="2442"/>
                    <a:pt x="3291" y="2293"/>
                    <a:pt x="2991" y="2243"/>
                  </a:cubicBezTo>
                  <a:cubicBezTo>
                    <a:pt x="3241" y="2193"/>
                    <a:pt x="3440" y="2044"/>
                    <a:pt x="3590" y="1844"/>
                  </a:cubicBezTo>
                  <a:cubicBezTo>
                    <a:pt x="3739" y="1695"/>
                    <a:pt x="3789" y="1446"/>
                    <a:pt x="3789" y="1196"/>
                  </a:cubicBezTo>
                  <a:cubicBezTo>
                    <a:pt x="3789" y="798"/>
                    <a:pt x="3639" y="499"/>
                    <a:pt x="3340" y="299"/>
                  </a:cubicBezTo>
                  <a:cubicBezTo>
                    <a:pt x="3091" y="100"/>
                    <a:pt x="2692" y="0"/>
                    <a:pt x="214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5577600" y="4772800"/>
              <a:ext cx="97225" cy="123400"/>
            </a:xfrm>
            <a:custGeom>
              <a:avLst/>
              <a:gdLst/>
              <a:ahLst/>
              <a:cxnLst/>
              <a:rect l="l" t="t" r="r" b="b"/>
              <a:pathLst>
                <a:path w="3889" h="4936" extrusionOk="0">
                  <a:moveTo>
                    <a:pt x="2094" y="0"/>
                  </a:moveTo>
                  <a:cubicBezTo>
                    <a:pt x="1746" y="0"/>
                    <a:pt x="1446" y="50"/>
                    <a:pt x="1147" y="200"/>
                  </a:cubicBezTo>
                  <a:cubicBezTo>
                    <a:pt x="898" y="299"/>
                    <a:pt x="699" y="449"/>
                    <a:pt x="499" y="648"/>
                  </a:cubicBezTo>
                  <a:cubicBezTo>
                    <a:pt x="400" y="848"/>
                    <a:pt x="300" y="1097"/>
                    <a:pt x="300" y="1396"/>
                  </a:cubicBezTo>
                  <a:cubicBezTo>
                    <a:pt x="300" y="1695"/>
                    <a:pt x="400" y="1944"/>
                    <a:pt x="499" y="2144"/>
                  </a:cubicBezTo>
                  <a:cubicBezTo>
                    <a:pt x="649" y="2293"/>
                    <a:pt x="848" y="2443"/>
                    <a:pt x="1048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4" y="2941"/>
                    <a:pt x="2394" y="2991"/>
                  </a:cubicBezTo>
                  <a:cubicBezTo>
                    <a:pt x="2543" y="3041"/>
                    <a:pt x="2643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3" y="3938"/>
                  </a:cubicBezTo>
                  <a:cubicBezTo>
                    <a:pt x="2493" y="4038"/>
                    <a:pt x="2294" y="4088"/>
                    <a:pt x="2045" y="4088"/>
                  </a:cubicBezTo>
                  <a:cubicBezTo>
                    <a:pt x="1795" y="4088"/>
                    <a:pt x="1496" y="4038"/>
                    <a:pt x="1197" y="3888"/>
                  </a:cubicBezTo>
                  <a:cubicBezTo>
                    <a:pt x="898" y="3789"/>
                    <a:pt x="649" y="3589"/>
                    <a:pt x="400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46" y="4935"/>
                    <a:pt x="2045" y="4935"/>
                  </a:cubicBezTo>
                  <a:cubicBezTo>
                    <a:pt x="2394" y="4935"/>
                    <a:pt x="2693" y="4885"/>
                    <a:pt x="2992" y="4786"/>
                  </a:cubicBezTo>
                  <a:cubicBezTo>
                    <a:pt x="3291" y="4636"/>
                    <a:pt x="3490" y="4486"/>
                    <a:pt x="3640" y="4287"/>
                  </a:cubicBezTo>
                  <a:cubicBezTo>
                    <a:pt x="3789" y="4038"/>
                    <a:pt x="3889" y="3789"/>
                    <a:pt x="3889" y="3490"/>
                  </a:cubicBezTo>
                  <a:cubicBezTo>
                    <a:pt x="3889" y="3190"/>
                    <a:pt x="3789" y="2941"/>
                    <a:pt x="3640" y="2742"/>
                  </a:cubicBezTo>
                  <a:cubicBezTo>
                    <a:pt x="3540" y="2592"/>
                    <a:pt x="3341" y="2443"/>
                    <a:pt x="3141" y="2343"/>
                  </a:cubicBezTo>
                  <a:cubicBezTo>
                    <a:pt x="2942" y="2243"/>
                    <a:pt x="2643" y="2144"/>
                    <a:pt x="2344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6" y="1795"/>
                    <a:pt x="1546" y="1745"/>
                    <a:pt x="1446" y="1645"/>
                  </a:cubicBezTo>
                  <a:cubicBezTo>
                    <a:pt x="1347" y="1546"/>
                    <a:pt x="1297" y="1446"/>
                    <a:pt x="1297" y="1296"/>
                  </a:cubicBezTo>
                  <a:cubicBezTo>
                    <a:pt x="1297" y="1147"/>
                    <a:pt x="1397" y="1047"/>
                    <a:pt x="1496" y="947"/>
                  </a:cubicBezTo>
                  <a:cubicBezTo>
                    <a:pt x="1646" y="898"/>
                    <a:pt x="1795" y="848"/>
                    <a:pt x="2045" y="848"/>
                  </a:cubicBezTo>
                  <a:cubicBezTo>
                    <a:pt x="2244" y="848"/>
                    <a:pt x="2443" y="898"/>
                    <a:pt x="2693" y="947"/>
                  </a:cubicBezTo>
                  <a:cubicBezTo>
                    <a:pt x="2942" y="1047"/>
                    <a:pt x="3241" y="1147"/>
                    <a:pt x="3440" y="1296"/>
                  </a:cubicBezTo>
                  <a:lnTo>
                    <a:pt x="3839" y="499"/>
                  </a:lnTo>
                  <a:cubicBezTo>
                    <a:pt x="3590" y="349"/>
                    <a:pt x="3341" y="250"/>
                    <a:pt x="3042" y="150"/>
                  </a:cubicBezTo>
                  <a:cubicBezTo>
                    <a:pt x="2693" y="50"/>
                    <a:pt x="2394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5687275" y="4772800"/>
              <a:ext cx="109675" cy="123400"/>
            </a:xfrm>
            <a:custGeom>
              <a:avLst/>
              <a:gdLst/>
              <a:ahLst/>
              <a:cxnLst/>
              <a:rect l="l" t="t" r="r" b="b"/>
              <a:pathLst>
                <a:path w="4387" h="4936" extrusionOk="0">
                  <a:moveTo>
                    <a:pt x="2542" y="0"/>
                  </a:moveTo>
                  <a:cubicBezTo>
                    <a:pt x="2044" y="0"/>
                    <a:pt x="1645" y="150"/>
                    <a:pt x="1246" y="349"/>
                  </a:cubicBezTo>
                  <a:cubicBezTo>
                    <a:pt x="848" y="549"/>
                    <a:pt x="549" y="848"/>
                    <a:pt x="349" y="1246"/>
                  </a:cubicBezTo>
                  <a:cubicBezTo>
                    <a:pt x="100" y="1595"/>
                    <a:pt x="0" y="1994"/>
                    <a:pt x="0" y="2493"/>
                  </a:cubicBezTo>
                  <a:cubicBezTo>
                    <a:pt x="0" y="2941"/>
                    <a:pt x="100" y="3340"/>
                    <a:pt x="299" y="3739"/>
                  </a:cubicBezTo>
                  <a:cubicBezTo>
                    <a:pt x="549" y="4088"/>
                    <a:pt x="848" y="4387"/>
                    <a:pt x="1246" y="4636"/>
                  </a:cubicBezTo>
                  <a:cubicBezTo>
                    <a:pt x="1595" y="4835"/>
                    <a:pt x="2044" y="4935"/>
                    <a:pt x="2493" y="4935"/>
                  </a:cubicBezTo>
                  <a:cubicBezTo>
                    <a:pt x="2842" y="4935"/>
                    <a:pt x="3190" y="4885"/>
                    <a:pt x="3489" y="4736"/>
                  </a:cubicBezTo>
                  <a:cubicBezTo>
                    <a:pt x="3838" y="4586"/>
                    <a:pt x="4137" y="4387"/>
                    <a:pt x="4387" y="4138"/>
                  </a:cubicBezTo>
                  <a:lnTo>
                    <a:pt x="3838" y="3539"/>
                  </a:lnTo>
                  <a:cubicBezTo>
                    <a:pt x="3689" y="3689"/>
                    <a:pt x="3440" y="3838"/>
                    <a:pt x="3240" y="3938"/>
                  </a:cubicBezTo>
                  <a:cubicBezTo>
                    <a:pt x="2991" y="4038"/>
                    <a:pt x="2792" y="4088"/>
                    <a:pt x="2542" y="4088"/>
                  </a:cubicBezTo>
                  <a:cubicBezTo>
                    <a:pt x="2243" y="4088"/>
                    <a:pt x="1994" y="4038"/>
                    <a:pt x="1745" y="3888"/>
                  </a:cubicBezTo>
                  <a:cubicBezTo>
                    <a:pt x="1496" y="3739"/>
                    <a:pt x="1296" y="3539"/>
                    <a:pt x="1147" y="3290"/>
                  </a:cubicBezTo>
                  <a:cubicBezTo>
                    <a:pt x="997" y="3041"/>
                    <a:pt x="947" y="2742"/>
                    <a:pt x="947" y="2443"/>
                  </a:cubicBezTo>
                  <a:cubicBezTo>
                    <a:pt x="947" y="2144"/>
                    <a:pt x="997" y="1894"/>
                    <a:pt x="1147" y="1645"/>
                  </a:cubicBezTo>
                  <a:cubicBezTo>
                    <a:pt x="1296" y="1396"/>
                    <a:pt x="1496" y="1197"/>
                    <a:pt x="1745" y="1047"/>
                  </a:cubicBezTo>
                  <a:cubicBezTo>
                    <a:pt x="1994" y="898"/>
                    <a:pt x="2243" y="848"/>
                    <a:pt x="2542" y="848"/>
                  </a:cubicBezTo>
                  <a:cubicBezTo>
                    <a:pt x="2792" y="848"/>
                    <a:pt x="2991" y="898"/>
                    <a:pt x="3240" y="997"/>
                  </a:cubicBezTo>
                  <a:cubicBezTo>
                    <a:pt x="3489" y="1097"/>
                    <a:pt x="3689" y="1246"/>
                    <a:pt x="3838" y="1446"/>
                  </a:cubicBezTo>
                  <a:lnTo>
                    <a:pt x="4387" y="798"/>
                  </a:lnTo>
                  <a:cubicBezTo>
                    <a:pt x="4137" y="549"/>
                    <a:pt x="3888" y="349"/>
                    <a:pt x="3539" y="250"/>
                  </a:cubicBezTo>
                  <a:cubicBezTo>
                    <a:pt x="3190" y="100"/>
                    <a:pt x="2891" y="0"/>
                    <a:pt x="25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5815625" y="4775300"/>
              <a:ext cx="100950" cy="119650"/>
            </a:xfrm>
            <a:custGeom>
              <a:avLst/>
              <a:gdLst/>
              <a:ahLst/>
              <a:cxnLst/>
              <a:rect l="l" t="t" r="r" b="b"/>
              <a:pathLst>
                <a:path w="4038" h="4786" extrusionOk="0">
                  <a:moveTo>
                    <a:pt x="1994" y="798"/>
                  </a:moveTo>
                  <a:cubicBezTo>
                    <a:pt x="2343" y="798"/>
                    <a:pt x="2592" y="847"/>
                    <a:pt x="2792" y="997"/>
                  </a:cubicBezTo>
                  <a:cubicBezTo>
                    <a:pt x="2991" y="1146"/>
                    <a:pt x="3091" y="1346"/>
                    <a:pt x="3091" y="1645"/>
                  </a:cubicBezTo>
                  <a:cubicBezTo>
                    <a:pt x="3091" y="1944"/>
                    <a:pt x="2991" y="2193"/>
                    <a:pt x="2792" y="2343"/>
                  </a:cubicBezTo>
                  <a:cubicBezTo>
                    <a:pt x="2592" y="2492"/>
                    <a:pt x="2343" y="2542"/>
                    <a:pt x="1994" y="2542"/>
                  </a:cubicBezTo>
                  <a:lnTo>
                    <a:pt x="898" y="2542"/>
                  </a:lnTo>
                  <a:lnTo>
                    <a:pt x="898" y="798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898" y="4785"/>
                  </a:lnTo>
                  <a:lnTo>
                    <a:pt x="898" y="3390"/>
                  </a:lnTo>
                  <a:lnTo>
                    <a:pt x="1994" y="3390"/>
                  </a:lnTo>
                  <a:cubicBezTo>
                    <a:pt x="2094" y="3390"/>
                    <a:pt x="2144" y="3390"/>
                    <a:pt x="2194" y="3340"/>
                  </a:cubicBezTo>
                  <a:lnTo>
                    <a:pt x="2991" y="4785"/>
                  </a:lnTo>
                  <a:lnTo>
                    <a:pt x="4038" y="4785"/>
                  </a:lnTo>
                  <a:lnTo>
                    <a:pt x="2991" y="3190"/>
                  </a:lnTo>
                  <a:cubicBezTo>
                    <a:pt x="3290" y="3041"/>
                    <a:pt x="3539" y="2841"/>
                    <a:pt x="3689" y="2592"/>
                  </a:cubicBezTo>
                  <a:cubicBezTo>
                    <a:pt x="3888" y="2343"/>
                    <a:pt x="3938" y="1994"/>
                    <a:pt x="3938" y="1645"/>
                  </a:cubicBezTo>
                  <a:cubicBezTo>
                    <a:pt x="3938" y="1097"/>
                    <a:pt x="3789" y="698"/>
                    <a:pt x="3440" y="399"/>
                  </a:cubicBezTo>
                  <a:cubicBezTo>
                    <a:pt x="3091" y="150"/>
                    <a:pt x="2642" y="0"/>
                    <a:pt x="19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5939000" y="4775300"/>
              <a:ext cx="23700" cy="119650"/>
            </a:xfrm>
            <a:custGeom>
              <a:avLst/>
              <a:gdLst/>
              <a:ahLst/>
              <a:cxnLst/>
              <a:rect l="l" t="t" r="r" b="b"/>
              <a:pathLst>
                <a:path w="948" h="4786" extrusionOk="0">
                  <a:moveTo>
                    <a:pt x="0" y="0"/>
                  </a:moveTo>
                  <a:lnTo>
                    <a:pt x="0" y="4785"/>
                  </a:lnTo>
                  <a:lnTo>
                    <a:pt x="947" y="4785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5992575" y="4775300"/>
              <a:ext cx="98475" cy="119650"/>
            </a:xfrm>
            <a:custGeom>
              <a:avLst/>
              <a:gdLst/>
              <a:ahLst/>
              <a:cxnLst/>
              <a:rect l="l" t="t" r="r" b="b"/>
              <a:pathLst>
                <a:path w="3939" h="4786" extrusionOk="0">
                  <a:moveTo>
                    <a:pt x="2234" y="778"/>
                  </a:moveTo>
                  <a:cubicBezTo>
                    <a:pt x="2397" y="778"/>
                    <a:pt x="2533" y="824"/>
                    <a:pt x="2642" y="897"/>
                  </a:cubicBezTo>
                  <a:cubicBezTo>
                    <a:pt x="2742" y="997"/>
                    <a:pt x="2842" y="1146"/>
                    <a:pt x="2842" y="1346"/>
                  </a:cubicBezTo>
                  <a:cubicBezTo>
                    <a:pt x="2842" y="1545"/>
                    <a:pt x="2742" y="1695"/>
                    <a:pt x="2642" y="1794"/>
                  </a:cubicBezTo>
                  <a:cubicBezTo>
                    <a:pt x="2493" y="1894"/>
                    <a:pt x="2293" y="1944"/>
                    <a:pt x="2044" y="1944"/>
                  </a:cubicBezTo>
                  <a:lnTo>
                    <a:pt x="898" y="1944"/>
                  </a:lnTo>
                  <a:lnTo>
                    <a:pt x="898" y="798"/>
                  </a:lnTo>
                  <a:lnTo>
                    <a:pt x="2044" y="798"/>
                  </a:lnTo>
                  <a:cubicBezTo>
                    <a:pt x="2111" y="784"/>
                    <a:pt x="2174" y="778"/>
                    <a:pt x="2234" y="778"/>
                  </a:cubicBezTo>
                  <a:close/>
                  <a:moveTo>
                    <a:pt x="2044" y="2692"/>
                  </a:moveTo>
                  <a:cubicBezTo>
                    <a:pt x="2343" y="2692"/>
                    <a:pt x="2592" y="2742"/>
                    <a:pt x="2742" y="2891"/>
                  </a:cubicBezTo>
                  <a:cubicBezTo>
                    <a:pt x="2891" y="2991"/>
                    <a:pt x="2991" y="3140"/>
                    <a:pt x="2991" y="3340"/>
                  </a:cubicBezTo>
                  <a:cubicBezTo>
                    <a:pt x="2991" y="3539"/>
                    <a:pt x="2891" y="3689"/>
                    <a:pt x="2742" y="3838"/>
                  </a:cubicBezTo>
                  <a:cubicBezTo>
                    <a:pt x="2592" y="3938"/>
                    <a:pt x="2343" y="3988"/>
                    <a:pt x="2044" y="3988"/>
                  </a:cubicBezTo>
                  <a:lnTo>
                    <a:pt x="898" y="3988"/>
                  </a:lnTo>
                  <a:lnTo>
                    <a:pt x="898" y="2692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2194" y="4785"/>
                  </a:lnTo>
                  <a:cubicBezTo>
                    <a:pt x="2742" y="4785"/>
                    <a:pt x="3141" y="4686"/>
                    <a:pt x="3490" y="4436"/>
                  </a:cubicBezTo>
                  <a:cubicBezTo>
                    <a:pt x="3789" y="4187"/>
                    <a:pt x="3938" y="3888"/>
                    <a:pt x="3938" y="3439"/>
                  </a:cubicBezTo>
                  <a:cubicBezTo>
                    <a:pt x="3938" y="3140"/>
                    <a:pt x="3838" y="2891"/>
                    <a:pt x="3689" y="2642"/>
                  </a:cubicBezTo>
                  <a:cubicBezTo>
                    <a:pt x="3490" y="2442"/>
                    <a:pt x="3240" y="2293"/>
                    <a:pt x="2941" y="2243"/>
                  </a:cubicBezTo>
                  <a:cubicBezTo>
                    <a:pt x="3191" y="2193"/>
                    <a:pt x="3390" y="2044"/>
                    <a:pt x="3539" y="1844"/>
                  </a:cubicBezTo>
                  <a:cubicBezTo>
                    <a:pt x="3689" y="1695"/>
                    <a:pt x="3739" y="1446"/>
                    <a:pt x="3739" y="1196"/>
                  </a:cubicBezTo>
                  <a:cubicBezTo>
                    <a:pt x="3739" y="798"/>
                    <a:pt x="3589" y="499"/>
                    <a:pt x="3340" y="299"/>
                  </a:cubicBezTo>
                  <a:cubicBezTo>
                    <a:pt x="3041" y="100"/>
                    <a:pt x="2642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6113450" y="4775300"/>
              <a:ext cx="89750" cy="119650"/>
            </a:xfrm>
            <a:custGeom>
              <a:avLst/>
              <a:gdLst/>
              <a:ahLst/>
              <a:cxnLst/>
              <a:rect l="l" t="t" r="r" b="b"/>
              <a:pathLst>
                <a:path w="3590" h="4786" extrusionOk="0">
                  <a:moveTo>
                    <a:pt x="0" y="0"/>
                  </a:moveTo>
                  <a:lnTo>
                    <a:pt x="0" y="4785"/>
                  </a:lnTo>
                  <a:lnTo>
                    <a:pt x="3589" y="4785"/>
                  </a:lnTo>
                  <a:lnTo>
                    <a:pt x="3589" y="3988"/>
                  </a:lnTo>
                  <a:lnTo>
                    <a:pt x="898" y="3988"/>
                  </a:lnTo>
                  <a:lnTo>
                    <a:pt x="898" y="2791"/>
                  </a:lnTo>
                  <a:lnTo>
                    <a:pt x="3240" y="2791"/>
                  </a:lnTo>
                  <a:lnTo>
                    <a:pt x="3240" y="1994"/>
                  </a:lnTo>
                  <a:lnTo>
                    <a:pt x="898" y="1994"/>
                  </a:lnTo>
                  <a:lnTo>
                    <a:pt x="898" y="798"/>
                  </a:lnTo>
                  <a:lnTo>
                    <a:pt x="3539" y="798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6093500" y="3742250"/>
              <a:ext cx="427450" cy="51100"/>
            </a:xfrm>
            <a:custGeom>
              <a:avLst/>
              <a:gdLst/>
              <a:ahLst/>
              <a:cxnLst/>
              <a:rect l="l" t="t" r="r" b="b"/>
              <a:pathLst>
                <a:path w="17098" h="2044" extrusionOk="0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6093500" y="3835700"/>
              <a:ext cx="427450" cy="51125"/>
            </a:xfrm>
            <a:custGeom>
              <a:avLst/>
              <a:gdLst/>
              <a:ahLst/>
              <a:cxnLst/>
              <a:rect l="l" t="t" r="r" b="b"/>
              <a:pathLst>
                <a:path w="17098" h="2045" extrusionOk="0">
                  <a:moveTo>
                    <a:pt x="1" y="1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6093500" y="3927925"/>
              <a:ext cx="427450" cy="51100"/>
            </a:xfrm>
            <a:custGeom>
              <a:avLst/>
              <a:gdLst/>
              <a:ahLst/>
              <a:cxnLst/>
              <a:rect l="l" t="t" r="r" b="b"/>
              <a:pathLst>
                <a:path w="17098" h="2044" extrusionOk="0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5841800" y="3742250"/>
              <a:ext cx="83500" cy="83500"/>
            </a:xfrm>
            <a:custGeom>
              <a:avLst/>
              <a:gdLst/>
              <a:ahLst/>
              <a:cxnLst/>
              <a:rect l="l" t="t" r="r" b="b"/>
              <a:pathLst>
                <a:path w="3340" h="3340" extrusionOk="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5705975" y="3742250"/>
              <a:ext cx="83500" cy="83500"/>
            </a:xfrm>
            <a:custGeom>
              <a:avLst/>
              <a:gdLst/>
              <a:ahLst/>
              <a:cxnLst/>
              <a:rect l="l" t="t" r="r" b="b"/>
              <a:pathLst>
                <a:path w="3340" h="3340" extrusionOk="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5570125" y="3742250"/>
              <a:ext cx="83525" cy="83500"/>
            </a:xfrm>
            <a:custGeom>
              <a:avLst/>
              <a:gdLst/>
              <a:ahLst/>
              <a:cxnLst/>
              <a:rect l="l" t="t" r="r" b="b"/>
              <a:pathLst>
                <a:path w="3341" h="3340" extrusionOk="0">
                  <a:moveTo>
                    <a:pt x="1646" y="0"/>
                  </a:moveTo>
                  <a:cubicBezTo>
                    <a:pt x="749" y="0"/>
                    <a:pt x="1" y="748"/>
                    <a:pt x="1" y="1695"/>
                  </a:cubicBezTo>
                  <a:cubicBezTo>
                    <a:pt x="1" y="2592"/>
                    <a:pt x="749" y="3340"/>
                    <a:pt x="1646" y="3340"/>
                  </a:cubicBezTo>
                  <a:cubicBezTo>
                    <a:pt x="2593" y="3340"/>
                    <a:pt x="3341" y="2592"/>
                    <a:pt x="3341" y="1695"/>
                  </a:cubicBezTo>
                  <a:cubicBezTo>
                    <a:pt x="3341" y="748"/>
                    <a:pt x="2593" y="0"/>
                    <a:pt x="164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1055400" y="4487993"/>
              <a:ext cx="559550" cy="558275"/>
            </a:xfrm>
            <a:custGeom>
              <a:avLst/>
              <a:gdLst/>
              <a:ahLst/>
              <a:cxnLst/>
              <a:rect l="l" t="t" r="r" b="b"/>
              <a:pathLst>
                <a:path w="22382" h="22331" extrusionOk="0">
                  <a:moveTo>
                    <a:pt x="11216" y="0"/>
                  </a:moveTo>
                  <a:cubicBezTo>
                    <a:pt x="5035" y="0"/>
                    <a:pt x="1" y="4985"/>
                    <a:pt x="1" y="11165"/>
                  </a:cubicBezTo>
                  <a:cubicBezTo>
                    <a:pt x="1" y="17346"/>
                    <a:pt x="5035" y="22331"/>
                    <a:pt x="11216" y="22331"/>
                  </a:cubicBezTo>
                  <a:cubicBezTo>
                    <a:pt x="17347" y="22331"/>
                    <a:pt x="22381" y="17346"/>
                    <a:pt x="22381" y="11165"/>
                  </a:cubicBezTo>
                  <a:cubicBezTo>
                    <a:pt x="22381" y="4985"/>
                    <a:pt x="17347" y="0"/>
                    <a:pt x="11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1253550" y="4518550"/>
              <a:ext cx="164500" cy="193250"/>
            </a:xfrm>
            <a:custGeom>
              <a:avLst/>
              <a:gdLst/>
              <a:ahLst/>
              <a:cxnLst/>
              <a:rect l="l" t="t" r="r" b="b"/>
              <a:pathLst>
                <a:path w="6580" h="7730" extrusionOk="0">
                  <a:moveTo>
                    <a:pt x="3377" y="1"/>
                  </a:moveTo>
                  <a:cubicBezTo>
                    <a:pt x="3348" y="1"/>
                    <a:pt x="3319" y="1"/>
                    <a:pt x="3290" y="2"/>
                  </a:cubicBezTo>
                  <a:cubicBezTo>
                    <a:pt x="1446" y="2"/>
                    <a:pt x="0" y="1447"/>
                    <a:pt x="0" y="3242"/>
                  </a:cubicBezTo>
                  <a:lnTo>
                    <a:pt x="0" y="4488"/>
                  </a:lnTo>
                  <a:cubicBezTo>
                    <a:pt x="0" y="6282"/>
                    <a:pt x="1446" y="7728"/>
                    <a:pt x="3290" y="7728"/>
                  </a:cubicBezTo>
                  <a:cubicBezTo>
                    <a:pt x="3319" y="7729"/>
                    <a:pt x="3348" y="7729"/>
                    <a:pt x="3377" y="7729"/>
                  </a:cubicBezTo>
                  <a:cubicBezTo>
                    <a:pt x="5132" y="7729"/>
                    <a:pt x="6580" y="6253"/>
                    <a:pt x="6580" y="4488"/>
                  </a:cubicBezTo>
                  <a:lnTo>
                    <a:pt x="6580" y="3242"/>
                  </a:lnTo>
                  <a:cubicBezTo>
                    <a:pt x="6531" y="1477"/>
                    <a:pt x="5131" y="1"/>
                    <a:pt x="3377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1197450" y="4740400"/>
              <a:ext cx="275425" cy="159525"/>
            </a:xfrm>
            <a:custGeom>
              <a:avLst/>
              <a:gdLst/>
              <a:ahLst/>
              <a:cxnLst/>
              <a:rect l="l" t="t" r="r" b="b"/>
              <a:pathLst>
                <a:path w="11017" h="6381" extrusionOk="0">
                  <a:moveTo>
                    <a:pt x="2942" y="0"/>
                  </a:moveTo>
                  <a:cubicBezTo>
                    <a:pt x="1297" y="0"/>
                    <a:pt x="1" y="1296"/>
                    <a:pt x="1" y="2941"/>
                  </a:cubicBezTo>
                  <a:lnTo>
                    <a:pt x="1" y="6381"/>
                  </a:lnTo>
                  <a:lnTo>
                    <a:pt x="11017" y="6381"/>
                  </a:lnTo>
                  <a:lnTo>
                    <a:pt x="11017" y="2941"/>
                  </a:lnTo>
                  <a:cubicBezTo>
                    <a:pt x="11017" y="1296"/>
                    <a:pt x="9721" y="0"/>
                    <a:pt x="807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6017500" y="3252500"/>
              <a:ext cx="77275" cy="77300"/>
            </a:xfrm>
            <a:custGeom>
              <a:avLst/>
              <a:gdLst/>
              <a:ahLst/>
              <a:cxnLst/>
              <a:rect l="l" t="t" r="r" b="b"/>
              <a:pathLst>
                <a:path w="3091" h="3092" fill="none" extrusionOk="0">
                  <a:moveTo>
                    <a:pt x="0" y="3091"/>
                  </a:moveTo>
                  <a:lnTo>
                    <a:pt x="0" y="1"/>
                  </a:lnTo>
                  <a:lnTo>
                    <a:pt x="3091" y="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6190700" y="3252500"/>
              <a:ext cx="77300" cy="77300"/>
            </a:xfrm>
            <a:custGeom>
              <a:avLst/>
              <a:gdLst/>
              <a:ahLst/>
              <a:cxnLst/>
              <a:rect l="l" t="t" r="r" b="b"/>
              <a:pathLst>
                <a:path w="3092" h="3092" fill="none" extrusionOk="0">
                  <a:moveTo>
                    <a:pt x="3091" y="3091"/>
                  </a:moveTo>
                  <a:lnTo>
                    <a:pt x="3091" y="1"/>
                  </a:ln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6017500" y="3398300"/>
              <a:ext cx="77275" cy="77300"/>
            </a:xfrm>
            <a:custGeom>
              <a:avLst/>
              <a:gdLst/>
              <a:ahLst/>
              <a:cxnLst/>
              <a:rect l="l" t="t" r="r" b="b"/>
              <a:pathLst>
                <a:path w="3091" h="3092" fill="none" extrusionOk="0">
                  <a:moveTo>
                    <a:pt x="0" y="1"/>
                  </a:moveTo>
                  <a:lnTo>
                    <a:pt x="0" y="3091"/>
                  </a:lnTo>
                  <a:lnTo>
                    <a:pt x="3091" y="309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6190700" y="3398300"/>
              <a:ext cx="77300" cy="77300"/>
            </a:xfrm>
            <a:custGeom>
              <a:avLst/>
              <a:gdLst/>
              <a:ahLst/>
              <a:cxnLst/>
              <a:rect l="l" t="t" r="r" b="b"/>
              <a:pathLst>
                <a:path w="3092" h="3092" fill="none" extrusionOk="0">
                  <a:moveTo>
                    <a:pt x="3091" y="1"/>
                  </a:moveTo>
                  <a:lnTo>
                    <a:pt x="3091" y="3091"/>
                  </a:lnTo>
                  <a:lnTo>
                    <a:pt x="1" y="309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1683450" y="3282425"/>
              <a:ext cx="118400" cy="162025"/>
            </a:xfrm>
            <a:custGeom>
              <a:avLst/>
              <a:gdLst/>
              <a:ahLst/>
              <a:cxnLst/>
              <a:rect l="l" t="t" r="r" b="b"/>
              <a:pathLst>
                <a:path w="4736" h="6481" extrusionOk="0">
                  <a:moveTo>
                    <a:pt x="1" y="0"/>
                  </a:moveTo>
                  <a:lnTo>
                    <a:pt x="1" y="6480"/>
                  </a:lnTo>
                  <a:lnTo>
                    <a:pt x="4736" y="3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1986275" y="3282425"/>
              <a:ext cx="119650" cy="162025"/>
            </a:xfrm>
            <a:custGeom>
              <a:avLst/>
              <a:gdLst/>
              <a:ahLst/>
              <a:cxnLst/>
              <a:rect l="l" t="t" r="r" b="b"/>
              <a:pathLst>
                <a:path w="4786" h="6481" extrusionOk="0">
                  <a:moveTo>
                    <a:pt x="0" y="0"/>
                  </a:moveTo>
                  <a:lnTo>
                    <a:pt x="0" y="6480"/>
                  </a:lnTo>
                  <a:lnTo>
                    <a:pt x="4785" y="3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2144525" y="3282425"/>
              <a:ext cx="25" cy="162025"/>
            </a:xfrm>
            <a:custGeom>
              <a:avLst/>
              <a:gdLst/>
              <a:ahLst/>
              <a:cxnLst/>
              <a:rect l="l" t="t" r="r" b="b"/>
              <a:pathLst>
                <a:path w="1" h="6481" fill="none" extrusionOk="0">
                  <a:moveTo>
                    <a:pt x="0" y="0"/>
                  </a:moveTo>
                  <a:lnTo>
                    <a:pt x="0" y="6480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1342025" y="3282425"/>
              <a:ext cx="118400" cy="162025"/>
            </a:xfrm>
            <a:custGeom>
              <a:avLst/>
              <a:gdLst/>
              <a:ahLst/>
              <a:cxnLst/>
              <a:rect l="l" t="t" r="r" b="b"/>
              <a:pathLst>
                <a:path w="4736" h="6481" extrusionOk="0">
                  <a:moveTo>
                    <a:pt x="4735" y="0"/>
                  </a:moveTo>
                  <a:lnTo>
                    <a:pt x="0" y="3240"/>
                  </a:lnTo>
                  <a:lnTo>
                    <a:pt x="4735" y="6480"/>
                  </a:lnTo>
                  <a:lnTo>
                    <a:pt x="4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1303375" y="3282425"/>
              <a:ext cx="25" cy="162025"/>
            </a:xfrm>
            <a:custGeom>
              <a:avLst/>
              <a:gdLst/>
              <a:ahLst/>
              <a:cxnLst/>
              <a:rect l="l" t="t" r="r" b="b"/>
              <a:pathLst>
                <a:path w="1" h="6481" fill="none" extrusionOk="0">
                  <a:moveTo>
                    <a:pt x="1" y="0"/>
                  </a:moveTo>
                  <a:lnTo>
                    <a:pt x="1" y="6480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6" name="Google Shape;746;p35"/>
          <p:cNvCxnSpPr/>
          <p:nvPr/>
        </p:nvCxnSpPr>
        <p:spPr>
          <a:xfrm>
            <a:off x="311700" y="105399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1C93AE8-772B-6F29-BAF5-E55327D26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121" y="1484850"/>
            <a:ext cx="2792111" cy="1289573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E4605AB-3048-CE9D-3531-17C2D92B9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289" y="1388567"/>
            <a:ext cx="4007906" cy="27613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709</Words>
  <Application>Microsoft Office PowerPoint</Application>
  <PresentationFormat>On-screen Show (16:9)</PresentationFormat>
  <Paragraphs>54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Bree Serif</vt:lpstr>
      <vt:lpstr>Roboto Mono Thin</vt:lpstr>
      <vt:lpstr>Roboto Thin</vt:lpstr>
      <vt:lpstr>Roboto Light</vt:lpstr>
      <vt:lpstr>Impact</vt:lpstr>
      <vt:lpstr>Didact Gothic</vt:lpstr>
      <vt:lpstr>Roboto Black</vt:lpstr>
      <vt:lpstr>WEB PROPOSAL</vt:lpstr>
      <vt:lpstr>Front-end və  Back-end arxitekturası</vt:lpstr>
      <vt:lpstr>Mündəricat</vt:lpstr>
      <vt:lpstr>PowerPoint Presentation</vt:lpstr>
      <vt:lpstr>Giriş hissəsində, front-end və back-end arxitekturası haqqında əsas konseptual fərqlər və işləmə prinsipləri barədə müzakirə olunacaq. </vt:lpstr>
      <vt:lpstr>İşləmə prinsipləri:</vt:lpstr>
      <vt:lpstr>PowerPoint Presentation</vt:lpstr>
      <vt:lpstr>Front-end Arxitekturası</vt:lpstr>
      <vt:lpstr>Back-end Arxitekturası</vt:lpstr>
      <vt:lpstr>Front və Back-in ən gözəl izahı </vt:lpstr>
      <vt:lpstr>Dinlədiyiniz üçün təşəkkürlər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və  Back-end arxitekturası</dc:title>
  <dc:creator>Zakir Aliyev</dc:creator>
  <cp:lastModifiedBy>Zakir Aliyev Agamehdi</cp:lastModifiedBy>
  <cp:revision>1</cp:revision>
  <dcterms:modified xsi:type="dcterms:W3CDTF">2023-04-03T00:41:42Z</dcterms:modified>
</cp:coreProperties>
</file>