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7"/>
  </p:notesMasterIdLst>
  <p:sldIdLst>
    <p:sldId id="256" r:id="rId2"/>
    <p:sldId id="258" r:id="rId3"/>
    <p:sldId id="257" r:id="rId4"/>
    <p:sldId id="259" r:id="rId5"/>
    <p:sldId id="304" r:id="rId6"/>
    <p:sldId id="265" r:id="rId7"/>
    <p:sldId id="266" r:id="rId8"/>
    <p:sldId id="308" r:id="rId9"/>
    <p:sldId id="267" r:id="rId10"/>
    <p:sldId id="268" r:id="rId11"/>
    <p:sldId id="305" r:id="rId12"/>
    <p:sldId id="310" r:id="rId13"/>
    <p:sldId id="311" r:id="rId14"/>
    <p:sldId id="312" r:id="rId15"/>
    <p:sldId id="269" r:id="rId16"/>
    <p:sldId id="270" r:id="rId17"/>
    <p:sldId id="271" r:id="rId18"/>
    <p:sldId id="272" r:id="rId19"/>
    <p:sldId id="273" r:id="rId20"/>
    <p:sldId id="276" r:id="rId21"/>
    <p:sldId id="284" r:id="rId22"/>
    <p:sldId id="285" r:id="rId23"/>
    <p:sldId id="277" r:id="rId24"/>
    <p:sldId id="281" r:id="rId25"/>
    <p:sldId id="282" r:id="rId26"/>
    <p:sldId id="286" r:id="rId27"/>
    <p:sldId id="287" r:id="rId28"/>
    <p:sldId id="289" r:id="rId29"/>
    <p:sldId id="288" r:id="rId30"/>
    <p:sldId id="290" r:id="rId31"/>
    <p:sldId id="291" r:id="rId32"/>
    <p:sldId id="279" r:id="rId33"/>
    <p:sldId id="292" r:id="rId34"/>
    <p:sldId id="313" r:id="rId35"/>
    <p:sldId id="314" r:id="rId36"/>
    <p:sldId id="315" r:id="rId37"/>
    <p:sldId id="316" r:id="rId38"/>
    <p:sldId id="293" r:id="rId39"/>
    <p:sldId id="294" r:id="rId40"/>
    <p:sldId id="295" r:id="rId41"/>
    <p:sldId id="296" r:id="rId42"/>
    <p:sldId id="298" r:id="rId43"/>
    <p:sldId id="299" r:id="rId44"/>
    <p:sldId id="301" r:id="rId45"/>
    <p:sldId id="30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87"/>
    <p:restoredTop sz="82910"/>
  </p:normalViewPr>
  <p:slideViewPr>
    <p:cSldViewPr snapToGrid="0" snapToObjects="1">
      <p:cViewPr>
        <p:scale>
          <a:sx n="102" d="100"/>
          <a:sy n="102" d="100"/>
        </p:scale>
        <p:origin x="472" y="256"/>
      </p:cViewPr>
      <p:guideLst>
        <p:guide orient="horz" pos="2160"/>
        <p:guide pos="3816"/>
      </p:guideLst>
    </p:cSldViewPr>
  </p:slideViewPr>
  <p:notesTextViewPr>
    <p:cViewPr>
      <p:scale>
        <a:sx n="114" d="100"/>
        <a:sy n="114"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D27B38-BC7B-0F42-9939-18E2CF59109A}" type="datetimeFigureOut">
              <a:rPr lang="en-US" smtClean="0"/>
              <a:t>8/2/17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C6D0C-1D89-BF45-8B1A-0D3C57F306C2}" type="slidenum">
              <a:rPr lang="en-US" smtClean="0"/>
              <a:t>‹#›</a:t>
            </a:fld>
            <a:endParaRPr lang="en-US"/>
          </a:p>
        </p:txBody>
      </p:sp>
    </p:spTree>
    <p:extLst>
      <p:ext uri="{BB962C8B-B14F-4D97-AF65-F5344CB8AC3E}">
        <p14:creationId xmlns:p14="http://schemas.microsoft.com/office/powerpoint/2010/main" val="1029584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/apps/news/</a:t>
            </a:r>
            <a:r>
              <a:rPr lang="en-US" dirty="0" err="1" smtClean="0"/>
              <a:t>story.asp?NewsID</a:t>
            </a:r>
            <a:r>
              <a:rPr lang="en-US" dirty="0" smtClean="0"/>
              <a:t>=23283</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2</a:t>
            </a:fld>
            <a:endParaRPr lang="en-US"/>
          </a:p>
        </p:txBody>
      </p:sp>
    </p:spTree>
    <p:extLst>
      <p:ext uri="{BB962C8B-B14F-4D97-AF65-F5344CB8AC3E}">
        <p14:creationId xmlns:p14="http://schemas.microsoft.com/office/powerpoint/2010/main" val="226635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13</a:t>
            </a:fld>
            <a:endParaRPr lang="en-US"/>
          </a:p>
        </p:txBody>
      </p:sp>
    </p:spTree>
    <p:extLst>
      <p:ext uri="{BB962C8B-B14F-4D97-AF65-F5344CB8AC3E}">
        <p14:creationId xmlns:p14="http://schemas.microsoft.com/office/powerpoint/2010/main" val="1010993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Slide</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14</a:t>
            </a:fld>
            <a:endParaRPr lang="en-US"/>
          </a:p>
        </p:txBody>
      </p:sp>
    </p:spTree>
    <p:extLst>
      <p:ext uri="{BB962C8B-B14F-4D97-AF65-F5344CB8AC3E}">
        <p14:creationId xmlns:p14="http://schemas.microsoft.com/office/powerpoint/2010/main" val="694763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www.vagrantup.com</a:t>
            </a:r>
            <a:r>
              <a:rPr lang="en-US" dirty="0" smtClean="0"/>
              <a:t>/intro/</a:t>
            </a:r>
            <a:r>
              <a:rPr lang="en-US" dirty="0" err="1" smtClean="0"/>
              <a:t>index.html</a:t>
            </a:r>
            <a:r>
              <a:rPr lang="en-US" baseline="0" dirty="0" smtClean="0"/>
              <a:t> - </a:t>
            </a:r>
            <a:r>
              <a:rPr lang="en-US" dirty="0" smtClean="0"/>
              <a:t>https</a:t>
            </a:r>
            <a:r>
              <a:rPr lang="en-US" dirty="0" smtClean="0"/>
              <a:t>://</a:t>
            </a:r>
            <a:r>
              <a:rPr lang="en-US" dirty="0" err="1" smtClean="0"/>
              <a:t>www.hashicorp.com</a:t>
            </a:r>
            <a:r>
              <a:rPr lang="en-US" dirty="0" smtClean="0"/>
              <a:t>/blog/the-</a:t>
            </a:r>
            <a:r>
              <a:rPr lang="en-US" dirty="0" err="1" smtClean="0"/>
              <a:t>tao</a:t>
            </a:r>
            <a:r>
              <a:rPr lang="en-US" dirty="0" smtClean="0"/>
              <a:t>-of-</a:t>
            </a:r>
            <a:r>
              <a:rPr lang="en-US" dirty="0" err="1" smtClean="0"/>
              <a:t>hashicorp</a:t>
            </a:r>
            <a:r>
              <a:rPr lang="en-US" dirty="0" smtClean="0"/>
              <a:t>/</a:t>
            </a:r>
          </a:p>
          <a:p>
            <a:endParaRPr lang="en-US" dirty="0" smtClean="0"/>
          </a:p>
          <a:p>
            <a:r>
              <a:rPr lang="en-US" dirty="0" smtClean="0"/>
              <a:t>Composability</a:t>
            </a:r>
            <a:r>
              <a:rPr lang="en-US" baseline="0" dirty="0" smtClean="0"/>
              <a:t> is self-contained and modular, stateless and ephemeral </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16</a:t>
            </a:fld>
            <a:endParaRPr lang="en-US"/>
          </a:p>
        </p:txBody>
      </p:sp>
    </p:spTree>
    <p:extLst>
      <p:ext uri="{BB962C8B-B14F-4D97-AF65-F5344CB8AC3E}">
        <p14:creationId xmlns:p14="http://schemas.microsoft.com/office/powerpoint/2010/main" val="1547968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Slide</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17</a:t>
            </a:fld>
            <a:endParaRPr lang="en-US"/>
          </a:p>
        </p:txBody>
      </p:sp>
    </p:spTree>
    <p:extLst>
      <p:ext uri="{BB962C8B-B14F-4D97-AF65-F5344CB8AC3E}">
        <p14:creationId xmlns:p14="http://schemas.microsoft.com/office/powerpoint/2010/main" val="388297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www.vagrantup.com</a:t>
            </a:r>
            <a:r>
              <a:rPr lang="en-US" dirty="0" smtClean="0"/>
              <a:t>/intro/</a:t>
            </a:r>
            <a:r>
              <a:rPr lang="en-US" dirty="0" err="1" smtClean="0"/>
              <a:t>index.html</a:t>
            </a:r>
            <a:endParaRPr lang="en-US" dirty="0" smtClean="0"/>
          </a:p>
          <a:p>
            <a:endParaRPr lang="en-US" dirty="0" smtClean="0"/>
          </a:p>
          <a:p>
            <a:r>
              <a:rPr lang="en-US" dirty="0" smtClean="0"/>
              <a:t>https://</a:t>
            </a:r>
            <a:r>
              <a:rPr lang="en-US" dirty="0" err="1" smtClean="0"/>
              <a:t>www.hashicorp.com</a:t>
            </a:r>
            <a:r>
              <a:rPr lang="en-US" dirty="0" smtClean="0"/>
              <a:t>/blog/the-</a:t>
            </a:r>
            <a:r>
              <a:rPr lang="en-US" dirty="0" err="1" smtClean="0"/>
              <a:t>tao</a:t>
            </a:r>
            <a:r>
              <a:rPr lang="en-US" dirty="0" smtClean="0"/>
              <a:t>-of-</a:t>
            </a:r>
            <a:r>
              <a:rPr lang="en-US" dirty="0" err="1" smtClean="0"/>
              <a:t>hashicorp</a:t>
            </a:r>
            <a:r>
              <a:rPr lang="en-US" dirty="0" smtClean="0"/>
              <a:t>/</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18</a:t>
            </a:fld>
            <a:endParaRPr lang="en-US"/>
          </a:p>
        </p:txBody>
      </p:sp>
    </p:spTree>
    <p:extLst>
      <p:ext uri="{BB962C8B-B14F-4D97-AF65-F5344CB8AC3E}">
        <p14:creationId xmlns:p14="http://schemas.microsoft.com/office/powerpoint/2010/main" val="1084212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20</a:t>
            </a:fld>
            <a:endParaRPr lang="en-US"/>
          </a:p>
        </p:txBody>
      </p:sp>
    </p:spTree>
    <p:extLst>
      <p:ext uri="{BB962C8B-B14F-4D97-AF65-F5344CB8AC3E}">
        <p14:creationId xmlns:p14="http://schemas.microsoft.com/office/powerpoint/2010/main" val="1413427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21</a:t>
            </a:fld>
            <a:endParaRPr lang="en-US"/>
          </a:p>
        </p:txBody>
      </p:sp>
    </p:spTree>
    <p:extLst>
      <p:ext uri="{BB962C8B-B14F-4D97-AF65-F5344CB8AC3E}">
        <p14:creationId xmlns:p14="http://schemas.microsoft.com/office/powerpoint/2010/main" val="296489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22</a:t>
            </a:fld>
            <a:endParaRPr lang="en-US"/>
          </a:p>
        </p:txBody>
      </p:sp>
    </p:spTree>
    <p:extLst>
      <p:ext uri="{BB962C8B-B14F-4D97-AF65-F5344CB8AC3E}">
        <p14:creationId xmlns:p14="http://schemas.microsoft.com/office/powerpoint/2010/main" val="991466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en.wikipedia.org</a:t>
            </a:r>
            <a:r>
              <a:rPr lang="en-US" dirty="0" smtClean="0"/>
              <a:t>/wiki/</a:t>
            </a:r>
            <a:r>
              <a:rPr lang="en-US" dirty="0" err="1" smtClean="0"/>
              <a:t>Infrastructure_as_Code</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23</a:t>
            </a:fld>
            <a:endParaRPr lang="en-US"/>
          </a:p>
        </p:txBody>
      </p:sp>
    </p:spTree>
    <p:extLst>
      <p:ext uri="{BB962C8B-B14F-4D97-AF65-F5344CB8AC3E}">
        <p14:creationId xmlns:p14="http://schemas.microsoft.com/office/powerpoint/2010/main" val="165328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www.vagrantup.com</a:t>
            </a:r>
            <a:r>
              <a:rPr lang="en-US" dirty="0" smtClean="0"/>
              <a:t>/intro/</a:t>
            </a:r>
            <a:r>
              <a:rPr lang="en-US" dirty="0" err="1" smtClean="0"/>
              <a:t>index.html</a:t>
            </a:r>
            <a:r>
              <a:rPr lang="en-US" baseline="0" dirty="0" smtClean="0"/>
              <a:t> - </a:t>
            </a:r>
            <a:r>
              <a:rPr lang="en-US" dirty="0" smtClean="0"/>
              <a:t>https</a:t>
            </a:r>
            <a:r>
              <a:rPr lang="en-US" dirty="0" smtClean="0"/>
              <a:t>://</a:t>
            </a:r>
            <a:r>
              <a:rPr lang="en-US" dirty="0" err="1" smtClean="0"/>
              <a:t>www.hashicorp.com</a:t>
            </a:r>
            <a:r>
              <a:rPr lang="en-US" dirty="0" smtClean="0"/>
              <a:t>/blog/the-</a:t>
            </a:r>
            <a:r>
              <a:rPr lang="en-US" dirty="0" err="1" smtClean="0"/>
              <a:t>tao</a:t>
            </a:r>
            <a:r>
              <a:rPr lang="en-US" dirty="0" smtClean="0"/>
              <a:t>-of-</a:t>
            </a:r>
            <a:r>
              <a:rPr lang="en-US" dirty="0" err="1" smtClean="0"/>
              <a:t>hashicorp</a:t>
            </a:r>
            <a:r>
              <a:rPr lang="en-US" dirty="0" smtClean="0"/>
              <a:t>/</a:t>
            </a:r>
          </a:p>
          <a:p>
            <a:endParaRPr lang="en-US" dirty="0" smtClean="0"/>
          </a:p>
          <a:p>
            <a:r>
              <a:rPr lang="en-US" dirty="0" smtClean="0"/>
              <a:t>Composability</a:t>
            </a:r>
            <a:r>
              <a:rPr lang="en-US" baseline="0" dirty="0" smtClean="0"/>
              <a:t> is self-contained and modular, stateless and ephemeral </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25</a:t>
            </a:fld>
            <a:endParaRPr lang="en-US"/>
          </a:p>
        </p:txBody>
      </p:sp>
    </p:spTree>
    <p:extLst>
      <p:ext uri="{BB962C8B-B14F-4D97-AF65-F5344CB8AC3E}">
        <p14:creationId xmlns:p14="http://schemas.microsoft.com/office/powerpoint/2010/main" val="1410145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https://</a:t>
            </a:r>
            <a:r>
              <a:rPr lang="en-US" dirty="0" err="1" smtClean="0"/>
              <a:t>www.hashicorp.com</a:t>
            </a:r>
            <a:r>
              <a:rPr lang="en-US" dirty="0" smtClean="0"/>
              <a:t>/</a:t>
            </a:r>
            <a:r>
              <a:rPr lang="en-US" dirty="0" err="1" smtClean="0"/>
              <a:t>devops</a:t>
            </a:r>
            <a:r>
              <a:rPr lang="en-US" dirty="0" smtClean="0"/>
              <a:t>-defined/#done-right</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3</a:t>
            </a:fld>
            <a:endParaRPr lang="en-US"/>
          </a:p>
        </p:txBody>
      </p:sp>
    </p:spTree>
    <p:extLst>
      <p:ext uri="{BB962C8B-B14F-4D97-AF65-F5344CB8AC3E}">
        <p14:creationId xmlns:p14="http://schemas.microsoft.com/office/powerpoint/2010/main" val="857932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Slide</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29</a:t>
            </a:fld>
            <a:endParaRPr lang="en-US"/>
          </a:p>
        </p:txBody>
      </p:sp>
    </p:spTree>
    <p:extLst>
      <p:ext uri="{BB962C8B-B14F-4D97-AF65-F5344CB8AC3E}">
        <p14:creationId xmlns:p14="http://schemas.microsoft.com/office/powerpoint/2010/main" val="1145226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www.vagrantup.com</a:t>
            </a:r>
            <a:r>
              <a:rPr lang="en-US" dirty="0" smtClean="0"/>
              <a:t>/intro/</a:t>
            </a:r>
            <a:r>
              <a:rPr lang="en-US" dirty="0" err="1" smtClean="0"/>
              <a:t>index.html</a:t>
            </a:r>
            <a:r>
              <a:rPr lang="en-US" baseline="0" dirty="0" smtClean="0"/>
              <a:t> - </a:t>
            </a:r>
            <a:r>
              <a:rPr lang="en-US" dirty="0" smtClean="0"/>
              <a:t>https</a:t>
            </a:r>
            <a:r>
              <a:rPr lang="en-US" dirty="0" smtClean="0"/>
              <a:t>://</a:t>
            </a:r>
            <a:r>
              <a:rPr lang="en-US" dirty="0" err="1" smtClean="0"/>
              <a:t>www.hashicorp.com</a:t>
            </a:r>
            <a:r>
              <a:rPr lang="en-US" dirty="0" smtClean="0"/>
              <a:t>/blog/the-</a:t>
            </a:r>
            <a:r>
              <a:rPr lang="en-US" dirty="0" err="1" smtClean="0"/>
              <a:t>tao</a:t>
            </a:r>
            <a:r>
              <a:rPr lang="en-US" dirty="0" smtClean="0"/>
              <a:t>-of-</a:t>
            </a:r>
            <a:r>
              <a:rPr lang="en-US" dirty="0" err="1" smtClean="0"/>
              <a:t>hashicorp</a:t>
            </a:r>
            <a:r>
              <a:rPr lang="en-US" dirty="0" smtClean="0"/>
              <a:t>/</a:t>
            </a:r>
          </a:p>
          <a:p>
            <a:endParaRPr lang="en-US" dirty="0" smtClean="0"/>
          </a:p>
          <a:p>
            <a:r>
              <a:rPr lang="en-US" dirty="0" smtClean="0"/>
              <a:t>Composability</a:t>
            </a:r>
            <a:r>
              <a:rPr lang="en-US" baseline="0" dirty="0" smtClean="0"/>
              <a:t> is self-contained and modular, stateless and ephemeral </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30</a:t>
            </a:fld>
            <a:endParaRPr lang="en-US"/>
          </a:p>
        </p:txBody>
      </p:sp>
    </p:spTree>
    <p:extLst>
      <p:ext uri="{BB962C8B-B14F-4D97-AF65-F5344CB8AC3E}">
        <p14:creationId xmlns:p14="http://schemas.microsoft.com/office/powerpoint/2010/main" val="17427511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Questions</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31</a:t>
            </a:fld>
            <a:endParaRPr lang="en-US"/>
          </a:p>
        </p:txBody>
      </p:sp>
    </p:spTree>
    <p:extLst>
      <p:ext uri="{BB962C8B-B14F-4D97-AF65-F5344CB8AC3E}">
        <p14:creationId xmlns:p14="http://schemas.microsoft.com/office/powerpoint/2010/main" val="414640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www.vagrantup.com</a:t>
            </a:r>
            <a:r>
              <a:rPr lang="en-US" dirty="0" smtClean="0"/>
              <a:t>/intro/</a:t>
            </a:r>
            <a:r>
              <a:rPr lang="en-US" dirty="0" err="1" smtClean="0"/>
              <a:t>index.html</a:t>
            </a:r>
            <a:r>
              <a:rPr lang="en-US" baseline="0" dirty="0" smtClean="0"/>
              <a:t> - </a:t>
            </a:r>
            <a:r>
              <a:rPr lang="en-US" dirty="0" smtClean="0"/>
              <a:t>https</a:t>
            </a:r>
            <a:r>
              <a:rPr lang="en-US" dirty="0" smtClean="0"/>
              <a:t>://</a:t>
            </a:r>
            <a:r>
              <a:rPr lang="en-US" dirty="0" err="1" smtClean="0"/>
              <a:t>www.hashicorp.com</a:t>
            </a:r>
            <a:r>
              <a:rPr lang="en-US" dirty="0" smtClean="0"/>
              <a:t>/blog/the-</a:t>
            </a:r>
            <a:r>
              <a:rPr lang="en-US" dirty="0" err="1" smtClean="0"/>
              <a:t>tao</a:t>
            </a:r>
            <a:r>
              <a:rPr lang="en-US" dirty="0" smtClean="0"/>
              <a:t>-of-</a:t>
            </a:r>
            <a:r>
              <a:rPr lang="en-US" dirty="0" err="1" smtClean="0"/>
              <a:t>hashicorp</a:t>
            </a:r>
            <a:r>
              <a:rPr lang="en-US" dirty="0" smtClean="0"/>
              <a:t>/</a:t>
            </a:r>
          </a:p>
          <a:p>
            <a:endParaRPr lang="en-US" dirty="0" smtClean="0"/>
          </a:p>
          <a:p>
            <a:r>
              <a:rPr lang="en-US" dirty="0" smtClean="0"/>
              <a:t>Composability</a:t>
            </a:r>
            <a:r>
              <a:rPr lang="en-US" baseline="0" dirty="0" smtClean="0"/>
              <a:t> is self-contained and modular, stateless and ephemeral </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33</a:t>
            </a:fld>
            <a:endParaRPr lang="en-US"/>
          </a:p>
        </p:txBody>
      </p:sp>
    </p:spTree>
    <p:extLst>
      <p:ext uri="{BB962C8B-B14F-4D97-AF65-F5344CB8AC3E}">
        <p14:creationId xmlns:p14="http://schemas.microsoft.com/office/powerpoint/2010/main" val="18419568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34</a:t>
            </a:fld>
            <a:endParaRPr lang="en-US"/>
          </a:p>
        </p:txBody>
      </p:sp>
    </p:spTree>
    <p:extLst>
      <p:ext uri="{BB962C8B-B14F-4D97-AF65-F5344CB8AC3E}">
        <p14:creationId xmlns:p14="http://schemas.microsoft.com/office/powerpoint/2010/main" val="18643601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35</a:t>
            </a:fld>
            <a:endParaRPr lang="en-US"/>
          </a:p>
        </p:txBody>
      </p:sp>
    </p:spTree>
    <p:extLst>
      <p:ext uri="{BB962C8B-B14F-4D97-AF65-F5344CB8AC3E}">
        <p14:creationId xmlns:p14="http://schemas.microsoft.com/office/powerpoint/2010/main" val="1328574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36</a:t>
            </a:fld>
            <a:endParaRPr lang="en-US"/>
          </a:p>
        </p:txBody>
      </p:sp>
    </p:spTree>
    <p:extLst>
      <p:ext uri="{BB962C8B-B14F-4D97-AF65-F5344CB8AC3E}">
        <p14:creationId xmlns:p14="http://schemas.microsoft.com/office/powerpoint/2010/main" val="9652249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en.wikipedia.org</a:t>
            </a:r>
            <a:r>
              <a:rPr lang="en-US" dirty="0" smtClean="0"/>
              <a:t>/wiki/</a:t>
            </a:r>
            <a:r>
              <a:rPr lang="en-US" dirty="0" err="1" smtClean="0"/>
              <a:t>Infrastructure_as_Code</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37</a:t>
            </a:fld>
            <a:endParaRPr lang="en-US"/>
          </a:p>
        </p:txBody>
      </p:sp>
    </p:spTree>
    <p:extLst>
      <p:ext uri="{BB962C8B-B14F-4D97-AF65-F5344CB8AC3E}">
        <p14:creationId xmlns:p14="http://schemas.microsoft.com/office/powerpoint/2010/main" val="2506114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Slide</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41</a:t>
            </a:fld>
            <a:endParaRPr lang="en-US"/>
          </a:p>
        </p:txBody>
      </p:sp>
    </p:spTree>
    <p:extLst>
      <p:ext uri="{BB962C8B-B14F-4D97-AF65-F5344CB8AC3E}">
        <p14:creationId xmlns:p14="http://schemas.microsoft.com/office/powerpoint/2010/main" val="10079037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www.vagrantup.com</a:t>
            </a:r>
            <a:r>
              <a:rPr lang="en-US" dirty="0" smtClean="0"/>
              <a:t>/intro/</a:t>
            </a:r>
            <a:r>
              <a:rPr lang="en-US" dirty="0" err="1" smtClean="0"/>
              <a:t>index.html</a:t>
            </a:r>
            <a:r>
              <a:rPr lang="en-US" baseline="0" dirty="0" smtClean="0"/>
              <a:t> - </a:t>
            </a:r>
            <a:r>
              <a:rPr lang="en-US" dirty="0" smtClean="0"/>
              <a:t>https</a:t>
            </a:r>
            <a:r>
              <a:rPr lang="en-US" dirty="0" smtClean="0"/>
              <a:t>://</a:t>
            </a:r>
            <a:r>
              <a:rPr lang="en-US" dirty="0" err="1" smtClean="0"/>
              <a:t>www.hashicorp.com</a:t>
            </a:r>
            <a:r>
              <a:rPr lang="en-US" dirty="0" smtClean="0"/>
              <a:t>/blog/the-</a:t>
            </a:r>
            <a:r>
              <a:rPr lang="en-US" dirty="0" err="1" smtClean="0"/>
              <a:t>tao</a:t>
            </a:r>
            <a:r>
              <a:rPr lang="en-US" dirty="0" smtClean="0"/>
              <a:t>-of-</a:t>
            </a:r>
            <a:r>
              <a:rPr lang="en-US" dirty="0" err="1" smtClean="0"/>
              <a:t>hashicorp</a:t>
            </a:r>
            <a:r>
              <a:rPr lang="en-US" dirty="0" smtClean="0"/>
              <a:t>/</a:t>
            </a:r>
          </a:p>
          <a:p>
            <a:endParaRPr lang="en-US" dirty="0" smtClean="0"/>
          </a:p>
          <a:p>
            <a:r>
              <a:rPr lang="en-US" dirty="0" smtClean="0"/>
              <a:t>Composability</a:t>
            </a:r>
            <a:r>
              <a:rPr lang="en-US" baseline="0" dirty="0" smtClean="0"/>
              <a:t> is self-contained and modular, stateless and ephemeral </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42</a:t>
            </a:fld>
            <a:endParaRPr lang="en-US"/>
          </a:p>
        </p:txBody>
      </p:sp>
    </p:spTree>
    <p:extLst>
      <p:ext uri="{BB962C8B-B14F-4D97-AF65-F5344CB8AC3E}">
        <p14:creationId xmlns:p14="http://schemas.microsoft.com/office/powerpoint/2010/main" val="1969432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Simply</a:t>
            </a:r>
            <a:r>
              <a:rPr lang="en-US" sz="1200" b="0" i="0" kern="1200" baseline="0" dirty="0" smtClean="0">
                <a:solidFill>
                  <a:schemeClr val="tx1"/>
                </a:solidFill>
                <a:effectLst/>
                <a:latin typeface="+mn-lt"/>
                <a:ea typeface="+mn-ea"/>
                <a:cs typeface="+mn-cs"/>
              </a:rPr>
              <a:t> put </a:t>
            </a:r>
            <a:r>
              <a:rPr lang="en-US" sz="1200" dirty="0" smtClean="0"/>
              <a:t>DevOps is about minimizing the challenges of shipping, rapidly iterating, and securing software applications.</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newrelic.com</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navigating-devops?content</a:t>
            </a:r>
            <a:r>
              <a:rPr lang="en-US" sz="1200" b="0" i="0" kern="1200" dirty="0" smtClean="0">
                <a:solidFill>
                  <a:schemeClr val="tx1"/>
                </a:solidFill>
                <a:effectLst/>
                <a:latin typeface="+mn-lt"/>
                <a:ea typeface="+mn-ea"/>
                <a:cs typeface="+mn-cs"/>
              </a:rPr>
              <a:t>=eBook</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stelligent.com</a:t>
            </a:r>
            <a:r>
              <a:rPr lang="en-US" sz="1200" b="0" i="0" kern="1200" dirty="0" smtClean="0">
                <a:solidFill>
                  <a:schemeClr val="tx1"/>
                </a:solidFill>
                <a:effectLst/>
                <a:latin typeface="+mn-lt"/>
                <a:ea typeface="+mn-ea"/>
                <a:cs typeface="+mn-cs"/>
              </a:rPr>
              <a:t>/2017/06/29/</a:t>
            </a:r>
            <a:r>
              <a:rPr lang="en-US" sz="1200" b="0" i="0" kern="1200" dirty="0" err="1" smtClean="0">
                <a:solidFill>
                  <a:schemeClr val="tx1"/>
                </a:solidFill>
                <a:effectLst/>
                <a:latin typeface="+mn-lt"/>
                <a:ea typeface="+mn-ea"/>
                <a:cs typeface="+mn-cs"/>
              </a:rPr>
              <a:t>devops</a:t>
            </a:r>
            <a:r>
              <a:rPr lang="en-US" sz="1200" b="0" i="0" kern="1200" dirty="0" smtClean="0">
                <a:solidFill>
                  <a:schemeClr val="tx1"/>
                </a:solidFill>
                <a:effectLst/>
                <a:latin typeface="+mn-lt"/>
                <a:ea typeface="+mn-ea"/>
                <a:cs typeface="+mn-cs"/>
              </a:rPr>
              <a:t>-benefits-of-infrastructure-as-code/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www.cloudtp.com</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doppler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wannacry</a:t>
            </a:r>
            <a:r>
              <a:rPr lang="en-US" sz="1200" b="0" i="0" kern="1200" dirty="0" smtClean="0">
                <a:solidFill>
                  <a:schemeClr val="tx1"/>
                </a:solidFill>
                <a:effectLst/>
                <a:latin typeface="+mn-lt"/>
                <a:ea typeface="+mn-ea"/>
                <a:cs typeface="+mn-cs"/>
              </a:rPr>
              <a:t>-wake-call-need-</a:t>
            </a:r>
            <a:r>
              <a:rPr lang="en-US" sz="1200" b="0" i="0" kern="1200" dirty="0" err="1" smtClean="0">
                <a:solidFill>
                  <a:schemeClr val="tx1"/>
                </a:solidFill>
                <a:effectLst/>
                <a:latin typeface="+mn-lt"/>
                <a:ea typeface="+mn-ea"/>
                <a:cs typeface="+mn-cs"/>
              </a:rPr>
              <a:t>devops</a:t>
            </a:r>
            <a:r>
              <a:rPr lang="en-US" sz="1200" b="0" i="0" kern="1200" dirty="0" smtClean="0">
                <a:solidFill>
                  <a:schemeClr val="tx1"/>
                </a:solidFill>
                <a:effectLst/>
                <a:latin typeface="+mn-lt"/>
                <a:ea typeface="+mn-ea"/>
                <a:cs typeface="+mn-cs"/>
              </a:rPr>
              <a:t>-cloud/</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5</a:t>
            </a:fld>
            <a:endParaRPr lang="en-US"/>
          </a:p>
        </p:txBody>
      </p:sp>
    </p:spTree>
    <p:extLst>
      <p:ext uri="{BB962C8B-B14F-4D97-AF65-F5344CB8AC3E}">
        <p14:creationId xmlns:p14="http://schemas.microsoft.com/office/powerpoint/2010/main" val="19498281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Questions?</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43</a:t>
            </a:fld>
            <a:endParaRPr lang="en-US"/>
          </a:p>
        </p:txBody>
      </p:sp>
    </p:spTree>
    <p:extLst>
      <p:ext uri="{BB962C8B-B14F-4D97-AF65-F5344CB8AC3E}">
        <p14:creationId xmlns:p14="http://schemas.microsoft.com/office/powerpoint/2010/main" val="21341650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www.vagrantup.com</a:t>
            </a:r>
            <a:r>
              <a:rPr lang="en-US" dirty="0" smtClean="0"/>
              <a:t>/intro/</a:t>
            </a:r>
            <a:r>
              <a:rPr lang="en-US" dirty="0" err="1" smtClean="0"/>
              <a:t>index.html</a:t>
            </a:r>
            <a:r>
              <a:rPr lang="en-US" baseline="0" dirty="0" smtClean="0"/>
              <a:t> - </a:t>
            </a:r>
            <a:r>
              <a:rPr lang="en-US" dirty="0" smtClean="0"/>
              <a:t>https</a:t>
            </a:r>
            <a:r>
              <a:rPr lang="en-US" dirty="0" smtClean="0"/>
              <a:t>://</a:t>
            </a:r>
            <a:r>
              <a:rPr lang="en-US" dirty="0" err="1" smtClean="0"/>
              <a:t>www.hashicorp.com</a:t>
            </a:r>
            <a:r>
              <a:rPr lang="en-US" dirty="0" smtClean="0"/>
              <a:t>/blog/the-</a:t>
            </a:r>
            <a:r>
              <a:rPr lang="en-US" dirty="0" err="1" smtClean="0"/>
              <a:t>tao</a:t>
            </a:r>
            <a:r>
              <a:rPr lang="en-US" dirty="0" smtClean="0"/>
              <a:t>-of-</a:t>
            </a:r>
            <a:r>
              <a:rPr lang="en-US" dirty="0" err="1" smtClean="0"/>
              <a:t>hashicorp</a:t>
            </a:r>
            <a:r>
              <a:rPr lang="en-US" dirty="0" smtClean="0"/>
              <a:t>/</a:t>
            </a:r>
          </a:p>
          <a:p>
            <a:endParaRPr lang="en-US" dirty="0" smtClean="0"/>
          </a:p>
          <a:p>
            <a:r>
              <a:rPr lang="en-US" dirty="0" smtClean="0"/>
              <a:t>Composability</a:t>
            </a:r>
            <a:r>
              <a:rPr lang="en-US" baseline="0" dirty="0" smtClean="0"/>
              <a:t> is self-contained and modular, stateless and ephemeral </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45</a:t>
            </a:fld>
            <a:endParaRPr lang="en-US"/>
          </a:p>
        </p:txBody>
      </p:sp>
    </p:spTree>
    <p:extLst>
      <p:ext uri="{BB962C8B-B14F-4D97-AF65-F5344CB8AC3E}">
        <p14:creationId xmlns:p14="http://schemas.microsoft.com/office/powerpoint/2010/main" val="1001034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Traditional</a:t>
            </a:r>
            <a:r>
              <a:rPr lang="en-US" baseline="0" dirty="0" smtClean="0"/>
              <a:t> waterfall methodology has a lot of wait times included in the process. Waiting for requirements, waiting for infrastructure and waiting for security reviews. If at any point in the cycle there’s an issue the entire cycle needs to restart, for example if Security scans and finds a vulnerability, the application and infrastructure need to be returned to the teams and reviewed before being resubmitted for scanning and approval.</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6</a:t>
            </a:fld>
            <a:endParaRPr lang="en-US"/>
          </a:p>
        </p:txBody>
      </p:sp>
    </p:spTree>
    <p:extLst>
      <p:ext uri="{BB962C8B-B14F-4D97-AF65-F5344CB8AC3E}">
        <p14:creationId xmlns:p14="http://schemas.microsoft.com/office/powerpoint/2010/main" val="1327020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t>Rather than serial progression what if we could all work together</a:t>
            </a:r>
            <a:r>
              <a:rPr lang="en-US" sz="2000" baseline="0" dirty="0" smtClean="0"/>
              <a:t> and collaborate on requirements and deliver value to the end customer. If just one these organizations started increasing the velocity at which they work how much faster could we deliver value to our customers whether they be internal or external or part of the Dev Ops cycle. </a:t>
            </a:r>
            <a:endParaRPr lang="en-US" sz="2000" dirty="0"/>
          </a:p>
        </p:txBody>
      </p:sp>
      <p:sp>
        <p:nvSpPr>
          <p:cNvPr id="4" name="Slide Number Placeholder 3"/>
          <p:cNvSpPr>
            <a:spLocks noGrp="1"/>
          </p:cNvSpPr>
          <p:nvPr>
            <p:ph type="sldNum" sz="quarter" idx="10"/>
          </p:nvPr>
        </p:nvSpPr>
        <p:spPr/>
        <p:txBody>
          <a:bodyPr/>
          <a:lstStyle/>
          <a:p>
            <a:fld id="{495C6D0C-1D89-BF45-8B1A-0D3C57F306C2}" type="slidenum">
              <a:rPr lang="en-US" smtClean="0"/>
              <a:t>7</a:t>
            </a:fld>
            <a:endParaRPr lang="en-US"/>
          </a:p>
        </p:txBody>
      </p:sp>
    </p:spTree>
    <p:extLst>
      <p:ext uri="{BB962C8B-B14F-4D97-AF65-F5344CB8AC3E}">
        <p14:creationId xmlns:p14="http://schemas.microsoft.com/office/powerpoint/2010/main" val="25480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9</a:t>
            </a:fld>
            <a:endParaRPr lang="en-US"/>
          </a:p>
        </p:txBody>
      </p:sp>
    </p:spTree>
    <p:extLst>
      <p:ext uri="{BB962C8B-B14F-4D97-AF65-F5344CB8AC3E}">
        <p14:creationId xmlns:p14="http://schemas.microsoft.com/office/powerpoint/2010/main" val="132814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But who and where are our customers?  They are globally distributed so we need to be as well.</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10</a:t>
            </a:fld>
            <a:endParaRPr lang="en-US"/>
          </a:p>
        </p:txBody>
      </p:sp>
    </p:spTree>
    <p:extLst>
      <p:ext uri="{BB962C8B-B14F-4D97-AF65-F5344CB8AC3E}">
        <p14:creationId xmlns:p14="http://schemas.microsoft.com/office/powerpoint/2010/main" val="1305921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www.gartner.com</a:t>
            </a:r>
            <a:r>
              <a:rPr lang="en-US" dirty="0" smtClean="0"/>
              <a:t>/newsroom/id/3666917 - </a:t>
            </a:r>
            <a:r>
              <a:rPr lang="en-US" sz="1200" b="1" i="0" kern="1200" dirty="0" smtClean="0">
                <a:solidFill>
                  <a:schemeClr val="tx1"/>
                </a:solidFill>
                <a:effectLst/>
                <a:latin typeface="+mn-lt"/>
                <a:ea typeface="+mn-ea"/>
                <a:cs typeface="+mn-cs"/>
              </a:rPr>
              <a:t>Gartner predicts that by 2020, 90 percent of organizations will adopt hybrid infrastructure management capabilities.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www.technative.io</a:t>
            </a:r>
            <a:r>
              <a:rPr lang="en-US" sz="1200" b="0" i="0" kern="1200" dirty="0" smtClean="0">
                <a:solidFill>
                  <a:schemeClr val="tx1"/>
                </a:solidFill>
                <a:effectLst/>
                <a:latin typeface="+mn-lt"/>
                <a:ea typeface="+mn-ea"/>
                <a:cs typeface="+mn-cs"/>
              </a:rPr>
              <a:t>/90-of-organizations-will-adopt-hybrid-it-infrastructure-by-2020/ - </a:t>
            </a:r>
            <a:r>
              <a:rPr lang="en-US" sz="1200" b="1" i="0" kern="1200" dirty="0" smtClean="0">
                <a:solidFill>
                  <a:schemeClr val="tx1"/>
                </a:solidFill>
                <a:effectLst/>
                <a:latin typeface="+mn-lt"/>
                <a:ea typeface="+mn-ea"/>
                <a:cs typeface="+mn-cs"/>
              </a:rPr>
              <a:t>90% of Organizations Will Adopt Hybrid IT Infrastructure by 2020</a:t>
            </a:r>
          </a:p>
          <a:p>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11</a:t>
            </a:fld>
            <a:endParaRPr lang="en-US"/>
          </a:p>
        </p:txBody>
      </p:sp>
    </p:spTree>
    <p:extLst>
      <p:ext uri="{BB962C8B-B14F-4D97-AF65-F5344CB8AC3E}">
        <p14:creationId xmlns:p14="http://schemas.microsoft.com/office/powerpoint/2010/main" val="1842787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is this?</a:t>
            </a:r>
          </a:p>
          <a:p>
            <a:endParaRPr lang="en-US" dirty="0" smtClean="0"/>
          </a:p>
          <a:p>
            <a:r>
              <a:rPr lang="en-US" dirty="0" smtClean="0"/>
              <a:t>We either don’t have enough time to address the vulnerabilities,</a:t>
            </a:r>
            <a:r>
              <a:rPr lang="en-US" baseline="0" dirty="0" smtClean="0"/>
              <a:t> can’t rapidly update our underlying technology fast enough or are adverse to change because it will impact application stability</a:t>
            </a:r>
            <a:endParaRPr lang="en-US" dirty="0" smtClean="0"/>
          </a:p>
          <a:p>
            <a:endParaRPr lang="en-US" dirty="0" smtClean="0"/>
          </a:p>
          <a:p>
            <a:endParaRPr lang="en-US" dirty="0" smtClean="0"/>
          </a:p>
          <a:p>
            <a:r>
              <a:rPr lang="en-US" dirty="0" smtClean="0"/>
              <a:t>http://</a:t>
            </a:r>
            <a:r>
              <a:rPr lang="en-US" dirty="0" err="1" smtClean="0"/>
              <a:t>www.gartner.com</a:t>
            </a:r>
            <a:r>
              <a:rPr lang="en-US" dirty="0" smtClean="0"/>
              <a:t>/newsroom/id/3666917 - </a:t>
            </a:r>
            <a:r>
              <a:rPr lang="en-US" sz="1200" b="1" i="0" kern="1200" dirty="0" smtClean="0">
                <a:solidFill>
                  <a:schemeClr val="tx1"/>
                </a:solidFill>
                <a:effectLst/>
                <a:latin typeface="+mn-lt"/>
                <a:ea typeface="+mn-ea"/>
                <a:cs typeface="+mn-cs"/>
              </a:rPr>
              <a:t>Gartner predicts that by 2020, 90 percent of organizations will adopt hybrid infrastructure management capabilities.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www.technative.io</a:t>
            </a:r>
            <a:r>
              <a:rPr lang="en-US" sz="1200" b="0" i="0" kern="1200" dirty="0" smtClean="0">
                <a:solidFill>
                  <a:schemeClr val="tx1"/>
                </a:solidFill>
                <a:effectLst/>
                <a:latin typeface="+mn-lt"/>
                <a:ea typeface="+mn-ea"/>
                <a:cs typeface="+mn-cs"/>
              </a:rPr>
              <a:t>/90-of-organizations-will-adopt-hybrid-it-infrastructure-by-2020/ - </a:t>
            </a:r>
            <a:r>
              <a:rPr lang="en-US" sz="1200" b="1" i="0" kern="1200" dirty="0" smtClean="0">
                <a:solidFill>
                  <a:schemeClr val="tx1"/>
                </a:solidFill>
                <a:effectLst/>
                <a:latin typeface="+mn-lt"/>
                <a:ea typeface="+mn-ea"/>
                <a:cs typeface="+mn-cs"/>
              </a:rPr>
              <a:t>90% of Organizations Will Adopt Hybrid IT Infrastructure by 2020</a:t>
            </a:r>
          </a:p>
          <a:p>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12</a:t>
            </a:fld>
            <a:endParaRPr lang="en-US"/>
          </a:p>
        </p:txBody>
      </p:sp>
    </p:spTree>
    <p:extLst>
      <p:ext uri="{BB962C8B-B14F-4D97-AF65-F5344CB8AC3E}">
        <p14:creationId xmlns:p14="http://schemas.microsoft.com/office/powerpoint/2010/main" val="458096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0039DE-A79E-DE4B-BBC3-ADFF44ED1DFE}" type="datetimeFigureOut">
              <a:rPr lang="en-US" smtClean="0"/>
              <a:t>8/2/17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0039DE-A79E-DE4B-BBC3-ADFF44ED1DFE}" type="datetimeFigureOut">
              <a:rPr lang="en-US" smtClean="0"/>
              <a:t>8/2/17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0039DE-A79E-DE4B-BBC3-ADFF44ED1DFE}" type="datetimeFigureOut">
              <a:rPr lang="en-US" smtClean="0"/>
              <a:t>8/2/17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0039DE-A79E-DE4B-BBC3-ADFF44ED1DFE}" type="datetimeFigureOut">
              <a:rPr lang="en-US" smtClean="0"/>
              <a:t>8/2/17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0039DE-A79E-DE4B-BBC3-ADFF44ED1DFE}" type="datetimeFigureOut">
              <a:rPr lang="en-US" smtClean="0"/>
              <a:t>8/2/17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0039DE-A79E-DE4B-BBC3-ADFF44ED1DFE}" type="datetimeFigureOut">
              <a:rPr lang="en-US" smtClean="0"/>
              <a:t>8/2/17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0039DE-A79E-DE4B-BBC3-ADFF44ED1DFE}" type="datetimeFigureOut">
              <a:rPr lang="en-US" smtClean="0"/>
              <a:t>8/2/17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0039DE-A79E-DE4B-BBC3-ADFF44ED1DFE}" type="datetimeFigureOut">
              <a:rPr lang="en-US" smtClean="0"/>
              <a:t>8/2/17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0039DE-A79E-DE4B-BBC3-ADFF44ED1DFE}" type="datetimeFigureOut">
              <a:rPr lang="en-US" smtClean="0"/>
              <a:t>8/2/17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0039DE-A79E-DE4B-BBC3-ADFF44ED1DFE}" type="datetimeFigureOut">
              <a:rPr lang="en-US" smtClean="0"/>
              <a:t>8/2/17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0039DE-A79E-DE4B-BBC3-ADFF44ED1DFE}" type="datetimeFigureOut">
              <a:rPr lang="en-US" smtClean="0"/>
              <a:t>8/2/17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039DE-A79E-DE4B-BBC3-ADFF44ED1DFE}" type="datetimeFigureOut">
              <a:rPr lang="en-US" smtClean="0"/>
              <a:t>8/2/17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55D2CB-4475-5B4C-8081-D855388662E7}" type="slidenum">
              <a:rPr lang="en-US" smtClean="0"/>
              <a:t>‹#›</a:t>
            </a:fld>
            <a:endParaRPr lang="en-US"/>
          </a:p>
        </p:txBody>
      </p:sp>
    </p:spTree>
    <p:extLst>
      <p:ext uri="{BB962C8B-B14F-4D97-AF65-F5344CB8AC3E}">
        <p14:creationId xmlns:p14="http://schemas.microsoft.com/office/powerpoint/2010/main" val="169112128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5.png"/><Relationship Id="rId6"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5.png"/><Relationship Id="rId6" Type="http://schemas.openxmlformats.org/officeDocument/2006/relationships/image" Target="../media/image5.png"/><Relationship Id="rId7" Type="http://schemas.openxmlformats.org/officeDocument/2006/relationships/image" Target="../media/image16.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7356" b="10180"/>
          <a:stretch/>
        </p:blipFill>
        <p:spPr>
          <a:xfrm>
            <a:off x="20" y="10"/>
            <a:ext cx="12191980" cy="4571990"/>
          </a:xfrm>
          <a:prstGeom prst="rect">
            <a:avLst/>
          </a:prstGeom>
        </p:spPr>
      </p:pic>
      <p:cxnSp>
        <p:nvCxnSpPr>
          <p:cNvPr id="14" name="Straight Connector 1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433136" y="5091762"/>
            <a:ext cx="7834193" cy="1264588"/>
          </a:xfrm>
        </p:spPr>
        <p:txBody>
          <a:bodyPr anchor="ctr">
            <a:normAutofit fontScale="90000"/>
          </a:bodyPr>
          <a:lstStyle/>
          <a:p>
            <a:pPr algn="r"/>
            <a:r>
              <a:rPr lang="en-US" dirty="0" err="1" smtClean="0">
                <a:solidFill>
                  <a:srgbClr val="FFFFFF"/>
                </a:solidFill>
              </a:rPr>
              <a:t>HashiCorp</a:t>
            </a:r>
            <a:r>
              <a:rPr lang="en-US" dirty="0" smtClean="0">
                <a:solidFill>
                  <a:srgbClr val="FFFFFF"/>
                </a:solidFill>
              </a:rPr>
              <a:t> Solutions Suite</a:t>
            </a:r>
            <a:endParaRPr lang="en-US" dirty="0">
              <a:solidFill>
                <a:srgbClr val="FFFFFF"/>
              </a:solidFill>
            </a:endParaRPr>
          </a:p>
        </p:txBody>
      </p:sp>
      <p:sp>
        <p:nvSpPr>
          <p:cNvPr id="3" name="Subtitle 2"/>
          <p:cNvSpPr>
            <a:spLocks noGrp="1"/>
          </p:cNvSpPr>
          <p:nvPr>
            <p:ph type="subTitle" idx="1"/>
          </p:nvPr>
        </p:nvSpPr>
        <p:spPr>
          <a:xfrm>
            <a:off x="8499107" y="5091763"/>
            <a:ext cx="3328132" cy="1264588"/>
          </a:xfrm>
        </p:spPr>
        <p:txBody>
          <a:bodyPr anchor="ctr">
            <a:normAutofit/>
          </a:bodyPr>
          <a:lstStyle/>
          <a:p>
            <a:pPr algn="l"/>
            <a:r>
              <a:rPr lang="en-US" sz="2000" dirty="0" smtClean="0">
                <a:solidFill>
                  <a:srgbClr val="FFFFFF"/>
                </a:solidFill>
              </a:rPr>
              <a:t>Fraser Pollock</a:t>
            </a:r>
            <a:endParaRPr lang="en-US" sz="2000" dirty="0">
              <a:solidFill>
                <a:srgbClr val="FFFFFF"/>
              </a:solidFill>
            </a:endParaRPr>
          </a:p>
        </p:txBody>
      </p:sp>
    </p:spTree>
    <p:extLst>
      <p:ext uri="{BB962C8B-B14F-4D97-AF65-F5344CB8AC3E}">
        <p14:creationId xmlns:p14="http://schemas.microsoft.com/office/powerpoint/2010/main" val="35379919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38456" y="1299331"/>
            <a:ext cx="897517" cy="1290181"/>
            <a:chOff x="1164921" y="200416"/>
            <a:chExt cx="1202498" cy="1728592"/>
          </a:xfrm>
        </p:grpSpPr>
        <p:sp>
          <p:nvSpPr>
            <p:cNvPr id="5" name="Triangle 4"/>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a:t>
              </a:r>
              <a:endParaRPr lang="en-US" dirty="0"/>
            </a:p>
          </p:txBody>
        </p:sp>
      </p:grpSp>
      <p:grpSp>
        <p:nvGrpSpPr>
          <p:cNvPr id="7" name="Group 6"/>
          <p:cNvGrpSpPr/>
          <p:nvPr/>
        </p:nvGrpSpPr>
        <p:grpSpPr>
          <a:xfrm>
            <a:off x="1910863" y="3475577"/>
            <a:ext cx="897517" cy="1290181"/>
            <a:chOff x="1164921" y="200416"/>
            <a:chExt cx="1202498" cy="1728592"/>
          </a:xfrm>
        </p:grpSpPr>
        <p:sp>
          <p:nvSpPr>
            <p:cNvPr id="8" name="Triangle 7"/>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Ops</a:t>
              </a:r>
              <a:endParaRPr lang="en-US" dirty="0"/>
            </a:p>
          </p:txBody>
        </p:sp>
      </p:grpSp>
      <p:grpSp>
        <p:nvGrpSpPr>
          <p:cNvPr id="10" name="Group 9"/>
          <p:cNvGrpSpPr/>
          <p:nvPr/>
        </p:nvGrpSpPr>
        <p:grpSpPr>
          <a:xfrm>
            <a:off x="4995180" y="3475577"/>
            <a:ext cx="897517" cy="1290181"/>
            <a:chOff x="1164921" y="200416"/>
            <a:chExt cx="1202498" cy="1728592"/>
          </a:xfrm>
        </p:grpSpPr>
        <p:sp>
          <p:nvSpPr>
            <p:cNvPr id="11" name="Triangle 10"/>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a:t>
              </a:r>
              <a:endParaRPr lang="en-US" dirty="0"/>
            </a:p>
          </p:txBody>
        </p:sp>
      </p:grpSp>
      <p:sp>
        <p:nvSpPr>
          <p:cNvPr id="17" name="Down Arrow 16"/>
          <p:cNvSpPr/>
          <p:nvPr/>
        </p:nvSpPr>
        <p:spPr>
          <a:xfrm rot="19503428">
            <a:off x="4933597" y="1994797"/>
            <a:ext cx="377929" cy="13604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rot="5400000">
            <a:off x="3665875" y="3557527"/>
            <a:ext cx="377929" cy="17152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rot="13731251">
            <a:off x="2619416" y="1977010"/>
            <a:ext cx="377929" cy="13604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2359621" y="2416920"/>
            <a:ext cx="628087" cy="480625"/>
            <a:chOff x="7304898" y="5238836"/>
            <a:chExt cx="1309178" cy="1309178"/>
          </a:xfrm>
        </p:grpSpPr>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3010" y="5238836"/>
              <a:ext cx="1066980" cy="130917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8943" y="5618663"/>
              <a:ext cx="700735" cy="700735"/>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4898" y="5238836"/>
              <a:ext cx="1309178" cy="1309178"/>
            </a:xfrm>
            <a:prstGeom prst="rect">
              <a:avLst/>
            </a:prstGeom>
          </p:spPr>
        </p:pic>
      </p:grpSp>
      <p:grpSp>
        <p:nvGrpSpPr>
          <p:cNvPr id="32" name="Group 31"/>
          <p:cNvGrpSpPr/>
          <p:nvPr/>
        </p:nvGrpSpPr>
        <p:grpSpPr>
          <a:xfrm>
            <a:off x="4840442" y="2334123"/>
            <a:ext cx="628087" cy="480625"/>
            <a:chOff x="7304898" y="5238836"/>
            <a:chExt cx="1309178" cy="1309178"/>
          </a:xfrm>
        </p:grpSpPr>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3010" y="5238836"/>
              <a:ext cx="1066980" cy="1309178"/>
            </a:xfrm>
            <a:prstGeom prst="rect">
              <a:avLst/>
            </a:prstGeom>
          </p:spPr>
        </p:pic>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8943" y="5618663"/>
              <a:ext cx="700735" cy="700735"/>
            </a:xfrm>
            <a:prstGeom prst="rect">
              <a:avLst/>
            </a:prstGeom>
          </p:spPr>
        </p:pic>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4898" y="5238836"/>
              <a:ext cx="1309178" cy="1309178"/>
            </a:xfrm>
            <a:prstGeom prst="rect">
              <a:avLst/>
            </a:prstGeom>
          </p:spPr>
        </p:pic>
      </p:grpSp>
      <p:grpSp>
        <p:nvGrpSpPr>
          <p:cNvPr id="36" name="Group 35"/>
          <p:cNvGrpSpPr/>
          <p:nvPr/>
        </p:nvGrpSpPr>
        <p:grpSpPr>
          <a:xfrm>
            <a:off x="3673170" y="4174852"/>
            <a:ext cx="628087" cy="480625"/>
            <a:chOff x="7304898" y="5238836"/>
            <a:chExt cx="1309178" cy="1309178"/>
          </a:xfrm>
        </p:grpSpPr>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3010" y="5238836"/>
              <a:ext cx="1066980" cy="1309178"/>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8943" y="5618663"/>
              <a:ext cx="700735" cy="70073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4898" y="5238836"/>
              <a:ext cx="1309178" cy="1309178"/>
            </a:xfrm>
            <a:prstGeom prst="rect">
              <a:avLst/>
            </a:prstGeom>
          </p:spPr>
        </p:pic>
      </p:grpSp>
      <p:sp>
        <p:nvSpPr>
          <p:cNvPr id="40" name="Down Arrow 39"/>
          <p:cNvSpPr/>
          <p:nvPr/>
        </p:nvSpPr>
        <p:spPr>
          <a:xfrm rot="16200000">
            <a:off x="6502217" y="2222681"/>
            <a:ext cx="902846" cy="17152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8756149" y="2150103"/>
            <a:ext cx="1553386" cy="2053480"/>
            <a:chOff x="1164921" y="200416"/>
            <a:chExt cx="1202498" cy="1728592"/>
          </a:xfrm>
        </p:grpSpPr>
        <p:sp>
          <p:nvSpPr>
            <p:cNvPr id="45" name="Triangle 44"/>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a:t>
              </a:r>
              <a:endParaRPr lang="en-US" dirty="0"/>
            </a:p>
          </p:txBody>
        </p:sp>
      </p:grpSp>
    </p:spTree>
    <p:extLst>
      <p:ext uri="{BB962C8B-B14F-4D97-AF65-F5344CB8AC3E}">
        <p14:creationId xmlns:p14="http://schemas.microsoft.com/office/powerpoint/2010/main" val="973405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85900" y="2243138"/>
            <a:ext cx="9144000" cy="1655762"/>
          </a:xfrm>
        </p:spPr>
        <p:txBody>
          <a:bodyPr>
            <a:normAutofit/>
          </a:bodyPr>
          <a:lstStyle/>
          <a:p>
            <a:r>
              <a:rPr lang="en-US" sz="3200" dirty="0" smtClean="0"/>
              <a:t>Gartner predicts that “</a:t>
            </a:r>
            <a:r>
              <a:rPr lang="mr-IN" sz="3200" dirty="0" smtClean="0"/>
              <a:t>…</a:t>
            </a:r>
            <a:r>
              <a:rPr lang="en-US" sz="3200" dirty="0" smtClean="0"/>
              <a:t>by 2020, 90 percent of organizations will adopt hybrid infrastructure” </a:t>
            </a:r>
            <a:endParaRPr lang="en-US" sz="3200" dirty="0"/>
          </a:p>
        </p:txBody>
      </p:sp>
    </p:spTree>
    <p:extLst>
      <p:ext uri="{BB962C8B-B14F-4D97-AF65-F5344CB8AC3E}">
        <p14:creationId xmlns:p14="http://schemas.microsoft.com/office/powerpoint/2010/main" val="122005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85900" y="2243138"/>
            <a:ext cx="9144000" cy="1655762"/>
          </a:xfrm>
        </p:spPr>
        <p:txBody>
          <a:bodyPr>
            <a:normAutofit fontScale="92500"/>
          </a:bodyPr>
          <a:lstStyle/>
          <a:p>
            <a:r>
              <a:rPr lang="en-US" sz="3200" dirty="0" smtClean="0"/>
              <a:t>Gartner predicts that “</a:t>
            </a:r>
            <a:r>
              <a:rPr lang="mr-IN" sz="3200" dirty="0" smtClean="0"/>
              <a:t>…</a:t>
            </a:r>
            <a:r>
              <a:rPr lang="en-US" sz="3200" dirty="0" smtClean="0"/>
              <a:t>through 2020, 99% of vulnerabilities exploited will continue to be ones known by security and IT professionals for at least one year” </a:t>
            </a:r>
            <a:endParaRPr lang="en-US" sz="3200" dirty="0"/>
          </a:p>
        </p:txBody>
      </p:sp>
    </p:spTree>
    <p:extLst>
      <p:ext uri="{BB962C8B-B14F-4D97-AF65-F5344CB8AC3E}">
        <p14:creationId xmlns:p14="http://schemas.microsoft.com/office/powerpoint/2010/main" val="1493056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will successful IT </a:t>
            </a:r>
            <a:r>
              <a:rPr lang="en-US" dirty="0" smtClean="0"/>
              <a:t>Organizations </a:t>
            </a:r>
            <a:r>
              <a:rPr lang="en-US" dirty="0"/>
              <a:t>Need?</a:t>
            </a:r>
          </a:p>
        </p:txBody>
      </p:sp>
      <p:sp>
        <p:nvSpPr>
          <p:cNvPr id="3" name="Content Placeholder 2"/>
          <p:cNvSpPr>
            <a:spLocks noGrp="1"/>
          </p:cNvSpPr>
          <p:nvPr>
            <p:ph idx="1"/>
          </p:nvPr>
        </p:nvSpPr>
        <p:spPr/>
        <p:txBody>
          <a:bodyPr/>
          <a:lstStyle/>
          <a:p>
            <a:r>
              <a:rPr lang="en-US" dirty="0" smtClean="0"/>
              <a:t>The ability for developers to rapidly iterate over applications in a similar environment to production</a:t>
            </a:r>
          </a:p>
          <a:p>
            <a:r>
              <a:rPr lang="en-US" dirty="0" smtClean="0"/>
              <a:t>Flexibility when it comes to hybrid infrastructure </a:t>
            </a:r>
          </a:p>
          <a:p>
            <a:r>
              <a:rPr lang="en-US" dirty="0" smtClean="0"/>
              <a:t>Access and key management for the cloud and applications</a:t>
            </a:r>
          </a:p>
          <a:p>
            <a:r>
              <a:rPr lang="en-US" dirty="0" smtClean="0"/>
              <a:t>Fault tolerant and focused around </a:t>
            </a:r>
            <a:r>
              <a:rPr lang="en-US" smtClean="0"/>
              <a:t>multi-datacenter situations</a:t>
            </a:r>
            <a:endParaRPr lang="en-US" dirty="0" smtClean="0"/>
          </a:p>
          <a:p>
            <a:endParaRPr lang="en-US" dirty="0"/>
          </a:p>
        </p:txBody>
      </p:sp>
    </p:spTree>
    <p:extLst>
      <p:ext uri="{BB962C8B-B14F-4D97-AF65-F5344CB8AC3E}">
        <p14:creationId xmlns:p14="http://schemas.microsoft.com/office/powerpoint/2010/main" val="20375527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85566" y="3136612"/>
            <a:ext cx="3507288" cy="584775"/>
          </a:xfrm>
          <a:prstGeom prst="rect">
            <a:avLst/>
          </a:prstGeom>
          <a:noFill/>
        </p:spPr>
        <p:txBody>
          <a:bodyPr wrap="square" rtlCol="0">
            <a:spAutoFit/>
          </a:bodyPr>
          <a:lstStyle/>
          <a:p>
            <a:r>
              <a:rPr lang="en-US" sz="3200" dirty="0" smtClean="0"/>
              <a:t>Questions?</a:t>
            </a:r>
            <a:endParaRPr lang="en-US" sz="3200" dirty="0"/>
          </a:p>
        </p:txBody>
      </p:sp>
    </p:spTree>
    <p:extLst>
      <p:ext uri="{BB962C8B-B14F-4D97-AF65-F5344CB8AC3E}">
        <p14:creationId xmlns:p14="http://schemas.microsoft.com/office/powerpoint/2010/main" val="1608577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8420" y="640080"/>
            <a:ext cx="4574630" cy="5578816"/>
          </a:xfrm>
          <a:prstGeom prst="rect">
            <a:avLst/>
          </a:prstGeom>
        </p:spPr>
      </p:pic>
      <p:sp>
        <p:nvSpPr>
          <p:cNvPr id="2" name="Title 1"/>
          <p:cNvSpPr>
            <a:spLocks noGrp="1"/>
          </p:cNvSpPr>
          <p:nvPr>
            <p:ph type="title"/>
          </p:nvPr>
        </p:nvSpPr>
        <p:spPr>
          <a:xfrm>
            <a:off x="634276" y="803705"/>
            <a:ext cx="4208656" cy="3034857"/>
          </a:xfrm>
        </p:spPr>
        <p:txBody>
          <a:bodyPr vert="horz" lIns="91440" tIns="45720" rIns="91440" bIns="45720" rtlCol="0" anchor="b">
            <a:normAutofit/>
          </a:bodyPr>
          <a:lstStyle/>
          <a:p>
            <a:pPr algn="r"/>
            <a:r>
              <a:rPr lang="en-US" sz="5400" dirty="0">
                <a:solidFill>
                  <a:srgbClr val="FFFFFF"/>
                </a:solidFill>
              </a:rPr>
              <a:t>Dev Ops </a:t>
            </a:r>
            <a:r>
              <a:rPr lang="en-US" sz="5400" dirty="0" smtClean="0">
                <a:solidFill>
                  <a:srgbClr val="FFFFFF"/>
                </a:solidFill>
              </a:rPr>
              <a:t> Defined</a:t>
            </a:r>
            <a:r>
              <a:rPr lang="en-US" sz="5400" dirty="0">
                <a:solidFill>
                  <a:srgbClr val="FFFFFF"/>
                </a:solidFill>
              </a:rPr>
              <a:t>	</a:t>
            </a:r>
          </a:p>
        </p:txBody>
      </p:sp>
      <p:sp>
        <p:nvSpPr>
          <p:cNvPr id="3" name="Text Placeholder 2"/>
          <p:cNvSpPr>
            <a:spLocks noGrp="1"/>
          </p:cNvSpPr>
          <p:nvPr>
            <p:ph type="body" idx="1"/>
          </p:nvPr>
        </p:nvSpPr>
        <p:spPr>
          <a:xfrm>
            <a:off x="638921" y="4013165"/>
            <a:ext cx="4204012" cy="2205732"/>
          </a:xfrm>
        </p:spPr>
        <p:txBody>
          <a:bodyPr vert="horz" lIns="91440" tIns="45720" rIns="91440" bIns="45720" rtlCol="0" anchor="t">
            <a:normAutofit lnSpcReduction="10000"/>
          </a:bodyPr>
          <a:lstStyle/>
          <a:p>
            <a:pPr algn="r"/>
            <a:r>
              <a:rPr lang="en-US" sz="1800" dirty="0">
                <a:solidFill>
                  <a:srgbClr val="FFFFFF"/>
                </a:solidFill>
              </a:rPr>
              <a:t>Build and Test with Vagrant </a:t>
            </a:r>
          </a:p>
          <a:p>
            <a:pPr algn="r"/>
            <a:endParaRPr lang="en-US" sz="1800" dirty="0" smtClean="0">
              <a:solidFill>
                <a:srgbClr val="FFFFFF"/>
              </a:solidFill>
            </a:endParaRPr>
          </a:p>
          <a:p>
            <a:pPr algn="r"/>
            <a:endParaRPr lang="en-US" sz="1800" dirty="0">
              <a:solidFill>
                <a:srgbClr val="FFFFFF"/>
              </a:solidFill>
            </a:endParaRPr>
          </a:p>
          <a:p>
            <a:pPr algn="r"/>
            <a:endParaRPr lang="en-US" sz="1800" dirty="0" smtClean="0">
              <a:solidFill>
                <a:srgbClr val="FFFFFF"/>
              </a:solidFill>
            </a:endParaRPr>
          </a:p>
          <a:p>
            <a:pPr algn="r"/>
            <a:endParaRPr lang="en-US" sz="1800" dirty="0">
              <a:solidFill>
                <a:srgbClr val="FFFFFF"/>
              </a:solidFill>
            </a:endParaRPr>
          </a:p>
          <a:p>
            <a:pPr algn="r"/>
            <a:r>
              <a:rPr lang="en-US" sz="1800" dirty="0" smtClean="0">
                <a:solidFill>
                  <a:srgbClr val="FFFFFF"/>
                </a:solidFill>
              </a:rPr>
              <a:t>Workflows</a:t>
            </a:r>
            <a:r>
              <a:rPr lang="en-US" sz="1800" dirty="0">
                <a:solidFill>
                  <a:srgbClr val="FFFFFF"/>
                </a:solidFill>
              </a:rPr>
              <a:t>, not Technologies</a:t>
            </a:r>
          </a:p>
        </p:txBody>
      </p:sp>
    </p:spTree>
    <p:extLst>
      <p:ext uri="{BB962C8B-B14F-4D97-AF65-F5344CB8AC3E}">
        <p14:creationId xmlns:p14="http://schemas.microsoft.com/office/powerpoint/2010/main" val="31604362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Vagrant</a:t>
            </a:r>
            <a:endParaRPr lang="en-US" dirty="0"/>
          </a:p>
        </p:txBody>
      </p:sp>
      <p:sp>
        <p:nvSpPr>
          <p:cNvPr id="3" name="Content Placeholder 2"/>
          <p:cNvSpPr>
            <a:spLocks noGrp="1"/>
          </p:cNvSpPr>
          <p:nvPr>
            <p:ph idx="1"/>
          </p:nvPr>
        </p:nvSpPr>
        <p:spPr/>
        <p:txBody>
          <a:bodyPr/>
          <a:lstStyle/>
          <a:p>
            <a:r>
              <a:rPr lang="en-US" dirty="0" smtClean="0"/>
              <a:t>Vagrant is a </a:t>
            </a:r>
            <a:r>
              <a:rPr lang="en-US" dirty="0" smtClean="0"/>
              <a:t>solution </a:t>
            </a:r>
            <a:r>
              <a:rPr lang="en-US" dirty="0" smtClean="0"/>
              <a:t>for </a:t>
            </a:r>
            <a:r>
              <a:rPr lang="en-US" dirty="0" smtClean="0"/>
              <a:t>building and managing virtual machine environment in a single </a:t>
            </a:r>
            <a:r>
              <a:rPr lang="en-US" b="1" dirty="0" smtClean="0"/>
              <a:t>workflow</a:t>
            </a:r>
          </a:p>
          <a:p>
            <a:r>
              <a:rPr lang="en-US" dirty="0" smtClean="0"/>
              <a:t>Its easy to configure, reproducible and helps make portable work environments</a:t>
            </a:r>
          </a:p>
          <a:p>
            <a:r>
              <a:rPr lang="en-US" dirty="0" smtClean="0"/>
              <a:t>Its simple, modular and </a:t>
            </a:r>
            <a:r>
              <a:rPr lang="en-US" dirty="0" err="1" smtClean="0"/>
              <a:t>composable</a:t>
            </a:r>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6700" y="4777550"/>
            <a:ext cx="1588049" cy="1936645"/>
          </a:xfrm>
          <a:prstGeom prst="rect">
            <a:avLst/>
          </a:prstGeom>
        </p:spPr>
      </p:pic>
    </p:spTree>
    <p:extLst>
      <p:ext uri="{BB962C8B-B14F-4D97-AF65-F5344CB8AC3E}">
        <p14:creationId xmlns:p14="http://schemas.microsoft.com/office/powerpoint/2010/main" val="7635239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97011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Vagrant</a:t>
            </a:r>
            <a:endParaRPr lang="en-US" dirty="0"/>
          </a:p>
        </p:txBody>
      </p:sp>
      <p:sp>
        <p:nvSpPr>
          <p:cNvPr id="3" name="Content Placeholder 2"/>
          <p:cNvSpPr>
            <a:spLocks noGrp="1"/>
          </p:cNvSpPr>
          <p:nvPr>
            <p:ph idx="1"/>
          </p:nvPr>
        </p:nvSpPr>
        <p:spPr/>
        <p:txBody>
          <a:bodyPr/>
          <a:lstStyle/>
          <a:p>
            <a:r>
              <a:rPr lang="en-US" dirty="0" smtClean="0"/>
              <a:t>We built up a quick, simple development environment for an application developer, operations person or security expert</a:t>
            </a:r>
          </a:p>
          <a:p>
            <a:r>
              <a:rPr lang="en-US" dirty="0" smtClean="0"/>
              <a:t>We streamlined onboarding of new developers and new applications by creating a repeatable consumable artifact</a:t>
            </a:r>
          </a:p>
          <a:p>
            <a:r>
              <a:rPr lang="en-US" dirty="0" smtClean="0"/>
              <a:t>Enabled Operations and Security to set standards by building ‘box’ files that can be used as part of development </a:t>
            </a:r>
            <a:endParaRPr lang="en-US" dirty="0" smtClean="0"/>
          </a:p>
          <a:p>
            <a:r>
              <a:rPr lang="en-US" dirty="0" smtClean="0"/>
              <a:t>Used infrastructure as code to build a version-able, testable                          repeatable artifact </a:t>
            </a:r>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6700" y="4777550"/>
            <a:ext cx="1588049" cy="1936645"/>
          </a:xfrm>
          <a:prstGeom prst="rect">
            <a:avLst/>
          </a:prstGeom>
        </p:spPr>
      </p:pic>
    </p:spTree>
    <p:extLst>
      <p:ext uri="{BB962C8B-B14F-4D97-AF65-F5344CB8AC3E}">
        <p14:creationId xmlns:p14="http://schemas.microsoft.com/office/powerpoint/2010/main" val="14959049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as Code	</a:t>
            </a:r>
            <a:endParaRPr lang="en-US" dirty="0"/>
          </a:p>
        </p:txBody>
      </p:sp>
      <p:sp>
        <p:nvSpPr>
          <p:cNvPr id="3" name="Text Placeholder 2"/>
          <p:cNvSpPr>
            <a:spLocks noGrp="1"/>
          </p:cNvSpPr>
          <p:nvPr>
            <p:ph type="body" idx="1"/>
          </p:nvPr>
        </p:nvSpPr>
        <p:spPr/>
        <p:txBody>
          <a:bodyPr/>
          <a:lstStyle/>
          <a:p>
            <a:r>
              <a:rPr lang="en-US" dirty="0" smtClean="0"/>
              <a:t>Iterative, Testable, Repeatable, Consumable</a:t>
            </a:r>
            <a:endParaRPr lang="en-US" dirty="0"/>
          </a:p>
        </p:txBody>
      </p:sp>
    </p:spTree>
    <p:extLst>
      <p:ext uri="{BB962C8B-B14F-4D97-AF65-F5344CB8AC3E}">
        <p14:creationId xmlns:p14="http://schemas.microsoft.com/office/powerpoint/2010/main" val="19624735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2816"/>
          <a:stretch/>
        </p:blipFill>
        <p:spPr>
          <a:xfrm>
            <a:off x="6608749" y="1169233"/>
            <a:ext cx="4943588" cy="5048686"/>
          </a:xfrm>
          <a:prstGeom prst="rect">
            <a:avLst/>
          </a:prstGeom>
          <a:effectLst/>
        </p:spPr>
      </p:pic>
      <p:sp>
        <p:nvSpPr>
          <p:cNvPr id="2" name="Title 1"/>
          <p:cNvSpPr>
            <a:spLocks noGrp="1"/>
          </p:cNvSpPr>
          <p:nvPr>
            <p:ph type="title"/>
          </p:nvPr>
        </p:nvSpPr>
        <p:spPr>
          <a:xfrm>
            <a:off x="648929" y="629266"/>
            <a:ext cx="5127031" cy="1676603"/>
          </a:xfrm>
        </p:spPr>
        <p:txBody>
          <a:bodyPr>
            <a:normAutofit/>
          </a:bodyPr>
          <a:lstStyle/>
          <a:p>
            <a:r>
              <a:rPr lang="en-US" dirty="0"/>
              <a:t>Who Am I?</a:t>
            </a:r>
          </a:p>
        </p:txBody>
      </p:sp>
      <p:sp>
        <p:nvSpPr>
          <p:cNvPr id="9" name="Content Placeholder 8"/>
          <p:cNvSpPr>
            <a:spLocks noGrp="1"/>
          </p:cNvSpPr>
          <p:nvPr>
            <p:ph idx="1"/>
          </p:nvPr>
        </p:nvSpPr>
        <p:spPr>
          <a:xfrm>
            <a:off x="648930" y="1993692"/>
            <a:ext cx="5407096" cy="4230127"/>
          </a:xfrm>
        </p:spPr>
        <p:txBody>
          <a:bodyPr>
            <a:normAutofit lnSpcReduction="10000"/>
          </a:bodyPr>
          <a:lstStyle/>
          <a:p>
            <a:r>
              <a:rPr lang="en-US" dirty="0" smtClean="0"/>
              <a:t>Chef Software Inc. Solutions Architect </a:t>
            </a:r>
            <a:r>
              <a:rPr lang="mr-IN" dirty="0" smtClean="0"/>
              <a:t>–</a:t>
            </a:r>
            <a:r>
              <a:rPr lang="en-US" dirty="0" smtClean="0"/>
              <a:t> 2 years</a:t>
            </a:r>
          </a:p>
          <a:p>
            <a:r>
              <a:rPr lang="en-US" dirty="0" smtClean="0"/>
              <a:t>Open Text </a:t>
            </a:r>
            <a:r>
              <a:rPr lang="mr-IN" dirty="0" smtClean="0"/>
              <a:t>–</a:t>
            </a:r>
            <a:r>
              <a:rPr lang="en-US" dirty="0" smtClean="0"/>
              <a:t> 1 year</a:t>
            </a:r>
          </a:p>
          <a:p>
            <a:r>
              <a:rPr lang="en-US" dirty="0" smtClean="0"/>
              <a:t>Blackberry Inc. (previously Research in Motion) </a:t>
            </a:r>
            <a:r>
              <a:rPr lang="mr-IN" dirty="0" smtClean="0"/>
              <a:t>–</a:t>
            </a:r>
            <a:r>
              <a:rPr lang="en-US" dirty="0" smtClean="0"/>
              <a:t> 5 years</a:t>
            </a:r>
          </a:p>
          <a:p>
            <a:endParaRPr lang="en-US" dirty="0" smtClean="0"/>
          </a:p>
          <a:p>
            <a:r>
              <a:rPr lang="en-US" dirty="0" smtClean="0"/>
              <a:t>My goal is to make it easy to do your job</a:t>
            </a:r>
          </a:p>
          <a:p>
            <a:r>
              <a:rPr lang="en-US" dirty="0" smtClean="0"/>
              <a:t>Striving to reduce the technology gap </a:t>
            </a:r>
          </a:p>
          <a:p>
            <a:endParaRPr lang="en-US" dirty="0"/>
          </a:p>
        </p:txBody>
      </p:sp>
    </p:spTree>
    <p:extLst>
      <p:ext uri="{BB962C8B-B14F-4D97-AF65-F5344CB8AC3E}">
        <p14:creationId xmlns:p14="http://schemas.microsoft.com/office/powerpoint/2010/main" val="38674083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as Code</a:t>
            </a:r>
            <a:endParaRPr lang="en-US" dirty="0"/>
          </a:p>
        </p:txBody>
      </p:sp>
      <p:sp>
        <p:nvSpPr>
          <p:cNvPr id="3" name="Content Placeholder 2"/>
          <p:cNvSpPr>
            <a:spLocks noGrp="1"/>
          </p:cNvSpPr>
          <p:nvPr>
            <p:ph idx="1"/>
          </p:nvPr>
        </p:nvSpPr>
        <p:spPr/>
        <p:txBody>
          <a:bodyPr>
            <a:normAutofit lnSpcReduction="10000"/>
          </a:bodyPr>
          <a:lstStyle/>
          <a:p>
            <a:r>
              <a:rPr lang="en-US" dirty="0" smtClean="0"/>
              <a:t>Define everything from </a:t>
            </a:r>
          </a:p>
          <a:p>
            <a:pPr lvl="1"/>
            <a:r>
              <a:rPr lang="en-US" dirty="0"/>
              <a:t>N</a:t>
            </a:r>
            <a:r>
              <a:rPr lang="en-US" dirty="0" smtClean="0"/>
              <a:t>etwork requirements</a:t>
            </a:r>
          </a:p>
          <a:p>
            <a:pPr lvl="2"/>
            <a:r>
              <a:rPr lang="en-US" dirty="0" smtClean="0"/>
              <a:t>Ingress/egress</a:t>
            </a:r>
          </a:p>
          <a:p>
            <a:pPr lvl="2"/>
            <a:r>
              <a:rPr lang="en-US" dirty="0" smtClean="0"/>
              <a:t>Protocol</a:t>
            </a:r>
          </a:p>
          <a:p>
            <a:pPr lvl="2"/>
            <a:r>
              <a:rPr lang="en-US" dirty="0" err="1" smtClean="0"/>
              <a:t>Vpc</a:t>
            </a:r>
            <a:endParaRPr lang="en-US" dirty="0"/>
          </a:p>
          <a:p>
            <a:pPr lvl="2"/>
            <a:r>
              <a:rPr lang="en-US" dirty="0" smtClean="0"/>
              <a:t>Routing </a:t>
            </a:r>
          </a:p>
          <a:p>
            <a:pPr lvl="1"/>
            <a:r>
              <a:rPr lang="en-US" dirty="0" smtClean="0"/>
              <a:t>Server specifications</a:t>
            </a:r>
          </a:p>
          <a:p>
            <a:pPr lvl="2"/>
            <a:r>
              <a:rPr lang="en-US" dirty="0" smtClean="0"/>
              <a:t>RAM/CPU</a:t>
            </a:r>
          </a:p>
          <a:p>
            <a:pPr lvl="1"/>
            <a:r>
              <a:rPr lang="en-US" dirty="0"/>
              <a:t>M</a:t>
            </a:r>
            <a:r>
              <a:rPr lang="en-US" dirty="0" smtClean="0"/>
              <a:t>iddleware specifications</a:t>
            </a:r>
          </a:p>
          <a:p>
            <a:pPr lvl="2"/>
            <a:r>
              <a:rPr lang="en-US" dirty="0" smtClean="0"/>
              <a:t>Middleware version</a:t>
            </a:r>
          </a:p>
          <a:p>
            <a:pPr lvl="2"/>
            <a:r>
              <a:rPr lang="en-US" dirty="0" err="1" smtClean="0"/>
              <a:t>Env</a:t>
            </a:r>
            <a:r>
              <a:rPr lang="en-US" dirty="0" smtClean="0"/>
              <a:t> variables</a:t>
            </a:r>
          </a:p>
          <a:p>
            <a:pPr lvl="2"/>
            <a:r>
              <a:rPr lang="en-US" dirty="0" smtClean="0"/>
              <a:t>User accounts</a:t>
            </a:r>
          </a:p>
          <a:p>
            <a:endParaRPr lang="en-US" dirty="0" smtClean="0"/>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487" y="516447"/>
            <a:ext cx="1066980" cy="130917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8527" y="2413000"/>
            <a:ext cx="825500" cy="825500"/>
          </a:xfrm>
          <a:prstGeom prst="rect">
            <a:avLst/>
          </a:prstGeom>
        </p:spPr>
      </p:pic>
      <p:grpSp>
        <p:nvGrpSpPr>
          <p:cNvPr id="9" name="Group 8"/>
          <p:cNvGrpSpPr/>
          <p:nvPr/>
        </p:nvGrpSpPr>
        <p:grpSpPr>
          <a:xfrm>
            <a:off x="10382755" y="1158847"/>
            <a:ext cx="779713" cy="1120838"/>
            <a:chOff x="1164921" y="200416"/>
            <a:chExt cx="1202498" cy="1728592"/>
          </a:xfrm>
        </p:grpSpPr>
        <p:sp>
          <p:nvSpPr>
            <p:cNvPr id="10" name="Triangle 9"/>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a:t>
              </a:r>
              <a:endParaRPr lang="en-US" dirty="0"/>
            </a:p>
          </p:txBody>
        </p:sp>
      </p:grpSp>
      <p:grpSp>
        <p:nvGrpSpPr>
          <p:cNvPr id="15" name="Group 14"/>
          <p:cNvGrpSpPr/>
          <p:nvPr/>
        </p:nvGrpSpPr>
        <p:grpSpPr>
          <a:xfrm>
            <a:off x="10444491" y="3019209"/>
            <a:ext cx="717977" cy="1032092"/>
            <a:chOff x="1164921" y="200416"/>
            <a:chExt cx="1202498" cy="1728592"/>
          </a:xfrm>
        </p:grpSpPr>
        <p:sp>
          <p:nvSpPr>
            <p:cNvPr id="16" name="Triangle 15"/>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a:t>
              </a:r>
              <a:endParaRPr lang="en-US" dirty="0"/>
            </a:p>
          </p:txBody>
        </p:sp>
      </p:grpSp>
      <p:grpSp>
        <p:nvGrpSpPr>
          <p:cNvPr id="18" name="Group 17"/>
          <p:cNvGrpSpPr/>
          <p:nvPr/>
        </p:nvGrpSpPr>
        <p:grpSpPr>
          <a:xfrm>
            <a:off x="11353800" y="1975109"/>
            <a:ext cx="788655" cy="1133692"/>
            <a:chOff x="1164921" y="200416"/>
            <a:chExt cx="1202498" cy="1728592"/>
          </a:xfrm>
        </p:grpSpPr>
        <p:sp>
          <p:nvSpPr>
            <p:cNvPr id="19" name="Triangle 18"/>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Ops</a:t>
              </a:r>
              <a:endParaRPr lang="en-US" dirty="0"/>
            </a:p>
          </p:txBody>
        </p:sp>
      </p:grpSp>
      <p:cxnSp>
        <p:nvCxnSpPr>
          <p:cNvPr id="22" name="Straight Arrow Connector 21"/>
          <p:cNvCxnSpPr/>
          <p:nvPr/>
        </p:nvCxnSpPr>
        <p:spPr>
          <a:xfrm flipH="1">
            <a:off x="9633727" y="1975109"/>
            <a:ext cx="653273" cy="747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9873555" y="2750858"/>
            <a:ext cx="1288913" cy="49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9633728" y="3013084"/>
            <a:ext cx="653272" cy="477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9075693" y="1854109"/>
            <a:ext cx="96016" cy="396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Cloud 31"/>
          <p:cNvSpPr/>
          <p:nvPr/>
        </p:nvSpPr>
        <p:spPr>
          <a:xfrm rot="464927">
            <a:off x="7547898" y="4511688"/>
            <a:ext cx="3151604" cy="193280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8866526" y="3504071"/>
            <a:ext cx="418334" cy="879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p:cNvSpPr/>
          <p:nvPr/>
        </p:nvSpPr>
        <p:spPr>
          <a:xfrm>
            <a:off x="8854602" y="1853294"/>
            <a:ext cx="430257" cy="445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453" y="5022697"/>
            <a:ext cx="573657" cy="703873"/>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6073" y="4774218"/>
            <a:ext cx="573657" cy="703873"/>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4448" y="5503943"/>
            <a:ext cx="573657" cy="703873"/>
          </a:xfrm>
          <a:prstGeom prst="rect">
            <a:avLst/>
          </a:prstGeom>
        </p:spPr>
      </p:pic>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4859" y="4800070"/>
            <a:ext cx="573657" cy="703873"/>
          </a:xfrm>
          <a:prstGeom prst="rect">
            <a:avLst/>
          </a:prstGeom>
        </p:spPr>
      </p:pic>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4930" y="5231390"/>
            <a:ext cx="573657" cy="703873"/>
          </a:xfrm>
          <a:prstGeom prst="rect">
            <a:avLst/>
          </a:prstGeom>
        </p:spPr>
      </p:pic>
    </p:spTree>
    <p:extLst>
      <p:ext uri="{BB962C8B-B14F-4D97-AF65-F5344CB8AC3E}">
        <p14:creationId xmlns:p14="http://schemas.microsoft.com/office/powerpoint/2010/main" val="12915597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687" y="3483560"/>
            <a:ext cx="1066980" cy="130917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1316" y="3821642"/>
            <a:ext cx="825500" cy="825500"/>
          </a:xfrm>
          <a:prstGeom prst="rect">
            <a:avLst/>
          </a:prstGeom>
        </p:spPr>
      </p:pic>
      <p:cxnSp>
        <p:nvCxnSpPr>
          <p:cNvPr id="13" name="Straight Arrow Connector 12"/>
          <p:cNvCxnSpPr/>
          <p:nvPr/>
        </p:nvCxnSpPr>
        <p:spPr>
          <a:xfrm>
            <a:off x="3410063" y="2803379"/>
            <a:ext cx="1264404" cy="796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892937" y="2852353"/>
            <a:ext cx="0" cy="631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194179" y="2872084"/>
            <a:ext cx="972180" cy="65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loud 16"/>
          <p:cNvSpPr/>
          <p:nvPr/>
        </p:nvSpPr>
        <p:spPr>
          <a:xfrm rot="464927">
            <a:off x="6801983" y="3262697"/>
            <a:ext cx="3151604" cy="193280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rot="16200000">
            <a:off x="5751172" y="3783783"/>
            <a:ext cx="418334" cy="879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rot="16200000">
            <a:off x="3829363" y="4000482"/>
            <a:ext cx="430257" cy="445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1538" y="3773706"/>
            <a:ext cx="573657" cy="703873"/>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0158" y="3525227"/>
            <a:ext cx="573657" cy="703873"/>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8533" y="4254952"/>
            <a:ext cx="573657" cy="703873"/>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8944" y="3551079"/>
            <a:ext cx="573657" cy="703873"/>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9015" y="3982399"/>
            <a:ext cx="573657" cy="703873"/>
          </a:xfrm>
          <a:prstGeom prst="rect">
            <a:avLst/>
          </a:prstGeom>
        </p:spPr>
      </p:pic>
      <p:grpSp>
        <p:nvGrpSpPr>
          <p:cNvPr id="25" name="Group 24"/>
          <p:cNvGrpSpPr/>
          <p:nvPr/>
        </p:nvGrpSpPr>
        <p:grpSpPr>
          <a:xfrm>
            <a:off x="3041953" y="1612067"/>
            <a:ext cx="779713" cy="1120838"/>
            <a:chOff x="1164921" y="200416"/>
            <a:chExt cx="1202498" cy="1728592"/>
          </a:xfrm>
        </p:grpSpPr>
        <p:sp>
          <p:nvSpPr>
            <p:cNvPr id="26" name="Triangle 25"/>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a:t>
              </a:r>
              <a:endParaRPr lang="en-US" dirty="0"/>
            </a:p>
          </p:txBody>
        </p:sp>
      </p:grpSp>
      <p:grpSp>
        <p:nvGrpSpPr>
          <p:cNvPr id="28" name="Group 27"/>
          <p:cNvGrpSpPr/>
          <p:nvPr/>
        </p:nvGrpSpPr>
        <p:grpSpPr>
          <a:xfrm>
            <a:off x="5807371" y="1673946"/>
            <a:ext cx="717977" cy="1032092"/>
            <a:chOff x="1164921" y="200416"/>
            <a:chExt cx="1202498" cy="1728592"/>
          </a:xfrm>
        </p:grpSpPr>
        <p:sp>
          <p:nvSpPr>
            <p:cNvPr id="29" name="Triangle 28"/>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a:t>
              </a:r>
              <a:endParaRPr lang="en-US" dirty="0"/>
            </a:p>
          </p:txBody>
        </p:sp>
      </p:grpSp>
      <p:grpSp>
        <p:nvGrpSpPr>
          <p:cNvPr id="31" name="Group 30"/>
          <p:cNvGrpSpPr/>
          <p:nvPr/>
        </p:nvGrpSpPr>
        <p:grpSpPr>
          <a:xfrm>
            <a:off x="4498610" y="1591655"/>
            <a:ext cx="788655" cy="1133692"/>
            <a:chOff x="1164921" y="200416"/>
            <a:chExt cx="1202498" cy="1728592"/>
          </a:xfrm>
        </p:grpSpPr>
        <p:sp>
          <p:nvSpPr>
            <p:cNvPr id="32" name="Triangle 31"/>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Ops</a:t>
              </a:r>
              <a:endParaRPr lang="en-US" dirty="0"/>
            </a:p>
          </p:txBody>
        </p:sp>
      </p:grpSp>
    </p:spTree>
    <p:extLst>
      <p:ext uri="{BB962C8B-B14F-4D97-AF65-F5344CB8AC3E}">
        <p14:creationId xmlns:p14="http://schemas.microsoft.com/office/powerpoint/2010/main" val="19691655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3" name="Straight Arrow Connector 12"/>
          <p:cNvCxnSpPr/>
          <p:nvPr/>
        </p:nvCxnSpPr>
        <p:spPr>
          <a:xfrm flipV="1">
            <a:off x="1089186" y="3835150"/>
            <a:ext cx="927527" cy="733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155777" y="3916719"/>
            <a:ext cx="0" cy="578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2363940" y="3925291"/>
            <a:ext cx="642632" cy="569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7749976" y="2612926"/>
            <a:ext cx="2105640" cy="1291340"/>
            <a:chOff x="3355042" y="5091551"/>
            <a:chExt cx="2105640" cy="1291340"/>
          </a:xfrm>
        </p:grpSpPr>
        <p:sp>
          <p:nvSpPr>
            <p:cNvPr id="17" name="Cloud 16"/>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grpSp>
        <p:nvGrpSpPr>
          <p:cNvPr id="25" name="Group 24"/>
          <p:cNvGrpSpPr/>
          <p:nvPr/>
        </p:nvGrpSpPr>
        <p:grpSpPr>
          <a:xfrm>
            <a:off x="919103" y="4738038"/>
            <a:ext cx="520939" cy="748851"/>
            <a:chOff x="1164921" y="200416"/>
            <a:chExt cx="1202498" cy="1728592"/>
          </a:xfrm>
        </p:grpSpPr>
        <p:sp>
          <p:nvSpPr>
            <p:cNvPr id="26" name="Triangle 25"/>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2766725" y="4779380"/>
            <a:ext cx="479692" cy="689558"/>
            <a:chOff x="1164921" y="200416"/>
            <a:chExt cx="1202498" cy="1728592"/>
          </a:xfrm>
        </p:grpSpPr>
        <p:sp>
          <p:nvSpPr>
            <p:cNvPr id="29" name="Triangle 28"/>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p:cNvGrpSpPr/>
          <p:nvPr/>
        </p:nvGrpSpPr>
        <p:grpSpPr>
          <a:xfrm>
            <a:off x="1892320" y="4724400"/>
            <a:ext cx="526914" cy="757439"/>
            <a:chOff x="1164921" y="200416"/>
            <a:chExt cx="1202498" cy="1728592"/>
          </a:xfrm>
        </p:grpSpPr>
        <p:sp>
          <p:nvSpPr>
            <p:cNvPr id="32" name="Triangle 31"/>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199" y="2939642"/>
            <a:ext cx="712867" cy="874684"/>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0766" y="3165521"/>
            <a:ext cx="551530" cy="551530"/>
          </a:xfrm>
          <a:prstGeom prst="rect">
            <a:avLst/>
          </a:prstGeom>
        </p:spPr>
      </p:pic>
      <p:cxnSp>
        <p:nvCxnSpPr>
          <p:cNvPr id="37" name="Straight Arrow Connector 36"/>
          <p:cNvCxnSpPr/>
          <p:nvPr/>
        </p:nvCxnSpPr>
        <p:spPr>
          <a:xfrm>
            <a:off x="1165044" y="2485202"/>
            <a:ext cx="844770" cy="53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155777" y="2517922"/>
            <a:ext cx="0" cy="421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2357042" y="2531105"/>
            <a:ext cx="649530" cy="434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Down Arrow 41"/>
          <p:cNvSpPr/>
          <p:nvPr/>
        </p:nvSpPr>
        <p:spPr>
          <a:xfrm rot="16200000">
            <a:off x="1445185" y="3285007"/>
            <a:ext cx="287462" cy="297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p:cNvGrpSpPr/>
          <p:nvPr/>
        </p:nvGrpSpPr>
        <p:grpSpPr>
          <a:xfrm>
            <a:off x="919103" y="1689267"/>
            <a:ext cx="520939" cy="748851"/>
            <a:chOff x="1164921" y="200416"/>
            <a:chExt cx="1202498" cy="1728592"/>
          </a:xfrm>
        </p:grpSpPr>
        <p:sp>
          <p:nvSpPr>
            <p:cNvPr id="55" name="Triangle 54"/>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 name="Group 48"/>
          <p:cNvGrpSpPr/>
          <p:nvPr/>
        </p:nvGrpSpPr>
        <p:grpSpPr>
          <a:xfrm>
            <a:off x="2766725" y="1730609"/>
            <a:ext cx="479692" cy="689558"/>
            <a:chOff x="1164921" y="200416"/>
            <a:chExt cx="1202498" cy="1728592"/>
          </a:xfrm>
        </p:grpSpPr>
        <p:sp>
          <p:nvSpPr>
            <p:cNvPr id="53" name="Triangle 52"/>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 name="Group 49"/>
          <p:cNvGrpSpPr/>
          <p:nvPr/>
        </p:nvGrpSpPr>
        <p:grpSpPr>
          <a:xfrm>
            <a:off x="1892320" y="1675629"/>
            <a:ext cx="526914" cy="757439"/>
            <a:chOff x="1164921" y="200416"/>
            <a:chExt cx="1202498" cy="1728592"/>
          </a:xfrm>
        </p:grpSpPr>
        <p:sp>
          <p:nvSpPr>
            <p:cNvPr id="51" name="Triangle 50"/>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p:cNvSpPr txBox="1"/>
          <p:nvPr/>
        </p:nvSpPr>
        <p:spPr>
          <a:xfrm>
            <a:off x="3975648" y="291481"/>
            <a:ext cx="1944823" cy="369332"/>
          </a:xfrm>
          <a:prstGeom prst="rect">
            <a:avLst/>
          </a:prstGeom>
          <a:noFill/>
        </p:spPr>
        <p:txBody>
          <a:bodyPr wrap="square" rtlCol="0">
            <a:spAutoFit/>
          </a:bodyPr>
          <a:lstStyle/>
          <a:p>
            <a:r>
              <a:rPr lang="en-US" smtClean="0"/>
              <a:t>EU Data Center</a:t>
            </a:r>
            <a:endParaRPr lang="en-US"/>
          </a:p>
        </p:txBody>
      </p:sp>
      <p:sp>
        <p:nvSpPr>
          <p:cNvPr id="57" name="TextBox 56"/>
          <p:cNvSpPr txBox="1"/>
          <p:nvPr/>
        </p:nvSpPr>
        <p:spPr>
          <a:xfrm>
            <a:off x="4231559" y="5399347"/>
            <a:ext cx="1719801" cy="369332"/>
          </a:xfrm>
          <a:prstGeom prst="rect">
            <a:avLst/>
          </a:prstGeom>
          <a:noFill/>
        </p:spPr>
        <p:txBody>
          <a:bodyPr wrap="square" rtlCol="0">
            <a:spAutoFit/>
          </a:bodyPr>
          <a:lstStyle/>
          <a:p>
            <a:r>
              <a:rPr lang="en-US" dirty="0" smtClean="0"/>
              <a:t>NA Data Center</a:t>
            </a:r>
            <a:endParaRPr lang="en-US" dirty="0"/>
          </a:p>
        </p:txBody>
      </p:sp>
      <p:sp>
        <p:nvSpPr>
          <p:cNvPr id="58" name="Down Arrow 57"/>
          <p:cNvSpPr/>
          <p:nvPr/>
        </p:nvSpPr>
        <p:spPr>
          <a:xfrm rot="14606800">
            <a:off x="3557773" y="1714626"/>
            <a:ext cx="449296" cy="2019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a:off x="4060129" y="917516"/>
            <a:ext cx="2105640" cy="1291340"/>
            <a:chOff x="3355042" y="5091551"/>
            <a:chExt cx="2105640" cy="1291340"/>
          </a:xfrm>
        </p:grpSpPr>
        <p:sp>
          <p:nvSpPr>
            <p:cNvPr id="60" name="Cloud 59"/>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65" name="Picture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grpSp>
        <p:nvGrpSpPr>
          <p:cNvPr id="66" name="Group 65"/>
          <p:cNvGrpSpPr/>
          <p:nvPr/>
        </p:nvGrpSpPr>
        <p:grpSpPr>
          <a:xfrm>
            <a:off x="4031785" y="3959056"/>
            <a:ext cx="2105640" cy="1291340"/>
            <a:chOff x="3355042" y="5091551"/>
            <a:chExt cx="2105640" cy="1291340"/>
          </a:xfrm>
        </p:grpSpPr>
        <p:sp>
          <p:nvSpPr>
            <p:cNvPr id="67" name="Cloud 66"/>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71" name="Picture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72" name="Picture 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sp>
        <p:nvSpPr>
          <p:cNvPr id="87" name="Down Arrow 86"/>
          <p:cNvSpPr/>
          <p:nvPr/>
        </p:nvSpPr>
        <p:spPr>
          <a:xfrm rot="17552033">
            <a:off x="3264655" y="3036554"/>
            <a:ext cx="449296" cy="13928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p:cNvGrpSpPr/>
          <p:nvPr/>
        </p:nvGrpSpPr>
        <p:grpSpPr>
          <a:xfrm>
            <a:off x="7708591" y="874073"/>
            <a:ext cx="2105640" cy="1291340"/>
            <a:chOff x="3355042" y="5091551"/>
            <a:chExt cx="2105640" cy="1291340"/>
          </a:xfrm>
        </p:grpSpPr>
        <p:sp>
          <p:nvSpPr>
            <p:cNvPr id="89" name="Cloud 88"/>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91" name="Picture 9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92" name="Picture 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93" name="Picture 9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94" name="Picture 9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grpSp>
        <p:nvGrpSpPr>
          <p:cNvPr id="95" name="Group 94"/>
          <p:cNvGrpSpPr/>
          <p:nvPr/>
        </p:nvGrpSpPr>
        <p:grpSpPr>
          <a:xfrm>
            <a:off x="7786034" y="4285540"/>
            <a:ext cx="2105640" cy="1291340"/>
            <a:chOff x="3355042" y="5091551"/>
            <a:chExt cx="2105640" cy="1291340"/>
          </a:xfrm>
        </p:grpSpPr>
        <p:sp>
          <p:nvSpPr>
            <p:cNvPr id="96" name="Cloud 95"/>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7" name="Picture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98" name="Picture 9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99" name="Picture 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100" name="Picture 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101" name="Picture 1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sp>
        <p:nvSpPr>
          <p:cNvPr id="102" name="Down Arrow 101"/>
          <p:cNvSpPr/>
          <p:nvPr/>
        </p:nvSpPr>
        <p:spPr>
          <a:xfrm rot="16200000">
            <a:off x="5022077" y="910777"/>
            <a:ext cx="449296" cy="4768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Down Arrow 103"/>
          <p:cNvSpPr/>
          <p:nvPr/>
        </p:nvSpPr>
        <p:spPr>
          <a:xfrm rot="14606800">
            <a:off x="6873108" y="1431414"/>
            <a:ext cx="449296" cy="2019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Down Arrow 104"/>
          <p:cNvSpPr/>
          <p:nvPr/>
        </p:nvSpPr>
        <p:spPr>
          <a:xfrm rot="18216299">
            <a:off x="6661305" y="3160740"/>
            <a:ext cx="449296" cy="2019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8" name="Picture 10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0731" y="4631670"/>
            <a:ext cx="1463396" cy="1463396"/>
          </a:xfrm>
          <a:prstGeom prst="rect">
            <a:avLst/>
          </a:prstGeom>
        </p:spPr>
      </p:pic>
      <p:pic>
        <p:nvPicPr>
          <p:cNvPr id="109" name="Picture 10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54116" y="3424608"/>
            <a:ext cx="916626" cy="523786"/>
          </a:xfrm>
          <a:prstGeom prst="rect">
            <a:avLst/>
          </a:prstGeom>
        </p:spPr>
      </p:pic>
      <p:pic>
        <p:nvPicPr>
          <p:cNvPr id="110" name="Picture 10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27199" y="1710725"/>
            <a:ext cx="1252896" cy="877126"/>
          </a:xfrm>
          <a:prstGeom prst="rect">
            <a:avLst/>
          </a:prstGeom>
        </p:spPr>
      </p:pic>
    </p:spTree>
    <p:extLst>
      <p:ext uri="{BB962C8B-B14F-4D97-AF65-F5344CB8AC3E}">
        <p14:creationId xmlns:p14="http://schemas.microsoft.com/office/powerpoint/2010/main" val="19648270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as Code at a Glance</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523875" cy="523875"/>
          </a:xfr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858" y="3220244"/>
            <a:ext cx="562217" cy="417512"/>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794" y="4643437"/>
            <a:ext cx="599281" cy="599281"/>
          </a:xfrm>
          <a:prstGeom prst="rect">
            <a:avLst/>
          </a:prstGeom>
        </p:spPr>
      </p:pic>
      <p:sp>
        <p:nvSpPr>
          <p:cNvPr id="14" name="TextBox 13"/>
          <p:cNvSpPr txBox="1"/>
          <p:nvPr/>
        </p:nvSpPr>
        <p:spPr>
          <a:xfrm>
            <a:off x="1536700" y="1762522"/>
            <a:ext cx="9410700" cy="923330"/>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Reduces the people effort by allowing collaboration and unified direction, freeing resources to work on other enterprise tasks</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Enables easy review of resources, allocated cost and consumption</a:t>
            </a:r>
            <a:endParaRPr lang="en-US" dirty="0"/>
          </a:p>
        </p:txBody>
      </p:sp>
      <p:sp>
        <p:nvSpPr>
          <p:cNvPr id="15" name="TextBox 14"/>
          <p:cNvSpPr txBox="1"/>
          <p:nvPr/>
        </p:nvSpPr>
        <p:spPr>
          <a:xfrm>
            <a:off x="1536700" y="3259734"/>
            <a:ext cx="9410700" cy="1200329"/>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Significantly speeds up application and infrastructure development by automating tasks</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Gives visibility to all stakeholders</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Enable faster iteration over artifacts through </a:t>
            </a:r>
            <a:r>
              <a:rPr lang="en-US" dirty="0" err="1" smtClean="0"/>
              <a:t>composable</a:t>
            </a:r>
            <a:r>
              <a:rPr lang="en-US" dirty="0" smtClean="0"/>
              <a:t> and ephemeral infrastructure </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endParaRPr lang="en-US" dirty="0" smtClean="0"/>
          </a:p>
        </p:txBody>
      </p:sp>
      <p:sp>
        <p:nvSpPr>
          <p:cNvPr id="16" name="TextBox 15"/>
          <p:cNvSpPr txBox="1"/>
          <p:nvPr/>
        </p:nvSpPr>
        <p:spPr>
          <a:xfrm>
            <a:off x="1536700" y="4703762"/>
            <a:ext cx="9410700" cy="923330"/>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Reduces the risk of human error through automation</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Allows for Security to be injected into any portion of the development life cycle</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“Uniqueness breeds vulnerability” </a:t>
            </a:r>
            <a:endParaRPr lang="en-US" dirty="0"/>
          </a:p>
        </p:txBody>
      </p:sp>
    </p:spTree>
    <p:extLst>
      <p:ext uri="{BB962C8B-B14F-4D97-AF65-F5344CB8AC3E}">
        <p14:creationId xmlns:p14="http://schemas.microsoft.com/office/powerpoint/2010/main" val="9134374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2308" y="640080"/>
            <a:ext cx="3706854" cy="5578816"/>
          </a:xfrm>
          <a:prstGeom prst="rect">
            <a:avLst/>
          </a:prstGeom>
        </p:spPr>
      </p:pic>
      <p:sp>
        <p:nvSpPr>
          <p:cNvPr id="2" name="Title 1"/>
          <p:cNvSpPr>
            <a:spLocks noGrp="1"/>
          </p:cNvSpPr>
          <p:nvPr>
            <p:ph type="title"/>
          </p:nvPr>
        </p:nvSpPr>
        <p:spPr>
          <a:xfrm>
            <a:off x="634276" y="803705"/>
            <a:ext cx="4208656" cy="3034857"/>
          </a:xfrm>
        </p:spPr>
        <p:txBody>
          <a:bodyPr vert="horz" lIns="91440" tIns="45720" rIns="91440" bIns="45720" rtlCol="0" anchor="b">
            <a:normAutofit/>
          </a:bodyPr>
          <a:lstStyle/>
          <a:p>
            <a:pPr algn="r"/>
            <a:r>
              <a:rPr lang="en-US" sz="5400">
                <a:solidFill>
                  <a:srgbClr val="FFFFFF"/>
                </a:solidFill>
              </a:rPr>
              <a:t>Infrastructure as Code</a:t>
            </a:r>
          </a:p>
        </p:txBody>
      </p:sp>
      <p:sp>
        <p:nvSpPr>
          <p:cNvPr id="3" name="Text Placeholder 2"/>
          <p:cNvSpPr>
            <a:spLocks noGrp="1"/>
          </p:cNvSpPr>
          <p:nvPr>
            <p:ph type="body" idx="1"/>
          </p:nvPr>
        </p:nvSpPr>
        <p:spPr>
          <a:xfrm>
            <a:off x="638921" y="4013165"/>
            <a:ext cx="4204012" cy="2205732"/>
          </a:xfrm>
        </p:spPr>
        <p:txBody>
          <a:bodyPr vert="horz" lIns="91440" tIns="45720" rIns="91440" bIns="45720" rtlCol="0" anchor="t">
            <a:normAutofit/>
          </a:bodyPr>
          <a:lstStyle/>
          <a:p>
            <a:pPr algn="r"/>
            <a:r>
              <a:rPr lang="en-US" sz="1700" dirty="0" smtClean="0">
                <a:solidFill>
                  <a:srgbClr val="FFFFFF"/>
                </a:solidFill>
              </a:rPr>
              <a:t>Build Automated Machine Images</a:t>
            </a:r>
            <a:endParaRPr lang="en-US" sz="1700" dirty="0">
              <a:solidFill>
                <a:srgbClr val="FFFFFF"/>
              </a:solidFill>
            </a:endParaRPr>
          </a:p>
          <a:p>
            <a:pPr algn="r"/>
            <a:endParaRPr lang="en-US" sz="1700" dirty="0">
              <a:solidFill>
                <a:srgbClr val="FFFFFF"/>
              </a:solidFill>
            </a:endParaRPr>
          </a:p>
          <a:p>
            <a:pPr algn="r"/>
            <a:endParaRPr lang="en-US" sz="1700" dirty="0">
              <a:solidFill>
                <a:srgbClr val="FFFFFF"/>
              </a:solidFill>
            </a:endParaRPr>
          </a:p>
          <a:p>
            <a:pPr algn="r"/>
            <a:endParaRPr lang="en-US" sz="1700" dirty="0">
              <a:solidFill>
                <a:srgbClr val="FFFFFF"/>
              </a:solidFill>
            </a:endParaRPr>
          </a:p>
          <a:p>
            <a:pPr algn="r"/>
            <a:endParaRPr lang="en-US" sz="1700" dirty="0">
              <a:solidFill>
                <a:srgbClr val="FFFFFF"/>
              </a:solidFill>
            </a:endParaRPr>
          </a:p>
          <a:p>
            <a:pPr algn="r"/>
            <a:r>
              <a:rPr lang="en-US" sz="1700" dirty="0" smtClean="0">
                <a:solidFill>
                  <a:srgbClr val="FFFFFF"/>
                </a:solidFill>
              </a:rPr>
              <a:t>Uniqueness is Vulnerability</a:t>
            </a:r>
            <a:endParaRPr lang="en-US" sz="1700" dirty="0">
              <a:solidFill>
                <a:srgbClr val="FFFFFF"/>
              </a:solidFill>
            </a:endParaRPr>
          </a:p>
        </p:txBody>
      </p:sp>
    </p:spTree>
    <p:extLst>
      <p:ext uri="{BB962C8B-B14F-4D97-AF65-F5344CB8AC3E}">
        <p14:creationId xmlns:p14="http://schemas.microsoft.com/office/powerpoint/2010/main" val="2730751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smtClean="0"/>
              <a:t>Packer</a:t>
            </a:r>
            <a:endParaRPr lang="en-US" dirty="0"/>
          </a:p>
        </p:txBody>
      </p:sp>
      <p:sp>
        <p:nvSpPr>
          <p:cNvPr id="3" name="Content Placeholder 2"/>
          <p:cNvSpPr>
            <a:spLocks noGrp="1"/>
          </p:cNvSpPr>
          <p:nvPr>
            <p:ph idx="1"/>
          </p:nvPr>
        </p:nvSpPr>
        <p:spPr/>
        <p:txBody>
          <a:bodyPr/>
          <a:lstStyle/>
          <a:p>
            <a:r>
              <a:rPr lang="en-US" dirty="0" smtClean="0"/>
              <a:t>Packer </a:t>
            </a:r>
            <a:r>
              <a:rPr lang="en-US" dirty="0" smtClean="0"/>
              <a:t>is a workflow for creating identical machine images </a:t>
            </a:r>
            <a:endParaRPr lang="en-US" b="1" dirty="0" smtClean="0"/>
          </a:p>
          <a:p>
            <a:r>
              <a:rPr lang="en-US" dirty="0" smtClean="0"/>
              <a:t>Its easy to configure, reproducible and helps make portable work environments</a:t>
            </a:r>
          </a:p>
          <a:p>
            <a:r>
              <a:rPr lang="en-US" dirty="0" smtClean="0"/>
              <a:t>Its simple, modular and </a:t>
            </a:r>
            <a:r>
              <a:rPr lang="en-US" dirty="0" err="1" smtClean="0"/>
              <a:t>composable</a:t>
            </a:r>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5789" y="4642612"/>
            <a:ext cx="1308959" cy="19699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281" y="6195083"/>
            <a:ext cx="562217" cy="41751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176963"/>
            <a:ext cx="599281" cy="599281"/>
          </a:xfrm>
          <a:prstGeom prst="rect">
            <a:avLst/>
          </a:prstGeom>
        </p:spPr>
      </p:pic>
    </p:spTree>
    <p:extLst>
      <p:ext uri="{BB962C8B-B14F-4D97-AF65-F5344CB8AC3E}">
        <p14:creationId xmlns:p14="http://schemas.microsoft.com/office/powerpoint/2010/main" val="19663851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Packer</a:t>
            </a:r>
            <a:endParaRPr lang="en-US" dirty="0"/>
          </a:p>
        </p:txBody>
      </p:sp>
      <p:sp>
        <p:nvSpPr>
          <p:cNvPr id="3" name="Content Placeholder 2"/>
          <p:cNvSpPr>
            <a:spLocks noGrp="1"/>
          </p:cNvSpPr>
          <p:nvPr>
            <p:ph sz="half" idx="1"/>
          </p:nvPr>
        </p:nvSpPr>
        <p:spPr/>
        <p:txBody>
          <a:bodyPr/>
          <a:lstStyle/>
          <a:p>
            <a:r>
              <a:rPr lang="en-US" dirty="0" smtClean="0"/>
              <a:t>Define a builder</a:t>
            </a:r>
          </a:p>
          <a:p>
            <a:pPr lvl="1"/>
            <a:r>
              <a:rPr lang="en-US" dirty="0" smtClean="0"/>
              <a:t>AWS</a:t>
            </a:r>
          </a:p>
          <a:p>
            <a:pPr lvl="1"/>
            <a:r>
              <a:rPr lang="en-US" dirty="0" smtClean="0"/>
              <a:t>Azure</a:t>
            </a:r>
          </a:p>
          <a:p>
            <a:pPr lvl="1"/>
            <a:r>
              <a:rPr lang="en-US" dirty="0" smtClean="0"/>
              <a:t>Google Cloud</a:t>
            </a:r>
            <a:endParaRPr lang="en-US" dirty="0"/>
          </a:p>
        </p:txBody>
      </p:sp>
      <p:sp>
        <p:nvSpPr>
          <p:cNvPr id="4" name="Content Placeholder 3"/>
          <p:cNvSpPr>
            <a:spLocks noGrp="1"/>
          </p:cNvSpPr>
          <p:nvPr>
            <p:ph sz="half" idx="2"/>
          </p:nvPr>
        </p:nvSpPr>
        <p:spPr/>
        <p:txBody>
          <a:bodyPr/>
          <a:lstStyle/>
          <a:p>
            <a:r>
              <a:rPr lang="en-US" dirty="0"/>
              <a:t>{</a:t>
            </a:r>
            <a:r>
              <a:rPr lang="en-US" dirty="0"/>
              <a:t> "builders"</a:t>
            </a:r>
            <a:r>
              <a:rPr lang="en-US" dirty="0"/>
              <a:t>:</a:t>
            </a:r>
            <a:r>
              <a:rPr lang="en-US" dirty="0"/>
              <a:t> </a:t>
            </a:r>
            <a:r>
              <a:rPr lang="en-US" dirty="0"/>
              <a:t>[</a:t>
            </a:r>
            <a:r>
              <a:rPr lang="en-US" dirty="0"/>
              <a:t> // ... one or more builder definitions here </a:t>
            </a:r>
            <a:r>
              <a:rPr lang="en-US" dirty="0"/>
              <a:t>]</a:t>
            </a:r>
            <a:r>
              <a:rPr lang="en-US" dirty="0"/>
              <a:t> </a:t>
            </a:r>
            <a:r>
              <a:rPr lang="en-US" dirty="0" smtClean="0"/>
              <a:t>}</a:t>
            </a:r>
          </a:p>
          <a:p>
            <a:pPr lvl="1"/>
            <a:r>
              <a:rPr lang="en-US" dirty="0" smtClean="0"/>
              <a:t>{</a:t>
            </a:r>
            <a:r>
              <a:rPr lang="en-US" dirty="0"/>
              <a:t>"type"</a:t>
            </a:r>
            <a:r>
              <a:rPr lang="en-US" dirty="0"/>
              <a:t>:</a:t>
            </a:r>
            <a:r>
              <a:rPr lang="en-US" dirty="0"/>
              <a:t> "amazon-</a:t>
            </a:r>
            <a:r>
              <a:rPr lang="en-US" dirty="0" err="1"/>
              <a:t>ebs</a:t>
            </a:r>
            <a:r>
              <a:rPr lang="en-US" dirty="0" smtClean="0"/>
              <a:t>",}</a:t>
            </a:r>
          </a:p>
          <a:p>
            <a:pPr lvl="1"/>
            <a:r>
              <a:rPr lang="en-US" dirty="0" smtClean="0"/>
              <a:t>{</a:t>
            </a:r>
            <a:r>
              <a:rPr lang="en-US" dirty="0"/>
              <a:t>"type"</a:t>
            </a:r>
            <a:r>
              <a:rPr lang="en-US" dirty="0"/>
              <a:t>:</a:t>
            </a:r>
            <a:r>
              <a:rPr lang="en-US" dirty="0"/>
              <a:t> "</a:t>
            </a:r>
            <a:r>
              <a:rPr lang="en-US" dirty="0" err="1"/>
              <a:t>vmware-vmx</a:t>
            </a:r>
            <a:r>
              <a:rPr lang="en-US" dirty="0" smtClean="0"/>
              <a:t>",}</a:t>
            </a:r>
          </a:p>
          <a:p>
            <a:pPr lvl="1"/>
            <a:r>
              <a:rPr lang="en-US" dirty="0" smtClean="0"/>
              <a:t>{</a:t>
            </a:r>
            <a:r>
              <a:rPr lang="en-US" dirty="0"/>
              <a:t>"type"</a:t>
            </a:r>
            <a:r>
              <a:rPr lang="en-US" dirty="0"/>
              <a:t>:</a:t>
            </a:r>
            <a:r>
              <a:rPr lang="en-US" dirty="0"/>
              <a:t> "</a:t>
            </a:r>
            <a:r>
              <a:rPr lang="en-US" dirty="0" err="1"/>
              <a:t>googlecompute</a:t>
            </a:r>
            <a:r>
              <a:rPr lang="en-US" dirty="0" smtClean="0"/>
              <a:t>",}</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5789" y="4642612"/>
            <a:ext cx="1308959" cy="196998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81" y="6195083"/>
            <a:ext cx="562217" cy="41751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76963"/>
            <a:ext cx="599281" cy="599281"/>
          </a:xfrm>
          <a:prstGeom prst="rect">
            <a:avLst/>
          </a:prstGeom>
        </p:spPr>
      </p:pic>
    </p:spTree>
    <p:extLst>
      <p:ext uri="{BB962C8B-B14F-4D97-AF65-F5344CB8AC3E}">
        <p14:creationId xmlns:p14="http://schemas.microsoft.com/office/powerpoint/2010/main" val="8925474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Packer</a:t>
            </a:r>
            <a:endParaRPr lang="en-US" dirty="0"/>
          </a:p>
        </p:txBody>
      </p:sp>
      <p:sp>
        <p:nvSpPr>
          <p:cNvPr id="3" name="Content Placeholder 2"/>
          <p:cNvSpPr>
            <a:spLocks noGrp="1"/>
          </p:cNvSpPr>
          <p:nvPr>
            <p:ph sz="half" idx="1"/>
          </p:nvPr>
        </p:nvSpPr>
        <p:spPr/>
        <p:txBody>
          <a:bodyPr/>
          <a:lstStyle/>
          <a:p>
            <a:r>
              <a:rPr lang="en-US" dirty="0" smtClean="0"/>
              <a:t>Define a </a:t>
            </a:r>
            <a:r>
              <a:rPr lang="en-US" dirty="0" err="1" smtClean="0"/>
              <a:t>provisioner</a:t>
            </a:r>
            <a:endParaRPr lang="en-US" dirty="0" smtClean="0"/>
          </a:p>
          <a:p>
            <a:pPr lvl="1"/>
            <a:r>
              <a:rPr lang="en-US" dirty="0" smtClean="0"/>
              <a:t>What do I want to do?</a:t>
            </a:r>
          </a:p>
        </p:txBody>
      </p:sp>
      <p:sp>
        <p:nvSpPr>
          <p:cNvPr id="4" name="Content Placeholder 3"/>
          <p:cNvSpPr>
            <a:spLocks noGrp="1"/>
          </p:cNvSpPr>
          <p:nvPr>
            <p:ph sz="half" idx="2"/>
          </p:nvPr>
        </p:nvSpPr>
        <p:spPr/>
        <p:txBody>
          <a:bodyPr/>
          <a:lstStyle/>
          <a:p>
            <a:r>
              <a:rPr lang="en-US" dirty="0"/>
              <a:t>{</a:t>
            </a:r>
            <a:r>
              <a:rPr lang="en-US" dirty="0"/>
              <a:t> </a:t>
            </a:r>
            <a:r>
              <a:rPr lang="en-US" dirty="0" smtClean="0"/>
              <a:t>”</a:t>
            </a:r>
            <a:r>
              <a:rPr lang="en-US" dirty="0" err="1" smtClean="0"/>
              <a:t>provisioners</a:t>
            </a:r>
            <a:r>
              <a:rPr lang="en-US" dirty="0" smtClean="0"/>
              <a:t>": </a:t>
            </a:r>
            <a:r>
              <a:rPr lang="en-US" dirty="0"/>
              <a:t>[</a:t>
            </a:r>
            <a:r>
              <a:rPr lang="en-US" dirty="0"/>
              <a:t> // ... one or more </a:t>
            </a:r>
            <a:r>
              <a:rPr lang="en-US" dirty="0" err="1" smtClean="0"/>
              <a:t>provisioners</a:t>
            </a:r>
            <a:r>
              <a:rPr lang="en-US" dirty="0"/>
              <a:t> </a:t>
            </a:r>
            <a:r>
              <a:rPr lang="en-US" dirty="0" smtClean="0"/>
              <a:t>here </a:t>
            </a:r>
            <a:r>
              <a:rPr lang="en-US" dirty="0"/>
              <a:t>]</a:t>
            </a:r>
            <a:r>
              <a:rPr lang="en-US" dirty="0"/>
              <a:t> </a:t>
            </a:r>
            <a:r>
              <a:rPr lang="en-US" dirty="0" smtClean="0"/>
              <a:t>}</a:t>
            </a:r>
          </a:p>
          <a:p>
            <a:pPr lvl="1"/>
            <a:r>
              <a:rPr lang="en-US" dirty="0" smtClean="0"/>
              <a:t>{</a:t>
            </a:r>
            <a:r>
              <a:rPr lang="en-US" dirty="0"/>
              <a:t>"type"</a:t>
            </a:r>
            <a:r>
              <a:rPr lang="en-US" dirty="0"/>
              <a:t>:</a:t>
            </a:r>
            <a:r>
              <a:rPr lang="en-US" dirty="0"/>
              <a:t> </a:t>
            </a:r>
            <a:r>
              <a:rPr lang="en-US" dirty="0" smtClean="0"/>
              <a:t>”file",}</a:t>
            </a:r>
          </a:p>
          <a:p>
            <a:pPr lvl="1"/>
            <a:r>
              <a:rPr lang="en-US" dirty="0" smtClean="0"/>
              <a:t>{</a:t>
            </a:r>
            <a:r>
              <a:rPr lang="en-US" dirty="0"/>
              <a:t>"type"</a:t>
            </a:r>
            <a:r>
              <a:rPr lang="en-US" dirty="0"/>
              <a:t>:</a:t>
            </a:r>
            <a:r>
              <a:rPr lang="en-US" dirty="0"/>
              <a:t> </a:t>
            </a:r>
            <a:r>
              <a:rPr lang="en-US" dirty="0" smtClean="0"/>
              <a:t>”shell",}</a:t>
            </a:r>
          </a:p>
          <a:p>
            <a:pPr lvl="1"/>
            <a:r>
              <a:rPr lang="en-US" dirty="0" smtClean="0"/>
              <a:t>{</a:t>
            </a:r>
            <a:r>
              <a:rPr lang="en-US" dirty="0"/>
              <a:t>"type"</a:t>
            </a:r>
            <a:r>
              <a:rPr lang="en-US" dirty="0"/>
              <a:t>:</a:t>
            </a:r>
            <a:r>
              <a:rPr lang="en-US" dirty="0"/>
              <a:t> </a:t>
            </a:r>
            <a:r>
              <a:rPr lang="en-US" dirty="0" smtClean="0"/>
              <a:t>”script",}</a:t>
            </a:r>
          </a:p>
          <a:p>
            <a:pPr lvl="1"/>
            <a:r>
              <a:rPr lang="en-US" dirty="0" smtClean="0"/>
              <a:t>{</a:t>
            </a:r>
            <a:r>
              <a:rPr lang="en-US" dirty="0"/>
              <a:t>"type": </a:t>
            </a:r>
            <a:r>
              <a:rPr lang="en-US" dirty="0" smtClean="0"/>
              <a:t>”chef",}</a:t>
            </a:r>
          </a:p>
          <a:p>
            <a:pPr lvl="1"/>
            <a:r>
              <a:rPr lang="en-US" dirty="0"/>
              <a:t>{"type": </a:t>
            </a:r>
            <a:r>
              <a:rPr lang="en-US" dirty="0" smtClean="0"/>
              <a:t>”puppet",}</a:t>
            </a:r>
          </a:p>
          <a:p>
            <a:pPr lvl="1"/>
            <a:r>
              <a:rPr lang="mr-IN" dirty="0" smtClean="0"/>
              <a:t>…</a:t>
            </a:r>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5789" y="4642612"/>
            <a:ext cx="1308959" cy="196998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81" y="6195083"/>
            <a:ext cx="562217" cy="41751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76963"/>
            <a:ext cx="599281" cy="599281"/>
          </a:xfrm>
          <a:prstGeom prst="rect">
            <a:avLst/>
          </a:prstGeom>
        </p:spPr>
      </p:pic>
    </p:spTree>
    <p:extLst>
      <p:ext uri="{BB962C8B-B14F-4D97-AF65-F5344CB8AC3E}">
        <p14:creationId xmlns:p14="http://schemas.microsoft.com/office/powerpoint/2010/main" val="21468626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Packer</a:t>
            </a:r>
            <a:endParaRPr lang="en-US" dirty="0"/>
          </a:p>
        </p:txBody>
      </p:sp>
      <p:sp>
        <p:nvSpPr>
          <p:cNvPr id="3" name="Content Placeholder 2"/>
          <p:cNvSpPr>
            <a:spLocks noGrp="1"/>
          </p:cNvSpPr>
          <p:nvPr>
            <p:ph sz="half" idx="1"/>
          </p:nvPr>
        </p:nvSpPr>
        <p:spPr/>
        <p:txBody>
          <a:bodyPr/>
          <a:lstStyle/>
          <a:p>
            <a:r>
              <a:rPr lang="en-US" dirty="0" smtClean="0"/>
              <a:t>Customize with Variables</a:t>
            </a:r>
          </a:p>
        </p:txBody>
      </p:sp>
      <p:sp>
        <p:nvSpPr>
          <p:cNvPr id="4" name="Content Placeholder 3"/>
          <p:cNvSpPr>
            <a:spLocks noGrp="1"/>
          </p:cNvSpPr>
          <p:nvPr>
            <p:ph sz="half" idx="2"/>
          </p:nvPr>
        </p:nvSpPr>
        <p:spPr/>
        <p:txBody>
          <a:bodyPr/>
          <a:lstStyle/>
          <a:p>
            <a:r>
              <a:rPr lang="en-US" dirty="0"/>
              <a:t>"</a:t>
            </a:r>
            <a:r>
              <a:rPr lang="en-US" dirty="0" err="1"/>
              <a:t>access_key</a:t>
            </a:r>
            <a:r>
              <a:rPr lang="en-US" dirty="0"/>
              <a:t>"</a:t>
            </a:r>
            <a:r>
              <a:rPr lang="en-US" dirty="0"/>
              <a:t>:</a:t>
            </a:r>
            <a:r>
              <a:rPr lang="en-US" dirty="0"/>
              <a:t> "{{user `</a:t>
            </a:r>
            <a:r>
              <a:rPr lang="en-US" dirty="0" err="1"/>
              <a:t>aws_access_key</a:t>
            </a:r>
            <a:r>
              <a:rPr lang="en-US" dirty="0" smtClean="0"/>
              <a:t>`}}",</a:t>
            </a:r>
          </a:p>
          <a:p>
            <a:r>
              <a:rPr lang="en-US" dirty="0"/>
              <a:t>"</a:t>
            </a:r>
            <a:r>
              <a:rPr lang="en-US" dirty="0" err="1"/>
              <a:t>secret_key</a:t>
            </a:r>
            <a:r>
              <a:rPr lang="en-US" dirty="0"/>
              <a:t>"</a:t>
            </a:r>
            <a:r>
              <a:rPr lang="en-US" dirty="0"/>
              <a:t>:</a:t>
            </a:r>
            <a:r>
              <a:rPr lang="en-US" dirty="0"/>
              <a:t> "{{user `</a:t>
            </a:r>
            <a:r>
              <a:rPr lang="en-US" dirty="0" err="1"/>
              <a:t>aws_secret_key</a:t>
            </a:r>
            <a:r>
              <a:rPr lang="en-US" dirty="0" smtClean="0"/>
              <a:t>`}}",</a:t>
            </a:r>
          </a:p>
          <a:p>
            <a:r>
              <a:rPr lang="mr-IN" dirty="0"/>
              <a:t>{{</a:t>
            </a:r>
            <a:r>
              <a:rPr lang="mr-IN" dirty="0" err="1"/>
              <a:t>isotime</a:t>
            </a:r>
            <a:r>
              <a:rPr lang="mr-IN" dirty="0"/>
              <a:t> \"2006-01-02\"}}</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5789" y="4642612"/>
            <a:ext cx="1308959" cy="196998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81" y="6195083"/>
            <a:ext cx="562217" cy="41751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76963"/>
            <a:ext cx="599281" cy="599281"/>
          </a:xfrm>
          <a:prstGeom prst="rect">
            <a:avLst/>
          </a:prstGeom>
        </p:spPr>
      </p:pic>
    </p:spTree>
    <p:extLst>
      <p:ext uri="{BB962C8B-B14F-4D97-AF65-F5344CB8AC3E}">
        <p14:creationId xmlns:p14="http://schemas.microsoft.com/office/powerpoint/2010/main" val="10950299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18336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326" r="-1" b="-1"/>
          <a:stretch/>
        </p:blipFill>
        <p:spPr>
          <a:xfrm>
            <a:off x="7556408" y="10"/>
            <a:ext cx="4635591" cy="6857990"/>
          </a:xfrm>
          <a:prstGeom prst="rect">
            <a:avLst/>
          </a:prstGeom>
          <a:effectLst/>
        </p:spPr>
      </p:pic>
      <p:sp>
        <p:nvSpPr>
          <p:cNvPr id="2" name="Title 1"/>
          <p:cNvSpPr>
            <a:spLocks noGrp="1"/>
          </p:cNvSpPr>
          <p:nvPr>
            <p:ph type="title"/>
          </p:nvPr>
        </p:nvSpPr>
        <p:spPr>
          <a:xfrm>
            <a:off x="648930" y="297961"/>
            <a:ext cx="6586491" cy="1676603"/>
          </a:xfrm>
        </p:spPr>
        <p:txBody>
          <a:bodyPr>
            <a:normAutofit/>
          </a:bodyPr>
          <a:lstStyle/>
          <a:p>
            <a:r>
              <a:rPr lang="en-US" dirty="0"/>
              <a:t>Agenda	</a:t>
            </a:r>
          </a:p>
        </p:txBody>
      </p:sp>
      <p:sp>
        <p:nvSpPr>
          <p:cNvPr id="3" name="Content Placeholder 2"/>
          <p:cNvSpPr>
            <a:spLocks noGrp="1"/>
          </p:cNvSpPr>
          <p:nvPr>
            <p:ph idx="1"/>
          </p:nvPr>
        </p:nvSpPr>
        <p:spPr>
          <a:xfrm>
            <a:off x="648930" y="1598783"/>
            <a:ext cx="6586489" cy="4488866"/>
          </a:xfrm>
        </p:spPr>
        <p:txBody>
          <a:bodyPr>
            <a:normAutofit/>
          </a:bodyPr>
          <a:lstStyle/>
          <a:p>
            <a:r>
              <a:rPr lang="en-US" dirty="0" smtClean="0"/>
              <a:t>Introduction</a:t>
            </a:r>
          </a:p>
          <a:p>
            <a:r>
              <a:rPr lang="en-US" dirty="0" smtClean="0"/>
              <a:t>What is Dev Ops</a:t>
            </a:r>
            <a:endParaRPr lang="en-US" dirty="0" smtClean="0"/>
          </a:p>
          <a:p>
            <a:r>
              <a:rPr lang="en-US" dirty="0" smtClean="0"/>
              <a:t>DevOps </a:t>
            </a:r>
            <a:r>
              <a:rPr lang="en-US" dirty="0" smtClean="0"/>
              <a:t>Defined</a:t>
            </a:r>
          </a:p>
          <a:p>
            <a:pPr lvl="1"/>
            <a:r>
              <a:rPr lang="en-US" dirty="0" smtClean="0"/>
              <a:t>Build/Test</a:t>
            </a:r>
          </a:p>
          <a:p>
            <a:pPr lvl="1"/>
            <a:r>
              <a:rPr lang="en-US" dirty="0" smtClean="0"/>
              <a:t>Package</a:t>
            </a:r>
          </a:p>
          <a:p>
            <a:pPr lvl="1"/>
            <a:r>
              <a:rPr lang="en-US" dirty="0" smtClean="0"/>
              <a:t>Provision</a:t>
            </a:r>
          </a:p>
          <a:p>
            <a:pPr lvl="1"/>
            <a:r>
              <a:rPr lang="en-US" dirty="0" smtClean="0"/>
              <a:t>Secure</a:t>
            </a:r>
            <a:endParaRPr lang="en-US" dirty="0" smtClean="0"/>
          </a:p>
          <a:p>
            <a:pPr lvl="1"/>
            <a:r>
              <a:rPr lang="en-US" dirty="0" smtClean="0"/>
              <a:t>Monitor</a:t>
            </a:r>
          </a:p>
          <a:p>
            <a:r>
              <a:rPr lang="en-US" dirty="0" smtClean="0"/>
              <a:t>Questions</a:t>
            </a:r>
            <a:endParaRPr lang="en-US" dirty="0"/>
          </a:p>
          <a:p>
            <a:endParaRPr lang="en-US" dirty="0"/>
          </a:p>
        </p:txBody>
      </p:sp>
    </p:spTree>
    <p:extLst>
      <p:ext uri="{BB962C8B-B14F-4D97-AF65-F5344CB8AC3E}">
        <p14:creationId xmlns:p14="http://schemas.microsoft.com/office/powerpoint/2010/main" val="36559370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Packer</a:t>
            </a:r>
            <a:endParaRPr lang="en-US" dirty="0"/>
          </a:p>
        </p:txBody>
      </p:sp>
      <p:sp>
        <p:nvSpPr>
          <p:cNvPr id="3" name="Content Placeholder 2"/>
          <p:cNvSpPr>
            <a:spLocks noGrp="1"/>
          </p:cNvSpPr>
          <p:nvPr>
            <p:ph idx="1"/>
          </p:nvPr>
        </p:nvSpPr>
        <p:spPr/>
        <p:txBody>
          <a:bodyPr/>
          <a:lstStyle/>
          <a:p>
            <a:endParaRPr lang="en-US" dirty="0" smtClean="0"/>
          </a:p>
          <a:p>
            <a:r>
              <a:rPr lang="en-US" dirty="0" smtClean="0"/>
              <a:t>We built a share-able and customizable image that </a:t>
            </a:r>
            <a:r>
              <a:rPr lang="en-US" b="1" dirty="0" smtClean="0"/>
              <a:t>anyone </a:t>
            </a:r>
            <a:r>
              <a:rPr lang="en-US" dirty="0" smtClean="0"/>
              <a:t>can use</a:t>
            </a:r>
          </a:p>
          <a:p>
            <a:r>
              <a:rPr lang="en-US" dirty="0" smtClean="0"/>
              <a:t>Built a </a:t>
            </a:r>
            <a:r>
              <a:rPr lang="en-US" b="1" dirty="0" smtClean="0"/>
              <a:t>standard </a:t>
            </a:r>
            <a:r>
              <a:rPr lang="en-US" dirty="0" smtClean="0"/>
              <a:t>image that can be used across hybrid infrastructure</a:t>
            </a:r>
          </a:p>
          <a:p>
            <a:r>
              <a:rPr lang="en-US" dirty="0" smtClean="0"/>
              <a:t>Included patches, middleware and sizing definitions into the build process</a:t>
            </a:r>
          </a:p>
          <a:p>
            <a:r>
              <a:rPr lang="en-US" dirty="0" smtClean="0"/>
              <a:t>Produced a </a:t>
            </a:r>
            <a:r>
              <a:rPr lang="en-US" b="1" dirty="0" smtClean="0"/>
              <a:t>coded artifact</a:t>
            </a:r>
            <a:r>
              <a:rPr lang="en-US" dirty="0" smtClean="0"/>
              <a:t> that can be used to collaborate, review and inspect easily the state of infrastructure</a:t>
            </a:r>
            <a:endParaRPr lang="en-US" dirty="0" smtClean="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5789" y="4642612"/>
            <a:ext cx="1308959" cy="19699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281" y="6195083"/>
            <a:ext cx="562217" cy="41751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176963"/>
            <a:ext cx="599281" cy="599281"/>
          </a:xfrm>
          <a:prstGeom prst="rect">
            <a:avLst/>
          </a:prstGeom>
        </p:spPr>
      </p:pic>
    </p:spTree>
    <p:extLst>
      <p:ext uri="{BB962C8B-B14F-4D97-AF65-F5344CB8AC3E}">
        <p14:creationId xmlns:p14="http://schemas.microsoft.com/office/powerpoint/2010/main" val="3196643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6060" y="2861755"/>
            <a:ext cx="729465" cy="889592"/>
          </a:xfrm>
          <a:prstGeom prst="rect">
            <a:avLst/>
          </a:prstGeom>
        </p:spPr>
      </p:pic>
      <p:grpSp>
        <p:nvGrpSpPr>
          <p:cNvPr id="6" name="Group 5"/>
          <p:cNvGrpSpPr/>
          <p:nvPr/>
        </p:nvGrpSpPr>
        <p:grpSpPr>
          <a:xfrm>
            <a:off x="2945382" y="4117230"/>
            <a:ext cx="449409" cy="646026"/>
            <a:chOff x="1164921" y="200416"/>
            <a:chExt cx="1202498" cy="1728592"/>
          </a:xfrm>
        </p:grpSpPr>
        <p:sp>
          <p:nvSpPr>
            <p:cNvPr id="7" name="Triangle 6"/>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p:cNvGrpSpPr/>
          <p:nvPr/>
        </p:nvGrpSpPr>
        <p:grpSpPr>
          <a:xfrm>
            <a:off x="3486089" y="4124056"/>
            <a:ext cx="449409" cy="646026"/>
            <a:chOff x="1164921" y="200416"/>
            <a:chExt cx="1202498" cy="1728592"/>
          </a:xfrm>
        </p:grpSpPr>
        <p:sp>
          <p:nvSpPr>
            <p:cNvPr id="10" name="Triangle 9"/>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p:cNvGrpSpPr/>
          <p:nvPr/>
        </p:nvGrpSpPr>
        <p:grpSpPr>
          <a:xfrm>
            <a:off x="4026796" y="4124056"/>
            <a:ext cx="449409" cy="646026"/>
            <a:chOff x="1164921" y="200416"/>
            <a:chExt cx="1202498" cy="1728592"/>
          </a:xfrm>
        </p:grpSpPr>
        <p:sp>
          <p:nvSpPr>
            <p:cNvPr id="13" name="Triangle 12"/>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2505" y="3597632"/>
            <a:ext cx="551530" cy="551530"/>
          </a:xfrm>
          <a:prstGeom prst="rect">
            <a:avLst/>
          </a:prstGeom>
        </p:spPr>
      </p:pic>
      <p:sp>
        <p:nvSpPr>
          <p:cNvPr id="16" name="Right Arrow 15"/>
          <p:cNvSpPr/>
          <p:nvPr/>
        </p:nvSpPr>
        <p:spPr>
          <a:xfrm>
            <a:off x="6655658" y="3680341"/>
            <a:ext cx="859883" cy="363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7812028" y="3278463"/>
            <a:ext cx="788655" cy="1133692"/>
            <a:chOff x="1164921" y="200416"/>
            <a:chExt cx="1202498" cy="1728592"/>
          </a:xfrm>
        </p:grpSpPr>
        <p:sp>
          <p:nvSpPr>
            <p:cNvPr id="18" name="Triangle 17"/>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Ops</a:t>
              </a:r>
              <a:endParaRPr lang="en-US" dirty="0"/>
            </a:p>
          </p:txBody>
        </p:sp>
      </p:grpSp>
      <p:sp>
        <p:nvSpPr>
          <p:cNvPr id="20" name="Right Arrow 19"/>
          <p:cNvSpPr/>
          <p:nvPr/>
        </p:nvSpPr>
        <p:spPr>
          <a:xfrm>
            <a:off x="4640233" y="3691770"/>
            <a:ext cx="859883" cy="363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80851" y="1881990"/>
            <a:ext cx="651007" cy="979765"/>
          </a:xfrm>
          <a:prstGeom prst="rect">
            <a:avLst/>
          </a:prstGeom>
        </p:spPr>
      </p:pic>
      <p:sp>
        <p:nvSpPr>
          <p:cNvPr id="23" name="Bent-Up Arrow 22"/>
          <p:cNvSpPr/>
          <p:nvPr/>
        </p:nvSpPr>
        <p:spPr>
          <a:xfrm rot="10800000">
            <a:off x="3600910" y="2200947"/>
            <a:ext cx="4065017" cy="51334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00116" y="1822661"/>
            <a:ext cx="524514" cy="643576"/>
          </a:xfrm>
          <a:prstGeom prst="rect">
            <a:avLst/>
          </a:prstGeom>
        </p:spPr>
      </p:pic>
    </p:spTree>
    <p:extLst>
      <p:ext uri="{BB962C8B-B14F-4D97-AF65-F5344CB8AC3E}">
        <p14:creationId xmlns:p14="http://schemas.microsoft.com/office/powerpoint/2010/main" val="20077607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34276" y="803705"/>
            <a:ext cx="4208656" cy="3034857"/>
          </a:xfrm>
        </p:spPr>
        <p:txBody>
          <a:bodyPr vert="horz" lIns="91440" tIns="45720" rIns="91440" bIns="45720" rtlCol="0" anchor="b">
            <a:normAutofit/>
          </a:bodyPr>
          <a:lstStyle/>
          <a:p>
            <a:pPr algn="r"/>
            <a:r>
              <a:rPr lang="en-US" sz="5400" dirty="0" smtClean="0">
                <a:solidFill>
                  <a:srgbClr val="FFFFFF"/>
                </a:solidFill>
              </a:rPr>
              <a:t>Infrastructure as Code</a:t>
            </a:r>
            <a:endParaRPr lang="en-US" sz="5400" dirty="0">
              <a:solidFill>
                <a:srgbClr val="FFFFFF"/>
              </a:solidFill>
            </a:endParaRPr>
          </a:p>
        </p:txBody>
      </p:sp>
      <p:sp>
        <p:nvSpPr>
          <p:cNvPr id="3" name="Text Placeholder 2"/>
          <p:cNvSpPr>
            <a:spLocks noGrp="1"/>
          </p:cNvSpPr>
          <p:nvPr>
            <p:ph type="body" idx="1"/>
          </p:nvPr>
        </p:nvSpPr>
        <p:spPr>
          <a:xfrm>
            <a:off x="638921" y="4013165"/>
            <a:ext cx="4204012" cy="2205732"/>
          </a:xfrm>
        </p:spPr>
        <p:txBody>
          <a:bodyPr vert="horz" lIns="91440" tIns="45720" rIns="91440" bIns="45720" rtlCol="0" anchor="t">
            <a:normAutofit lnSpcReduction="10000"/>
          </a:bodyPr>
          <a:lstStyle/>
          <a:p>
            <a:pPr algn="r"/>
            <a:r>
              <a:rPr lang="en-US" sz="1800" dirty="0" smtClean="0">
                <a:solidFill>
                  <a:srgbClr val="FFFFFF"/>
                </a:solidFill>
              </a:rPr>
              <a:t>Write, Plan, Create, Change</a:t>
            </a:r>
            <a:endParaRPr lang="en-US" sz="1800" dirty="0">
              <a:solidFill>
                <a:srgbClr val="FFFFFF"/>
              </a:solidFill>
            </a:endParaRPr>
          </a:p>
          <a:p>
            <a:pPr algn="r"/>
            <a:endParaRPr lang="en-US" sz="1800" dirty="0" smtClean="0">
              <a:solidFill>
                <a:srgbClr val="FFFFFF"/>
              </a:solidFill>
            </a:endParaRPr>
          </a:p>
          <a:p>
            <a:pPr algn="r"/>
            <a:endParaRPr lang="en-US" sz="1800" dirty="0">
              <a:solidFill>
                <a:srgbClr val="FFFFFF"/>
              </a:solidFill>
            </a:endParaRPr>
          </a:p>
          <a:p>
            <a:pPr algn="r"/>
            <a:endParaRPr lang="en-US" sz="1800" dirty="0" smtClean="0">
              <a:solidFill>
                <a:srgbClr val="FFFFFF"/>
              </a:solidFill>
            </a:endParaRPr>
          </a:p>
          <a:p>
            <a:pPr algn="r"/>
            <a:endParaRPr lang="en-US" sz="1800" dirty="0">
              <a:solidFill>
                <a:srgbClr val="FFFFFF"/>
              </a:solidFill>
            </a:endParaRPr>
          </a:p>
          <a:p>
            <a:pPr algn="r"/>
            <a:r>
              <a:rPr lang="en-US" sz="1800" dirty="0" smtClean="0">
                <a:solidFill>
                  <a:srgbClr val="FFFFFF"/>
                </a:solidFill>
              </a:rPr>
              <a:t>Change Automation</a:t>
            </a:r>
            <a:endParaRPr lang="en-US" sz="1800" dirty="0">
              <a:solidFill>
                <a:srgbClr val="FFFFFF"/>
              </a:solidFill>
            </a:endParaRPr>
          </a:p>
        </p:txBody>
      </p:sp>
      <p:pic>
        <p:nvPicPr>
          <p:cNvPr id="8"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699753"/>
            <a:ext cx="5459470" cy="5459470"/>
          </a:xfrm>
          <a:prstGeom prst="rect">
            <a:avLst/>
          </a:prstGeom>
        </p:spPr>
      </p:pic>
    </p:spTree>
    <p:extLst>
      <p:ext uri="{BB962C8B-B14F-4D97-AF65-F5344CB8AC3E}">
        <p14:creationId xmlns:p14="http://schemas.microsoft.com/office/powerpoint/2010/main" val="20224551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smtClean="0"/>
              <a:t>Terraform</a:t>
            </a:r>
            <a:endParaRPr lang="en-US" dirty="0"/>
          </a:p>
        </p:txBody>
      </p:sp>
      <p:sp>
        <p:nvSpPr>
          <p:cNvPr id="3" name="Content Placeholder 2"/>
          <p:cNvSpPr>
            <a:spLocks noGrp="1"/>
          </p:cNvSpPr>
          <p:nvPr>
            <p:ph idx="1"/>
          </p:nvPr>
        </p:nvSpPr>
        <p:spPr/>
        <p:txBody>
          <a:bodyPr/>
          <a:lstStyle/>
          <a:p>
            <a:r>
              <a:rPr lang="en-US" dirty="0" smtClean="0"/>
              <a:t>Terraform is a workflow for designing, planning, building and changing infrastructure and its topology </a:t>
            </a:r>
            <a:endParaRPr lang="en-US" b="1" dirty="0" smtClean="0"/>
          </a:p>
          <a:p>
            <a:r>
              <a:rPr lang="en-US" dirty="0" smtClean="0"/>
              <a:t>Designed to be modular and variable defined</a:t>
            </a:r>
          </a:p>
          <a:p>
            <a:r>
              <a:rPr lang="en-US" dirty="0" smtClean="0"/>
              <a:t>Cloud agnostic, with orchestration and large-scale built in mind</a:t>
            </a:r>
          </a:p>
          <a:p>
            <a:r>
              <a:rPr lang="en-US" dirty="0" smtClean="0"/>
              <a:t>Terraform uses the concept of Infrastructure as Code to define desired state</a:t>
            </a:r>
            <a:endParaRPr lang="en-US" dirty="0"/>
          </a:p>
        </p:txBody>
      </p:sp>
      <p:pic>
        <p:nvPicPr>
          <p:cNvPr id="8"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9035" y="4594372"/>
            <a:ext cx="2263628" cy="2263628"/>
          </a:xfrm>
          <a:prstGeom prst="rect">
            <a:avLst/>
          </a:prstGeom>
        </p:spPr>
      </p:pic>
    </p:spTree>
    <p:extLst>
      <p:ext uri="{BB962C8B-B14F-4D97-AF65-F5344CB8AC3E}">
        <p14:creationId xmlns:p14="http://schemas.microsoft.com/office/powerpoint/2010/main" val="5062191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as Code</a:t>
            </a:r>
            <a:endParaRPr lang="en-US" dirty="0"/>
          </a:p>
        </p:txBody>
      </p:sp>
      <p:sp>
        <p:nvSpPr>
          <p:cNvPr id="3" name="Content Placeholder 2"/>
          <p:cNvSpPr>
            <a:spLocks noGrp="1"/>
          </p:cNvSpPr>
          <p:nvPr>
            <p:ph idx="1"/>
          </p:nvPr>
        </p:nvSpPr>
        <p:spPr/>
        <p:txBody>
          <a:bodyPr>
            <a:normAutofit lnSpcReduction="10000"/>
          </a:bodyPr>
          <a:lstStyle/>
          <a:p>
            <a:r>
              <a:rPr lang="en-US" dirty="0" smtClean="0"/>
              <a:t>Define everything from </a:t>
            </a:r>
          </a:p>
          <a:p>
            <a:pPr lvl="1"/>
            <a:r>
              <a:rPr lang="en-US" dirty="0"/>
              <a:t>N</a:t>
            </a:r>
            <a:r>
              <a:rPr lang="en-US" dirty="0" smtClean="0"/>
              <a:t>etwork requirements</a:t>
            </a:r>
          </a:p>
          <a:p>
            <a:pPr lvl="2"/>
            <a:r>
              <a:rPr lang="en-US" dirty="0" smtClean="0"/>
              <a:t>Ingress/egress</a:t>
            </a:r>
          </a:p>
          <a:p>
            <a:pPr lvl="2"/>
            <a:r>
              <a:rPr lang="en-US" dirty="0" smtClean="0"/>
              <a:t>Protocol</a:t>
            </a:r>
          </a:p>
          <a:p>
            <a:pPr lvl="2"/>
            <a:r>
              <a:rPr lang="en-US" dirty="0" err="1" smtClean="0"/>
              <a:t>Vpc</a:t>
            </a:r>
            <a:endParaRPr lang="en-US" dirty="0"/>
          </a:p>
          <a:p>
            <a:pPr lvl="2"/>
            <a:r>
              <a:rPr lang="en-US" dirty="0" smtClean="0"/>
              <a:t>Routing </a:t>
            </a:r>
          </a:p>
          <a:p>
            <a:pPr lvl="1"/>
            <a:r>
              <a:rPr lang="en-US" dirty="0" smtClean="0"/>
              <a:t>Server specifications</a:t>
            </a:r>
          </a:p>
          <a:p>
            <a:pPr lvl="2"/>
            <a:r>
              <a:rPr lang="en-US" dirty="0" smtClean="0"/>
              <a:t>RAM/CPU</a:t>
            </a:r>
          </a:p>
          <a:p>
            <a:pPr lvl="1"/>
            <a:r>
              <a:rPr lang="en-US" dirty="0"/>
              <a:t>M</a:t>
            </a:r>
            <a:r>
              <a:rPr lang="en-US" dirty="0" smtClean="0"/>
              <a:t>iddleware specifications</a:t>
            </a:r>
          </a:p>
          <a:p>
            <a:pPr lvl="2"/>
            <a:r>
              <a:rPr lang="en-US" dirty="0" smtClean="0"/>
              <a:t>Middleware version</a:t>
            </a:r>
          </a:p>
          <a:p>
            <a:pPr lvl="2"/>
            <a:r>
              <a:rPr lang="en-US" dirty="0" err="1" smtClean="0"/>
              <a:t>Env</a:t>
            </a:r>
            <a:r>
              <a:rPr lang="en-US" dirty="0" smtClean="0"/>
              <a:t> variables</a:t>
            </a:r>
          </a:p>
          <a:p>
            <a:pPr lvl="2"/>
            <a:r>
              <a:rPr lang="en-US" dirty="0" smtClean="0"/>
              <a:t>User accounts</a:t>
            </a:r>
          </a:p>
          <a:p>
            <a:endParaRPr lang="en-US" dirty="0" smtClean="0"/>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487" y="516447"/>
            <a:ext cx="1066980" cy="130917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8527" y="2413000"/>
            <a:ext cx="825500" cy="825500"/>
          </a:xfrm>
          <a:prstGeom prst="rect">
            <a:avLst/>
          </a:prstGeom>
        </p:spPr>
      </p:pic>
      <p:grpSp>
        <p:nvGrpSpPr>
          <p:cNvPr id="9" name="Group 8"/>
          <p:cNvGrpSpPr/>
          <p:nvPr/>
        </p:nvGrpSpPr>
        <p:grpSpPr>
          <a:xfrm>
            <a:off x="10382755" y="1158847"/>
            <a:ext cx="779713" cy="1120838"/>
            <a:chOff x="1164921" y="200416"/>
            <a:chExt cx="1202498" cy="1728592"/>
          </a:xfrm>
        </p:grpSpPr>
        <p:sp>
          <p:nvSpPr>
            <p:cNvPr id="10" name="Triangle 9"/>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a:t>
              </a:r>
              <a:endParaRPr lang="en-US" dirty="0"/>
            </a:p>
          </p:txBody>
        </p:sp>
      </p:grpSp>
      <p:grpSp>
        <p:nvGrpSpPr>
          <p:cNvPr id="15" name="Group 14"/>
          <p:cNvGrpSpPr/>
          <p:nvPr/>
        </p:nvGrpSpPr>
        <p:grpSpPr>
          <a:xfrm>
            <a:off x="10444491" y="3019209"/>
            <a:ext cx="717977" cy="1032092"/>
            <a:chOff x="1164921" y="200416"/>
            <a:chExt cx="1202498" cy="1728592"/>
          </a:xfrm>
        </p:grpSpPr>
        <p:sp>
          <p:nvSpPr>
            <p:cNvPr id="16" name="Triangle 15"/>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a:t>
              </a:r>
              <a:endParaRPr lang="en-US" dirty="0"/>
            </a:p>
          </p:txBody>
        </p:sp>
      </p:grpSp>
      <p:grpSp>
        <p:nvGrpSpPr>
          <p:cNvPr id="18" name="Group 17"/>
          <p:cNvGrpSpPr/>
          <p:nvPr/>
        </p:nvGrpSpPr>
        <p:grpSpPr>
          <a:xfrm>
            <a:off x="11353800" y="1975109"/>
            <a:ext cx="788655" cy="1133692"/>
            <a:chOff x="1164921" y="200416"/>
            <a:chExt cx="1202498" cy="1728592"/>
          </a:xfrm>
        </p:grpSpPr>
        <p:sp>
          <p:nvSpPr>
            <p:cNvPr id="19" name="Triangle 18"/>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Ops</a:t>
              </a:r>
              <a:endParaRPr lang="en-US" dirty="0"/>
            </a:p>
          </p:txBody>
        </p:sp>
      </p:grpSp>
      <p:cxnSp>
        <p:nvCxnSpPr>
          <p:cNvPr id="22" name="Straight Arrow Connector 21"/>
          <p:cNvCxnSpPr/>
          <p:nvPr/>
        </p:nvCxnSpPr>
        <p:spPr>
          <a:xfrm flipH="1">
            <a:off x="9633727" y="1975109"/>
            <a:ext cx="653273" cy="747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9873555" y="2750858"/>
            <a:ext cx="1288913" cy="49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9633728" y="3013084"/>
            <a:ext cx="653272" cy="477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9075693" y="1854109"/>
            <a:ext cx="96016" cy="396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Cloud 31"/>
          <p:cNvSpPr/>
          <p:nvPr/>
        </p:nvSpPr>
        <p:spPr>
          <a:xfrm rot="464927">
            <a:off x="7547898" y="4511688"/>
            <a:ext cx="3151604" cy="193280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8866526" y="3504071"/>
            <a:ext cx="418334" cy="879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p:cNvSpPr/>
          <p:nvPr/>
        </p:nvSpPr>
        <p:spPr>
          <a:xfrm>
            <a:off x="8854602" y="1853294"/>
            <a:ext cx="430257" cy="445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453" y="5022697"/>
            <a:ext cx="573657" cy="703873"/>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6073" y="4774218"/>
            <a:ext cx="573657" cy="703873"/>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4448" y="5503943"/>
            <a:ext cx="573657" cy="703873"/>
          </a:xfrm>
          <a:prstGeom prst="rect">
            <a:avLst/>
          </a:prstGeom>
        </p:spPr>
      </p:pic>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4859" y="4800070"/>
            <a:ext cx="573657" cy="703873"/>
          </a:xfrm>
          <a:prstGeom prst="rect">
            <a:avLst/>
          </a:prstGeom>
        </p:spPr>
      </p:pic>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4930" y="5231390"/>
            <a:ext cx="573657" cy="703873"/>
          </a:xfrm>
          <a:prstGeom prst="rect">
            <a:avLst/>
          </a:prstGeom>
        </p:spPr>
      </p:pic>
    </p:spTree>
    <p:extLst>
      <p:ext uri="{BB962C8B-B14F-4D97-AF65-F5344CB8AC3E}">
        <p14:creationId xmlns:p14="http://schemas.microsoft.com/office/powerpoint/2010/main" val="21107959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687" y="3483560"/>
            <a:ext cx="1066980" cy="130917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1316" y="3821642"/>
            <a:ext cx="825500" cy="825500"/>
          </a:xfrm>
          <a:prstGeom prst="rect">
            <a:avLst/>
          </a:prstGeom>
        </p:spPr>
      </p:pic>
      <p:cxnSp>
        <p:nvCxnSpPr>
          <p:cNvPr id="13" name="Straight Arrow Connector 12"/>
          <p:cNvCxnSpPr/>
          <p:nvPr/>
        </p:nvCxnSpPr>
        <p:spPr>
          <a:xfrm>
            <a:off x="3410063" y="2803379"/>
            <a:ext cx="1264404" cy="796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892937" y="2852353"/>
            <a:ext cx="0" cy="631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194179" y="2872084"/>
            <a:ext cx="972180" cy="65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loud 16"/>
          <p:cNvSpPr/>
          <p:nvPr/>
        </p:nvSpPr>
        <p:spPr>
          <a:xfrm rot="464927">
            <a:off x="6801983" y="3262697"/>
            <a:ext cx="3151604" cy="193280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rot="16200000">
            <a:off x="5751172" y="3783783"/>
            <a:ext cx="418334" cy="879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rot="16200000">
            <a:off x="3829363" y="4000482"/>
            <a:ext cx="430257" cy="445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1538" y="3773706"/>
            <a:ext cx="573657" cy="703873"/>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0158" y="3525227"/>
            <a:ext cx="573657" cy="703873"/>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8533" y="4254952"/>
            <a:ext cx="573657" cy="703873"/>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8944" y="3551079"/>
            <a:ext cx="573657" cy="703873"/>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9015" y="3982399"/>
            <a:ext cx="573657" cy="703873"/>
          </a:xfrm>
          <a:prstGeom prst="rect">
            <a:avLst/>
          </a:prstGeom>
        </p:spPr>
      </p:pic>
      <p:grpSp>
        <p:nvGrpSpPr>
          <p:cNvPr id="25" name="Group 24"/>
          <p:cNvGrpSpPr/>
          <p:nvPr/>
        </p:nvGrpSpPr>
        <p:grpSpPr>
          <a:xfrm>
            <a:off x="3041953" y="1612067"/>
            <a:ext cx="779713" cy="1120838"/>
            <a:chOff x="1164921" y="200416"/>
            <a:chExt cx="1202498" cy="1728592"/>
          </a:xfrm>
        </p:grpSpPr>
        <p:sp>
          <p:nvSpPr>
            <p:cNvPr id="26" name="Triangle 25"/>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a:t>
              </a:r>
              <a:endParaRPr lang="en-US" dirty="0"/>
            </a:p>
          </p:txBody>
        </p:sp>
      </p:grpSp>
      <p:grpSp>
        <p:nvGrpSpPr>
          <p:cNvPr id="28" name="Group 27"/>
          <p:cNvGrpSpPr/>
          <p:nvPr/>
        </p:nvGrpSpPr>
        <p:grpSpPr>
          <a:xfrm>
            <a:off x="5807371" y="1673946"/>
            <a:ext cx="717977" cy="1032092"/>
            <a:chOff x="1164921" y="200416"/>
            <a:chExt cx="1202498" cy="1728592"/>
          </a:xfrm>
        </p:grpSpPr>
        <p:sp>
          <p:nvSpPr>
            <p:cNvPr id="29" name="Triangle 28"/>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a:t>
              </a:r>
              <a:endParaRPr lang="en-US" dirty="0"/>
            </a:p>
          </p:txBody>
        </p:sp>
      </p:grpSp>
      <p:grpSp>
        <p:nvGrpSpPr>
          <p:cNvPr id="31" name="Group 30"/>
          <p:cNvGrpSpPr/>
          <p:nvPr/>
        </p:nvGrpSpPr>
        <p:grpSpPr>
          <a:xfrm>
            <a:off x="4498610" y="1591655"/>
            <a:ext cx="788655" cy="1133692"/>
            <a:chOff x="1164921" y="200416"/>
            <a:chExt cx="1202498" cy="1728592"/>
          </a:xfrm>
        </p:grpSpPr>
        <p:sp>
          <p:nvSpPr>
            <p:cNvPr id="32" name="Triangle 31"/>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Ops</a:t>
              </a:r>
              <a:endParaRPr lang="en-US" dirty="0"/>
            </a:p>
          </p:txBody>
        </p:sp>
      </p:grpSp>
    </p:spTree>
    <p:extLst>
      <p:ext uri="{BB962C8B-B14F-4D97-AF65-F5344CB8AC3E}">
        <p14:creationId xmlns:p14="http://schemas.microsoft.com/office/powerpoint/2010/main" val="3666602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p:cNvCxnSpPr/>
          <p:nvPr/>
        </p:nvCxnSpPr>
        <p:spPr>
          <a:xfrm flipV="1">
            <a:off x="1089186" y="3835150"/>
            <a:ext cx="927527" cy="733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155777" y="3916719"/>
            <a:ext cx="0" cy="578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2363940" y="3925291"/>
            <a:ext cx="642632" cy="569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7749976" y="2612926"/>
            <a:ext cx="2105640" cy="1291340"/>
            <a:chOff x="3355042" y="5091551"/>
            <a:chExt cx="2105640" cy="1291340"/>
          </a:xfrm>
        </p:grpSpPr>
        <p:sp>
          <p:nvSpPr>
            <p:cNvPr id="17" name="Cloud 16"/>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grpSp>
        <p:nvGrpSpPr>
          <p:cNvPr id="25" name="Group 24"/>
          <p:cNvGrpSpPr/>
          <p:nvPr/>
        </p:nvGrpSpPr>
        <p:grpSpPr>
          <a:xfrm>
            <a:off x="919103" y="4738038"/>
            <a:ext cx="520939" cy="748851"/>
            <a:chOff x="1164921" y="200416"/>
            <a:chExt cx="1202498" cy="1728592"/>
          </a:xfrm>
        </p:grpSpPr>
        <p:sp>
          <p:nvSpPr>
            <p:cNvPr id="26" name="Triangle 25"/>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2766725" y="4779380"/>
            <a:ext cx="479692" cy="689558"/>
            <a:chOff x="1164921" y="200416"/>
            <a:chExt cx="1202498" cy="1728592"/>
          </a:xfrm>
        </p:grpSpPr>
        <p:sp>
          <p:nvSpPr>
            <p:cNvPr id="29" name="Triangle 28"/>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p:cNvGrpSpPr/>
          <p:nvPr/>
        </p:nvGrpSpPr>
        <p:grpSpPr>
          <a:xfrm>
            <a:off x="1892320" y="4724400"/>
            <a:ext cx="526914" cy="757439"/>
            <a:chOff x="1164921" y="200416"/>
            <a:chExt cx="1202498" cy="1728592"/>
          </a:xfrm>
        </p:grpSpPr>
        <p:sp>
          <p:nvSpPr>
            <p:cNvPr id="32" name="Triangle 31"/>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199" y="2939642"/>
            <a:ext cx="712867" cy="874684"/>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0766" y="3165521"/>
            <a:ext cx="551530" cy="551530"/>
          </a:xfrm>
          <a:prstGeom prst="rect">
            <a:avLst/>
          </a:prstGeom>
        </p:spPr>
      </p:pic>
      <p:cxnSp>
        <p:nvCxnSpPr>
          <p:cNvPr id="37" name="Straight Arrow Connector 36"/>
          <p:cNvCxnSpPr/>
          <p:nvPr/>
        </p:nvCxnSpPr>
        <p:spPr>
          <a:xfrm>
            <a:off x="1165044" y="2485202"/>
            <a:ext cx="844770" cy="53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155777" y="2517922"/>
            <a:ext cx="0" cy="421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2357042" y="2531105"/>
            <a:ext cx="649530" cy="434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Down Arrow 41"/>
          <p:cNvSpPr/>
          <p:nvPr/>
        </p:nvSpPr>
        <p:spPr>
          <a:xfrm rot="16200000">
            <a:off x="1445185" y="3285007"/>
            <a:ext cx="287462" cy="297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p:cNvGrpSpPr/>
          <p:nvPr/>
        </p:nvGrpSpPr>
        <p:grpSpPr>
          <a:xfrm>
            <a:off x="919103" y="1689267"/>
            <a:ext cx="520939" cy="748851"/>
            <a:chOff x="1164921" y="200416"/>
            <a:chExt cx="1202498" cy="1728592"/>
          </a:xfrm>
        </p:grpSpPr>
        <p:sp>
          <p:nvSpPr>
            <p:cNvPr id="55" name="Triangle 54"/>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 name="Group 48"/>
          <p:cNvGrpSpPr/>
          <p:nvPr/>
        </p:nvGrpSpPr>
        <p:grpSpPr>
          <a:xfrm>
            <a:off x="2766725" y="1730609"/>
            <a:ext cx="479692" cy="689558"/>
            <a:chOff x="1164921" y="200416"/>
            <a:chExt cx="1202498" cy="1728592"/>
          </a:xfrm>
        </p:grpSpPr>
        <p:sp>
          <p:nvSpPr>
            <p:cNvPr id="53" name="Triangle 52"/>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 name="Group 49"/>
          <p:cNvGrpSpPr/>
          <p:nvPr/>
        </p:nvGrpSpPr>
        <p:grpSpPr>
          <a:xfrm>
            <a:off x="1892320" y="1675629"/>
            <a:ext cx="526914" cy="757439"/>
            <a:chOff x="1164921" y="200416"/>
            <a:chExt cx="1202498" cy="1728592"/>
          </a:xfrm>
        </p:grpSpPr>
        <p:sp>
          <p:nvSpPr>
            <p:cNvPr id="51" name="Triangle 50"/>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p:cNvSpPr txBox="1"/>
          <p:nvPr/>
        </p:nvSpPr>
        <p:spPr>
          <a:xfrm>
            <a:off x="3975648" y="291481"/>
            <a:ext cx="1944823" cy="369332"/>
          </a:xfrm>
          <a:prstGeom prst="rect">
            <a:avLst/>
          </a:prstGeom>
          <a:noFill/>
        </p:spPr>
        <p:txBody>
          <a:bodyPr wrap="square" rtlCol="0">
            <a:spAutoFit/>
          </a:bodyPr>
          <a:lstStyle/>
          <a:p>
            <a:r>
              <a:rPr lang="en-US" smtClean="0"/>
              <a:t>EU Data Center</a:t>
            </a:r>
            <a:endParaRPr lang="en-US"/>
          </a:p>
        </p:txBody>
      </p:sp>
      <p:sp>
        <p:nvSpPr>
          <p:cNvPr id="57" name="TextBox 56"/>
          <p:cNvSpPr txBox="1"/>
          <p:nvPr/>
        </p:nvSpPr>
        <p:spPr>
          <a:xfrm>
            <a:off x="4231559" y="5399347"/>
            <a:ext cx="1719801" cy="369332"/>
          </a:xfrm>
          <a:prstGeom prst="rect">
            <a:avLst/>
          </a:prstGeom>
          <a:noFill/>
        </p:spPr>
        <p:txBody>
          <a:bodyPr wrap="square" rtlCol="0">
            <a:spAutoFit/>
          </a:bodyPr>
          <a:lstStyle/>
          <a:p>
            <a:r>
              <a:rPr lang="en-US" dirty="0" smtClean="0"/>
              <a:t>NA Data Center</a:t>
            </a:r>
            <a:endParaRPr lang="en-US" dirty="0"/>
          </a:p>
        </p:txBody>
      </p:sp>
      <p:sp>
        <p:nvSpPr>
          <p:cNvPr id="58" name="Down Arrow 57"/>
          <p:cNvSpPr/>
          <p:nvPr/>
        </p:nvSpPr>
        <p:spPr>
          <a:xfrm rot="14606800">
            <a:off x="3557773" y="1714626"/>
            <a:ext cx="449296" cy="2019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a:off x="4060129" y="917516"/>
            <a:ext cx="2105640" cy="1291340"/>
            <a:chOff x="3355042" y="5091551"/>
            <a:chExt cx="2105640" cy="1291340"/>
          </a:xfrm>
        </p:grpSpPr>
        <p:sp>
          <p:nvSpPr>
            <p:cNvPr id="60" name="Cloud 59"/>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65" name="Picture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grpSp>
        <p:nvGrpSpPr>
          <p:cNvPr id="66" name="Group 65"/>
          <p:cNvGrpSpPr/>
          <p:nvPr/>
        </p:nvGrpSpPr>
        <p:grpSpPr>
          <a:xfrm>
            <a:off x="4031785" y="3959056"/>
            <a:ext cx="2105640" cy="1291340"/>
            <a:chOff x="3355042" y="5091551"/>
            <a:chExt cx="2105640" cy="1291340"/>
          </a:xfrm>
        </p:grpSpPr>
        <p:sp>
          <p:nvSpPr>
            <p:cNvPr id="67" name="Cloud 66"/>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71" name="Picture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72" name="Picture 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sp>
        <p:nvSpPr>
          <p:cNvPr id="87" name="Down Arrow 86"/>
          <p:cNvSpPr/>
          <p:nvPr/>
        </p:nvSpPr>
        <p:spPr>
          <a:xfrm rot="17552033">
            <a:off x="3264655" y="3036554"/>
            <a:ext cx="449296" cy="13928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p:cNvGrpSpPr/>
          <p:nvPr/>
        </p:nvGrpSpPr>
        <p:grpSpPr>
          <a:xfrm>
            <a:off x="7708591" y="874073"/>
            <a:ext cx="2105640" cy="1291340"/>
            <a:chOff x="3355042" y="5091551"/>
            <a:chExt cx="2105640" cy="1291340"/>
          </a:xfrm>
        </p:grpSpPr>
        <p:sp>
          <p:nvSpPr>
            <p:cNvPr id="89" name="Cloud 88"/>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91" name="Picture 9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92" name="Picture 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93" name="Picture 9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94" name="Picture 9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grpSp>
        <p:nvGrpSpPr>
          <p:cNvPr id="95" name="Group 94"/>
          <p:cNvGrpSpPr/>
          <p:nvPr/>
        </p:nvGrpSpPr>
        <p:grpSpPr>
          <a:xfrm>
            <a:off x="7786034" y="4285540"/>
            <a:ext cx="2105640" cy="1291340"/>
            <a:chOff x="3355042" y="5091551"/>
            <a:chExt cx="2105640" cy="1291340"/>
          </a:xfrm>
        </p:grpSpPr>
        <p:sp>
          <p:nvSpPr>
            <p:cNvPr id="96" name="Cloud 95"/>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7" name="Picture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98" name="Picture 9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99" name="Picture 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100" name="Picture 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101" name="Picture 1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sp>
        <p:nvSpPr>
          <p:cNvPr id="102" name="Down Arrow 101"/>
          <p:cNvSpPr/>
          <p:nvPr/>
        </p:nvSpPr>
        <p:spPr>
          <a:xfrm rot="16200000">
            <a:off x="5022077" y="910777"/>
            <a:ext cx="449296" cy="4768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Down Arrow 103"/>
          <p:cNvSpPr/>
          <p:nvPr/>
        </p:nvSpPr>
        <p:spPr>
          <a:xfrm rot="14606800">
            <a:off x="6873108" y="1431414"/>
            <a:ext cx="449296" cy="2019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Down Arrow 104"/>
          <p:cNvSpPr/>
          <p:nvPr/>
        </p:nvSpPr>
        <p:spPr>
          <a:xfrm rot="18216299">
            <a:off x="6661305" y="3160740"/>
            <a:ext cx="449296" cy="2019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8" name="Picture 10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0731" y="4631670"/>
            <a:ext cx="1463396" cy="1463396"/>
          </a:xfrm>
          <a:prstGeom prst="rect">
            <a:avLst/>
          </a:prstGeom>
        </p:spPr>
      </p:pic>
      <p:pic>
        <p:nvPicPr>
          <p:cNvPr id="109" name="Picture 10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54116" y="3424608"/>
            <a:ext cx="916626" cy="523786"/>
          </a:xfrm>
          <a:prstGeom prst="rect">
            <a:avLst/>
          </a:prstGeom>
        </p:spPr>
      </p:pic>
      <p:pic>
        <p:nvPicPr>
          <p:cNvPr id="110" name="Picture 10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27199" y="1710725"/>
            <a:ext cx="1252896" cy="877126"/>
          </a:xfrm>
          <a:prstGeom prst="rect">
            <a:avLst/>
          </a:prstGeom>
        </p:spPr>
      </p:pic>
    </p:spTree>
    <p:extLst>
      <p:ext uri="{BB962C8B-B14F-4D97-AF65-F5344CB8AC3E}">
        <p14:creationId xmlns:p14="http://schemas.microsoft.com/office/powerpoint/2010/main" val="19666142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as Code at a Glance</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523875" cy="523875"/>
          </a:xfr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858" y="3220244"/>
            <a:ext cx="562217" cy="417512"/>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794" y="4643437"/>
            <a:ext cx="599281" cy="599281"/>
          </a:xfrm>
          <a:prstGeom prst="rect">
            <a:avLst/>
          </a:prstGeom>
        </p:spPr>
      </p:pic>
      <p:sp>
        <p:nvSpPr>
          <p:cNvPr id="14" name="TextBox 13"/>
          <p:cNvSpPr txBox="1"/>
          <p:nvPr/>
        </p:nvSpPr>
        <p:spPr>
          <a:xfrm>
            <a:off x="1536700" y="1762522"/>
            <a:ext cx="9410700" cy="923330"/>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Reduces the people effort by allowing collaboration and unified direction, freeing resources to work on other enterprise tasks</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Enables easy review of resources, allocated cost and consumption</a:t>
            </a:r>
            <a:endParaRPr lang="en-US" dirty="0"/>
          </a:p>
        </p:txBody>
      </p:sp>
      <p:sp>
        <p:nvSpPr>
          <p:cNvPr id="15" name="TextBox 14"/>
          <p:cNvSpPr txBox="1"/>
          <p:nvPr/>
        </p:nvSpPr>
        <p:spPr>
          <a:xfrm>
            <a:off x="1536700" y="3259734"/>
            <a:ext cx="9410700" cy="1200329"/>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Significantly speeds up application and infrastructure development by automating tasks</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Gives visibility to all stakeholders</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Enable faster iteration over artifacts through </a:t>
            </a:r>
            <a:r>
              <a:rPr lang="en-US" dirty="0" err="1" smtClean="0"/>
              <a:t>composable</a:t>
            </a:r>
            <a:r>
              <a:rPr lang="en-US" dirty="0" smtClean="0"/>
              <a:t> and ephemeral infrastructure </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endParaRPr lang="en-US" dirty="0" smtClean="0"/>
          </a:p>
        </p:txBody>
      </p:sp>
      <p:sp>
        <p:nvSpPr>
          <p:cNvPr id="16" name="TextBox 15"/>
          <p:cNvSpPr txBox="1"/>
          <p:nvPr/>
        </p:nvSpPr>
        <p:spPr>
          <a:xfrm>
            <a:off x="1536700" y="4703762"/>
            <a:ext cx="9410700" cy="923330"/>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Reduces the risk of human error through automation</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Allows for Security to be injected into any portion of the development life cycle</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“Uniqueness breeds vulnerability” </a:t>
            </a:r>
            <a:endParaRPr lang="en-US" dirty="0"/>
          </a:p>
        </p:txBody>
      </p:sp>
    </p:spTree>
    <p:extLst>
      <p:ext uri="{BB962C8B-B14F-4D97-AF65-F5344CB8AC3E}">
        <p14:creationId xmlns:p14="http://schemas.microsoft.com/office/powerpoint/2010/main" val="4436433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Terraform</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Pick a provider (or multiple)</a:t>
            </a:r>
          </a:p>
          <a:p>
            <a:pPr lvl="1"/>
            <a:r>
              <a:rPr lang="en-US" dirty="0" smtClean="0"/>
              <a:t>AWS</a:t>
            </a:r>
          </a:p>
          <a:p>
            <a:pPr lvl="1"/>
            <a:r>
              <a:rPr lang="en-US" dirty="0" smtClean="0"/>
              <a:t>Azure</a:t>
            </a:r>
          </a:p>
          <a:p>
            <a:pPr lvl="1"/>
            <a:r>
              <a:rPr lang="en-US" dirty="0" smtClean="0"/>
              <a:t>Google Cloud</a:t>
            </a:r>
            <a:endParaRPr lang="en-US" dirty="0"/>
          </a:p>
        </p:txBody>
      </p:sp>
      <p:sp>
        <p:nvSpPr>
          <p:cNvPr id="4" name="Content Placeholder 3"/>
          <p:cNvSpPr>
            <a:spLocks noGrp="1"/>
          </p:cNvSpPr>
          <p:nvPr>
            <p:ph sz="half" idx="2"/>
          </p:nvPr>
        </p:nvSpPr>
        <p:spPr>
          <a:xfrm>
            <a:off x="6168088" y="1825625"/>
            <a:ext cx="5790156" cy="4351338"/>
          </a:xfrm>
        </p:spPr>
        <p:txBody>
          <a:bodyPr>
            <a:normAutofit fontScale="92500" lnSpcReduction="20000"/>
          </a:bodyPr>
          <a:lstStyle/>
          <a:p>
            <a:r>
              <a:rPr lang="en-US" dirty="0"/>
              <a:t>p</a:t>
            </a:r>
            <a:r>
              <a:rPr lang="en-US" dirty="0" smtClean="0"/>
              <a:t>rovider “my-cloud” {</a:t>
            </a:r>
            <a:r>
              <a:rPr lang="mr-IN" dirty="0" smtClean="0"/>
              <a:t>…</a:t>
            </a:r>
            <a:r>
              <a:rPr lang="en-US" dirty="0" smtClean="0"/>
              <a:t>}</a:t>
            </a:r>
          </a:p>
          <a:p>
            <a:pPr lvl="1"/>
            <a:r>
              <a:rPr lang="en-US" dirty="0"/>
              <a:t>provider </a:t>
            </a:r>
            <a:r>
              <a:rPr lang="en-US" dirty="0"/>
              <a:t>"azure"</a:t>
            </a:r>
            <a:r>
              <a:rPr lang="en-US" dirty="0"/>
              <a:t> </a:t>
            </a:r>
            <a:endParaRPr lang="en-US" dirty="0" smtClean="0"/>
          </a:p>
          <a:p>
            <a:pPr lvl="1"/>
            <a:r>
              <a:rPr lang="en-US" dirty="0" err="1"/>
              <a:t>publish_settings</a:t>
            </a:r>
            <a:r>
              <a:rPr lang="en-US" dirty="0"/>
              <a:t> </a:t>
            </a:r>
            <a:r>
              <a:rPr lang="en-US" b="1" dirty="0"/>
              <a:t>=</a:t>
            </a:r>
            <a:r>
              <a:rPr lang="en-US" dirty="0"/>
              <a:t> </a:t>
            </a:r>
            <a:r>
              <a:rPr lang="en-US" dirty="0"/>
              <a:t>"${file("</a:t>
            </a:r>
            <a:r>
              <a:rPr lang="en-US" dirty="0" err="1"/>
              <a:t>credentials.</a:t>
            </a:r>
            <a:r>
              <a:rPr lang="en-US" b="1" dirty="0" err="1"/>
              <a:t>publishsettings</a:t>
            </a:r>
            <a:r>
              <a:rPr lang="en-US" dirty="0" smtClean="0"/>
              <a:t>")}”</a:t>
            </a:r>
            <a:endParaRPr lang="en-US" dirty="0"/>
          </a:p>
          <a:p>
            <a:r>
              <a:rPr lang="en-US" dirty="0" smtClean="0"/>
              <a:t>provider </a:t>
            </a:r>
            <a:r>
              <a:rPr lang="en-US" dirty="0"/>
              <a:t>"</a:t>
            </a:r>
            <a:r>
              <a:rPr lang="en-US" dirty="0" err="1"/>
              <a:t>aws</a:t>
            </a:r>
            <a:r>
              <a:rPr lang="en-US" dirty="0"/>
              <a:t>"</a:t>
            </a:r>
            <a:r>
              <a:rPr lang="en-US" dirty="0"/>
              <a:t> </a:t>
            </a:r>
            <a:endParaRPr lang="en-US" dirty="0" smtClean="0"/>
          </a:p>
          <a:p>
            <a:pPr lvl="1"/>
            <a:r>
              <a:rPr lang="en-US" dirty="0" err="1"/>
              <a:t>access_key</a:t>
            </a:r>
            <a:r>
              <a:rPr lang="en-US" dirty="0"/>
              <a:t> </a:t>
            </a:r>
            <a:r>
              <a:rPr lang="en-US" b="1" dirty="0"/>
              <a:t>=</a:t>
            </a:r>
            <a:r>
              <a:rPr lang="en-US" dirty="0"/>
              <a:t> </a:t>
            </a:r>
            <a:r>
              <a:rPr lang="en-US" dirty="0"/>
              <a:t>"${</a:t>
            </a:r>
            <a:r>
              <a:rPr lang="en-US" dirty="0" err="1"/>
              <a:t>var.aws_access_key</a:t>
            </a:r>
            <a:r>
              <a:rPr lang="en-US" dirty="0"/>
              <a:t>}"</a:t>
            </a:r>
            <a:r>
              <a:rPr lang="en-US" dirty="0"/>
              <a:t> </a:t>
            </a:r>
            <a:endParaRPr lang="en-US" dirty="0" smtClean="0"/>
          </a:p>
          <a:p>
            <a:pPr lvl="1"/>
            <a:r>
              <a:rPr lang="en-US" dirty="0" err="1" smtClean="0"/>
              <a:t>secret_key</a:t>
            </a:r>
            <a:r>
              <a:rPr lang="en-US" dirty="0" smtClean="0"/>
              <a:t> </a:t>
            </a:r>
            <a:r>
              <a:rPr lang="en-US" b="1" dirty="0"/>
              <a:t>=</a:t>
            </a:r>
            <a:r>
              <a:rPr lang="en-US" dirty="0"/>
              <a:t> </a:t>
            </a:r>
            <a:r>
              <a:rPr lang="en-US" dirty="0"/>
              <a:t>"${</a:t>
            </a:r>
            <a:r>
              <a:rPr lang="en-US" dirty="0" err="1"/>
              <a:t>var.aws_secret_key</a:t>
            </a:r>
            <a:r>
              <a:rPr lang="en-US" dirty="0" smtClean="0"/>
              <a:t>}”</a:t>
            </a:r>
          </a:p>
          <a:p>
            <a:pPr lvl="1"/>
            <a:r>
              <a:rPr lang="en-US" dirty="0" smtClean="0"/>
              <a:t> </a:t>
            </a:r>
            <a:r>
              <a:rPr lang="en-US" dirty="0"/>
              <a:t>region </a:t>
            </a:r>
            <a:r>
              <a:rPr lang="en-US" b="1" dirty="0"/>
              <a:t>=</a:t>
            </a:r>
            <a:r>
              <a:rPr lang="en-US" dirty="0"/>
              <a:t> </a:t>
            </a:r>
            <a:r>
              <a:rPr lang="en-US" dirty="0"/>
              <a:t>"us-east-1"</a:t>
            </a:r>
            <a:endParaRPr lang="en-US" dirty="0" smtClean="0"/>
          </a:p>
          <a:p>
            <a:r>
              <a:rPr lang="en-US" dirty="0" smtClean="0"/>
              <a:t>provider </a:t>
            </a:r>
            <a:r>
              <a:rPr lang="en-US" dirty="0"/>
              <a:t>"google"</a:t>
            </a:r>
            <a:r>
              <a:rPr lang="en-US" dirty="0"/>
              <a:t> </a:t>
            </a:r>
            <a:endParaRPr lang="en-US" dirty="0" smtClean="0"/>
          </a:p>
          <a:p>
            <a:pPr lvl="1"/>
            <a:r>
              <a:rPr lang="en-US" dirty="0"/>
              <a:t>credentials </a:t>
            </a:r>
            <a:r>
              <a:rPr lang="en-US" b="1" dirty="0"/>
              <a:t>=</a:t>
            </a:r>
            <a:r>
              <a:rPr lang="en-US" dirty="0"/>
              <a:t> </a:t>
            </a:r>
            <a:r>
              <a:rPr lang="en-US" dirty="0"/>
              <a:t>"${file("</a:t>
            </a:r>
            <a:r>
              <a:rPr lang="en-US" dirty="0" err="1"/>
              <a:t>account.</a:t>
            </a:r>
            <a:r>
              <a:rPr lang="en-US" b="1" dirty="0" err="1"/>
              <a:t>json</a:t>
            </a:r>
            <a:r>
              <a:rPr lang="en-US" dirty="0"/>
              <a:t>")}"</a:t>
            </a:r>
            <a:r>
              <a:rPr lang="en-US" dirty="0"/>
              <a:t> </a:t>
            </a:r>
            <a:endParaRPr lang="en-US" dirty="0" smtClean="0"/>
          </a:p>
          <a:p>
            <a:pPr lvl="1"/>
            <a:r>
              <a:rPr lang="en-US" dirty="0" smtClean="0"/>
              <a:t>project </a:t>
            </a:r>
            <a:r>
              <a:rPr lang="en-US" b="1" dirty="0"/>
              <a:t>=</a:t>
            </a:r>
            <a:r>
              <a:rPr lang="en-US" dirty="0"/>
              <a:t> </a:t>
            </a:r>
            <a:r>
              <a:rPr lang="en-US" dirty="0"/>
              <a:t>"</a:t>
            </a:r>
            <a:r>
              <a:rPr lang="en-US" dirty="0" smtClean="0"/>
              <a:t>my-</a:t>
            </a:r>
            <a:r>
              <a:rPr lang="en-US" dirty="0" err="1" smtClean="0"/>
              <a:t>gce</a:t>
            </a:r>
            <a:r>
              <a:rPr lang="en-US" dirty="0" smtClean="0"/>
              <a:t>-project”</a:t>
            </a:r>
            <a:endParaRPr lang="en-US" dirty="0"/>
          </a:p>
          <a:p>
            <a:pPr lvl="1"/>
            <a:r>
              <a:rPr lang="en-US" dirty="0" smtClean="0"/>
              <a:t>region </a:t>
            </a:r>
            <a:r>
              <a:rPr lang="en-US" b="1" dirty="0"/>
              <a:t>=</a:t>
            </a:r>
            <a:r>
              <a:rPr lang="en-US" dirty="0"/>
              <a:t> </a:t>
            </a:r>
            <a:r>
              <a:rPr lang="en-US" dirty="0"/>
              <a:t>"us-central1" </a:t>
            </a:r>
            <a:r>
              <a:rPr lang="en-US" dirty="0"/>
              <a:t/>
            </a:r>
            <a:br>
              <a:rPr lang="en-US" dirty="0"/>
            </a:br>
            <a:endParaRPr lang="en-US" dirty="0" smtClean="0"/>
          </a:p>
        </p:txBody>
      </p:sp>
      <p:pic>
        <p:nvPicPr>
          <p:cNvPr id="8"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035" y="4594372"/>
            <a:ext cx="2263628" cy="2263628"/>
          </a:xfrm>
          <a:prstGeom prst="rect">
            <a:avLst/>
          </a:prstGeom>
        </p:spPr>
      </p:pic>
      <p:pic>
        <p:nvPicPr>
          <p:cNvPr id="9"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912" y="6176963"/>
            <a:ext cx="523875" cy="5238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37" y="6176963"/>
            <a:ext cx="599281" cy="599281"/>
          </a:xfrm>
          <a:prstGeom prst="rect">
            <a:avLst/>
          </a:prstGeom>
        </p:spPr>
      </p:pic>
    </p:spTree>
    <p:extLst>
      <p:ext uri="{BB962C8B-B14F-4D97-AF65-F5344CB8AC3E}">
        <p14:creationId xmlns:p14="http://schemas.microsoft.com/office/powerpoint/2010/main" val="13526496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Terraform</a:t>
            </a:r>
            <a:endParaRPr lang="en-US" dirty="0"/>
          </a:p>
        </p:txBody>
      </p:sp>
      <p:sp>
        <p:nvSpPr>
          <p:cNvPr id="3" name="Content Placeholder 2"/>
          <p:cNvSpPr>
            <a:spLocks noGrp="1"/>
          </p:cNvSpPr>
          <p:nvPr>
            <p:ph sz="half" idx="1"/>
          </p:nvPr>
        </p:nvSpPr>
        <p:spPr/>
        <p:txBody>
          <a:bodyPr>
            <a:normAutofit/>
          </a:bodyPr>
          <a:lstStyle/>
          <a:p>
            <a:r>
              <a:rPr lang="en-US" dirty="0" smtClean="0"/>
              <a:t>Define a </a:t>
            </a:r>
            <a:r>
              <a:rPr lang="en-US" dirty="0" err="1" smtClean="0"/>
              <a:t>provisioner</a:t>
            </a:r>
            <a:endParaRPr lang="en-US" dirty="0"/>
          </a:p>
          <a:p>
            <a:pPr lvl="1"/>
            <a:r>
              <a:rPr lang="en-US" dirty="0" smtClean="0"/>
              <a:t>What do I want to do</a:t>
            </a:r>
          </a:p>
          <a:p>
            <a:pPr lvl="1"/>
            <a:r>
              <a:rPr lang="en-US" dirty="0" smtClean="0"/>
              <a:t>What is the desired state</a:t>
            </a:r>
          </a:p>
          <a:p>
            <a:r>
              <a:rPr lang="en-US" dirty="0" smtClean="0"/>
              <a:t>Ask for output</a:t>
            </a:r>
          </a:p>
          <a:p>
            <a:pPr lvl="1"/>
            <a:r>
              <a:rPr lang="en-US" dirty="0" smtClean="0"/>
              <a:t>Output “</a:t>
            </a:r>
            <a:r>
              <a:rPr lang="en-US" dirty="0" err="1" smtClean="0"/>
              <a:t>all_web_ips</a:t>
            </a:r>
            <a:r>
              <a:rPr lang="en-US" dirty="0" smtClean="0"/>
              <a:t>”{</a:t>
            </a:r>
            <a:br>
              <a:rPr lang="en-US" dirty="0" smtClean="0"/>
            </a:br>
            <a:r>
              <a:rPr lang="en-US" dirty="0" smtClean="0"/>
              <a:t>“$(</a:t>
            </a:r>
            <a:r>
              <a:rPr lang="en-US" dirty="0" err="1" smtClean="0"/>
              <a:t>aws_instance.web</a:t>
            </a:r>
            <a:r>
              <a:rPr lang="en-US" dirty="0" smtClean="0"/>
              <a:t>.*.</a:t>
            </a:r>
            <a:r>
              <a:rPr lang="en-US" dirty="0" err="1" smtClean="0"/>
              <a:t>public_ip</a:t>
            </a:r>
            <a:r>
              <a:rPr lang="en-US" dirty="0" smtClean="0"/>
              <a:t>}”</a:t>
            </a:r>
          </a:p>
        </p:txBody>
      </p:sp>
      <p:sp>
        <p:nvSpPr>
          <p:cNvPr id="4" name="Content Placeholder 3"/>
          <p:cNvSpPr>
            <a:spLocks noGrp="1"/>
          </p:cNvSpPr>
          <p:nvPr>
            <p:ph sz="half" idx="2"/>
          </p:nvPr>
        </p:nvSpPr>
        <p:spPr>
          <a:xfrm>
            <a:off x="6168088" y="1825625"/>
            <a:ext cx="5790156" cy="4351338"/>
          </a:xfrm>
        </p:spPr>
        <p:txBody>
          <a:bodyPr>
            <a:normAutofit/>
          </a:bodyPr>
          <a:lstStyle/>
          <a:p>
            <a:r>
              <a:rPr lang="en-US" dirty="0" smtClean="0"/>
              <a:t>Set up a connection</a:t>
            </a:r>
          </a:p>
          <a:p>
            <a:pPr lvl="1"/>
            <a:r>
              <a:rPr lang="en-US" dirty="0"/>
              <a:t>type </a:t>
            </a:r>
            <a:r>
              <a:rPr lang="en-US" b="1" dirty="0"/>
              <a:t>=</a:t>
            </a:r>
            <a:r>
              <a:rPr lang="en-US" dirty="0"/>
              <a:t> </a:t>
            </a:r>
            <a:r>
              <a:rPr lang="en-US" dirty="0"/>
              <a:t>"</a:t>
            </a:r>
            <a:r>
              <a:rPr lang="en-US" dirty="0" err="1"/>
              <a:t>ssh</a:t>
            </a:r>
            <a:r>
              <a:rPr lang="en-US" dirty="0"/>
              <a:t>"</a:t>
            </a:r>
            <a:r>
              <a:rPr lang="en-US" dirty="0"/>
              <a:t> </a:t>
            </a:r>
            <a:endParaRPr lang="en-US" dirty="0" smtClean="0"/>
          </a:p>
          <a:p>
            <a:pPr lvl="1"/>
            <a:r>
              <a:rPr lang="en-US" dirty="0" smtClean="0"/>
              <a:t>user </a:t>
            </a:r>
            <a:r>
              <a:rPr lang="en-US" b="1" dirty="0"/>
              <a:t>=</a:t>
            </a:r>
            <a:r>
              <a:rPr lang="en-US" dirty="0"/>
              <a:t> </a:t>
            </a:r>
            <a:r>
              <a:rPr lang="en-US" dirty="0"/>
              <a:t>"root"</a:t>
            </a:r>
            <a:r>
              <a:rPr lang="en-US" dirty="0"/>
              <a:t> </a:t>
            </a:r>
            <a:endParaRPr lang="en-US" dirty="0" smtClean="0"/>
          </a:p>
          <a:p>
            <a:pPr lvl="1"/>
            <a:r>
              <a:rPr lang="en-US" dirty="0" smtClean="0"/>
              <a:t>password </a:t>
            </a:r>
            <a:r>
              <a:rPr lang="en-US" b="1" dirty="0"/>
              <a:t>=</a:t>
            </a:r>
            <a:r>
              <a:rPr lang="en-US" dirty="0"/>
              <a:t> </a:t>
            </a:r>
            <a:r>
              <a:rPr lang="en-US" dirty="0"/>
              <a:t>"${</a:t>
            </a:r>
            <a:r>
              <a:rPr lang="en-US" dirty="0" err="1"/>
              <a:t>var.root_password</a:t>
            </a:r>
            <a:r>
              <a:rPr lang="en-US" dirty="0"/>
              <a:t>}"</a:t>
            </a:r>
            <a:endParaRPr lang="en-US" dirty="0" smtClean="0"/>
          </a:p>
          <a:p>
            <a:r>
              <a:rPr lang="en-US" dirty="0" err="1"/>
              <a:t>p</a:t>
            </a:r>
            <a:r>
              <a:rPr lang="en-US" dirty="0" err="1" smtClean="0"/>
              <a:t>rovisioner</a:t>
            </a:r>
            <a:endParaRPr lang="en-US" dirty="0" smtClean="0"/>
          </a:p>
          <a:p>
            <a:pPr lvl="1"/>
            <a:r>
              <a:rPr lang="en-US" dirty="0" smtClean="0"/>
              <a:t>File</a:t>
            </a:r>
          </a:p>
          <a:p>
            <a:pPr lvl="1"/>
            <a:r>
              <a:rPr lang="en-US" dirty="0" smtClean="0"/>
              <a:t>Local-exec</a:t>
            </a:r>
          </a:p>
          <a:p>
            <a:pPr lvl="1"/>
            <a:r>
              <a:rPr lang="en-US" dirty="0" smtClean="0"/>
              <a:t>Remote-exec</a:t>
            </a:r>
          </a:p>
          <a:p>
            <a:pPr lvl="1"/>
            <a:endParaRPr lang="en-US" dirty="0" smtClean="0"/>
          </a:p>
        </p:txBody>
      </p:sp>
      <p:pic>
        <p:nvPicPr>
          <p:cNvPr id="8"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035" y="4594372"/>
            <a:ext cx="2263628" cy="2263628"/>
          </a:xfrm>
          <a:prstGeom prst="rect">
            <a:avLst/>
          </a:prstGeom>
        </p:spPr>
      </p:pic>
      <p:pic>
        <p:nvPicPr>
          <p:cNvPr id="9"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912" y="6176963"/>
            <a:ext cx="523875" cy="5238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37" y="6176963"/>
            <a:ext cx="599281" cy="599281"/>
          </a:xfrm>
          <a:prstGeom prst="rect">
            <a:avLst/>
          </a:prstGeom>
        </p:spPr>
      </p:pic>
    </p:spTree>
    <p:extLst>
      <p:ext uri="{BB962C8B-B14F-4D97-AF65-F5344CB8AC3E}">
        <p14:creationId xmlns:p14="http://schemas.microsoft.com/office/powerpoint/2010/main" val="482212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DevOps	</a:t>
            </a:r>
            <a:endParaRPr lang="en-US" dirty="0"/>
          </a:p>
        </p:txBody>
      </p:sp>
      <p:sp>
        <p:nvSpPr>
          <p:cNvPr id="3" name="Text Placeholder 2"/>
          <p:cNvSpPr>
            <a:spLocks noGrp="1"/>
          </p:cNvSpPr>
          <p:nvPr>
            <p:ph type="body" idx="1"/>
          </p:nvPr>
        </p:nvSpPr>
        <p:spPr/>
        <p:txBody>
          <a:bodyPr/>
          <a:lstStyle/>
          <a:p>
            <a:r>
              <a:rPr lang="en-US" dirty="0" smtClean="0"/>
              <a:t>What are our challenges</a:t>
            </a:r>
            <a:endParaRPr lang="en-US" dirty="0"/>
          </a:p>
        </p:txBody>
      </p:sp>
    </p:spTree>
    <p:extLst>
      <p:ext uri="{BB962C8B-B14F-4D97-AF65-F5344CB8AC3E}">
        <p14:creationId xmlns:p14="http://schemas.microsoft.com/office/powerpoint/2010/main" val="1183358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Terraform</a:t>
            </a:r>
            <a:endParaRPr lang="en-US" dirty="0"/>
          </a:p>
        </p:txBody>
      </p:sp>
      <p:sp>
        <p:nvSpPr>
          <p:cNvPr id="3" name="Content Placeholder 2"/>
          <p:cNvSpPr>
            <a:spLocks noGrp="1"/>
          </p:cNvSpPr>
          <p:nvPr>
            <p:ph sz="half" idx="1"/>
          </p:nvPr>
        </p:nvSpPr>
        <p:spPr/>
        <p:txBody>
          <a:bodyPr>
            <a:normAutofit/>
          </a:bodyPr>
          <a:lstStyle/>
          <a:p>
            <a:r>
              <a:rPr lang="en-US" dirty="0" smtClean="0"/>
              <a:t>Customize with variables</a:t>
            </a:r>
            <a:endParaRPr lang="en-US" dirty="0"/>
          </a:p>
        </p:txBody>
      </p:sp>
      <p:sp>
        <p:nvSpPr>
          <p:cNvPr id="4" name="Content Placeholder 3"/>
          <p:cNvSpPr>
            <a:spLocks noGrp="1"/>
          </p:cNvSpPr>
          <p:nvPr>
            <p:ph sz="half" idx="2"/>
          </p:nvPr>
        </p:nvSpPr>
        <p:spPr>
          <a:xfrm>
            <a:off x="6168088" y="1825625"/>
            <a:ext cx="5790156" cy="4351338"/>
          </a:xfrm>
        </p:spPr>
        <p:txBody>
          <a:bodyPr>
            <a:normAutofit/>
          </a:bodyPr>
          <a:lstStyle/>
          <a:p>
            <a:r>
              <a:rPr lang="en-US" dirty="0"/>
              <a:t>variable "platform" {  </a:t>
            </a:r>
            <a:r>
              <a:rPr lang="en-US" dirty="0" smtClean="0"/>
              <a:t/>
            </a:r>
            <a:br>
              <a:rPr lang="en-US" dirty="0" smtClean="0"/>
            </a:br>
            <a:r>
              <a:rPr lang="en-US" dirty="0" smtClean="0"/>
              <a:t>default = </a:t>
            </a:r>
            <a:r>
              <a:rPr lang="en-US" dirty="0"/>
              <a:t>"</a:t>
            </a:r>
            <a:r>
              <a:rPr lang="en-US" dirty="0" err="1"/>
              <a:t>ubuntu</a:t>
            </a:r>
            <a:r>
              <a:rPr lang="en-US" dirty="0"/>
              <a:t>"  </a:t>
            </a:r>
            <a:r>
              <a:rPr lang="en-US" dirty="0" smtClean="0"/>
              <a:t/>
            </a:r>
            <a:br>
              <a:rPr lang="en-US" dirty="0" smtClean="0"/>
            </a:br>
            <a:r>
              <a:rPr lang="en-US" dirty="0" smtClean="0"/>
              <a:t>description </a:t>
            </a:r>
            <a:r>
              <a:rPr lang="en-US" dirty="0"/>
              <a:t>= "The OS </a:t>
            </a:r>
            <a:r>
              <a:rPr lang="en-US" dirty="0" smtClean="0"/>
              <a:t>Platform"}</a:t>
            </a:r>
          </a:p>
          <a:p>
            <a:r>
              <a:rPr lang="en-US" dirty="0"/>
              <a:t>variable "</a:t>
            </a:r>
            <a:r>
              <a:rPr lang="en-US" dirty="0" err="1"/>
              <a:t>instance_type</a:t>
            </a:r>
            <a:r>
              <a:rPr lang="en-US" dirty="0"/>
              <a:t>" {  </a:t>
            </a:r>
            <a:r>
              <a:rPr lang="en-US" dirty="0" smtClean="0"/>
              <a:t/>
            </a:r>
            <a:br>
              <a:rPr lang="en-US" dirty="0" smtClean="0"/>
            </a:br>
            <a:r>
              <a:rPr lang="en-US" dirty="0" smtClean="0"/>
              <a:t>default = </a:t>
            </a:r>
            <a:r>
              <a:rPr lang="en-US" dirty="0"/>
              <a:t>"t2.micro"  </a:t>
            </a:r>
            <a:r>
              <a:rPr lang="en-US" dirty="0" smtClean="0"/>
              <a:t/>
            </a:r>
            <a:br>
              <a:rPr lang="en-US" dirty="0" smtClean="0"/>
            </a:br>
            <a:r>
              <a:rPr lang="en-US" dirty="0" smtClean="0"/>
              <a:t>description </a:t>
            </a:r>
            <a:r>
              <a:rPr lang="en-US" dirty="0"/>
              <a:t>= "AWS Instance </a:t>
            </a:r>
            <a:r>
              <a:rPr lang="en-US" dirty="0" smtClean="0"/>
              <a:t>type"}</a:t>
            </a:r>
          </a:p>
          <a:p>
            <a:r>
              <a:rPr lang="en-US" dirty="0"/>
              <a:t>variable "servers" </a:t>
            </a:r>
            <a:r>
              <a:rPr lang="en-US" dirty="0" smtClean="0"/>
              <a:t>{</a:t>
            </a:r>
            <a:br>
              <a:rPr lang="en-US" dirty="0" smtClean="0"/>
            </a:br>
            <a:r>
              <a:rPr lang="en-US" dirty="0" smtClean="0"/>
              <a:t>default     </a:t>
            </a:r>
            <a:r>
              <a:rPr lang="en-US" dirty="0"/>
              <a:t>= "1"  </a:t>
            </a:r>
            <a:r>
              <a:rPr lang="en-US" dirty="0" smtClean="0"/>
              <a:t/>
            </a:r>
            <a:br>
              <a:rPr lang="en-US" dirty="0" smtClean="0"/>
            </a:br>
            <a:r>
              <a:rPr lang="en-US" dirty="0" smtClean="0"/>
              <a:t>description </a:t>
            </a:r>
            <a:r>
              <a:rPr lang="en-US" dirty="0"/>
              <a:t>= </a:t>
            </a:r>
            <a:r>
              <a:rPr lang="en-US" dirty="0" smtClean="0"/>
              <a:t>”# of</a:t>
            </a:r>
            <a:br>
              <a:rPr lang="en-US" dirty="0" smtClean="0"/>
            </a:br>
            <a:r>
              <a:rPr lang="en-US" dirty="0" smtClean="0"/>
              <a:t>servers to launch"}</a:t>
            </a:r>
            <a:endParaRPr lang="en-US" dirty="0"/>
          </a:p>
          <a:p>
            <a:endParaRPr lang="en-US" dirty="0" smtClean="0"/>
          </a:p>
        </p:txBody>
      </p:sp>
      <p:pic>
        <p:nvPicPr>
          <p:cNvPr id="8"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035" y="4594372"/>
            <a:ext cx="2263628" cy="2263628"/>
          </a:xfrm>
          <a:prstGeom prst="rect">
            <a:avLst/>
          </a:prstGeom>
        </p:spPr>
      </p:pic>
      <p:pic>
        <p:nvPicPr>
          <p:cNvPr id="9"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912" y="6176963"/>
            <a:ext cx="523875" cy="5238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37" y="6176963"/>
            <a:ext cx="599281" cy="599281"/>
          </a:xfrm>
          <a:prstGeom prst="rect">
            <a:avLst/>
          </a:prstGeom>
        </p:spPr>
      </p:pic>
    </p:spTree>
    <p:extLst>
      <p:ext uri="{BB962C8B-B14F-4D97-AF65-F5344CB8AC3E}">
        <p14:creationId xmlns:p14="http://schemas.microsoft.com/office/powerpoint/2010/main" val="15493104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0279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Terraform</a:t>
            </a:r>
            <a:endParaRPr lang="en-US" dirty="0"/>
          </a:p>
        </p:txBody>
      </p:sp>
      <p:sp>
        <p:nvSpPr>
          <p:cNvPr id="3" name="Content Placeholder 2"/>
          <p:cNvSpPr>
            <a:spLocks noGrp="1"/>
          </p:cNvSpPr>
          <p:nvPr>
            <p:ph idx="1"/>
          </p:nvPr>
        </p:nvSpPr>
        <p:spPr/>
        <p:txBody>
          <a:bodyPr/>
          <a:lstStyle/>
          <a:p>
            <a:r>
              <a:rPr lang="en-US" dirty="0" smtClean="0"/>
              <a:t>Orchestrated the deployment of web infrastructure to a cloud </a:t>
            </a:r>
          </a:p>
          <a:p>
            <a:r>
              <a:rPr lang="en-US" dirty="0" smtClean="0"/>
              <a:t>Used a module which is a re-usable definition of infrastructure</a:t>
            </a:r>
          </a:p>
          <a:p>
            <a:pPr lvl="1"/>
            <a:r>
              <a:rPr lang="en-US" dirty="0" smtClean="0"/>
              <a:t>This helps set standards and security </a:t>
            </a:r>
          </a:p>
          <a:p>
            <a:pPr lvl="2"/>
            <a:r>
              <a:rPr lang="en-US" dirty="0" err="1" smtClean="0"/>
              <a:t>Ie</a:t>
            </a:r>
            <a:r>
              <a:rPr lang="en-US" dirty="0" smtClean="0"/>
              <a:t>; </a:t>
            </a:r>
            <a:r>
              <a:rPr lang="en-US" dirty="0" smtClean="0"/>
              <a:t>ingress/egress rules</a:t>
            </a:r>
          </a:p>
          <a:p>
            <a:r>
              <a:rPr lang="en-US" dirty="0" smtClean="0"/>
              <a:t>Mapped out resource dependencies</a:t>
            </a:r>
          </a:p>
          <a:p>
            <a:pPr lvl="1"/>
            <a:r>
              <a:rPr lang="en-US" dirty="0" smtClean="0"/>
              <a:t>VMs depend on Security Group depends on VPC</a:t>
            </a:r>
            <a:endParaRPr lang="en-US" dirty="0" smtClean="0"/>
          </a:p>
          <a:p>
            <a:r>
              <a:rPr lang="en-US" dirty="0" smtClean="0"/>
              <a:t>Dynamically scaled our infrastructure</a:t>
            </a:r>
          </a:p>
          <a:p>
            <a:pPr lvl="1"/>
            <a:r>
              <a:rPr lang="en-US" dirty="0" smtClean="0"/>
              <a:t>Made a change ‘in-flight’ to our existing cluster</a:t>
            </a:r>
          </a:p>
          <a:p>
            <a:pPr lvl="1"/>
            <a:r>
              <a:rPr lang="en-US" dirty="0" smtClean="0"/>
              <a:t>Used `terraform plan` to review impact</a:t>
            </a:r>
          </a:p>
          <a:p>
            <a:pPr lvl="1"/>
            <a:r>
              <a:rPr lang="en-US" dirty="0" smtClean="0"/>
              <a:t>Enacted that plan after review</a:t>
            </a:r>
            <a:endParaRPr lang="en-US" dirty="0" smtClean="0"/>
          </a:p>
          <a:p>
            <a:endParaRPr lang="en-US" dirty="0" smtClean="0"/>
          </a:p>
          <a:p>
            <a:endParaRPr lang="en-US" dirty="0" smtClean="0"/>
          </a:p>
          <a:p>
            <a:pPr lvl="1"/>
            <a:endParaRPr lang="en-US" dirty="0" smtClean="0"/>
          </a:p>
          <a:p>
            <a:pPr lvl="1"/>
            <a:endParaRPr lang="en-US" dirty="0"/>
          </a:p>
        </p:txBody>
      </p:sp>
      <p:pic>
        <p:nvPicPr>
          <p:cNvPr id="8"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9035" y="4594372"/>
            <a:ext cx="2263628" cy="2263628"/>
          </a:xfrm>
          <a:prstGeom prst="rect">
            <a:avLst/>
          </a:prstGeom>
        </p:spPr>
      </p:pic>
      <p:pic>
        <p:nvPicPr>
          <p:cNvPr id="9"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912" y="6176963"/>
            <a:ext cx="523875" cy="52387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37" y="6176963"/>
            <a:ext cx="599281" cy="599281"/>
          </a:xfrm>
          <a:prstGeom prst="rect">
            <a:avLst/>
          </a:prstGeom>
        </p:spPr>
      </p:pic>
    </p:spTree>
    <p:extLst>
      <p:ext uri="{BB962C8B-B14F-4D97-AF65-F5344CB8AC3E}">
        <p14:creationId xmlns:p14="http://schemas.microsoft.com/office/powerpoint/2010/main" val="12235452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77339" y="4438512"/>
            <a:ext cx="3768866" cy="1964252"/>
            <a:chOff x="177130" y="3638935"/>
            <a:chExt cx="5655301" cy="2947421"/>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08" y="4678029"/>
              <a:ext cx="729465" cy="889592"/>
            </a:xfrm>
            <a:prstGeom prst="rect">
              <a:avLst/>
            </a:prstGeom>
          </p:spPr>
        </p:pic>
        <p:grpSp>
          <p:nvGrpSpPr>
            <p:cNvPr id="6" name="Group 5"/>
            <p:cNvGrpSpPr/>
            <p:nvPr/>
          </p:nvGrpSpPr>
          <p:grpSpPr>
            <a:xfrm>
              <a:off x="177130" y="5933504"/>
              <a:ext cx="449409" cy="646026"/>
              <a:chOff x="1164921" y="200416"/>
              <a:chExt cx="1202498" cy="1728592"/>
            </a:xfrm>
          </p:grpSpPr>
          <p:sp>
            <p:nvSpPr>
              <p:cNvPr id="7" name="Triangle 6"/>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p:cNvGrpSpPr/>
            <p:nvPr/>
          </p:nvGrpSpPr>
          <p:grpSpPr>
            <a:xfrm>
              <a:off x="717837" y="5940330"/>
              <a:ext cx="449409" cy="646026"/>
              <a:chOff x="1164921" y="200416"/>
              <a:chExt cx="1202498" cy="1728592"/>
            </a:xfrm>
          </p:grpSpPr>
          <p:sp>
            <p:nvSpPr>
              <p:cNvPr id="10" name="Triangle 9"/>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p:cNvGrpSpPr/>
            <p:nvPr/>
          </p:nvGrpSpPr>
          <p:grpSpPr>
            <a:xfrm>
              <a:off x="1258544" y="5940330"/>
              <a:ext cx="449409" cy="646026"/>
              <a:chOff x="1164921" y="200416"/>
              <a:chExt cx="1202498" cy="1728592"/>
            </a:xfrm>
          </p:grpSpPr>
          <p:sp>
            <p:nvSpPr>
              <p:cNvPr id="13" name="Triangle 12"/>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4253" y="5413906"/>
              <a:ext cx="551530" cy="551530"/>
            </a:xfrm>
            <a:prstGeom prst="rect">
              <a:avLst/>
            </a:prstGeom>
          </p:spPr>
        </p:pic>
        <p:sp>
          <p:nvSpPr>
            <p:cNvPr id="16" name="Right Arrow 15"/>
            <p:cNvSpPr/>
            <p:nvPr/>
          </p:nvSpPr>
          <p:spPr>
            <a:xfrm>
              <a:off x="3887406" y="5496615"/>
              <a:ext cx="859883" cy="363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5043776" y="5094737"/>
              <a:ext cx="788655" cy="1133692"/>
              <a:chOff x="1164921" y="200416"/>
              <a:chExt cx="1202498" cy="1728592"/>
            </a:xfrm>
          </p:grpSpPr>
          <p:sp>
            <p:nvSpPr>
              <p:cNvPr id="18" name="Triangle 17"/>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Right Arrow 19"/>
            <p:cNvSpPr/>
            <p:nvPr/>
          </p:nvSpPr>
          <p:spPr>
            <a:xfrm>
              <a:off x="1871981" y="5508044"/>
              <a:ext cx="859883" cy="363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2599" y="3698264"/>
              <a:ext cx="651007" cy="979765"/>
            </a:xfrm>
            <a:prstGeom prst="rect">
              <a:avLst/>
            </a:prstGeom>
          </p:spPr>
        </p:pic>
        <p:sp>
          <p:nvSpPr>
            <p:cNvPr id="23" name="Bent-Up Arrow 22"/>
            <p:cNvSpPr/>
            <p:nvPr/>
          </p:nvSpPr>
          <p:spPr>
            <a:xfrm rot="10800000">
              <a:off x="832658" y="4017221"/>
              <a:ext cx="4065017" cy="51334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31864" y="3638935"/>
              <a:ext cx="524514" cy="643576"/>
            </a:xfrm>
            <a:prstGeom prst="rect">
              <a:avLst/>
            </a:prstGeom>
          </p:spPr>
        </p:pic>
      </p:grpSp>
      <p:sp>
        <p:nvSpPr>
          <p:cNvPr id="3" name="Bent-Up Arrow 2"/>
          <p:cNvSpPr/>
          <p:nvPr/>
        </p:nvSpPr>
        <p:spPr>
          <a:xfrm flipV="1">
            <a:off x="4143568" y="4616880"/>
            <a:ext cx="1380409" cy="514115"/>
          </a:xfrm>
          <a:prstGeom prst="bentUpArrow">
            <a:avLst>
              <a:gd name="adj1" fmla="val 25000"/>
              <a:gd name="adj2" fmla="val 29096"/>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Content Placeholder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33772" y="5324633"/>
            <a:ext cx="857969" cy="857969"/>
          </a:xfrm>
          <a:prstGeom prst="rect">
            <a:avLst/>
          </a:prstGeom>
        </p:spPr>
      </p:pic>
      <p:sp>
        <p:nvSpPr>
          <p:cNvPr id="4" name="Right Arrow 3"/>
          <p:cNvSpPr/>
          <p:nvPr/>
        </p:nvSpPr>
        <p:spPr>
          <a:xfrm>
            <a:off x="4143568" y="5657808"/>
            <a:ext cx="791687" cy="3311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Bent-Up Arrow 21"/>
          <p:cNvSpPr/>
          <p:nvPr/>
        </p:nvSpPr>
        <p:spPr>
          <a:xfrm>
            <a:off x="5813153" y="5161288"/>
            <a:ext cx="3681860" cy="794964"/>
          </a:xfrm>
          <a:prstGeom prst="bentUpArrow">
            <a:avLst>
              <a:gd name="adj1" fmla="val 25048"/>
              <a:gd name="adj2" fmla="val 39814"/>
              <a:gd name="adj3"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9495012" y="1926563"/>
            <a:ext cx="2105640" cy="1291340"/>
            <a:chOff x="3355042" y="5091551"/>
            <a:chExt cx="2105640" cy="1291340"/>
          </a:xfrm>
        </p:grpSpPr>
        <p:sp>
          <p:nvSpPr>
            <p:cNvPr id="48" name="Cloud 47"/>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51" name="Picture 5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52" name="Picture 5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53" name="Picture 5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grpSp>
        <p:nvGrpSpPr>
          <p:cNvPr id="54" name="Group 53"/>
          <p:cNvGrpSpPr/>
          <p:nvPr/>
        </p:nvGrpSpPr>
        <p:grpSpPr>
          <a:xfrm>
            <a:off x="9453627" y="187710"/>
            <a:ext cx="2105640" cy="1291340"/>
            <a:chOff x="3355042" y="5091551"/>
            <a:chExt cx="2105640" cy="1291340"/>
          </a:xfrm>
        </p:grpSpPr>
        <p:sp>
          <p:nvSpPr>
            <p:cNvPr id="55" name="Cloud 54"/>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57" name="Picture 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58" name="Picture 5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59" name="Picture 5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60" name="Picture 5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grpSp>
        <p:nvGrpSpPr>
          <p:cNvPr id="61" name="Group 60"/>
          <p:cNvGrpSpPr/>
          <p:nvPr/>
        </p:nvGrpSpPr>
        <p:grpSpPr>
          <a:xfrm>
            <a:off x="9531070" y="3599177"/>
            <a:ext cx="2105640" cy="1291340"/>
            <a:chOff x="3355042" y="5091551"/>
            <a:chExt cx="2105640" cy="1291340"/>
          </a:xfrm>
        </p:grpSpPr>
        <p:sp>
          <p:nvSpPr>
            <p:cNvPr id="62" name="Cloud 61"/>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65" name="Picture 6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66" name="Picture 6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67" name="Picture 6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pic>
        <p:nvPicPr>
          <p:cNvPr id="68" name="Picture 6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25767" y="3945307"/>
            <a:ext cx="1463396" cy="1463396"/>
          </a:xfrm>
          <a:prstGeom prst="rect">
            <a:avLst/>
          </a:prstGeom>
        </p:spPr>
      </p:pic>
      <p:pic>
        <p:nvPicPr>
          <p:cNvPr id="69" name="Picture 6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99152" y="2738245"/>
            <a:ext cx="916626" cy="523786"/>
          </a:xfrm>
          <a:prstGeom prst="rect">
            <a:avLst/>
          </a:prstGeom>
        </p:spPr>
      </p:pic>
      <p:pic>
        <p:nvPicPr>
          <p:cNvPr id="70" name="Picture 6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72235" y="1024362"/>
            <a:ext cx="1252896" cy="877126"/>
          </a:xfrm>
          <a:prstGeom prst="rect">
            <a:avLst/>
          </a:prstGeom>
        </p:spPr>
      </p:pic>
      <p:sp>
        <p:nvSpPr>
          <p:cNvPr id="71" name="TextBox 70"/>
          <p:cNvSpPr txBox="1"/>
          <p:nvPr/>
        </p:nvSpPr>
        <p:spPr>
          <a:xfrm>
            <a:off x="7371193" y="1173151"/>
            <a:ext cx="1680294" cy="369332"/>
          </a:xfrm>
          <a:prstGeom prst="rect">
            <a:avLst/>
          </a:prstGeom>
          <a:noFill/>
        </p:spPr>
        <p:txBody>
          <a:bodyPr wrap="square" rtlCol="0">
            <a:spAutoFit/>
          </a:bodyPr>
          <a:lstStyle/>
          <a:p>
            <a:r>
              <a:rPr lang="en-US" smtClean="0"/>
              <a:t>EU Data Center</a:t>
            </a:r>
            <a:endParaRPr lang="en-US"/>
          </a:p>
        </p:txBody>
      </p:sp>
      <p:grpSp>
        <p:nvGrpSpPr>
          <p:cNvPr id="72" name="Group 71"/>
          <p:cNvGrpSpPr/>
          <p:nvPr/>
        </p:nvGrpSpPr>
        <p:grpSpPr>
          <a:xfrm>
            <a:off x="7329359" y="3228134"/>
            <a:ext cx="1819237" cy="1115696"/>
            <a:chOff x="3355042" y="5091551"/>
            <a:chExt cx="2105640" cy="1291340"/>
          </a:xfrm>
        </p:grpSpPr>
        <p:sp>
          <p:nvSpPr>
            <p:cNvPr id="73" name="Cloud 72"/>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75" name="Picture 7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76" name="Picture 7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78" name="Picture 7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sp>
        <p:nvSpPr>
          <p:cNvPr id="79" name="TextBox 78"/>
          <p:cNvSpPr txBox="1"/>
          <p:nvPr/>
        </p:nvSpPr>
        <p:spPr>
          <a:xfrm>
            <a:off x="7260124" y="2764192"/>
            <a:ext cx="1680294" cy="369332"/>
          </a:xfrm>
          <a:prstGeom prst="rect">
            <a:avLst/>
          </a:prstGeom>
          <a:noFill/>
        </p:spPr>
        <p:txBody>
          <a:bodyPr wrap="square" rtlCol="0">
            <a:spAutoFit/>
          </a:bodyPr>
          <a:lstStyle/>
          <a:p>
            <a:r>
              <a:rPr lang="en-US" dirty="0" smtClean="0"/>
              <a:t>NA Data Center</a:t>
            </a:r>
            <a:endParaRPr lang="en-US" dirty="0"/>
          </a:p>
        </p:txBody>
      </p:sp>
      <p:grpSp>
        <p:nvGrpSpPr>
          <p:cNvPr id="80" name="Group 79"/>
          <p:cNvGrpSpPr/>
          <p:nvPr/>
        </p:nvGrpSpPr>
        <p:grpSpPr>
          <a:xfrm>
            <a:off x="7417495" y="1626209"/>
            <a:ext cx="1819237" cy="1115696"/>
            <a:chOff x="3355042" y="5091551"/>
            <a:chExt cx="2105640" cy="1291340"/>
          </a:xfrm>
        </p:grpSpPr>
        <p:sp>
          <p:nvSpPr>
            <p:cNvPr id="81" name="Cloud 80"/>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83" name="Picture 8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84" name="Picture 8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85" name="Picture 8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86" name="Picture 8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spTree>
    <p:extLst>
      <p:ext uri="{BB962C8B-B14F-4D97-AF65-F5344CB8AC3E}">
        <p14:creationId xmlns:p14="http://schemas.microsoft.com/office/powerpoint/2010/main" val="10219932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34276" y="803705"/>
            <a:ext cx="4208656" cy="3034857"/>
          </a:xfrm>
        </p:spPr>
        <p:txBody>
          <a:bodyPr vert="horz" lIns="91440" tIns="45720" rIns="91440" bIns="45720" rtlCol="0" anchor="b">
            <a:normAutofit/>
          </a:bodyPr>
          <a:lstStyle/>
          <a:p>
            <a:pPr algn="r"/>
            <a:r>
              <a:rPr lang="en-US" sz="5400" dirty="0" smtClean="0">
                <a:solidFill>
                  <a:srgbClr val="FFFFFF"/>
                </a:solidFill>
              </a:rPr>
              <a:t>Secrets Management</a:t>
            </a:r>
            <a:endParaRPr lang="en-US" sz="5400" dirty="0">
              <a:solidFill>
                <a:srgbClr val="FFFFFF"/>
              </a:solidFill>
            </a:endParaRPr>
          </a:p>
        </p:txBody>
      </p:sp>
      <p:sp>
        <p:nvSpPr>
          <p:cNvPr id="3" name="Text Placeholder 2"/>
          <p:cNvSpPr>
            <a:spLocks noGrp="1"/>
          </p:cNvSpPr>
          <p:nvPr>
            <p:ph type="body" idx="1"/>
          </p:nvPr>
        </p:nvSpPr>
        <p:spPr>
          <a:xfrm>
            <a:off x="638921" y="4013165"/>
            <a:ext cx="4204012" cy="2205732"/>
          </a:xfrm>
        </p:spPr>
        <p:txBody>
          <a:bodyPr vert="horz" lIns="91440" tIns="45720" rIns="91440" bIns="45720" rtlCol="0" anchor="t">
            <a:normAutofit lnSpcReduction="10000"/>
          </a:bodyPr>
          <a:lstStyle/>
          <a:p>
            <a:pPr algn="r"/>
            <a:r>
              <a:rPr lang="en-US" sz="1800" dirty="0" smtClean="0">
                <a:solidFill>
                  <a:srgbClr val="FFFFFF"/>
                </a:solidFill>
              </a:rPr>
              <a:t>Storage, Key Rolling, Built in Audit</a:t>
            </a:r>
            <a:endParaRPr lang="en-US" sz="1800" dirty="0">
              <a:solidFill>
                <a:srgbClr val="FFFFFF"/>
              </a:solidFill>
            </a:endParaRPr>
          </a:p>
          <a:p>
            <a:pPr algn="r"/>
            <a:endParaRPr lang="en-US" sz="1800" dirty="0" smtClean="0">
              <a:solidFill>
                <a:srgbClr val="FFFFFF"/>
              </a:solidFill>
            </a:endParaRPr>
          </a:p>
          <a:p>
            <a:pPr algn="r"/>
            <a:endParaRPr lang="en-US" sz="1800" dirty="0">
              <a:solidFill>
                <a:srgbClr val="FFFFFF"/>
              </a:solidFill>
            </a:endParaRPr>
          </a:p>
          <a:p>
            <a:pPr algn="r"/>
            <a:endParaRPr lang="en-US" sz="1800" dirty="0" smtClean="0">
              <a:solidFill>
                <a:srgbClr val="FFFFFF"/>
              </a:solidFill>
            </a:endParaRPr>
          </a:p>
          <a:p>
            <a:pPr algn="r"/>
            <a:endParaRPr lang="en-US" sz="1800" dirty="0">
              <a:solidFill>
                <a:srgbClr val="FFFFFF"/>
              </a:solidFill>
            </a:endParaRPr>
          </a:p>
          <a:p>
            <a:pPr algn="r"/>
            <a:r>
              <a:rPr lang="en-US" sz="1800" dirty="0" smtClean="0">
                <a:solidFill>
                  <a:srgbClr val="FFFFFF"/>
                </a:solidFill>
              </a:rPr>
              <a:t>Integrated Security</a:t>
            </a:r>
            <a:endParaRPr lang="en-US" sz="1800" dirty="0">
              <a:solidFill>
                <a:srgbClr val="FFFFFF"/>
              </a:solidFill>
            </a:endParaRPr>
          </a:p>
        </p:txBody>
      </p:sp>
      <p:pic>
        <p:nvPicPr>
          <p:cNvPr id="11"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5436" y="460288"/>
            <a:ext cx="5310550" cy="5633349"/>
          </a:xfrm>
          <a:prstGeom prst="rect">
            <a:avLst/>
          </a:prstGeom>
        </p:spPr>
      </p:pic>
    </p:spTree>
    <p:extLst>
      <p:ext uri="{BB962C8B-B14F-4D97-AF65-F5344CB8AC3E}">
        <p14:creationId xmlns:p14="http://schemas.microsoft.com/office/powerpoint/2010/main" val="4879207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smtClean="0"/>
              <a:t>Vault</a:t>
            </a:r>
            <a:endParaRPr lang="en-US" dirty="0"/>
          </a:p>
        </p:txBody>
      </p:sp>
      <p:sp>
        <p:nvSpPr>
          <p:cNvPr id="3" name="Content Placeholder 2"/>
          <p:cNvSpPr>
            <a:spLocks noGrp="1"/>
          </p:cNvSpPr>
          <p:nvPr>
            <p:ph idx="1"/>
          </p:nvPr>
        </p:nvSpPr>
        <p:spPr/>
        <p:txBody>
          <a:bodyPr/>
          <a:lstStyle/>
          <a:p>
            <a:r>
              <a:rPr lang="en-US" dirty="0" smtClean="0"/>
              <a:t>Terraform is a workflow for designing, planning, building and changing infrastructure and its topology </a:t>
            </a:r>
            <a:endParaRPr lang="en-US" b="1" dirty="0" smtClean="0"/>
          </a:p>
          <a:p>
            <a:r>
              <a:rPr lang="en-US" dirty="0" smtClean="0"/>
              <a:t>Designed to be modular and variable defined</a:t>
            </a:r>
          </a:p>
          <a:p>
            <a:r>
              <a:rPr lang="en-US" dirty="0" smtClean="0"/>
              <a:t>Cloud agnostic, with orchestration and large-scale built in mind</a:t>
            </a:r>
            <a:endParaRPr lang="en-US" dirty="0"/>
          </a:p>
        </p:txBody>
      </p:sp>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7699" y="4653331"/>
            <a:ext cx="2078338" cy="2204669"/>
          </a:xfrm>
          <a:prstGeom prst="rect">
            <a:avLst/>
          </a:prstGeom>
        </p:spPr>
      </p:pic>
    </p:spTree>
    <p:extLst>
      <p:ext uri="{BB962C8B-B14F-4D97-AF65-F5344CB8AC3E}">
        <p14:creationId xmlns:p14="http://schemas.microsoft.com/office/powerpoint/2010/main" val="1494366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85900" y="2243138"/>
            <a:ext cx="9144000" cy="1655762"/>
          </a:xfrm>
        </p:spPr>
        <p:txBody>
          <a:bodyPr>
            <a:normAutofit/>
          </a:bodyPr>
          <a:lstStyle/>
          <a:p>
            <a:r>
              <a:rPr lang="en-US" sz="3200" dirty="0"/>
              <a:t>DevOps is about minimizing the challenges of shipping, rapidly iterating, and securing software applications.</a:t>
            </a:r>
            <a:endParaRPr lang="en-US" sz="3200" dirty="0"/>
          </a:p>
        </p:txBody>
      </p:sp>
    </p:spTree>
    <p:extLst>
      <p:ext uri="{BB962C8B-B14F-4D97-AF65-F5344CB8AC3E}">
        <p14:creationId xmlns:p14="http://schemas.microsoft.com/office/powerpoint/2010/main" val="1416226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Waterfall</a:t>
            </a:r>
            <a:endParaRPr lang="en-US" dirty="0"/>
          </a:p>
        </p:txBody>
      </p:sp>
      <p:grpSp>
        <p:nvGrpSpPr>
          <p:cNvPr id="4" name="Group 3"/>
          <p:cNvGrpSpPr/>
          <p:nvPr/>
        </p:nvGrpSpPr>
        <p:grpSpPr>
          <a:xfrm>
            <a:off x="2026307" y="1709685"/>
            <a:ext cx="897517" cy="1290181"/>
            <a:chOff x="1164921" y="200416"/>
            <a:chExt cx="1202498" cy="1728592"/>
          </a:xfrm>
        </p:grpSpPr>
        <p:sp>
          <p:nvSpPr>
            <p:cNvPr id="5" name="Triangle 4"/>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a:t>
              </a:r>
              <a:endParaRPr lang="en-US" dirty="0"/>
            </a:p>
          </p:txBody>
        </p:sp>
      </p:grpSp>
      <p:grpSp>
        <p:nvGrpSpPr>
          <p:cNvPr id="7" name="Group 6"/>
          <p:cNvGrpSpPr/>
          <p:nvPr/>
        </p:nvGrpSpPr>
        <p:grpSpPr>
          <a:xfrm>
            <a:off x="2026307" y="3588862"/>
            <a:ext cx="897517" cy="1290181"/>
            <a:chOff x="1164921" y="200416"/>
            <a:chExt cx="1202498" cy="1728592"/>
          </a:xfrm>
        </p:grpSpPr>
        <p:sp>
          <p:nvSpPr>
            <p:cNvPr id="8" name="Triangle 7"/>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Ops</a:t>
              </a:r>
              <a:endParaRPr lang="en-US" dirty="0"/>
            </a:p>
          </p:txBody>
        </p:sp>
      </p:grpSp>
      <p:grpSp>
        <p:nvGrpSpPr>
          <p:cNvPr id="10" name="Group 9"/>
          <p:cNvGrpSpPr/>
          <p:nvPr/>
        </p:nvGrpSpPr>
        <p:grpSpPr>
          <a:xfrm>
            <a:off x="2026306" y="5468039"/>
            <a:ext cx="897517" cy="1290181"/>
            <a:chOff x="1164921" y="200416"/>
            <a:chExt cx="1202498" cy="1728592"/>
          </a:xfrm>
        </p:grpSpPr>
        <p:sp>
          <p:nvSpPr>
            <p:cNvPr id="11" name="Triangle 10"/>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a:t>
              </a:r>
              <a:endParaRPr lang="en-US" dirty="0"/>
            </a:p>
          </p:txBody>
        </p:sp>
      </p:grpSp>
      <p:sp>
        <p:nvSpPr>
          <p:cNvPr id="16" name="Bent Arrow 15"/>
          <p:cNvSpPr/>
          <p:nvPr/>
        </p:nvSpPr>
        <p:spPr>
          <a:xfrm rot="5400000">
            <a:off x="4622215" y="1372593"/>
            <a:ext cx="984292" cy="1658477"/>
          </a:xfrm>
          <a:prstGeom prst="bentArrow">
            <a:avLst>
              <a:gd name="adj1" fmla="val 26408"/>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Bent Arrow 16"/>
          <p:cNvSpPr/>
          <p:nvPr/>
        </p:nvSpPr>
        <p:spPr>
          <a:xfrm rot="5400000">
            <a:off x="4622215" y="3253849"/>
            <a:ext cx="984292" cy="1658477"/>
          </a:xfrm>
          <a:prstGeom prst="bentArrow">
            <a:avLst>
              <a:gd name="adj1" fmla="val 26408"/>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ent Arrow 17"/>
          <p:cNvSpPr/>
          <p:nvPr/>
        </p:nvSpPr>
        <p:spPr>
          <a:xfrm rot="5400000">
            <a:off x="4622215" y="5130947"/>
            <a:ext cx="984292" cy="1658477"/>
          </a:xfrm>
          <a:prstGeom prst="bentArrow">
            <a:avLst>
              <a:gd name="adj1" fmla="val 26408"/>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4898" y="1709685"/>
            <a:ext cx="1290181" cy="1290181"/>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3687" y="3569865"/>
            <a:ext cx="1066980" cy="1309178"/>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9620" y="3949692"/>
            <a:ext cx="700735" cy="700735"/>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3010" y="5238836"/>
            <a:ext cx="1066980" cy="1309178"/>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8943" y="5618663"/>
            <a:ext cx="700735" cy="700735"/>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4898" y="5238836"/>
            <a:ext cx="1309178" cy="1309178"/>
          </a:xfrm>
          <a:prstGeom prst="rect">
            <a:avLst/>
          </a:prstGeom>
        </p:spPr>
      </p:pic>
      <p:cxnSp>
        <p:nvCxnSpPr>
          <p:cNvPr id="14" name="Straight Arrow Connector 13"/>
          <p:cNvCxnSpPr/>
          <p:nvPr/>
        </p:nvCxnSpPr>
        <p:spPr>
          <a:xfrm flipV="1">
            <a:off x="5727700" y="1384300"/>
            <a:ext cx="635000" cy="325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413582" y="1027906"/>
            <a:ext cx="2372076" cy="369332"/>
          </a:xfrm>
          <a:prstGeom prst="rect">
            <a:avLst/>
          </a:prstGeom>
          <a:noFill/>
        </p:spPr>
        <p:txBody>
          <a:bodyPr wrap="square" rtlCol="0">
            <a:spAutoFit/>
          </a:bodyPr>
          <a:lstStyle/>
          <a:p>
            <a:r>
              <a:rPr lang="en-US" dirty="0" smtClean="0"/>
              <a:t>Wait Time</a:t>
            </a:r>
            <a:endParaRPr lang="en-US" dirty="0"/>
          </a:p>
        </p:txBody>
      </p:sp>
      <p:cxnSp>
        <p:nvCxnSpPr>
          <p:cNvPr id="24" name="Straight Arrow Connector 23"/>
          <p:cNvCxnSpPr/>
          <p:nvPr/>
        </p:nvCxnSpPr>
        <p:spPr>
          <a:xfrm flipV="1">
            <a:off x="5854700" y="3289300"/>
            <a:ext cx="635000" cy="325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40582" y="2932906"/>
            <a:ext cx="2372076" cy="369332"/>
          </a:xfrm>
          <a:prstGeom prst="rect">
            <a:avLst/>
          </a:prstGeom>
          <a:noFill/>
        </p:spPr>
        <p:txBody>
          <a:bodyPr wrap="square" rtlCol="0">
            <a:spAutoFit/>
          </a:bodyPr>
          <a:lstStyle/>
          <a:p>
            <a:r>
              <a:rPr lang="en-US" dirty="0" smtClean="0"/>
              <a:t>Wait Time</a:t>
            </a:r>
            <a:endParaRPr lang="en-US" dirty="0"/>
          </a:p>
        </p:txBody>
      </p:sp>
      <p:cxnSp>
        <p:nvCxnSpPr>
          <p:cNvPr id="26" name="Straight Arrow Connector 25"/>
          <p:cNvCxnSpPr/>
          <p:nvPr/>
        </p:nvCxnSpPr>
        <p:spPr>
          <a:xfrm flipV="1">
            <a:off x="5880100" y="5219700"/>
            <a:ext cx="635000" cy="325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565982" y="4863306"/>
            <a:ext cx="2372076" cy="369332"/>
          </a:xfrm>
          <a:prstGeom prst="rect">
            <a:avLst/>
          </a:prstGeom>
          <a:noFill/>
        </p:spPr>
        <p:txBody>
          <a:bodyPr wrap="square" rtlCol="0">
            <a:spAutoFit/>
          </a:bodyPr>
          <a:lstStyle/>
          <a:p>
            <a:r>
              <a:rPr lang="en-US" dirty="0" smtClean="0"/>
              <a:t>Wait Time</a:t>
            </a:r>
            <a:endParaRPr lang="en-US" dirty="0"/>
          </a:p>
        </p:txBody>
      </p:sp>
    </p:spTree>
    <p:extLst>
      <p:ext uri="{BB962C8B-B14F-4D97-AF65-F5344CB8AC3E}">
        <p14:creationId xmlns:p14="http://schemas.microsoft.com/office/powerpoint/2010/main" val="2135699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 Ops Defined</a:t>
            </a:r>
            <a:endParaRPr lang="en-US" dirty="0"/>
          </a:p>
        </p:txBody>
      </p:sp>
      <p:grpSp>
        <p:nvGrpSpPr>
          <p:cNvPr id="4" name="Group 3"/>
          <p:cNvGrpSpPr/>
          <p:nvPr/>
        </p:nvGrpSpPr>
        <p:grpSpPr>
          <a:xfrm>
            <a:off x="2026307" y="1709685"/>
            <a:ext cx="897517" cy="1290181"/>
            <a:chOff x="1164921" y="200416"/>
            <a:chExt cx="1202498" cy="1728592"/>
          </a:xfrm>
        </p:grpSpPr>
        <p:sp>
          <p:nvSpPr>
            <p:cNvPr id="5" name="Triangle 4"/>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a:t>
              </a:r>
              <a:endParaRPr lang="en-US" dirty="0"/>
            </a:p>
          </p:txBody>
        </p:sp>
      </p:grpSp>
      <p:grpSp>
        <p:nvGrpSpPr>
          <p:cNvPr id="7" name="Group 6"/>
          <p:cNvGrpSpPr/>
          <p:nvPr/>
        </p:nvGrpSpPr>
        <p:grpSpPr>
          <a:xfrm>
            <a:off x="2026307" y="3588862"/>
            <a:ext cx="897517" cy="1290181"/>
            <a:chOff x="1164921" y="200416"/>
            <a:chExt cx="1202498" cy="1728592"/>
          </a:xfrm>
        </p:grpSpPr>
        <p:sp>
          <p:nvSpPr>
            <p:cNvPr id="8" name="Triangle 7"/>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Ops</a:t>
              </a:r>
              <a:endParaRPr lang="en-US" dirty="0"/>
            </a:p>
          </p:txBody>
        </p:sp>
      </p:grpSp>
      <p:grpSp>
        <p:nvGrpSpPr>
          <p:cNvPr id="10" name="Group 9"/>
          <p:cNvGrpSpPr/>
          <p:nvPr/>
        </p:nvGrpSpPr>
        <p:grpSpPr>
          <a:xfrm>
            <a:off x="2026306" y="5468039"/>
            <a:ext cx="897517" cy="1290181"/>
            <a:chOff x="1164921" y="200416"/>
            <a:chExt cx="1202498" cy="1728592"/>
          </a:xfrm>
        </p:grpSpPr>
        <p:sp>
          <p:nvSpPr>
            <p:cNvPr id="11" name="Triangle 10"/>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a:t>
              </a:r>
              <a:endParaRPr lang="en-US" dirty="0"/>
            </a:p>
          </p:txBody>
        </p:sp>
      </p:grpSp>
      <p:grpSp>
        <p:nvGrpSpPr>
          <p:cNvPr id="13" name="Group 12"/>
          <p:cNvGrpSpPr/>
          <p:nvPr/>
        </p:nvGrpSpPr>
        <p:grpSpPr>
          <a:xfrm>
            <a:off x="7148143" y="3588862"/>
            <a:ext cx="1309178" cy="1309178"/>
            <a:chOff x="7304898" y="5238836"/>
            <a:chExt cx="1309178" cy="1309178"/>
          </a:xfrm>
        </p:grpSpPr>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3010" y="5238836"/>
              <a:ext cx="1066980" cy="1309178"/>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8943" y="5618663"/>
              <a:ext cx="700735" cy="700735"/>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4898" y="5238836"/>
              <a:ext cx="1309178" cy="1309178"/>
            </a:xfrm>
            <a:prstGeom prst="rect">
              <a:avLst/>
            </a:prstGeom>
          </p:spPr>
        </p:pic>
      </p:grpSp>
      <p:sp>
        <p:nvSpPr>
          <p:cNvPr id="15" name="Right Arrow 14"/>
          <p:cNvSpPr/>
          <p:nvPr/>
        </p:nvSpPr>
        <p:spPr>
          <a:xfrm>
            <a:off x="3795012" y="3573543"/>
            <a:ext cx="2481943" cy="1125383"/>
          </a:xfrm>
          <a:prstGeom prst="rightArrow">
            <a:avLst>
              <a:gd name="adj1" fmla="val 2910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3777905" y="1690688"/>
            <a:ext cx="2481943" cy="1125383"/>
          </a:xfrm>
          <a:prstGeom prst="rightArrow">
            <a:avLst>
              <a:gd name="adj1" fmla="val 2910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3795012" y="5468039"/>
            <a:ext cx="2481943" cy="1125383"/>
          </a:xfrm>
          <a:prstGeom prst="rightArrow">
            <a:avLst>
              <a:gd name="adj1" fmla="val 2910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9328509" y="3573543"/>
            <a:ext cx="897517" cy="1290181"/>
            <a:chOff x="1164921" y="200416"/>
            <a:chExt cx="1202498" cy="1728592"/>
          </a:xfrm>
        </p:grpSpPr>
        <p:sp>
          <p:nvSpPr>
            <p:cNvPr id="26" name="Triangle 25"/>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grpSp>
    </p:spTree>
    <p:extLst>
      <p:ext uri="{BB962C8B-B14F-4D97-AF65-F5344CB8AC3E}">
        <p14:creationId xmlns:p14="http://schemas.microsoft.com/office/powerpoint/2010/main" val="1779264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Dev Ops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8955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 Ops</a:t>
            </a:r>
            <a:endParaRPr lang="en-US" dirty="0"/>
          </a:p>
        </p:txBody>
      </p:sp>
      <p:sp>
        <p:nvSpPr>
          <p:cNvPr id="3" name="Content Placeholder 2"/>
          <p:cNvSpPr>
            <a:spLocks noGrp="1"/>
          </p:cNvSpPr>
          <p:nvPr>
            <p:ph idx="1"/>
          </p:nvPr>
        </p:nvSpPr>
        <p:spPr/>
        <p:txBody>
          <a:bodyPr/>
          <a:lstStyle/>
          <a:p>
            <a:r>
              <a:rPr lang="en-US" dirty="0" smtClean="0"/>
              <a:t>Allowing everyone to work in parallel to deliver business value to the customer</a:t>
            </a:r>
          </a:p>
          <a:p>
            <a:r>
              <a:rPr lang="en-US" dirty="0" smtClean="0"/>
              <a:t>Prioritizes agility, time to value and a more continuous integrated and continuous delivery model </a:t>
            </a:r>
            <a:r>
              <a:rPr lang="en-US" b="1" dirty="0" smtClean="0"/>
              <a:t>of all components</a:t>
            </a:r>
            <a:endParaRPr lang="en-US" dirty="0" smtClean="0"/>
          </a:p>
          <a:p>
            <a:r>
              <a:rPr lang="en-US" dirty="0" err="1" smtClean="0"/>
              <a:t>Hashicorp</a:t>
            </a:r>
            <a:r>
              <a:rPr lang="en-US" dirty="0" smtClean="0"/>
              <a:t> </a:t>
            </a:r>
            <a:r>
              <a:rPr lang="en-US" dirty="0" smtClean="0"/>
              <a:t>focuses on this by deconstructing the essential elements of an application delivery process and providing a </a:t>
            </a:r>
            <a:r>
              <a:rPr lang="en-US" b="1" dirty="0" smtClean="0"/>
              <a:t>solution best suited for each participant in the task.</a:t>
            </a:r>
            <a:endParaRPr lang="en-US" dirty="0"/>
          </a:p>
        </p:txBody>
      </p:sp>
    </p:spTree>
    <p:extLst>
      <p:ext uri="{BB962C8B-B14F-4D97-AF65-F5344CB8AC3E}">
        <p14:creationId xmlns:p14="http://schemas.microsoft.com/office/powerpoint/2010/main" val="870828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Hashi Example">
      <a:dk1>
        <a:srgbClr val="000000"/>
      </a:dk1>
      <a:lt1>
        <a:srgbClr val="FFFFFF"/>
      </a:lt1>
      <a:dk2>
        <a:srgbClr val="44546A"/>
      </a:dk2>
      <a:lt2>
        <a:srgbClr val="E7E6E6"/>
      </a:lt2>
      <a:accent1>
        <a:srgbClr val="0461E8"/>
      </a:accent1>
      <a:accent2>
        <a:srgbClr val="1E6261"/>
      </a:accent2>
      <a:accent3>
        <a:srgbClr val="504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7142</TotalTime>
  <Words>1635</Words>
  <Application>Microsoft Macintosh PowerPoint</Application>
  <PresentationFormat>Widescreen</PresentationFormat>
  <Paragraphs>333</Paragraphs>
  <Slides>45</Slides>
  <Notes>31</Notes>
  <HiddenSlides>17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Calibri</vt:lpstr>
      <vt:lpstr>Calibri Light</vt:lpstr>
      <vt:lpstr>Mangal</vt:lpstr>
      <vt:lpstr>Arial</vt:lpstr>
      <vt:lpstr>Office Theme</vt:lpstr>
      <vt:lpstr>HashiCorp Solutions Suite</vt:lpstr>
      <vt:lpstr>Who Am I?</vt:lpstr>
      <vt:lpstr>Agenda </vt:lpstr>
      <vt:lpstr>What is DevOps </vt:lpstr>
      <vt:lpstr>PowerPoint Presentation</vt:lpstr>
      <vt:lpstr>Traditional Waterfall</vt:lpstr>
      <vt:lpstr>Dev Ops Defined</vt:lpstr>
      <vt:lpstr>Why Dev Ops</vt:lpstr>
      <vt:lpstr>Dev Ops</vt:lpstr>
      <vt:lpstr>PowerPoint Presentation</vt:lpstr>
      <vt:lpstr>PowerPoint Presentation</vt:lpstr>
      <vt:lpstr>PowerPoint Presentation</vt:lpstr>
      <vt:lpstr>What will successful IT Organizations Need?</vt:lpstr>
      <vt:lpstr>PowerPoint Presentation</vt:lpstr>
      <vt:lpstr>Dev Ops  Defined </vt:lpstr>
      <vt:lpstr>What is Vagrant</vt:lpstr>
      <vt:lpstr>PowerPoint Presentation</vt:lpstr>
      <vt:lpstr>Vagrant</vt:lpstr>
      <vt:lpstr>Infrastructure as Code </vt:lpstr>
      <vt:lpstr>Infrastructure as Code</vt:lpstr>
      <vt:lpstr>PowerPoint Presentation</vt:lpstr>
      <vt:lpstr>PowerPoint Presentation</vt:lpstr>
      <vt:lpstr>Infrastructure as Code at a Glance</vt:lpstr>
      <vt:lpstr>Infrastructure as Code</vt:lpstr>
      <vt:lpstr>What is Packer</vt:lpstr>
      <vt:lpstr>What is Packer</vt:lpstr>
      <vt:lpstr>What is Packer</vt:lpstr>
      <vt:lpstr>What is Packer</vt:lpstr>
      <vt:lpstr>PowerPoint Presentation</vt:lpstr>
      <vt:lpstr>Packer</vt:lpstr>
      <vt:lpstr>PowerPoint Presentation</vt:lpstr>
      <vt:lpstr>Infrastructure as Code</vt:lpstr>
      <vt:lpstr>What is Terraform</vt:lpstr>
      <vt:lpstr>Infrastructure as Code</vt:lpstr>
      <vt:lpstr>PowerPoint Presentation</vt:lpstr>
      <vt:lpstr>PowerPoint Presentation</vt:lpstr>
      <vt:lpstr>Infrastructure as Code at a Glance</vt:lpstr>
      <vt:lpstr>What is Terraform</vt:lpstr>
      <vt:lpstr>What is Terraform</vt:lpstr>
      <vt:lpstr>What is Terraform</vt:lpstr>
      <vt:lpstr>PowerPoint Presentation</vt:lpstr>
      <vt:lpstr>Terraform</vt:lpstr>
      <vt:lpstr>PowerPoint Presentation</vt:lpstr>
      <vt:lpstr>Secrets Management</vt:lpstr>
      <vt:lpstr>What is Vault</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Fraser Pollock</dc:creator>
  <cp:lastModifiedBy>Fraser Pollock</cp:lastModifiedBy>
  <cp:revision>165</cp:revision>
  <dcterms:created xsi:type="dcterms:W3CDTF">2017-07-25T20:17:21Z</dcterms:created>
  <dcterms:modified xsi:type="dcterms:W3CDTF">2017-08-03T23:43:02Z</dcterms:modified>
</cp:coreProperties>
</file>