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1"/>
  </p:notesMasterIdLst>
  <p:sldIdLst>
    <p:sldId id="256" r:id="rId2"/>
    <p:sldId id="258" r:id="rId3"/>
    <p:sldId id="257" r:id="rId4"/>
    <p:sldId id="259" r:id="rId5"/>
    <p:sldId id="304" r:id="rId6"/>
    <p:sldId id="265" r:id="rId7"/>
    <p:sldId id="266" r:id="rId8"/>
    <p:sldId id="308" r:id="rId9"/>
    <p:sldId id="267" r:id="rId10"/>
    <p:sldId id="268" r:id="rId11"/>
    <p:sldId id="305" r:id="rId12"/>
    <p:sldId id="311" r:id="rId13"/>
    <p:sldId id="312" r:id="rId14"/>
    <p:sldId id="269" r:id="rId15"/>
    <p:sldId id="270" r:id="rId16"/>
    <p:sldId id="271" r:id="rId17"/>
    <p:sldId id="272" r:id="rId18"/>
    <p:sldId id="273" r:id="rId19"/>
    <p:sldId id="321" r:id="rId20"/>
    <p:sldId id="322" r:id="rId21"/>
    <p:sldId id="323" r:id="rId22"/>
    <p:sldId id="324" r:id="rId23"/>
    <p:sldId id="281" r:id="rId24"/>
    <p:sldId id="282" r:id="rId25"/>
    <p:sldId id="286" r:id="rId26"/>
    <p:sldId id="287" r:id="rId27"/>
    <p:sldId id="289" r:id="rId28"/>
    <p:sldId id="288" r:id="rId29"/>
    <p:sldId id="290" r:id="rId30"/>
    <p:sldId id="291" r:id="rId31"/>
    <p:sldId id="279" r:id="rId32"/>
    <p:sldId id="292" r:id="rId33"/>
    <p:sldId id="313" r:id="rId34"/>
    <p:sldId id="314" r:id="rId35"/>
    <p:sldId id="315" r:id="rId36"/>
    <p:sldId id="316" r:id="rId37"/>
    <p:sldId id="319" r:id="rId38"/>
    <p:sldId id="293" r:id="rId39"/>
    <p:sldId id="294" r:id="rId40"/>
    <p:sldId id="295" r:id="rId41"/>
    <p:sldId id="320" r:id="rId42"/>
    <p:sldId id="298" r:id="rId43"/>
    <p:sldId id="299" r:id="rId44"/>
    <p:sldId id="317" r:id="rId45"/>
    <p:sldId id="325" r:id="rId46"/>
    <p:sldId id="326" r:id="rId47"/>
    <p:sldId id="318" r:id="rId48"/>
    <p:sldId id="301" r:id="rId49"/>
    <p:sldId id="302"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87"/>
    <p:restoredTop sz="78372"/>
  </p:normalViewPr>
  <p:slideViewPr>
    <p:cSldViewPr snapToGrid="0" snapToObjects="1">
      <p:cViewPr>
        <p:scale>
          <a:sx n="89" d="100"/>
          <a:sy n="89" d="100"/>
        </p:scale>
        <p:origin x="2800" y="680"/>
      </p:cViewPr>
      <p:guideLst>
        <p:guide orient="horz" pos="2160"/>
        <p:guide pos="3816"/>
      </p:guideLst>
    </p:cSldViewPr>
  </p:slideViewPr>
  <p:notesTextViewPr>
    <p:cViewPr>
      <p:scale>
        <a:sx n="114" d="100"/>
        <a:sy n="114"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D27B38-BC7B-0F42-9939-18E2CF59109A}" type="datetimeFigureOut">
              <a:rPr lang="en-US" smtClean="0"/>
              <a:t>8/2/17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C6D0C-1D89-BF45-8B1A-0D3C57F306C2}" type="slidenum">
              <a:rPr lang="en-US" smtClean="0"/>
              <a:t>‹#›</a:t>
            </a:fld>
            <a:endParaRPr lang="en-US"/>
          </a:p>
        </p:txBody>
      </p:sp>
    </p:spTree>
    <p:extLst>
      <p:ext uri="{BB962C8B-B14F-4D97-AF65-F5344CB8AC3E}">
        <p14:creationId xmlns:p14="http://schemas.microsoft.com/office/powerpoint/2010/main" val="1029584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/apps/news/</a:t>
            </a:r>
            <a:r>
              <a:rPr lang="en-US" dirty="0" err="1" smtClean="0"/>
              <a:t>story.asp?NewsID</a:t>
            </a:r>
            <a:r>
              <a:rPr lang="en-US" dirty="0" smtClean="0"/>
              <a:t>=23283</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2</a:t>
            </a:fld>
            <a:endParaRPr lang="en-US"/>
          </a:p>
        </p:txBody>
      </p:sp>
    </p:spTree>
    <p:extLst>
      <p:ext uri="{BB962C8B-B14F-4D97-AF65-F5344CB8AC3E}">
        <p14:creationId xmlns:p14="http://schemas.microsoft.com/office/powerpoint/2010/main" val="226635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Slide</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13</a:t>
            </a:fld>
            <a:endParaRPr lang="en-US"/>
          </a:p>
        </p:txBody>
      </p:sp>
    </p:spTree>
    <p:extLst>
      <p:ext uri="{BB962C8B-B14F-4D97-AF65-F5344CB8AC3E}">
        <p14:creationId xmlns:p14="http://schemas.microsoft.com/office/powerpoint/2010/main" val="694763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www.vagrantup.com</a:t>
            </a:r>
            <a:r>
              <a:rPr lang="en-US" dirty="0" smtClean="0"/>
              <a:t>/intro/</a:t>
            </a:r>
            <a:r>
              <a:rPr lang="en-US" dirty="0" err="1" smtClean="0"/>
              <a:t>index.html</a:t>
            </a:r>
            <a:r>
              <a:rPr lang="en-US" baseline="0" dirty="0" smtClean="0"/>
              <a:t> - </a:t>
            </a:r>
            <a:r>
              <a:rPr lang="en-US" dirty="0" smtClean="0"/>
              <a:t>https</a:t>
            </a:r>
            <a:r>
              <a:rPr lang="en-US" dirty="0" smtClean="0"/>
              <a:t>://</a:t>
            </a:r>
            <a:r>
              <a:rPr lang="en-US" dirty="0" err="1" smtClean="0"/>
              <a:t>www.hashicorp.com</a:t>
            </a:r>
            <a:r>
              <a:rPr lang="en-US" dirty="0" smtClean="0"/>
              <a:t>/blog/the-</a:t>
            </a:r>
            <a:r>
              <a:rPr lang="en-US" dirty="0" err="1" smtClean="0"/>
              <a:t>tao</a:t>
            </a:r>
            <a:r>
              <a:rPr lang="en-US" dirty="0" smtClean="0"/>
              <a:t>-of-</a:t>
            </a:r>
            <a:r>
              <a:rPr lang="en-US" dirty="0" err="1" smtClean="0"/>
              <a:t>hashicorp</a:t>
            </a:r>
            <a:r>
              <a:rPr lang="en-US" dirty="0" smtClean="0"/>
              <a:t>/</a:t>
            </a:r>
          </a:p>
          <a:p>
            <a:endParaRPr lang="en-US" dirty="0" smtClean="0"/>
          </a:p>
          <a:p>
            <a:r>
              <a:rPr lang="en-US" dirty="0" smtClean="0"/>
              <a:t>Composability</a:t>
            </a:r>
            <a:r>
              <a:rPr lang="en-US" baseline="0" dirty="0" smtClean="0"/>
              <a:t> is self-contained and modular, stateless and ephemeral </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15</a:t>
            </a:fld>
            <a:endParaRPr lang="en-US"/>
          </a:p>
        </p:txBody>
      </p:sp>
    </p:spTree>
    <p:extLst>
      <p:ext uri="{BB962C8B-B14F-4D97-AF65-F5344CB8AC3E}">
        <p14:creationId xmlns:p14="http://schemas.microsoft.com/office/powerpoint/2010/main" val="1547968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Slide</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16</a:t>
            </a:fld>
            <a:endParaRPr lang="en-US"/>
          </a:p>
        </p:txBody>
      </p:sp>
    </p:spTree>
    <p:extLst>
      <p:ext uri="{BB962C8B-B14F-4D97-AF65-F5344CB8AC3E}">
        <p14:creationId xmlns:p14="http://schemas.microsoft.com/office/powerpoint/2010/main" val="388297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www.vagrantup.com</a:t>
            </a:r>
            <a:r>
              <a:rPr lang="en-US" dirty="0" smtClean="0"/>
              <a:t>/intro/</a:t>
            </a:r>
            <a:r>
              <a:rPr lang="en-US" dirty="0" err="1" smtClean="0"/>
              <a:t>index.html</a:t>
            </a:r>
            <a:endParaRPr lang="en-US" dirty="0" smtClean="0"/>
          </a:p>
          <a:p>
            <a:endParaRPr lang="en-US" dirty="0" smtClean="0"/>
          </a:p>
          <a:p>
            <a:r>
              <a:rPr lang="en-US" dirty="0" smtClean="0"/>
              <a:t>https://</a:t>
            </a:r>
            <a:r>
              <a:rPr lang="en-US" dirty="0" err="1" smtClean="0"/>
              <a:t>www.hashicorp.com</a:t>
            </a:r>
            <a:r>
              <a:rPr lang="en-US" dirty="0" smtClean="0"/>
              <a:t>/blog/the-</a:t>
            </a:r>
            <a:r>
              <a:rPr lang="en-US" dirty="0" err="1" smtClean="0"/>
              <a:t>tao</a:t>
            </a:r>
            <a:r>
              <a:rPr lang="en-US" dirty="0" smtClean="0"/>
              <a:t>-of-</a:t>
            </a:r>
            <a:r>
              <a:rPr lang="en-US" dirty="0" err="1" smtClean="0"/>
              <a:t>hashicorp</a:t>
            </a:r>
            <a:r>
              <a:rPr lang="en-US" dirty="0" smtClean="0"/>
              <a:t>/</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17</a:t>
            </a:fld>
            <a:endParaRPr lang="en-US"/>
          </a:p>
        </p:txBody>
      </p:sp>
    </p:spTree>
    <p:extLst>
      <p:ext uri="{BB962C8B-B14F-4D97-AF65-F5344CB8AC3E}">
        <p14:creationId xmlns:p14="http://schemas.microsoft.com/office/powerpoint/2010/main" val="1084212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Codification of everything</a:t>
            </a:r>
            <a:r>
              <a:rPr lang="en-US" baseline="0" dirty="0" smtClean="0"/>
              <a:t> from Network requirements to Server specifications to Middleware requirements. We’re trying to extrapolate the desired state of our end goal infrastructure into a repeatable, testable artifact. This artifact can then be templated and used across multiple clouds in a multitude of environments.</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19</a:t>
            </a:fld>
            <a:endParaRPr lang="en-US"/>
          </a:p>
        </p:txBody>
      </p:sp>
    </p:spTree>
    <p:extLst>
      <p:ext uri="{BB962C8B-B14F-4D97-AF65-F5344CB8AC3E}">
        <p14:creationId xmlns:p14="http://schemas.microsoft.com/office/powerpoint/2010/main" val="367321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stakeholder contributes their knowledge and their requirements</a:t>
            </a:r>
            <a:r>
              <a:rPr lang="en-US" baseline="0" dirty="0" smtClean="0"/>
              <a:t> to the infrastructure as code artifact  which is then used to orchestrate the build of the infrastructure  in the provider. </a:t>
            </a:r>
          </a:p>
          <a:p>
            <a:endParaRPr lang="en-US" baseline="0" dirty="0" smtClean="0"/>
          </a:p>
          <a:p>
            <a:r>
              <a:rPr lang="en-US" baseline="0" dirty="0" smtClean="0"/>
              <a:t>This approach focuses on giving increased visibility into the build process for our environments. </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20</a:t>
            </a:fld>
            <a:endParaRPr lang="en-US"/>
          </a:p>
        </p:txBody>
      </p:sp>
    </p:spTree>
    <p:extLst>
      <p:ext uri="{BB962C8B-B14F-4D97-AF65-F5344CB8AC3E}">
        <p14:creationId xmlns:p14="http://schemas.microsoft.com/office/powerpoint/2010/main" val="468287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when executed correct allows us to rapidly provision to any location, on any framework, with any requirements. Remember </a:t>
            </a:r>
            <a:r>
              <a:rPr lang="en-US" sz="1200" b="0" i="0" kern="1200" dirty="0" smtClean="0">
                <a:solidFill>
                  <a:schemeClr val="tx1"/>
                </a:solidFill>
                <a:effectLst/>
                <a:latin typeface="+mn-lt"/>
                <a:ea typeface="+mn-ea"/>
                <a:cs typeface="+mn-cs"/>
              </a:rPr>
              <a:t>multi-cloud deployments can be very challenging as many existing tools for infrastructure management are cloud-specific. Terraform is cloud-agnostic and allows a single configuration to be used to manage multiple providers, and to even handle cross-cloud dependencies. This simplifies management and orchestration, helping operators build large-scale multi-cloud infrastructures.</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21</a:t>
            </a:fld>
            <a:endParaRPr lang="en-US"/>
          </a:p>
        </p:txBody>
      </p:sp>
    </p:spTree>
    <p:extLst>
      <p:ext uri="{BB962C8B-B14F-4D97-AF65-F5344CB8AC3E}">
        <p14:creationId xmlns:p14="http://schemas.microsoft.com/office/powerpoint/2010/main" val="173185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when we look at Infrastructure as code at a glance we really focus on 3 main returns on investment, reducing cost, speeding up feature delivery and reducing risk. And we can demonstrate those in a myriad of ways;</a:t>
            </a:r>
            <a:endParaRPr lang="en-US" dirty="0" smtClean="0"/>
          </a:p>
          <a:p>
            <a:endParaRPr lang="en-US" dirty="0" smtClean="0"/>
          </a:p>
          <a:p>
            <a:r>
              <a:rPr lang="en-US" dirty="0" smtClean="0"/>
              <a:t>Recovery</a:t>
            </a:r>
            <a:r>
              <a:rPr lang="en-US" baseline="0" dirty="0" smtClean="0"/>
              <a:t> process </a:t>
            </a:r>
            <a:r>
              <a:rPr lang="mr-IN" baseline="0" dirty="0" smtClean="0"/>
              <a:t>–</a:t>
            </a:r>
            <a:r>
              <a:rPr lang="en-US" baseline="0" dirty="0" smtClean="0"/>
              <a:t> for example this allows us to easily manage and orchestrate a blue/green or ‘canary’ style deployment. For a particular set of nodes we can target a new application release. Also if our deployments and changes are automated it frees our administrators and developers to contribute value else-where. </a:t>
            </a:r>
          </a:p>
          <a:p>
            <a:endParaRPr lang="en-US" baseline="0" dirty="0" smtClean="0"/>
          </a:p>
          <a:p>
            <a:r>
              <a:rPr lang="en-US" baseline="0" dirty="0" smtClean="0"/>
              <a:t>Focus on Mean time to Recovery </a:t>
            </a:r>
            <a:r>
              <a:rPr lang="mr-IN" baseline="0" dirty="0" smtClean="0"/>
              <a:t>–</a:t>
            </a:r>
            <a:r>
              <a:rPr lang="en-US" baseline="0" dirty="0" smtClean="0"/>
              <a:t> applications fail, servers fail, this is part of IT. A failed component means a loss of revenue for the company and mean time to recovery is the focus on getting that component operationalized again. </a:t>
            </a:r>
          </a:p>
          <a:p>
            <a:endParaRPr lang="en-US" baseline="0" dirty="0" smtClean="0"/>
          </a:p>
          <a:p>
            <a:r>
              <a:rPr lang="en-US" baseline="0" dirty="0" err="1" smtClean="0"/>
              <a:t>composable</a:t>
            </a:r>
            <a:r>
              <a:rPr lang="en-US" baseline="0" dirty="0" smtClean="0"/>
              <a:t> means we focus on the fact that Terraform can be deployed independently or in conjecture with the rest of the </a:t>
            </a:r>
            <a:r>
              <a:rPr lang="en-US" baseline="0" dirty="0" err="1" smtClean="0"/>
              <a:t>Hashicorp</a:t>
            </a:r>
            <a:r>
              <a:rPr lang="en-US" baseline="0" dirty="0" smtClean="0"/>
              <a:t> suite which will discuss later. </a:t>
            </a:r>
          </a:p>
          <a:p>
            <a:endParaRPr lang="en-US" baseline="0" dirty="0" smtClean="0"/>
          </a:p>
          <a:p>
            <a:r>
              <a:rPr lang="en-US" baseline="0" dirty="0" smtClean="0"/>
              <a:t>And the ephemeral code base </a:t>
            </a:r>
            <a:r>
              <a:rPr lang="en-US" sz="1200" b="0" i="0" kern="1200" dirty="0" smtClean="0">
                <a:solidFill>
                  <a:schemeClr val="tx1"/>
                </a:solidFill>
                <a:effectLst/>
                <a:latin typeface="+mn-lt"/>
                <a:ea typeface="+mn-ea"/>
                <a:cs typeface="+mn-cs"/>
              </a:rPr>
              <a:t>provides value by being </a:t>
            </a:r>
            <a:r>
              <a:rPr lang="en-US" sz="1200" b="0" i="0" kern="1200" dirty="0" err="1" smtClean="0">
                <a:solidFill>
                  <a:schemeClr val="tx1"/>
                </a:solidFill>
                <a:effectLst/>
                <a:latin typeface="+mn-lt"/>
                <a:ea typeface="+mn-ea"/>
                <a:cs typeface="+mn-cs"/>
              </a:rPr>
              <a:t>versionable</a:t>
            </a:r>
            <a:r>
              <a:rPr lang="en-US" sz="1200" b="0" i="0" kern="1200" dirty="0" smtClean="0">
                <a:solidFill>
                  <a:schemeClr val="tx1"/>
                </a:solidFill>
                <a:effectLst/>
                <a:latin typeface="+mn-lt"/>
                <a:ea typeface="+mn-ea"/>
                <a:cs typeface="+mn-cs"/>
              </a:rPr>
              <a:t>, allowing rollback and roll forwards. You can inspect and write code atomically. Using versions enables auditing and creates a clear history of how the current state was reached. When something breaks, the origin of the error can be determined using the version history.</a:t>
            </a:r>
            <a:endParaRPr lang="en-US" baseline="0" dirty="0" smtClean="0"/>
          </a:p>
          <a:p>
            <a:endParaRPr lang="en-US" baseline="0" dirty="0" smtClean="0"/>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Practice makes perfect - </a:t>
            </a:r>
            <a:r>
              <a:rPr lang="en-US" dirty="0" smtClean="0"/>
              <a:t>Reduces the risk of human error through automation</a:t>
            </a:r>
          </a:p>
          <a:p>
            <a:endParaRPr lang="en-US" dirty="0" smtClean="0"/>
          </a:p>
          <a:p>
            <a:endParaRPr lang="en-US" dirty="0" smtClean="0"/>
          </a:p>
          <a:p>
            <a:endParaRPr lang="en-US" dirty="0" smtClean="0"/>
          </a:p>
          <a:p>
            <a:r>
              <a:rPr lang="en-US" dirty="0" smtClean="0"/>
              <a:t>https://</a:t>
            </a:r>
            <a:r>
              <a:rPr lang="en-US" dirty="0" err="1" smtClean="0"/>
              <a:t>stelligent.com</a:t>
            </a:r>
            <a:r>
              <a:rPr lang="en-US" dirty="0" smtClean="0"/>
              <a:t>/2017/06/29/</a:t>
            </a:r>
            <a:r>
              <a:rPr lang="en-US" dirty="0" err="1" smtClean="0"/>
              <a:t>devops</a:t>
            </a:r>
            <a:r>
              <a:rPr lang="en-US" dirty="0" smtClean="0"/>
              <a:t>-benefits-of-infrastructure-as-code/</a:t>
            </a:r>
          </a:p>
          <a:p>
            <a:endParaRPr lang="en-US" dirty="0" smtClean="0"/>
          </a:p>
          <a:p>
            <a:r>
              <a:rPr lang="en-US" dirty="0" smtClean="0"/>
              <a:t>https://</a:t>
            </a:r>
            <a:r>
              <a:rPr lang="en-US" dirty="0" err="1" smtClean="0"/>
              <a:t>en.wikipedia.org</a:t>
            </a:r>
            <a:r>
              <a:rPr lang="en-US" dirty="0" smtClean="0"/>
              <a:t>/wiki/</a:t>
            </a:r>
            <a:r>
              <a:rPr lang="en-US" dirty="0" err="1" smtClean="0"/>
              <a:t>Infrastructure_as_Code</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22</a:t>
            </a:fld>
            <a:endParaRPr lang="en-US"/>
          </a:p>
        </p:txBody>
      </p:sp>
    </p:spTree>
    <p:extLst>
      <p:ext uri="{BB962C8B-B14F-4D97-AF65-F5344CB8AC3E}">
        <p14:creationId xmlns:p14="http://schemas.microsoft.com/office/powerpoint/2010/main" val="2127231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www.vagrantup.com</a:t>
            </a:r>
            <a:r>
              <a:rPr lang="en-US" dirty="0" smtClean="0"/>
              <a:t>/intro/</a:t>
            </a:r>
            <a:r>
              <a:rPr lang="en-US" dirty="0" err="1" smtClean="0"/>
              <a:t>index.html</a:t>
            </a:r>
            <a:r>
              <a:rPr lang="en-US" baseline="0" dirty="0" smtClean="0"/>
              <a:t> - </a:t>
            </a:r>
            <a:r>
              <a:rPr lang="en-US" dirty="0" smtClean="0"/>
              <a:t>https</a:t>
            </a:r>
            <a:r>
              <a:rPr lang="en-US" dirty="0" smtClean="0"/>
              <a:t>://</a:t>
            </a:r>
            <a:r>
              <a:rPr lang="en-US" dirty="0" err="1" smtClean="0"/>
              <a:t>www.hashicorp.com</a:t>
            </a:r>
            <a:r>
              <a:rPr lang="en-US" dirty="0" smtClean="0"/>
              <a:t>/blog/the-</a:t>
            </a:r>
            <a:r>
              <a:rPr lang="en-US" dirty="0" err="1" smtClean="0"/>
              <a:t>tao</a:t>
            </a:r>
            <a:r>
              <a:rPr lang="en-US" dirty="0" smtClean="0"/>
              <a:t>-of-</a:t>
            </a:r>
            <a:r>
              <a:rPr lang="en-US" dirty="0" err="1" smtClean="0"/>
              <a:t>hashicorp</a:t>
            </a:r>
            <a:r>
              <a:rPr lang="en-US" dirty="0" smtClean="0"/>
              <a:t>/</a:t>
            </a:r>
          </a:p>
          <a:p>
            <a:endParaRPr lang="en-US" dirty="0" smtClean="0"/>
          </a:p>
          <a:p>
            <a:r>
              <a:rPr lang="en-US" dirty="0" smtClean="0"/>
              <a:t>Composability</a:t>
            </a:r>
            <a:r>
              <a:rPr lang="en-US" baseline="0" dirty="0" smtClean="0"/>
              <a:t> is self-contained and modular, stateless and ephemeral </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24</a:t>
            </a:fld>
            <a:endParaRPr lang="en-US"/>
          </a:p>
        </p:txBody>
      </p:sp>
    </p:spTree>
    <p:extLst>
      <p:ext uri="{BB962C8B-B14F-4D97-AF65-F5344CB8AC3E}">
        <p14:creationId xmlns:p14="http://schemas.microsoft.com/office/powerpoint/2010/main" val="1410145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Slide</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28</a:t>
            </a:fld>
            <a:endParaRPr lang="en-US"/>
          </a:p>
        </p:txBody>
      </p:sp>
    </p:spTree>
    <p:extLst>
      <p:ext uri="{BB962C8B-B14F-4D97-AF65-F5344CB8AC3E}">
        <p14:creationId xmlns:p14="http://schemas.microsoft.com/office/powerpoint/2010/main" val="1145226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https://</a:t>
            </a:r>
            <a:r>
              <a:rPr lang="en-US" dirty="0" err="1" smtClean="0"/>
              <a:t>www.hashicorp.com</a:t>
            </a:r>
            <a:r>
              <a:rPr lang="en-US" dirty="0" smtClean="0"/>
              <a:t>/</a:t>
            </a:r>
            <a:r>
              <a:rPr lang="en-US" dirty="0" err="1" smtClean="0"/>
              <a:t>devops</a:t>
            </a:r>
            <a:r>
              <a:rPr lang="en-US" dirty="0" smtClean="0"/>
              <a:t>-defined/#done-right</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3</a:t>
            </a:fld>
            <a:endParaRPr lang="en-US"/>
          </a:p>
        </p:txBody>
      </p:sp>
    </p:spTree>
    <p:extLst>
      <p:ext uri="{BB962C8B-B14F-4D97-AF65-F5344CB8AC3E}">
        <p14:creationId xmlns:p14="http://schemas.microsoft.com/office/powerpoint/2010/main" val="8579320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www.vagrantup.com</a:t>
            </a:r>
            <a:r>
              <a:rPr lang="en-US" dirty="0" smtClean="0"/>
              <a:t>/intro/</a:t>
            </a:r>
            <a:r>
              <a:rPr lang="en-US" dirty="0" err="1" smtClean="0"/>
              <a:t>index.html</a:t>
            </a:r>
            <a:r>
              <a:rPr lang="en-US" baseline="0" dirty="0" smtClean="0"/>
              <a:t> - </a:t>
            </a:r>
            <a:r>
              <a:rPr lang="en-US" dirty="0" smtClean="0"/>
              <a:t>https</a:t>
            </a:r>
            <a:r>
              <a:rPr lang="en-US" dirty="0" smtClean="0"/>
              <a:t>://</a:t>
            </a:r>
            <a:r>
              <a:rPr lang="en-US" dirty="0" err="1" smtClean="0"/>
              <a:t>www.hashicorp.com</a:t>
            </a:r>
            <a:r>
              <a:rPr lang="en-US" dirty="0" smtClean="0"/>
              <a:t>/blog/the-</a:t>
            </a:r>
            <a:r>
              <a:rPr lang="en-US" dirty="0" err="1" smtClean="0"/>
              <a:t>tao</a:t>
            </a:r>
            <a:r>
              <a:rPr lang="en-US" dirty="0" smtClean="0"/>
              <a:t>-of-</a:t>
            </a:r>
            <a:r>
              <a:rPr lang="en-US" dirty="0" err="1" smtClean="0"/>
              <a:t>hashicorp</a:t>
            </a:r>
            <a:r>
              <a:rPr lang="en-US" dirty="0" smtClean="0"/>
              <a:t>/</a:t>
            </a:r>
          </a:p>
          <a:p>
            <a:endParaRPr lang="en-US" dirty="0" smtClean="0"/>
          </a:p>
          <a:p>
            <a:r>
              <a:rPr lang="en-US" dirty="0" smtClean="0"/>
              <a:t>Composability</a:t>
            </a:r>
            <a:r>
              <a:rPr lang="en-US" baseline="0" dirty="0" smtClean="0"/>
              <a:t> is self-contained and modular, stateless and ephemeral </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29</a:t>
            </a:fld>
            <a:endParaRPr lang="en-US"/>
          </a:p>
        </p:txBody>
      </p:sp>
    </p:spTree>
    <p:extLst>
      <p:ext uri="{BB962C8B-B14F-4D97-AF65-F5344CB8AC3E}">
        <p14:creationId xmlns:p14="http://schemas.microsoft.com/office/powerpoint/2010/main" val="1742751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Questions</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30</a:t>
            </a:fld>
            <a:endParaRPr lang="en-US"/>
          </a:p>
        </p:txBody>
      </p:sp>
    </p:spTree>
    <p:extLst>
      <p:ext uri="{BB962C8B-B14F-4D97-AF65-F5344CB8AC3E}">
        <p14:creationId xmlns:p14="http://schemas.microsoft.com/office/powerpoint/2010/main" val="414640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Modular </a:t>
            </a:r>
            <a:r>
              <a:rPr lang="mr-IN" dirty="0" smtClean="0"/>
              <a:t>–</a:t>
            </a:r>
            <a:r>
              <a:rPr lang="en-US" dirty="0" smtClean="0"/>
              <a:t> each piece</a:t>
            </a:r>
            <a:r>
              <a:rPr lang="en-US" baseline="0" dirty="0" smtClean="0"/>
              <a:t> of the infrastructure definition can be run separately, or used in another project. </a:t>
            </a:r>
          </a:p>
          <a:p>
            <a:endParaRPr lang="en-US" baseline="0" dirty="0" smtClean="0"/>
          </a:p>
          <a:p>
            <a:r>
              <a:rPr lang="en-US" baseline="0" dirty="0" smtClean="0"/>
              <a:t>Variables </a:t>
            </a:r>
            <a:r>
              <a:rPr lang="mr-IN" baseline="0" dirty="0" smtClean="0"/>
              <a:t>–</a:t>
            </a:r>
            <a:r>
              <a:rPr lang="en-US" baseline="0" dirty="0" smtClean="0"/>
              <a:t> which means that to go from Dev to </a:t>
            </a:r>
            <a:r>
              <a:rPr lang="en-US" baseline="0" dirty="0" err="1" smtClean="0"/>
              <a:t>Qa</a:t>
            </a:r>
            <a:r>
              <a:rPr lang="en-US" baseline="0" dirty="0" smtClean="0"/>
              <a:t> to Production means swapping in a different variable file and the infrastructure definitions remain the same </a:t>
            </a:r>
          </a:p>
          <a:p>
            <a:endParaRPr lang="en-US" baseline="0" dirty="0" smtClean="0"/>
          </a:p>
          <a:p>
            <a:r>
              <a:rPr lang="en-US" baseline="0" dirty="0" smtClean="0"/>
              <a:t>Cloud Agnostic </a:t>
            </a:r>
            <a:r>
              <a:rPr lang="mr-IN" baseline="0" dirty="0" smtClean="0"/>
              <a:t>–</a:t>
            </a:r>
            <a:r>
              <a:rPr lang="en-US" baseline="0" dirty="0" smtClean="0"/>
              <a:t> With minor changes in the provider you can build for AWS or Azure or GCP.</a:t>
            </a:r>
          </a:p>
          <a:p>
            <a:endParaRPr lang="en-US" dirty="0" smtClean="0"/>
          </a:p>
          <a:p>
            <a:endParaRPr lang="en-US" dirty="0" smtClean="0"/>
          </a:p>
          <a:p>
            <a:endParaRPr lang="en-US" dirty="0" smtClean="0"/>
          </a:p>
          <a:p>
            <a:endParaRPr lang="en-US" dirty="0" smtClean="0"/>
          </a:p>
          <a:p>
            <a:endParaRPr lang="en-US" dirty="0" smtClean="0"/>
          </a:p>
          <a:p>
            <a:r>
              <a:rPr lang="en-US" dirty="0" smtClean="0"/>
              <a:t>https</a:t>
            </a:r>
            <a:r>
              <a:rPr lang="en-US" dirty="0" smtClean="0"/>
              <a:t>://</a:t>
            </a:r>
            <a:r>
              <a:rPr lang="en-US" dirty="0" err="1" smtClean="0"/>
              <a:t>www.vagrantup.com</a:t>
            </a:r>
            <a:r>
              <a:rPr lang="en-US" dirty="0" smtClean="0"/>
              <a:t>/intro/</a:t>
            </a:r>
            <a:r>
              <a:rPr lang="en-US" dirty="0" err="1" smtClean="0"/>
              <a:t>index.html</a:t>
            </a:r>
            <a:r>
              <a:rPr lang="en-US" baseline="0" dirty="0" smtClean="0"/>
              <a:t> - </a:t>
            </a:r>
            <a:r>
              <a:rPr lang="en-US" dirty="0" smtClean="0"/>
              <a:t>https</a:t>
            </a:r>
            <a:r>
              <a:rPr lang="en-US" dirty="0" smtClean="0"/>
              <a:t>://</a:t>
            </a:r>
            <a:r>
              <a:rPr lang="en-US" dirty="0" err="1" smtClean="0"/>
              <a:t>www.hashicorp.com</a:t>
            </a:r>
            <a:r>
              <a:rPr lang="en-US" dirty="0" smtClean="0"/>
              <a:t>/blog/the-</a:t>
            </a:r>
            <a:r>
              <a:rPr lang="en-US" dirty="0" err="1" smtClean="0"/>
              <a:t>tao</a:t>
            </a:r>
            <a:r>
              <a:rPr lang="en-US" dirty="0" smtClean="0"/>
              <a:t>-of-</a:t>
            </a:r>
            <a:r>
              <a:rPr lang="en-US" dirty="0" err="1" smtClean="0"/>
              <a:t>hashicorp</a:t>
            </a:r>
            <a:r>
              <a:rPr lang="en-US" dirty="0" smtClean="0"/>
              <a:t>/</a:t>
            </a:r>
          </a:p>
          <a:p>
            <a:endParaRPr lang="en-US" dirty="0" smtClean="0"/>
          </a:p>
        </p:txBody>
      </p:sp>
      <p:sp>
        <p:nvSpPr>
          <p:cNvPr id="4" name="Slide Number Placeholder 3"/>
          <p:cNvSpPr>
            <a:spLocks noGrp="1"/>
          </p:cNvSpPr>
          <p:nvPr>
            <p:ph type="sldNum" sz="quarter" idx="10"/>
          </p:nvPr>
        </p:nvSpPr>
        <p:spPr/>
        <p:txBody>
          <a:bodyPr/>
          <a:lstStyle/>
          <a:p>
            <a:fld id="{495C6D0C-1D89-BF45-8B1A-0D3C57F306C2}" type="slidenum">
              <a:rPr lang="en-US" smtClean="0"/>
              <a:t>32</a:t>
            </a:fld>
            <a:endParaRPr lang="en-US"/>
          </a:p>
        </p:txBody>
      </p:sp>
    </p:spTree>
    <p:extLst>
      <p:ext uri="{BB962C8B-B14F-4D97-AF65-F5344CB8AC3E}">
        <p14:creationId xmlns:p14="http://schemas.microsoft.com/office/powerpoint/2010/main" val="1841956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Codification of everything</a:t>
            </a:r>
            <a:r>
              <a:rPr lang="en-US" baseline="0" dirty="0" smtClean="0"/>
              <a:t> from Network requirements to Server specifications to Middleware requirements. We’re trying to extrapolate the desired state of our end goal infrastructure into a repeatable, testable artifact. This artifact can then be templated and used across multiple clouds in a multitude of environments.</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33</a:t>
            </a:fld>
            <a:endParaRPr lang="en-US"/>
          </a:p>
        </p:txBody>
      </p:sp>
    </p:spTree>
    <p:extLst>
      <p:ext uri="{BB962C8B-B14F-4D97-AF65-F5344CB8AC3E}">
        <p14:creationId xmlns:p14="http://schemas.microsoft.com/office/powerpoint/2010/main" val="1864360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stakeholder contributes their knowledge and their requirements</a:t>
            </a:r>
            <a:r>
              <a:rPr lang="en-US" baseline="0" dirty="0" smtClean="0"/>
              <a:t> to the infrastructure as code artifact  which is then used to orchestrate the build of the infrastructure  in the provider. </a:t>
            </a:r>
          </a:p>
          <a:p>
            <a:endParaRPr lang="en-US" baseline="0" dirty="0" smtClean="0"/>
          </a:p>
          <a:p>
            <a:r>
              <a:rPr lang="en-US" baseline="0" dirty="0" smtClean="0"/>
              <a:t>This approach focuses on giving increased visibility into the build process for our environments. </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34</a:t>
            </a:fld>
            <a:endParaRPr lang="en-US"/>
          </a:p>
        </p:txBody>
      </p:sp>
    </p:spTree>
    <p:extLst>
      <p:ext uri="{BB962C8B-B14F-4D97-AF65-F5344CB8AC3E}">
        <p14:creationId xmlns:p14="http://schemas.microsoft.com/office/powerpoint/2010/main" val="1328574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when executed correct allows us to rapidly provision to any location, on any framework, with any requirements. Remember </a:t>
            </a:r>
            <a:r>
              <a:rPr lang="en-US" sz="1200" b="0" i="0" kern="1200" dirty="0" smtClean="0">
                <a:solidFill>
                  <a:schemeClr val="tx1"/>
                </a:solidFill>
                <a:effectLst/>
                <a:latin typeface="+mn-lt"/>
                <a:ea typeface="+mn-ea"/>
                <a:cs typeface="+mn-cs"/>
              </a:rPr>
              <a:t>multi-cloud deployments can be very challenging as many existing tools for infrastructure management are cloud-specific. Terraform is cloud-agnostic and allows a single configuration to be used to manage multiple providers, and to even handle cross-cloud dependencies. This simplifies management and orchestration, helping operators build large-scale multi-cloud infrastructures.</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35</a:t>
            </a:fld>
            <a:endParaRPr lang="en-US"/>
          </a:p>
        </p:txBody>
      </p:sp>
    </p:spTree>
    <p:extLst>
      <p:ext uri="{BB962C8B-B14F-4D97-AF65-F5344CB8AC3E}">
        <p14:creationId xmlns:p14="http://schemas.microsoft.com/office/powerpoint/2010/main" val="9652249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when we look at Infrastructure as code at a glance we really focus on 3 main returns on investment, reducing cost, speeding up feature delivery and reducing risk. And we can demonstrate those in a myriad of ways;</a:t>
            </a:r>
            <a:endParaRPr lang="en-US" dirty="0" smtClean="0"/>
          </a:p>
          <a:p>
            <a:endParaRPr lang="en-US" dirty="0" smtClean="0"/>
          </a:p>
          <a:p>
            <a:r>
              <a:rPr lang="en-US" dirty="0" smtClean="0"/>
              <a:t>Recovery</a:t>
            </a:r>
            <a:r>
              <a:rPr lang="en-US" baseline="0" dirty="0" smtClean="0"/>
              <a:t> process </a:t>
            </a:r>
            <a:r>
              <a:rPr lang="mr-IN" baseline="0" dirty="0" smtClean="0"/>
              <a:t>–</a:t>
            </a:r>
            <a:r>
              <a:rPr lang="en-US" baseline="0" dirty="0" smtClean="0"/>
              <a:t> for example this allows us to easily manage and orchestrate a blue/green or ‘canary’ style deployment. For a particular set of nodes we can target a new application release. Also if our deployments and changes are automated it frees our administrators and developers to contribute value else-where. </a:t>
            </a:r>
          </a:p>
          <a:p>
            <a:endParaRPr lang="en-US" baseline="0" dirty="0" smtClean="0"/>
          </a:p>
          <a:p>
            <a:r>
              <a:rPr lang="en-US" baseline="0" dirty="0" smtClean="0"/>
              <a:t>Focus on Mean time to Recovery </a:t>
            </a:r>
            <a:r>
              <a:rPr lang="mr-IN" baseline="0" dirty="0" smtClean="0"/>
              <a:t>–</a:t>
            </a:r>
            <a:r>
              <a:rPr lang="en-US" baseline="0" dirty="0" smtClean="0"/>
              <a:t> applications fail, servers fail, this is part of IT. A failed component means a loss of revenue for the company and mean time to recovery is the focus on getting that component operationalized again. </a:t>
            </a:r>
          </a:p>
          <a:p>
            <a:endParaRPr lang="en-US" baseline="0" dirty="0" smtClean="0"/>
          </a:p>
          <a:p>
            <a:r>
              <a:rPr lang="en-US" baseline="0" dirty="0" err="1" smtClean="0"/>
              <a:t>composable</a:t>
            </a:r>
            <a:r>
              <a:rPr lang="en-US" baseline="0" dirty="0" smtClean="0"/>
              <a:t> means we focus on the fact that Terraform can be deployed independently or in conjecture with the rest of the </a:t>
            </a:r>
            <a:r>
              <a:rPr lang="en-US" baseline="0" dirty="0" err="1" smtClean="0"/>
              <a:t>Hashicorp</a:t>
            </a:r>
            <a:r>
              <a:rPr lang="en-US" baseline="0" dirty="0" smtClean="0"/>
              <a:t> suite which will discuss later. </a:t>
            </a:r>
          </a:p>
          <a:p>
            <a:endParaRPr lang="en-US" baseline="0" dirty="0" smtClean="0"/>
          </a:p>
          <a:p>
            <a:r>
              <a:rPr lang="en-US" baseline="0" dirty="0" smtClean="0"/>
              <a:t>And the ephemeral code base </a:t>
            </a:r>
            <a:r>
              <a:rPr lang="en-US" sz="1200" b="0" i="0" kern="1200" dirty="0" smtClean="0">
                <a:solidFill>
                  <a:schemeClr val="tx1"/>
                </a:solidFill>
                <a:effectLst/>
                <a:latin typeface="+mn-lt"/>
                <a:ea typeface="+mn-ea"/>
                <a:cs typeface="+mn-cs"/>
              </a:rPr>
              <a:t>provides value by being </a:t>
            </a:r>
            <a:r>
              <a:rPr lang="en-US" sz="1200" b="0" i="0" kern="1200" dirty="0" err="1" smtClean="0">
                <a:solidFill>
                  <a:schemeClr val="tx1"/>
                </a:solidFill>
                <a:effectLst/>
                <a:latin typeface="+mn-lt"/>
                <a:ea typeface="+mn-ea"/>
                <a:cs typeface="+mn-cs"/>
              </a:rPr>
              <a:t>versionable</a:t>
            </a:r>
            <a:r>
              <a:rPr lang="en-US" sz="1200" b="0" i="0" kern="1200" dirty="0" smtClean="0">
                <a:solidFill>
                  <a:schemeClr val="tx1"/>
                </a:solidFill>
                <a:effectLst/>
                <a:latin typeface="+mn-lt"/>
                <a:ea typeface="+mn-ea"/>
                <a:cs typeface="+mn-cs"/>
              </a:rPr>
              <a:t>, allowing rollback and roll forwards. You can inspect and write code atomically. Using versions enables auditing and creates a clear history of how the current state was reached. When something breaks, the origin of the error can be determined using the version history.</a:t>
            </a:r>
            <a:endParaRPr lang="en-US" baseline="0" dirty="0" smtClean="0"/>
          </a:p>
          <a:p>
            <a:endParaRPr lang="en-US" baseline="0" dirty="0" smtClean="0"/>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Practice makes perfect - </a:t>
            </a:r>
            <a:r>
              <a:rPr lang="en-US" dirty="0" smtClean="0"/>
              <a:t>Reduces the risk of human error through automation</a:t>
            </a:r>
          </a:p>
          <a:p>
            <a:endParaRPr lang="en-US" dirty="0" smtClean="0"/>
          </a:p>
          <a:p>
            <a:endParaRPr lang="en-US" dirty="0" smtClean="0"/>
          </a:p>
          <a:p>
            <a:endParaRPr lang="en-US" dirty="0" smtClean="0"/>
          </a:p>
          <a:p>
            <a:r>
              <a:rPr lang="en-US" dirty="0" smtClean="0"/>
              <a:t>https://</a:t>
            </a:r>
            <a:r>
              <a:rPr lang="en-US" dirty="0" err="1" smtClean="0"/>
              <a:t>stelligent.com</a:t>
            </a:r>
            <a:r>
              <a:rPr lang="en-US" dirty="0" smtClean="0"/>
              <a:t>/2017/06/29/</a:t>
            </a:r>
            <a:r>
              <a:rPr lang="en-US" dirty="0" err="1" smtClean="0"/>
              <a:t>devops</a:t>
            </a:r>
            <a:r>
              <a:rPr lang="en-US" dirty="0" smtClean="0"/>
              <a:t>-benefits-of-infrastructure-as-code/</a:t>
            </a:r>
          </a:p>
          <a:p>
            <a:endParaRPr lang="en-US" dirty="0" smtClean="0"/>
          </a:p>
          <a:p>
            <a:r>
              <a:rPr lang="en-US" dirty="0" smtClean="0"/>
              <a:t>https://</a:t>
            </a:r>
            <a:r>
              <a:rPr lang="en-US" dirty="0" err="1" smtClean="0"/>
              <a:t>en.wikipedia.org</a:t>
            </a:r>
            <a:r>
              <a:rPr lang="en-US" dirty="0" smtClean="0"/>
              <a:t>/wiki/</a:t>
            </a:r>
            <a:r>
              <a:rPr lang="en-US" dirty="0" err="1" smtClean="0"/>
              <a:t>Infrastructure_as_Code</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36</a:t>
            </a:fld>
            <a:endParaRPr lang="en-US"/>
          </a:p>
        </p:txBody>
      </p:sp>
    </p:spTree>
    <p:extLst>
      <p:ext uri="{BB962C8B-B14F-4D97-AF65-F5344CB8AC3E}">
        <p14:creationId xmlns:p14="http://schemas.microsoft.com/office/powerpoint/2010/main" val="2506114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Slide</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41</a:t>
            </a:fld>
            <a:endParaRPr lang="en-US"/>
          </a:p>
        </p:txBody>
      </p:sp>
    </p:spTree>
    <p:extLst>
      <p:ext uri="{BB962C8B-B14F-4D97-AF65-F5344CB8AC3E}">
        <p14:creationId xmlns:p14="http://schemas.microsoft.com/office/powerpoint/2010/main" val="1587175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www.vagrantup.com</a:t>
            </a:r>
            <a:r>
              <a:rPr lang="en-US" dirty="0" smtClean="0"/>
              <a:t>/intro/</a:t>
            </a:r>
            <a:r>
              <a:rPr lang="en-US" dirty="0" err="1" smtClean="0"/>
              <a:t>index.html</a:t>
            </a:r>
            <a:r>
              <a:rPr lang="en-US" baseline="0" dirty="0" smtClean="0"/>
              <a:t> - </a:t>
            </a:r>
            <a:r>
              <a:rPr lang="en-US" dirty="0" smtClean="0"/>
              <a:t>https</a:t>
            </a:r>
            <a:r>
              <a:rPr lang="en-US" dirty="0" smtClean="0"/>
              <a:t>://</a:t>
            </a:r>
            <a:r>
              <a:rPr lang="en-US" dirty="0" err="1" smtClean="0"/>
              <a:t>www.hashicorp.com</a:t>
            </a:r>
            <a:r>
              <a:rPr lang="en-US" dirty="0" smtClean="0"/>
              <a:t>/blog/the-</a:t>
            </a:r>
            <a:r>
              <a:rPr lang="en-US" dirty="0" err="1" smtClean="0"/>
              <a:t>tao</a:t>
            </a:r>
            <a:r>
              <a:rPr lang="en-US" dirty="0" smtClean="0"/>
              <a:t>-of-</a:t>
            </a:r>
            <a:r>
              <a:rPr lang="en-US" dirty="0" err="1" smtClean="0"/>
              <a:t>hashicorp</a:t>
            </a:r>
            <a:r>
              <a:rPr lang="en-US" dirty="0" smtClean="0"/>
              <a:t>/</a:t>
            </a:r>
          </a:p>
          <a:p>
            <a:endParaRPr lang="en-US" dirty="0" smtClean="0"/>
          </a:p>
          <a:p>
            <a:r>
              <a:rPr lang="en-US" dirty="0" smtClean="0"/>
              <a:t>Composability</a:t>
            </a:r>
            <a:r>
              <a:rPr lang="en-US" baseline="0" dirty="0" smtClean="0"/>
              <a:t> is self-contained and modular, stateless and ephemeral </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42</a:t>
            </a:fld>
            <a:endParaRPr lang="en-US"/>
          </a:p>
        </p:txBody>
      </p:sp>
    </p:spTree>
    <p:extLst>
      <p:ext uri="{BB962C8B-B14F-4D97-AF65-F5344CB8AC3E}">
        <p14:creationId xmlns:p14="http://schemas.microsoft.com/office/powerpoint/2010/main" val="19694328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you can see how as a Terraform user with some small changes you can build out the exact same infrastructure in all your environments and cloud by customizing some variables and modifying the provider. This allows us to easily provision and orchestrate large changes across data centers, be cloud agnostic in our a technology choices and rapidly introduce change </a:t>
            </a:r>
            <a:r>
              <a:rPr lang="en-US" baseline="0" dirty="0" err="1" smtClean="0"/>
              <a:t>safetly</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43</a:t>
            </a:fld>
            <a:endParaRPr lang="en-US"/>
          </a:p>
        </p:txBody>
      </p:sp>
    </p:spTree>
    <p:extLst>
      <p:ext uri="{BB962C8B-B14F-4D97-AF65-F5344CB8AC3E}">
        <p14:creationId xmlns:p14="http://schemas.microsoft.com/office/powerpoint/2010/main" val="2134165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Simply</a:t>
            </a:r>
            <a:r>
              <a:rPr lang="en-US" sz="1200" b="0" i="0" kern="1200" baseline="0" dirty="0" smtClean="0">
                <a:solidFill>
                  <a:schemeClr val="tx1"/>
                </a:solidFill>
                <a:effectLst/>
                <a:latin typeface="+mn-lt"/>
                <a:ea typeface="+mn-ea"/>
                <a:cs typeface="+mn-cs"/>
              </a:rPr>
              <a:t> put </a:t>
            </a:r>
            <a:r>
              <a:rPr lang="en-US" sz="1200" dirty="0" smtClean="0"/>
              <a:t>DevOps is about minimizing the challenges of shipping, rapidly iterating, and securing software applications.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newrelic.com</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navigating-devops?content</a:t>
            </a:r>
            <a:r>
              <a:rPr lang="en-US" sz="1200" b="0" i="0" kern="1200" dirty="0" smtClean="0">
                <a:solidFill>
                  <a:schemeClr val="tx1"/>
                </a:solidFill>
                <a:effectLst/>
                <a:latin typeface="+mn-lt"/>
                <a:ea typeface="+mn-ea"/>
                <a:cs typeface="+mn-cs"/>
              </a:rPr>
              <a:t>=eBook</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stelligent.com</a:t>
            </a:r>
            <a:r>
              <a:rPr lang="en-US" sz="1200" b="0" i="0" kern="1200" dirty="0" smtClean="0">
                <a:solidFill>
                  <a:schemeClr val="tx1"/>
                </a:solidFill>
                <a:effectLst/>
                <a:latin typeface="+mn-lt"/>
                <a:ea typeface="+mn-ea"/>
                <a:cs typeface="+mn-cs"/>
              </a:rPr>
              <a:t>/2017/06/29/</a:t>
            </a:r>
            <a:r>
              <a:rPr lang="en-US" sz="1200" b="0" i="0" kern="1200" dirty="0" err="1" smtClean="0">
                <a:solidFill>
                  <a:schemeClr val="tx1"/>
                </a:solidFill>
                <a:effectLst/>
                <a:latin typeface="+mn-lt"/>
                <a:ea typeface="+mn-ea"/>
                <a:cs typeface="+mn-cs"/>
              </a:rPr>
              <a:t>devops</a:t>
            </a:r>
            <a:r>
              <a:rPr lang="en-US" sz="1200" b="0" i="0" kern="1200" dirty="0" smtClean="0">
                <a:solidFill>
                  <a:schemeClr val="tx1"/>
                </a:solidFill>
                <a:effectLst/>
                <a:latin typeface="+mn-lt"/>
                <a:ea typeface="+mn-ea"/>
                <a:cs typeface="+mn-cs"/>
              </a:rPr>
              <a:t>-benefits-of-infrastructure-as-code/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www.cloudtp.com</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doppler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wannacry</a:t>
            </a:r>
            <a:r>
              <a:rPr lang="en-US" sz="1200" b="0" i="0" kern="1200" dirty="0" smtClean="0">
                <a:solidFill>
                  <a:schemeClr val="tx1"/>
                </a:solidFill>
                <a:effectLst/>
                <a:latin typeface="+mn-lt"/>
                <a:ea typeface="+mn-ea"/>
                <a:cs typeface="+mn-cs"/>
              </a:rPr>
              <a:t>-wake-call-need-</a:t>
            </a:r>
            <a:r>
              <a:rPr lang="en-US" sz="1200" b="0" i="0" kern="1200" dirty="0" err="1" smtClean="0">
                <a:solidFill>
                  <a:schemeClr val="tx1"/>
                </a:solidFill>
                <a:effectLst/>
                <a:latin typeface="+mn-lt"/>
                <a:ea typeface="+mn-ea"/>
                <a:cs typeface="+mn-cs"/>
              </a:rPr>
              <a:t>devops</a:t>
            </a:r>
            <a:r>
              <a:rPr lang="en-US" sz="1200" b="0" i="0" kern="1200" dirty="0" smtClean="0">
                <a:solidFill>
                  <a:schemeClr val="tx1"/>
                </a:solidFill>
                <a:effectLst/>
                <a:latin typeface="+mn-lt"/>
                <a:ea typeface="+mn-ea"/>
                <a:cs typeface="+mn-cs"/>
              </a:rPr>
              <a:t>-cloud/</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5</a:t>
            </a:fld>
            <a:endParaRPr lang="en-US"/>
          </a:p>
        </p:txBody>
      </p:sp>
    </p:spTree>
    <p:extLst>
      <p:ext uri="{BB962C8B-B14F-4D97-AF65-F5344CB8AC3E}">
        <p14:creationId xmlns:p14="http://schemas.microsoft.com/office/powerpoint/2010/main" val="19498281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Similair</a:t>
            </a:r>
            <a:r>
              <a:rPr lang="en-US" dirty="0" smtClean="0"/>
              <a:t> to https://</a:t>
            </a:r>
            <a:r>
              <a:rPr lang="en-US" dirty="0" err="1" smtClean="0"/>
              <a:t>github.com</a:t>
            </a:r>
            <a:r>
              <a:rPr lang="en-US" dirty="0" smtClean="0"/>
              <a:t>/</a:t>
            </a:r>
            <a:r>
              <a:rPr lang="en-US" dirty="0" err="1" smtClean="0"/>
              <a:t>coreos</a:t>
            </a:r>
            <a:r>
              <a:rPr lang="en-US" dirty="0" smtClean="0"/>
              <a:t>/</a:t>
            </a:r>
            <a:r>
              <a:rPr lang="en-US" dirty="0" err="1" smtClean="0"/>
              <a:t>etcd</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44</a:t>
            </a:fld>
            <a:endParaRPr lang="en-US"/>
          </a:p>
        </p:txBody>
      </p:sp>
    </p:spTree>
    <p:extLst>
      <p:ext uri="{BB962C8B-B14F-4D97-AF65-F5344CB8AC3E}">
        <p14:creationId xmlns:p14="http://schemas.microsoft.com/office/powerpoint/2010/main" val="714726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Service</a:t>
            </a:r>
            <a:r>
              <a:rPr lang="en-US" baseline="0" dirty="0" smtClean="0"/>
              <a:t> Discovery </a:t>
            </a:r>
            <a:r>
              <a:rPr lang="mr-IN" baseline="0" dirty="0" smtClean="0"/>
              <a:t>–</a:t>
            </a:r>
            <a:r>
              <a:rPr lang="en-US" baseline="0" dirty="0" smtClean="0"/>
              <a:t> by configuring a simple check Consul is able to provide another Consul Client a DNS or HTTP API to query that services. </a:t>
            </a:r>
          </a:p>
          <a:p>
            <a:endParaRPr lang="en-US" baseline="0" dirty="0" smtClean="0"/>
          </a:p>
          <a:p>
            <a:r>
              <a:rPr lang="en-US" baseline="0" dirty="0" smtClean="0"/>
              <a:t>Health Checking </a:t>
            </a:r>
            <a:r>
              <a:rPr lang="mr-IN" baseline="0" dirty="0" smtClean="0"/>
              <a:t>–</a:t>
            </a:r>
            <a:r>
              <a:rPr lang="en-US" baseline="0" dirty="0" smtClean="0"/>
              <a:t> either as part of a service configuration for discovery or a separate check for something like memory consumption Consul can be used to monitor and manage cluster health</a:t>
            </a:r>
          </a:p>
          <a:p>
            <a:endParaRPr lang="en-US" baseline="0" dirty="0" smtClean="0"/>
          </a:p>
          <a:p>
            <a:r>
              <a:rPr lang="en-US" baseline="0" dirty="0" smtClean="0"/>
              <a:t>Consul can also supports a KV store that can be used by applications for </a:t>
            </a:r>
            <a:r>
              <a:rPr lang="en-US" sz="1200" b="0" i="0" kern="1200" dirty="0" smtClean="0">
                <a:solidFill>
                  <a:schemeClr val="tx1"/>
                </a:solidFill>
                <a:effectLst/>
                <a:latin typeface="+mn-lt"/>
                <a:ea typeface="+mn-ea"/>
                <a:cs typeface="+mn-cs"/>
              </a:rPr>
              <a:t>dynamic configuration, feature flagging, coordination, and even</a:t>
            </a:r>
            <a:r>
              <a:rPr lang="en-US" sz="1200" b="0" i="0" kern="1200" baseline="0" dirty="0" smtClean="0">
                <a:solidFill>
                  <a:schemeClr val="tx1"/>
                </a:solidFill>
                <a:effectLst/>
                <a:latin typeface="+mn-lt"/>
                <a:ea typeface="+mn-ea"/>
                <a:cs typeface="+mn-cs"/>
              </a:rPr>
              <a:t> leader election will be specifically called out in the demo.</a:t>
            </a: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495C6D0C-1D89-BF45-8B1A-0D3C57F306C2}" type="slidenum">
              <a:rPr lang="en-US" smtClean="0"/>
              <a:t>45</a:t>
            </a:fld>
            <a:endParaRPr lang="en-US"/>
          </a:p>
        </p:txBody>
      </p:sp>
    </p:spTree>
    <p:extLst>
      <p:ext uri="{BB962C8B-B14F-4D97-AF65-F5344CB8AC3E}">
        <p14:creationId xmlns:p14="http://schemas.microsoft.com/office/powerpoint/2010/main" val="21075200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talk about each of the individual</a:t>
            </a:r>
            <a:r>
              <a:rPr lang="en-US" baseline="0" dirty="0" smtClean="0"/>
              <a:t> features in </a:t>
            </a:r>
            <a:r>
              <a:rPr lang="en-US" baseline="0" smtClean="0"/>
              <a:t>more depth.</a:t>
            </a:r>
            <a:endParaRPr lang="en-US" smtClean="0"/>
          </a:p>
          <a:p>
            <a:endParaRPr lang="en-US" dirty="0" smtClean="0"/>
          </a:p>
          <a:p>
            <a:r>
              <a:rPr lang="en-US" dirty="0" smtClean="0"/>
              <a:t>When</a:t>
            </a:r>
            <a:r>
              <a:rPr lang="en-US" baseline="0" dirty="0" smtClean="0"/>
              <a:t> you query the DNS or HTTP API it will return all the nodes in the cluster that have that service and their advertised address. This is extremely useful when it comes to clustering applications, </a:t>
            </a:r>
            <a:endParaRPr lang="en-US" dirty="0" smtClean="0"/>
          </a:p>
        </p:txBody>
      </p:sp>
      <p:sp>
        <p:nvSpPr>
          <p:cNvPr id="4" name="Slide Number Placeholder 3"/>
          <p:cNvSpPr>
            <a:spLocks noGrp="1"/>
          </p:cNvSpPr>
          <p:nvPr>
            <p:ph type="sldNum" sz="quarter" idx="10"/>
          </p:nvPr>
        </p:nvSpPr>
        <p:spPr/>
        <p:txBody>
          <a:bodyPr/>
          <a:lstStyle/>
          <a:p>
            <a:fld id="{495C6D0C-1D89-BF45-8B1A-0D3C57F306C2}" type="slidenum">
              <a:rPr lang="en-US" smtClean="0"/>
              <a:t>46</a:t>
            </a:fld>
            <a:endParaRPr lang="en-US"/>
          </a:p>
        </p:txBody>
      </p:sp>
    </p:spTree>
    <p:extLst>
      <p:ext uri="{BB962C8B-B14F-4D97-AF65-F5344CB8AC3E}">
        <p14:creationId xmlns:p14="http://schemas.microsoft.com/office/powerpoint/2010/main" val="13215975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Similair</a:t>
            </a:r>
            <a:r>
              <a:rPr lang="en-US" dirty="0"/>
              <a:t> to https://</a:t>
            </a:r>
            <a:r>
              <a:rPr lang="en-US" dirty="0" err="1"/>
              <a:t>github.com</a:t>
            </a:r>
            <a:r>
              <a:rPr lang="en-US" dirty="0"/>
              <a:t>/</a:t>
            </a:r>
            <a:r>
              <a:rPr lang="en-US" dirty="0" err="1"/>
              <a:t>coreos</a:t>
            </a:r>
            <a:r>
              <a:rPr lang="en-US" dirty="0"/>
              <a:t>/</a:t>
            </a:r>
            <a:r>
              <a:rPr lang="en-US" dirty="0" err="1"/>
              <a:t>etcd</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47</a:t>
            </a:fld>
            <a:endParaRPr lang="en-US"/>
          </a:p>
        </p:txBody>
      </p:sp>
    </p:spTree>
    <p:extLst>
      <p:ext uri="{BB962C8B-B14F-4D97-AF65-F5344CB8AC3E}">
        <p14:creationId xmlns:p14="http://schemas.microsoft.com/office/powerpoint/2010/main" val="15251397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www.vagrantup.com</a:t>
            </a:r>
            <a:r>
              <a:rPr lang="en-US" dirty="0" smtClean="0"/>
              <a:t>/intro/</a:t>
            </a:r>
            <a:r>
              <a:rPr lang="en-US" dirty="0" err="1" smtClean="0"/>
              <a:t>index.html</a:t>
            </a:r>
            <a:r>
              <a:rPr lang="en-US" baseline="0" dirty="0" smtClean="0"/>
              <a:t> - </a:t>
            </a:r>
            <a:r>
              <a:rPr lang="en-US" dirty="0" smtClean="0"/>
              <a:t>https</a:t>
            </a:r>
            <a:r>
              <a:rPr lang="en-US" dirty="0" smtClean="0"/>
              <a:t>://</a:t>
            </a:r>
            <a:r>
              <a:rPr lang="en-US" dirty="0" err="1" smtClean="0"/>
              <a:t>www.hashicorp.com</a:t>
            </a:r>
            <a:r>
              <a:rPr lang="en-US" dirty="0" smtClean="0"/>
              <a:t>/blog/the-</a:t>
            </a:r>
            <a:r>
              <a:rPr lang="en-US" dirty="0" err="1" smtClean="0"/>
              <a:t>tao</a:t>
            </a:r>
            <a:r>
              <a:rPr lang="en-US" dirty="0" smtClean="0"/>
              <a:t>-of-</a:t>
            </a:r>
            <a:r>
              <a:rPr lang="en-US" dirty="0" err="1" smtClean="0"/>
              <a:t>hashicorp</a:t>
            </a:r>
            <a:r>
              <a:rPr lang="en-US" dirty="0" smtClean="0"/>
              <a:t>/</a:t>
            </a:r>
          </a:p>
          <a:p>
            <a:endParaRPr lang="en-US" dirty="0" smtClean="0"/>
          </a:p>
          <a:p>
            <a:r>
              <a:rPr lang="en-US" dirty="0" smtClean="0"/>
              <a:t>Composability</a:t>
            </a:r>
            <a:r>
              <a:rPr lang="en-US" baseline="0" dirty="0" smtClean="0"/>
              <a:t> is self-contained and modular, stateless and ephemeral </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49</a:t>
            </a:fld>
            <a:endParaRPr lang="en-US"/>
          </a:p>
        </p:txBody>
      </p:sp>
    </p:spTree>
    <p:extLst>
      <p:ext uri="{BB962C8B-B14F-4D97-AF65-F5344CB8AC3E}">
        <p14:creationId xmlns:p14="http://schemas.microsoft.com/office/powerpoint/2010/main" val="1001034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Traditional</a:t>
            </a:r>
            <a:r>
              <a:rPr lang="en-US" baseline="0" dirty="0" smtClean="0"/>
              <a:t> waterfall methodology has a lot of wait times included in the process. Waiting for requirements, waiting for infrastructure and waiting for security reviews. If at any point in the cycle there’s an issue the entire cycle needs to restart, for example if Security scans and finds a vulnerability, the application and infrastructure need to be returned to the teams and reviewed again before being resubmitted for scanning and approval.</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6</a:t>
            </a:fld>
            <a:endParaRPr lang="en-US"/>
          </a:p>
        </p:txBody>
      </p:sp>
    </p:spTree>
    <p:extLst>
      <p:ext uri="{BB962C8B-B14F-4D97-AF65-F5344CB8AC3E}">
        <p14:creationId xmlns:p14="http://schemas.microsoft.com/office/powerpoint/2010/main" val="1327020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smtClean="0"/>
              <a:t>Rather than serial progression what if we could all work together</a:t>
            </a:r>
            <a:r>
              <a:rPr lang="en-US" sz="2000" baseline="0" dirty="0" smtClean="0"/>
              <a:t> and collaborate on requirements and deliver value to the end customer. If just one these organizations started increasing the velocity at which they work how much faster could we deliver value to our customers whether they be internal or external or even part of the Dev Ops cycle. </a:t>
            </a:r>
            <a:endParaRPr lang="en-US" sz="2000" dirty="0"/>
          </a:p>
        </p:txBody>
      </p:sp>
      <p:sp>
        <p:nvSpPr>
          <p:cNvPr id="4" name="Slide Number Placeholder 3"/>
          <p:cNvSpPr>
            <a:spLocks noGrp="1"/>
          </p:cNvSpPr>
          <p:nvPr>
            <p:ph type="sldNum" sz="quarter" idx="10"/>
          </p:nvPr>
        </p:nvSpPr>
        <p:spPr/>
        <p:txBody>
          <a:bodyPr/>
          <a:lstStyle/>
          <a:p>
            <a:fld id="{495C6D0C-1D89-BF45-8B1A-0D3C57F306C2}" type="slidenum">
              <a:rPr lang="en-US" smtClean="0"/>
              <a:t>7</a:t>
            </a:fld>
            <a:endParaRPr lang="en-US"/>
          </a:p>
        </p:txBody>
      </p:sp>
    </p:spTree>
    <p:extLst>
      <p:ext uri="{BB962C8B-B14F-4D97-AF65-F5344CB8AC3E}">
        <p14:creationId xmlns:p14="http://schemas.microsoft.com/office/powerpoint/2010/main" val="25480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of all components</a:t>
            </a:r>
            <a:r>
              <a:rPr lang="en-US" b="1" baseline="0" dirty="0" smtClean="0"/>
              <a:t> </a:t>
            </a:r>
            <a:r>
              <a:rPr lang="mr-IN" b="1" baseline="0" dirty="0" smtClean="0"/>
              <a:t>–</a:t>
            </a:r>
            <a:r>
              <a:rPr lang="en-US" b="1" baseline="0" dirty="0" smtClean="0"/>
              <a:t> </a:t>
            </a:r>
            <a:r>
              <a:rPr lang="en-US" b="0" baseline="0" dirty="0" smtClean="0"/>
              <a:t>whether it be application features, infrastructure upgrades or security requirements.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And when it comes down to ROI </a:t>
            </a:r>
            <a:endParaRPr lang="en-US" b="0" dirty="0" smtClean="0"/>
          </a:p>
          <a:p>
            <a:endParaRPr lang="en-US" dirty="0" smtClean="0"/>
          </a:p>
          <a:p>
            <a:r>
              <a:rPr lang="en-US" dirty="0" smtClean="0"/>
              <a:t>So simply put shifting towards a Dev</a:t>
            </a:r>
            <a:r>
              <a:rPr lang="en-US" baseline="0" dirty="0" smtClean="0"/>
              <a:t> Ops culture will make your company more profitable.</a:t>
            </a:r>
            <a:endParaRPr lang="en-US" dirty="0" smtClean="0"/>
          </a:p>
          <a:p>
            <a:endParaRPr lang="en-US" dirty="0" smtClean="0"/>
          </a:p>
          <a:p>
            <a:r>
              <a:rPr lang="en-US" dirty="0" smtClean="0"/>
              <a:t>https://</a:t>
            </a:r>
            <a:r>
              <a:rPr lang="en-US" dirty="0" err="1" smtClean="0"/>
              <a:t>devops.com</a:t>
            </a:r>
            <a:r>
              <a:rPr lang="en-US" dirty="0" smtClean="0"/>
              <a:t>/the-</a:t>
            </a:r>
            <a:r>
              <a:rPr lang="en-US" dirty="0" err="1" smtClean="0"/>
              <a:t>roi</a:t>
            </a:r>
            <a:r>
              <a:rPr lang="en-US" dirty="0" smtClean="0"/>
              <a:t>-of-enterprise-</a:t>
            </a:r>
            <a:r>
              <a:rPr lang="en-US" dirty="0" err="1" smtClean="0"/>
              <a:t>devops</a:t>
            </a:r>
            <a:r>
              <a:rPr lang="en-US" dirty="0" smtClean="0"/>
              <a:t>/</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9</a:t>
            </a:fld>
            <a:endParaRPr lang="en-US"/>
          </a:p>
        </p:txBody>
      </p:sp>
    </p:spTree>
    <p:extLst>
      <p:ext uri="{BB962C8B-B14F-4D97-AF65-F5344CB8AC3E}">
        <p14:creationId xmlns:p14="http://schemas.microsoft.com/office/powerpoint/2010/main" val="132814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instead of the traditional waterfall methodology we have a continuous cycle of delivering features and value to our customers. But who and where are our customers?  They are globally distributed so we need to be as well.</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10</a:t>
            </a:fld>
            <a:endParaRPr lang="en-US"/>
          </a:p>
        </p:txBody>
      </p:sp>
    </p:spTree>
    <p:extLst>
      <p:ext uri="{BB962C8B-B14F-4D97-AF65-F5344CB8AC3E}">
        <p14:creationId xmlns:p14="http://schemas.microsoft.com/office/powerpoint/2010/main" val="1305921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means that they will have a private</a:t>
            </a:r>
            <a:r>
              <a:rPr lang="en-US" baseline="0" dirty="0" smtClean="0"/>
              <a:t> and public cloud footprint, possibly even multiple public clouds.</a:t>
            </a:r>
            <a:endParaRPr lang="en-US" dirty="0" smtClean="0"/>
          </a:p>
          <a:p>
            <a:endParaRPr lang="en-US" dirty="0" smtClean="0"/>
          </a:p>
          <a:p>
            <a:r>
              <a:rPr lang="en-US" dirty="0" smtClean="0"/>
              <a:t>http://</a:t>
            </a:r>
            <a:r>
              <a:rPr lang="en-US" dirty="0" err="1" smtClean="0"/>
              <a:t>www.gartner.com</a:t>
            </a:r>
            <a:r>
              <a:rPr lang="en-US" dirty="0" smtClean="0"/>
              <a:t>/newsroom/id/3666917 - </a:t>
            </a:r>
            <a:r>
              <a:rPr lang="en-US" sz="1200" b="1" i="0" kern="1200" dirty="0" smtClean="0">
                <a:solidFill>
                  <a:schemeClr val="tx1"/>
                </a:solidFill>
                <a:effectLst/>
                <a:latin typeface="+mn-lt"/>
                <a:ea typeface="+mn-ea"/>
                <a:cs typeface="+mn-cs"/>
              </a:rPr>
              <a:t>Gartner predicts that by 2020, 90 percent of organizations will adopt hybrid infrastructure management capabilities.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www.technative.io</a:t>
            </a:r>
            <a:r>
              <a:rPr lang="en-US" sz="1200" b="0" i="0" kern="1200" dirty="0" smtClean="0">
                <a:solidFill>
                  <a:schemeClr val="tx1"/>
                </a:solidFill>
                <a:effectLst/>
                <a:latin typeface="+mn-lt"/>
                <a:ea typeface="+mn-ea"/>
                <a:cs typeface="+mn-cs"/>
              </a:rPr>
              <a:t>/90-of-organizations-will-adopt-hybrid-it-infrastructure-by-2020/ - </a:t>
            </a:r>
            <a:r>
              <a:rPr lang="en-US" sz="1200" b="1" i="0" kern="1200" dirty="0" smtClean="0">
                <a:solidFill>
                  <a:schemeClr val="tx1"/>
                </a:solidFill>
                <a:effectLst/>
                <a:latin typeface="+mn-lt"/>
                <a:ea typeface="+mn-ea"/>
                <a:cs typeface="+mn-cs"/>
              </a:rPr>
              <a:t>90% of Organizations Will Adopt Hybrid IT Infrastructure by 2020</a:t>
            </a:r>
          </a:p>
          <a:p>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11</a:t>
            </a:fld>
            <a:endParaRPr lang="en-US"/>
          </a:p>
        </p:txBody>
      </p:sp>
    </p:spTree>
    <p:extLst>
      <p:ext uri="{BB962C8B-B14F-4D97-AF65-F5344CB8AC3E}">
        <p14:creationId xmlns:p14="http://schemas.microsoft.com/office/powerpoint/2010/main" val="1842787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a:t>
            </a:r>
            <a:r>
              <a:rPr lang="en-US" baseline="0" dirty="0" smtClean="0"/>
              <a:t> </a:t>
            </a:r>
            <a:r>
              <a:rPr lang="mr-IN" baseline="0" dirty="0" smtClean="0"/>
              <a:t>–</a:t>
            </a:r>
            <a:r>
              <a:rPr lang="en-US" baseline="0" dirty="0" smtClean="0"/>
              <a:t> in this new model</a:t>
            </a:r>
          </a:p>
          <a:p>
            <a:endParaRPr lang="en-US" baseline="0" dirty="0" smtClean="0"/>
          </a:p>
          <a:p>
            <a:r>
              <a:rPr lang="en-US" baseline="0" dirty="0" smtClean="0"/>
              <a:t>Environments </a:t>
            </a:r>
            <a:r>
              <a:rPr lang="mr-IN" baseline="0" dirty="0" smtClean="0"/>
              <a:t>–</a:t>
            </a:r>
            <a:r>
              <a:rPr lang="en-US" baseline="0" dirty="0" smtClean="0"/>
              <a:t> if we focus on feature driven outcomes that means significantly more deployments to handle</a:t>
            </a:r>
            <a:endParaRPr lang="en-US" dirty="0" smtClean="0"/>
          </a:p>
          <a:p>
            <a:endParaRPr lang="en-US" dirty="0" smtClean="0"/>
          </a:p>
          <a:p>
            <a:r>
              <a:rPr lang="en-US" dirty="0" smtClean="0"/>
              <a:t>Hybrid infrastructure</a:t>
            </a:r>
            <a:r>
              <a:rPr lang="en-US" baseline="0" dirty="0" smtClean="0"/>
              <a:t> </a:t>
            </a:r>
            <a:r>
              <a:rPr lang="mr-IN" baseline="0" dirty="0" smtClean="0"/>
              <a:t>–</a:t>
            </a:r>
            <a:r>
              <a:rPr lang="en-US" baseline="0" dirty="0" smtClean="0"/>
              <a:t> if 90% of the world companies are going to transition to this model, solutions will need to support this requirement.</a:t>
            </a:r>
          </a:p>
          <a:p>
            <a:endParaRPr lang="en-US" baseline="0" dirty="0" smtClean="0"/>
          </a:p>
          <a:p>
            <a:r>
              <a:rPr lang="en-US" baseline="0" dirty="0" smtClean="0"/>
              <a:t>Applications </a:t>
            </a:r>
            <a:r>
              <a:rPr lang="mr-IN" baseline="0" dirty="0" smtClean="0"/>
              <a:t>–</a:t>
            </a:r>
            <a:r>
              <a:rPr lang="en-US" baseline="0" dirty="0" smtClean="0"/>
              <a:t> given this is a new frontier for many large organizations the same standards we had in our private clouds may not fit the public cloud model.</a:t>
            </a:r>
          </a:p>
          <a:p>
            <a:endParaRPr lang="en-US" baseline="0" dirty="0" smtClean="0"/>
          </a:p>
          <a:p>
            <a:r>
              <a:rPr lang="en-US" baseline="0" dirty="0" smtClean="0"/>
              <a:t>Datacenter situations </a:t>
            </a:r>
            <a:r>
              <a:rPr lang="mr-IN" baseline="0" dirty="0" smtClean="0"/>
              <a:t>–</a:t>
            </a:r>
            <a:r>
              <a:rPr lang="en-US" baseline="0" dirty="0" smtClean="0"/>
              <a:t> this means that its imperative that solutions provide service discovery and high availability built into the product </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12</a:t>
            </a:fld>
            <a:endParaRPr lang="en-US"/>
          </a:p>
        </p:txBody>
      </p:sp>
    </p:spTree>
    <p:extLst>
      <p:ext uri="{BB962C8B-B14F-4D97-AF65-F5344CB8AC3E}">
        <p14:creationId xmlns:p14="http://schemas.microsoft.com/office/powerpoint/2010/main" val="1010993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10039DE-A79E-DE4B-BBC3-ADFF44ED1DFE}" type="datetimeFigureOut">
              <a:rPr lang="en-US" smtClean="0"/>
              <a:t>8/2/17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5D2CB-4475-5B4C-8081-D855388662E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0039DE-A79E-DE4B-BBC3-ADFF44ED1DFE}" type="datetimeFigureOut">
              <a:rPr lang="en-US" smtClean="0"/>
              <a:t>8/2/17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5D2CB-4475-5B4C-8081-D855388662E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0039DE-A79E-DE4B-BBC3-ADFF44ED1DFE}" type="datetimeFigureOut">
              <a:rPr lang="en-US" smtClean="0"/>
              <a:t>8/2/17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5D2CB-4475-5B4C-8081-D855388662E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0039DE-A79E-DE4B-BBC3-ADFF44ED1DFE}" type="datetimeFigureOut">
              <a:rPr lang="en-US" smtClean="0"/>
              <a:t>8/2/17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5D2CB-4475-5B4C-8081-D855388662E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0039DE-A79E-DE4B-BBC3-ADFF44ED1DFE}" type="datetimeFigureOut">
              <a:rPr lang="en-US" smtClean="0"/>
              <a:t>8/2/17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5D2CB-4475-5B4C-8081-D855388662E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0039DE-A79E-DE4B-BBC3-ADFF44ED1DFE}" type="datetimeFigureOut">
              <a:rPr lang="en-US" smtClean="0"/>
              <a:t>8/2/17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5D2CB-4475-5B4C-8081-D855388662E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0039DE-A79E-DE4B-BBC3-ADFF44ED1DFE}" type="datetimeFigureOut">
              <a:rPr lang="en-US" smtClean="0"/>
              <a:t>8/2/17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55D2CB-4475-5B4C-8081-D855388662E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0039DE-A79E-DE4B-BBC3-ADFF44ED1DFE}" type="datetimeFigureOut">
              <a:rPr lang="en-US" smtClean="0"/>
              <a:t>8/2/17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55D2CB-4475-5B4C-8081-D855388662E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0039DE-A79E-DE4B-BBC3-ADFF44ED1DFE}" type="datetimeFigureOut">
              <a:rPr lang="en-US" smtClean="0"/>
              <a:t>8/2/17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55D2CB-4475-5B4C-8081-D855388662E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0039DE-A79E-DE4B-BBC3-ADFF44ED1DFE}" type="datetimeFigureOut">
              <a:rPr lang="en-US" smtClean="0"/>
              <a:t>8/2/17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5D2CB-4475-5B4C-8081-D855388662E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0039DE-A79E-DE4B-BBC3-ADFF44ED1DFE}" type="datetimeFigureOut">
              <a:rPr lang="en-US" smtClean="0"/>
              <a:t>8/2/17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5D2CB-4475-5B4C-8081-D855388662E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039DE-A79E-DE4B-BBC3-ADFF44ED1DFE}" type="datetimeFigureOut">
              <a:rPr lang="en-US" smtClean="0"/>
              <a:t>8/2/17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55D2CB-4475-5B4C-8081-D855388662E7}" type="slidenum">
              <a:rPr lang="en-US" smtClean="0"/>
              <a:t>‹#›</a:t>
            </a:fld>
            <a:endParaRPr lang="en-US"/>
          </a:p>
        </p:txBody>
      </p:sp>
    </p:spTree>
    <p:extLst>
      <p:ext uri="{BB962C8B-B14F-4D97-AF65-F5344CB8AC3E}">
        <p14:creationId xmlns:p14="http://schemas.microsoft.com/office/powerpoint/2010/main" val="169112128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5.png"/><Relationship Id="rId6"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7356" b="10180"/>
          <a:stretch/>
        </p:blipFill>
        <p:spPr>
          <a:xfrm>
            <a:off x="20" y="10"/>
            <a:ext cx="12191980" cy="4571990"/>
          </a:xfrm>
          <a:prstGeom prst="rect">
            <a:avLst/>
          </a:prstGeom>
        </p:spPr>
      </p:pic>
      <p:cxnSp>
        <p:nvCxnSpPr>
          <p:cNvPr id="14" name="Straight Connector 1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433136" y="5091762"/>
            <a:ext cx="7834193" cy="1264588"/>
          </a:xfrm>
        </p:spPr>
        <p:txBody>
          <a:bodyPr anchor="ctr">
            <a:normAutofit fontScale="90000"/>
          </a:bodyPr>
          <a:lstStyle/>
          <a:p>
            <a:pPr algn="r"/>
            <a:r>
              <a:rPr lang="en-US" dirty="0" err="1" smtClean="0">
                <a:solidFill>
                  <a:srgbClr val="FFFFFF"/>
                </a:solidFill>
              </a:rPr>
              <a:t>HashiCorp</a:t>
            </a:r>
            <a:r>
              <a:rPr lang="en-US" dirty="0" smtClean="0">
                <a:solidFill>
                  <a:srgbClr val="FFFFFF"/>
                </a:solidFill>
              </a:rPr>
              <a:t> Solutions Suite</a:t>
            </a:r>
            <a:endParaRPr lang="en-US" dirty="0">
              <a:solidFill>
                <a:srgbClr val="FFFFFF"/>
              </a:solidFill>
            </a:endParaRPr>
          </a:p>
        </p:txBody>
      </p:sp>
      <p:sp>
        <p:nvSpPr>
          <p:cNvPr id="3" name="Subtitle 2"/>
          <p:cNvSpPr>
            <a:spLocks noGrp="1"/>
          </p:cNvSpPr>
          <p:nvPr>
            <p:ph type="subTitle" idx="1"/>
          </p:nvPr>
        </p:nvSpPr>
        <p:spPr>
          <a:xfrm>
            <a:off x="8499107" y="5091763"/>
            <a:ext cx="3328132" cy="1264588"/>
          </a:xfrm>
        </p:spPr>
        <p:txBody>
          <a:bodyPr anchor="ctr">
            <a:normAutofit/>
          </a:bodyPr>
          <a:lstStyle/>
          <a:p>
            <a:pPr algn="l"/>
            <a:r>
              <a:rPr lang="en-US" sz="2000" dirty="0" smtClean="0">
                <a:solidFill>
                  <a:srgbClr val="FFFFFF"/>
                </a:solidFill>
              </a:rPr>
              <a:t>Fraser Pollock</a:t>
            </a:r>
            <a:endParaRPr lang="en-US" sz="2000" dirty="0">
              <a:solidFill>
                <a:srgbClr val="FFFFFF"/>
              </a:solidFill>
            </a:endParaRPr>
          </a:p>
        </p:txBody>
      </p:sp>
    </p:spTree>
    <p:extLst>
      <p:ext uri="{BB962C8B-B14F-4D97-AF65-F5344CB8AC3E}">
        <p14:creationId xmlns:p14="http://schemas.microsoft.com/office/powerpoint/2010/main" val="35379919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38456" y="1299331"/>
            <a:ext cx="897517" cy="1290181"/>
            <a:chOff x="1164921" y="200416"/>
            <a:chExt cx="1202498" cy="1728592"/>
          </a:xfrm>
        </p:grpSpPr>
        <p:sp>
          <p:nvSpPr>
            <p:cNvPr id="5" name="Triangle 4"/>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a:t>
              </a:r>
              <a:endParaRPr lang="en-US" dirty="0"/>
            </a:p>
          </p:txBody>
        </p:sp>
      </p:grpSp>
      <p:grpSp>
        <p:nvGrpSpPr>
          <p:cNvPr id="7" name="Group 6"/>
          <p:cNvGrpSpPr/>
          <p:nvPr/>
        </p:nvGrpSpPr>
        <p:grpSpPr>
          <a:xfrm>
            <a:off x="1910863" y="3475577"/>
            <a:ext cx="897517" cy="1290181"/>
            <a:chOff x="1164921" y="200416"/>
            <a:chExt cx="1202498" cy="1728592"/>
          </a:xfrm>
        </p:grpSpPr>
        <p:sp>
          <p:nvSpPr>
            <p:cNvPr id="8" name="Triangle 7"/>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Ops</a:t>
              </a:r>
              <a:endParaRPr lang="en-US" dirty="0"/>
            </a:p>
          </p:txBody>
        </p:sp>
      </p:grpSp>
      <p:grpSp>
        <p:nvGrpSpPr>
          <p:cNvPr id="10" name="Group 9"/>
          <p:cNvGrpSpPr/>
          <p:nvPr/>
        </p:nvGrpSpPr>
        <p:grpSpPr>
          <a:xfrm>
            <a:off x="4995180" y="3475577"/>
            <a:ext cx="897517" cy="1290181"/>
            <a:chOff x="1164921" y="200416"/>
            <a:chExt cx="1202498" cy="1728592"/>
          </a:xfrm>
        </p:grpSpPr>
        <p:sp>
          <p:nvSpPr>
            <p:cNvPr id="11" name="Triangle 10"/>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a:t>
              </a:r>
              <a:endParaRPr lang="en-US" dirty="0"/>
            </a:p>
          </p:txBody>
        </p:sp>
      </p:grpSp>
      <p:sp>
        <p:nvSpPr>
          <p:cNvPr id="17" name="Down Arrow 16"/>
          <p:cNvSpPr/>
          <p:nvPr/>
        </p:nvSpPr>
        <p:spPr>
          <a:xfrm rot="19503428">
            <a:off x="4933597" y="1994797"/>
            <a:ext cx="377929" cy="13604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rot="5400000">
            <a:off x="3665875" y="3557527"/>
            <a:ext cx="377929" cy="17152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rot="13731251">
            <a:off x="2619416" y="1977010"/>
            <a:ext cx="377929" cy="13604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2359621" y="2416920"/>
            <a:ext cx="628087" cy="480625"/>
            <a:chOff x="7304898" y="5238836"/>
            <a:chExt cx="1309178" cy="1309178"/>
          </a:xfrm>
        </p:grpSpPr>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3010" y="5238836"/>
              <a:ext cx="1066980" cy="130917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8943" y="5618663"/>
              <a:ext cx="700735" cy="700735"/>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4898" y="5238836"/>
              <a:ext cx="1309178" cy="1309178"/>
            </a:xfrm>
            <a:prstGeom prst="rect">
              <a:avLst/>
            </a:prstGeom>
          </p:spPr>
        </p:pic>
      </p:grpSp>
      <p:grpSp>
        <p:nvGrpSpPr>
          <p:cNvPr id="32" name="Group 31"/>
          <p:cNvGrpSpPr/>
          <p:nvPr/>
        </p:nvGrpSpPr>
        <p:grpSpPr>
          <a:xfrm>
            <a:off x="4840442" y="2334123"/>
            <a:ext cx="628087" cy="480625"/>
            <a:chOff x="7304898" y="5238836"/>
            <a:chExt cx="1309178" cy="1309178"/>
          </a:xfrm>
        </p:grpSpPr>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3010" y="5238836"/>
              <a:ext cx="1066980" cy="1309178"/>
            </a:xfrm>
            <a:prstGeom prst="rect">
              <a:avLst/>
            </a:prstGeom>
          </p:spPr>
        </p:pic>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8943" y="5618663"/>
              <a:ext cx="700735" cy="700735"/>
            </a:xfrm>
            <a:prstGeom prst="rect">
              <a:avLst/>
            </a:prstGeom>
          </p:spPr>
        </p:pic>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4898" y="5238836"/>
              <a:ext cx="1309178" cy="1309178"/>
            </a:xfrm>
            <a:prstGeom prst="rect">
              <a:avLst/>
            </a:prstGeom>
          </p:spPr>
        </p:pic>
      </p:grpSp>
      <p:grpSp>
        <p:nvGrpSpPr>
          <p:cNvPr id="36" name="Group 35"/>
          <p:cNvGrpSpPr/>
          <p:nvPr/>
        </p:nvGrpSpPr>
        <p:grpSpPr>
          <a:xfrm>
            <a:off x="3673170" y="4174852"/>
            <a:ext cx="628087" cy="480625"/>
            <a:chOff x="7304898" y="5238836"/>
            <a:chExt cx="1309178" cy="1309178"/>
          </a:xfrm>
        </p:grpSpPr>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3010" y="5238836"/>
              <a:ext cx="1066980" cy="1309178"/>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8943" y="5618663"/>
              <a:ext cx="700735" cy="70073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4898" y="5238836"/>
              <a:ext cx="1309178" cy="1309178"/>
            </a:xfrm>
            <a:prstGeom prst="rect">
              <a:avLst/>
            </a:prstGeom>
          </p:spPr>
        </p:pic>
      </p:grpSp>
      <p:sp>
        <p:nvSpPr>
          <p:cNvPr id="40" name="Down Arrow 39"/>
          <p:cNvSpPr/>
          <p:nvPr/>
        </p:nvSpPr>
        <p:spPr>
          <a:xfrm rot="16200000">
            <a:off x="6502217" y="2222681"/>
            <a:ext cx="902846" cy="17152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8756149" y="2150103"/>
            <a:ext cx="1553386" cy="2053480"/>
            <a:chOff x="1164921" y="200416"/>
            <a:chExt cx="1202498" cy="1728592"/>
          </a:xfrm>
        </p:grpSpPr>
        <p:sp>
          <p:nvSpPr>
            <p:cNvPr id="45" name="Triangle 44"/>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a:t>
              </a:r>
              <a:endParaRPr lang="en-US" dirty="0"/>
            </a:p>
          </p:txBody>
        </p:sp>
      </p:grpSp>
    </p:spTree>
    <p:extLst>
      <p:ext uri="{BB962C8B-B14F-4D97-AF65-F5344CB8AC3E}">
        <p14:creationId xmlns:p14="http://schemas.microsoft.com/office/powerpoint/2010/main" val="973405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85900" y="2243138"/>
            <a:ext cx="9144000" cy="1655762"/>
          </a:xfrm>
        </p:spPr>
        <p:txBody>
          <a:bodyPr>
            <a:normAutofit/>
          </a:bodyPr>
          <a:lstStyle/>
          <a:p>
            <a:r>
              <a:rPr lang="en-US" sz="3200" dirty="0" smtClean="0"/>
              <a:t>Gartner predicts that “</a:t>
            </a:r>
            <a:r>
              <a:rPr lang="mr-IN" sz="3200" dirty="0" smtClean="0"/>
              <a:t>…</a:t>
            </a:r>
            <a:r>
              <a:rPr lang="en-US" sz="3200" dirty="0" smtClean="0"/>
              <a:t>by 2020, 90 percent of organizations will adopt hybrid infrastructure” </a:t>
            </a:r>
            <a:endParaRPr lang="en-US" sz="3200" dirty="0"/>
          </a:p>
        </p:txBody>
      </p:sp>
    </p:spTree>
    <p:extLst>
      <p:ext uri="{BB962C8B-B14F-4D97-AF65-F5344CB8AC3E}">
        <p14:creationId xmlns:p14="http://schemas.microsoft.com/office/powerpoint/2010/main" val="122005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will successful IT </a:t>
            </a:r>
            <a:r>
              <a:rPr lang="en-US" dirty="0" smtClean="0"/>
              <a:t>Organizations </a:t>
            </a:r>
            <a:r>
              <a:rPr lang="en-US" dirty="0"/>
              <a:t>Need?</a:t>
            </a:r>
          </a:p>
        </p:txBody>
      </p:sp>
      <p:sp>
        <p:nvSpPr>
          <p:cNvPr id="3" name="Content Placeholder 2"/>
          <p:cNvSpPr>
            <a:spLocks noGrp="1"/>
          </p:cNvSpPr>
          <p:nvPr>
            <p:ph idx="1"/>
          </p:nvPr>
        </p:nvSpPr>
        <p:spPr/>
        <p:txBody>
          <a:bodyPr/>
          <a:lstStyle/>
          <a:p>
            <a:r>
              <a:rPr lang="en-US" dirty="0" smtClean="0"/>
              <a:t>The ability to rapidly provision and update Dev and QA environments</a:t>
            </a:r>
          </a:p>
          <a:p>
            <a:r>
              <a:rPr lang="en-US" dirty="0" smtClean="0"/>
              <a:t>Flexibility when it comes to hybrid infrastructure </a:t>
            </a:r>
          </a:p>
          <a:p>
            <a:r>
              <a:rPr lang="en-US" dirty="0" smtClean="0"/>
              <a:t>Security standards around access and credential management for the cloud and applications</a:t>
            </a:r>
          </a:p>
          <a:p>
            <a:r>
              <a:rPr lang="en-US" dirty="0" smtClean="0"/>
              <a:t>Solutions designed to be fault tolerant and focused around multi-datacenter situations</a:t>
            </a:r>
          </a:p>
          <a:p>
            <a:endParaRPr lang="en-US" dirty="0"/>
          </a:p>
        </p:txBody>
      </p:sp>
    </p:spTree>
    <p:extLst>
      <p:ext uri="{BB962C8B-B14F-4D97-AF65-F5344CB8AC3E}">
        <p14:creationId xmlns:p14="http://schemas.microsoft.com/office/powerpoint/2010/main" val="2037552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85566" y="3136612"/>
            <a:ext cx="3507288" cy="584775"/>
          </a:xfrm>
          <a:prstGeom prst="rect">
            <a:avLst/>
          </a:prstGeom>
          <a:noFill/>
        </p:spPr>
        <p:txBody>
          <a:bodyPr wrap="square" rtlCol="0">
            <a:spAutoFit/>
          </a:bodyPr>
          <a:lstStyle/>
          <a:p>
            <a:r>
              <a:rPr lang="en-US" sz="3200" dirty="0" smtClean="0"/>
              <a:t>Questions?</a:t>
            </a:r>
            <a:endParaRPr lang="en-US" sz="3200" dirty="0"/>
          </a:p>
        </p:txBody>
      </p:sp>
    </p:spTree>
    <p:extLst>
      <p:ext uri="{BB962C8B-B14F-4D97-AF65-F5344CB8AC3E}">
        <p14:creationId xmlns:p14="http://schemas.microsoft.com/office/powerpoint/2010/main" val="16085777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8420" y="640080"/>
            <a:ext cx="4574630" cy="5578816"/>
          </a:xfrm>
          <a:prstGeom prst="rect">
            <a:avLst/>
          </a:prstGeom>
        </p:spPr>
      </p:pic>
      <p:sp>
        <p:nvSpPr>
          <p:cNvPr id="2" name="Title 1"/>
          <p:cNvSpPr>
            <a:spLocks noGrp="1"/>
          </p:cNvSpPr>
          <p:nvPr>
            <p:ph type="title"/>
          </p:nvPr>
        </p:nvSpPr>
        <p:spPr>
          <a:xfrm>
            <a:off x="634276" y="803705"/>
            <a:ext cx="4208656" cy="3034857"/>
          </a:xfrm>
        </p:spPr>
        <p:txBody>
          <a:bodyPr vert="horz" lIns="91440" tIns="45720" rIns="91440" bIns="45720" rtlCol="0" anchor="b">
            <a:normAutofit/>
          </a:bodyPr>
          <a:lstStyle/>
          <a:p>
            <a:pPr algn="r"/>
            <a:r>
              <a:rPr lang="en-US" sz="5400" dirty="0">
                <a:solidFill>
                  <a:srgbClr val="FFFFFF"/>
                </a:solidFill>
              </a:rPr>
              <a:t>Dev Ops </a:t>
            </a:r>
            <a:r>
              <a:rPr lang="en-US" sz="5400" dirty="0" smtClean="0">
                <a:solidFill>
                  <a:srgbClr val="FFFFFF"/>
                </a:solidFill>
              </a:rPr>
              <a:t> Defined</a:t>
            </a:r>
            <a:r>
              <a:rPr lang="en-US" sz="5400" dirty="0">
                <a:solidFill>
                  <a:srgbClr val="FFFFFF"/>
                </a:solidFill>
              </a:rPr>
              <a:t>	</a:t>
            </a:r>
          </a:p>
        </p:txBody>
      </p:sp>
      <p:sp>
        <p:nvSpPr>
          <p:cNvPr id="3" name="Text Placeholder 2"/>
          <p:cNvSpPr>
            <a:spLocks noGrp="1"/>
          </p:cNvSpPr>
          <p:nvPr>
            <p:ph type="body" idx="1"/>
          </p:nvPr>
        </p:nvSpPr>
        <p:spPr>
          <a:xfrm>
            <a:off x="638921" y="4013165"/>
            <a:ext cx="4204012" cy="2205732"/>
          </a:xfrm>
        </p:spPr>
        <p:txBody>
          <a:bodyPr vert="horz" lIns="91440" tIns="45720" rIns="91440" bIns="45720" rtlCol="0" anchor="t">
            <a:normAutofit lnSpcReduction="10000"/>
          </a:bodyPr>
          <a:lstStyle/>
          <a:p>
            <a:pPr algn="r"/>
            <a:r>
              <a:rPr lang="en-US" sz="1800" dirty="0">
                <a:solidFill>
                  <a:srgbClr val="FFFFFF"/>
                </a:solidFill>
              </a:rPr>
              <a:t>Build and Test with Vagrant </a:t>
            </a:r>
          </a:p>
          <a:p>
            <a:pPr algn="r"/>
            <a:endParaRPr lang="en-US" sz="1800" dirty="0" smtClean="0">
              <a:solidFill>
                <a:srgbClr val="FFFFFF"/>
              </a:solidFill>
            </a:endParaRPr>
          </a:p>
          <a:p>
            <a:pPr algn="r"/>
            <a:endParaRPr lang="en-US" sz="1800" dirty="0">
              <a:solidFill>
                <a:srgbClr val="FFFFFF"/>
              </a:solidFill>
            </a:endParaRPr>
          </a:p>
          <a:p>
            <a:pPr algn="r"/>
            <a:endParaRPr lang="en-US" sz="1800" dirty="0" smtClean="0">
              <a:solidFill>
                <a:srgbClr val="FFFFFF"/>
              </a:solidFill>
            </a:endParaRPr>
          </a:p>
          <a:p>
            <a:pPr algn="r"/>
            <a:endParaRPr lang="en-US" sz="1800" dirty="0">
              <a:solidFill>
                <a:srgbClr val="FFFFFF"/>
              </a:solidFill>
            </a:endParaRPr>
          </a:p>
          <a:p>
            <a:pPr algn="r"/>
            <a:r>
              <a:rPr lang="en-US" sz="1800" dirty="0" smtClean="0">
                <a:solidFill>
                  <a:srgbClr val="FFFFFF"/>
                </a:solidFill>
              </a:rPr>
              <a:t>Workflows</a:t>
            </a:r>
            <a:r>
              <a:rPr lang="en-US" sz="1800" dirty="0">
                <a:solidFill>
                  <a:srgbClr val="FFFFFF"/>
                </a:solidFill>
              </a:rPr>
              <a:t>, not Technologies</a:t>
            </a:r>
          </a:p>
        </p:txBody>
      </p:sp>
    </p:spTree>
    <p:extLst>
      <p:ext uri="{BB962C8B-B14F-4D97-AF65-F5344CB8AC3E}">
        <p14:creationId xmlns:p14="http://schemas.microsoft.com/office/powerpoint/2010/main" val="31604362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Vagrant</a:t>
            </a:r>
            <a:endParaRPr lang="en-US" dirty="0"/>
          </a:p>
        </p:txBody>
      </p:sp>
      <p:sp>
        <p:nvSpPr>
          <p:cNvPr id="3" name="Content Placeholder 2"/>
          <p:cNvSpPr>
            <a:spLocks noGrp="1"/>
          </p:cNvSpPr>
          <p:nvPr>
            <p:ph idx="1"/>
          </p:nvPr>
        </p:nvSpPr>
        <p:spPr/>
        <p:txBody>
          <a:bodyPr/>
          <a:lstStyle/>
          <a:p>
            <a:r>
              <a:rPr lang="en-US" dirty="0" smtClean="0"/>
              <a:t>Vagrant is a </a:t>
            </a:r>
            <a:r>
              <a:rPr lang="en-US" dirty="0" smtClean="0"/>
              <a:t>solution </a:t>
            </a:r>
            <a:r>
              <a:rPr lang="en-US" dirty="0" smtClean="0"/>
              <a:t>for </a:t>
            </a:r>
            <a:r>
              <a:rPr lang="en-US" dirty="0" smtClean="0"/>
              <a:t>building and managing virtual machine environment in a single </a:t>
            </a:r>
            <a:r>
              <a:rPr lang="en-US" b="1" dirty="0" smtClean="0"/>
              <a:t>workflow</a:t>
            </a:r>
          </a:p>
          <a:p>
            <a:r>
              <a:rPr lang="en-US" dirty="0" smtClean="0"/>
              <a:t>Its easy to configure, reproducible and helps make portable work environments</a:t>
            </a:r>
          </a:p>
          <a:p>
            <a:r>
              <a:rPr lang="en-US" dirty="0" smtClean="0"/>
              <a:t>Its simple, modular and </a:t>
            </a:r>
            <a:r>
              <a:rPr lang="en-US" dirty="0" err="1" smtClean="0"/>
              <a:t>composable</a:t>
            </a:r>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6700" y="4777550"/>
            <a:ext cx="1588049" cy="1936645"/>
          </a:xfrm>
          <a:prstGeom prst="rect">
            <a:avLst/>
          </a:prstGeom>
        </p:spPr>
      </p:pic>
    </p:spTree>
    <p:extLst>
      <p:ext uri="{BB962C8B-B14F-4D97-AF65-F5344CB8AC3E}">
        <p14:creationId xmlns:p14="http://schemas.microsoft.com/office/powerpoint/2010/main" val="7635239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97011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Vagrant</a:t>
            </a:r>
            <a:endParaRPr lang="en-US" dirty="0"/>
          </a:p>
        </p:txBody>
      </p:sp>
      <p:sp>
        <p:nvSpPr>
          <p:cNvPr id="3" name="Content Placeholder 2"/>
          <p:cNvSpPr>
            <a:spLocks noGrp="1"/>
          </p:cNvSpPr>
          <p:nvPr>
            <p:ph idx="1"/>
          </p:nvPr>
        </p:nvSpPr>
        <p:spPr/>
        <p:txBody>
          <a:bodyPr/>
          <a:lstStyle/>
          <a:p>
            <a:r>
              <a:rPr lang="en-US" dirty="0" smtClean="0"/>
              <a:t>We built up a quick, simple development environment for an application developer, operations person or security expert</a:t>
            </a:r>
          </a:p>
          <a:p>
            <a:r>
              <a:rPr lang="en-US" dirty="0" smtClean="0"/>
              <a:t>We streamlined onboarding of new developers and new applications by creating a repeatable consumable artifact</a:t>
            </a:r>
          </a:p>
          <a:p>
            <a:r>
              <a:rPr lang="en-US" dirty="0" smtClean="0"/>
              <a:t>Enabled Operations and Security to set standards by building ‘box’ files that can be used as part of development </a:t>
            </a:r>
            <a:endParaRPr lang="en-US" dirty="0" smtClean="0"/>
          </a:p>
          <a:p>
            <a:r>
              <a:rPr lang="en-US" dirty="0" smtClean="0"/>
              <a:t>Used infrastructure as code to build a version-able, testable                          repeatable artifact </a:t>
            </a:r>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6700" y="4777550"/>
            <a:ext cx="1588049" cy="1936645"/>
          </a:xfrm>
          <a:prstGeom prst="rect">
            <a:avLst/>
          </a:prstGeom>
        </p:spPr>
      </p:pic>
    </p:spTree>
    <p:extLst>
      <p:ext uri="{BB962C8B-B14F-4D97-AF65-F5344CB8AC3E}">
        <p14:creationId xmlns:p14="http://schemas.microsoft.com/office/powerpoint/2010/main" val="14959049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as Code	</a:t>
            </a:r>
            <a:endParaRPr lang="en-US" dirty="0"/>
          </a:p>
        </p:txBody>
      </p:sp>
      <p:sp>
        <p:nvSpPr>
          <p:cNvPr id="3" name="Text Placeholder 2"/>
          <p:cNvSpPr>
            <a:spLocks noGrp="1"/>
          </p:cNvSpPr>
          <p:nvPr>
            <p:ph type="body" idx="1"/>
          </p:nvPr>
        </p:nvSpPr>
        <p:spPr/>
        <p:txBody>
          <a:bodyPr/>
          <a:lstStyle/>
          <a:p>
            <a:r>
              <a:rPr lang="en-US" dirty="0" smtClean="0"/>
              <a:t>Iterative, Testable, Repeatable, Consumable</a:t>
            </a:r>
            <a:endParaRPr lang="en-US" dirty="0"/>
          </a:p>
        </p:txBody>
      </p:sp>
    </p:spTree>
    <p:extLst>
      <p:ext uri="{BB962C8B-B14F-4D97-AF65-F5344CB8AC3E}">
        <p14:creationId xmlns:p14="http://schemas.microsoft.com/office/powerpoint/2010/main" val="19624735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as Code</a:t>
            </a:r>
            <a:endParaRPr lang="en-US" dirty="0"/>
          </a:p>
        </p:txBody>
      </p:sp>
      <p:sp>
        <p:nvSpPr>
          <p:cNvPr id="3" name="Content Placeholder 2"/>
          <p:cNvSpPr>
            <a:spLocks noGrp="1"/>
          </p:cNvSpPr>
          <p:nvPr>
            <p:ph idx="1"/>
          </p:nvPr>
        </p:nvSpPr>
        <p:spPr/>
        <p:txBody>
          <a:bodyPr>
            <a:normAutofit lnSpcReduction="10000"/>
          </a:bodyPr>
          <a:lstStyle/>
          <a:p>
            <a:r>
              <a:rPr lang="en-US" dirty="0" smtClean="0"/>
              <a:t>Codification of everything from </a:t>
            </a:r>
          </a:p>
          <a:p>
            <a:pPr lvl="1"/>
            <a:r>
              <a:rPr lang="en-US" dirty="0"/>
              <a:t>N</a:t>
            </a:r>
            <a:r>
              <a:rPr lang="en-US" dirty="0" smtClean="0"/>
              <a:t>etwork requirements</a:t>
            </a:r>
          </a:p>
          <a:p>
            <a:pPr lvl="2"/>
            <a:r>
              <a:rPr lang="en-US" dirty="0" smtClean="0"/>
              <a:t>Ingress/egress</a:t>
            </a:r>
          </a:p>
          <a:p>
            <a:pPr lvl="2"/>
            <a:r>
              <a:rPr lang="en-US" dirty="0" smtClean="0"/>
              <a:t>Protocol</a:t>
            </a:r>
          </a:p>
          <a:p>
            <a:pPr lvl="2"/>
            <a:r>
              <a:rPr lang="en-US" dirty="0" err="1" smtClean="0"/>
              <a:t>Vpc</a:t>
            </a:r>
            <a:endParaRPr lang="en-US" dirty="0"/>
          </a:p>
          <a:p>
            <a:pPr lvl="2"/>
            <a:r>
              <a:rPr lang="en-US" dirty="0" smtClean="0"/>
              <a:t>Routing </a:t>
            </a:r>
          </a:p>
          <a:p>
            <a:pPr lvl="1"/>
            <a:r>
              <a:rPr lang="en-US" dirty="0" smtClean="0"/>
              <a:t>Server specifications</a:t>
            </a:r>
          </a:p>
          <a:p>
            <a:pPr lvl="2"/>
            <a:r>
              <a:rPr lang="en-US" dirty="0" smtClean="0"/>
              <a:t>RAM/CPU</a:t>
            </a:r>
          </a:p>
          <a:p>
            <a:pPr lvl="1"/>
            <a:r>
              <a:rPr lang="en-US" dirty="0"/>
              <a:t>M</a:t>
            </a:r>
            <a:r>
              <a:rPr lang="en-US" dirty="0" smtClean="0"/>
              <a:t>iddleware specifications</a:t>
            </a:r>
          </a:p>
          <a:p>
            <a:pPr lvl="2"/>
            <a:r>
              <a:rPr lang="en-US" dirty="0" smtClean="0"/>
              <a:t>Middleware version</a:t>
            </a:r>
          </a:p>
          <a:p>
            <a:pPr lvl="2"/>
            <a:r>
              <a:rPr lang="en-US" dirty="0" err="1" smtClean="0"/>
              <a:t>Env</a:t>
            </a:r>
            <a:r>
              <a:rPr lang="en-US" dirty="0" smtClean="0"/>
              <a:t> variables</a:t>
            </a:r>
          </a:p>
          <a:p>
            <a:pPr lvl="2"/>
            <a:r>
              <a:rPr lang="en-US" dirty="0" smtClean="0"/>
              <a:t>User accounts</a:t>
            </a:r>
          </a:p>
          <a:p>
            <a:endParaRPr lang="en-US" dirty="0" smtClean="0"/>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7487" y="516447"/>
            <a:ext cx="1066980" cy="130917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8527" y="2413000"/>
            <a:ext cx="825500" cy="825500"/>
          </a:xfrm>
          <a:prstGeom prst="rect">
            <a:avLst/>
          </a:prstGeom>
        </p:spPr>
      </p:pic>
      <p:grpSp>
        <p:nvGrpSpPr>
          <p:cNvPr id="9" name="Group 8"/>
          <p:cNvGrpSpPr/>
          <p:nvPr/>
        </p:nvGrpSpPr>
        <p:grpSpPr>
          <a:xfrm>
            <a:off x="10382755" y="1158847"/>
            <a:ext cx="779713" cy="1120838"/>
            <a:chOff x="1164921" y="200416"/>
            <a:chExt cx="1202498" cy="1728592"/>
          </a:xfrm>
        </p:grpSpPr>
        <p:sp>
          <p:nvSpPr>
            <p:cNvPr id="10" name="Triangle 9"/>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a:t>
              </a:r>
              <a:endParaRPr lang="en-US" dirty="0"/>
            </a:p>
          </p:txBody>
        </p:sp>
      </p:grpSp>
      <p:grpSp>
        <p:nvGrpSpPr>
          <p:cNvPr id="15" name="Group 14"/>
          <p:cNvGrpSpPr/>
          <p:nvPr/>
        </p:nvGrpSpPr>
        <p:grpSpPr>
          <a:xfrm>
            <a:off x="10444491" y="3019209"/>
            <a:ext cx="717977" cy="1032092"/>
            <a:chOff x="1164921" y="200416"/>
            <a:chExt cx="1202498" cy="1728592"/>
          </a:xfrm>
        </p:grpSpPr>
        <p:sp>
          <p:nvSpPr>
            <p:cNvPr id="16" name="Triangle 15"/>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a:t>
              </a:r>
              <a:endParaRPr lang="en-US" dirty="0"/>
            </a:p>
          </p:txBody>
        </p:sp>
      </p:grpSp>
      <p:grpSp>
        <p:nvGrpSpPr>
          <p:cNvPr id="18" name="Group 17"/>
          <p:cNvGrpSpPr/>
          <p:nvPr/>
        </p:nvGrpSpPr>
        <p:grpSpPr>
          <a:xfrm>
            <a:off x="11353800" y="1975109"/>
            <a:ext cx="788655" cy="1133692"/>
            <a:chOff x="1164921" y="200416"/>
            <a:chExt cx="1202498" cy="1728592"/>
          </a:xfrm>
        </p:grpSpPr>
        <p:sp>
          <p:nvSpPr>
            <p:cNvPr id="19" name="Triangle 18"/>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Ops</a:t>
              </a:r>
              <a:endParaRPr lang="en-US" dirty="0"/>
            </a:p>
          </p:txBody>
        </p:sp>
      </p:grpSp>
      <p:cxnSp>
        <p:nvCxnSpPr>
          <p:cNvPr id="22" name="Straight Arrow Connector 21"/>
          <p:cNvCxnSpPr/>
          <p:nvPr/>
        </p:nvCxnSpPr>
        <p:spPr>
          <a:xfrm flipH="1">
            <a:off x="9633727" y="1975109"/>
            <a:ext cx="653273" cy="747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9873555" y="2750858"/>
            <a:ext cx="1288913" cy="49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9633728" y="3013084"/>
            <a:ext cx="653272" cy="477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9075693" y="1854109"/>
            <a:ext cx="96016" cy="396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Cloud 31"/>
          <p:cNvSpPr/>
          <p:nvPr/>
        </p:nvSpPr>
        <p:spPr>
          <a:xfrm rot="464927">
            <a:off x="7547898" y="4511688"/>
            <a:ext cx="3151604" cy="193280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8866526" y="3504071"/>
            <a:ext cx="418334" cy="879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wn Arrow 33"/>
          <p:cNvSpPr/>
          <p:nvPr/>
        </p:nvSpPr>
        <p:spPr>
          <a:xfrm>
            <a:off x="8854602" y="1853294"/>
            <a:ext cx="430257" cy="445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453" y="5022697"/>
            <a:ext cx="573657" cy="703873"/>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6073" y="4774218"/>
            <a:ext cx="573657" cy="703873"/>
          </a:xfrm>
          <a:prstGeom prst="rect">
            <a:avLst/>
          </a:prstGeom>
        </p:spPr>
      </p:pic>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4448" y="5503943"/>
            <a:ext cx="573657" cy="703873"/>
          </a:xfrm>
          <a:prstGeom prst="rect">
            <a:avLst/>
          </a:prstGeom>
        </p:spPr>
      </p:pic>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4859" y="4800070"/>
            <a:ext cx="573657" cy="703873"/>
          </a:xfrm>
          <a:prstGeom prst="rect">
            <a:avLst/>
          </a:prstGeom>
        </p:spPr>
      </p:pic>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4930" y="5231390"/>
            <a:ext cx="573657" cy="703873"/>
          </a:xfrm>
          <a:prstGeom prst="rect">
            <a:avLst/>
          </a:prstGeom>
        </p:spPr>
      </p:pic>
    </p:spTree>
    <p:extLst>
      <p:ext uri="{BB962C8B-B14F-4D97-AF65-F5344CB8AC3E}">
        <p14:creationId xmlns:p14="http://schemas.microsoft.com/office/powerpoint/2010/main" val="21404779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2816"/>
          <a:stretch/>
        </p:blipFill>
        <p:spPr>
          <a:xfrm>
            <a:off x="6608749" y="1169233"/>
            <a:ext cx="4943588" cy="5048686"/>
          </a:xfrm>
          <a:prstGeom prst="rect">
            <a:avLst/>
          </a:prstGeom>
          <a:effectLst/>
        </p:spPr>
      </p:pic>
      <p:sp>
        <p:nvSpPr>
          <p:cNvPr id="2" name="Title 1"/>
          <p:cNvSpPr>
            <a:spLocks noGrp="1"/>
          </p:cNvSpPr>
          <p:nvPr>
            <p:ph type="title"/>
          </p:nvPr>
        </p:nvSpPr>
        <p:spPr>
          <a:xfrm>
            <a:off x="648929" y="629266"/>
            <a:ext cx="5127031" cy="1676603"/>
          </a:xfrm>
        </p:spPr>
        <p:txBody>
          <a:bodyPr>
            <a:normAutofit/>
          </a:bodyPr>
          <a:lstStyle/>
          <a:p>
            <a:r>
              <a:rPr lang="en-US" dirty="0"/>
              <a:t>Who Am I?</a:t>
            </a:r>
          </a:p>
        </p:txBody>
      </p:sp>
      <p:sp>
        <p:nvSpPr>
          <p:cNvPr id="9" name="Content Placeholder 8"/>
          <p:cNvSpPr>
            <a:spLocks noGrp="1"/>
          </p:cNvSpPr>
          <p:nvPr>
            <p:ph idx="1"/>
          </p:nvPr>
        </p:nvSpPr>
        <p:spPr>
          <a:xfrm>
            <a:off x="648930" y="1993692"/>
            <a:ext cx="5407096" cy="4230127"/>
          </a:xfrm>
        </p:spPr>
        <p:txBody>
          <a:bodyPr>
            <a:normAutofit fontScale="92500" lnSpcReduction="10000"/>
          </a:bodyPr>
          <a:lstStyle/>
          <a:p>
            <a:r>
              <a:rPr lang="en-US" dirty="0" smtClean="0"/>
              <a:t>Chef Software Inc. Solutions Architect </a:t>
            </a:r>
            <a:r>
              <a:rPr lang="mr-IN" dirty="0" smtClean="0"/>
              <a:t>–</a:t>
            </a:r>
            <a:r>
              <a:rPr lang="en-US" dirty="0" smtClean="0"/>
              <a:t> 2 </a:t>
            </a:r>
            <a:r>
              <a:rPr lang="en-US" dirty="0" smtClean="0"/>
              <a:t>years</a:t>
            </a:r>
          </a:p>
          <a:p>
            <a:pPr lvl="1"/>
            <a:r>
              <a:rPr lang="en-US" dirty="0" smtClean="0"/>
              <a:t>Sold to 2 of the Fortune 10</a:t>
            </a:r>
          </a:p>
          <a:p>
            <a:r>
              <a:rPr lang="en-US" dirty="0" smtClean="0"/>
              <a:t>Blackberry </a:t>
            </a:r>
            <a:r>
              <a:rPr lang="en-US" dirty="0" smtClean="0"/>
              <a:t>Inc. (previously Research in Motion) </a:t>
            </a:r>
            <a:r>
              <a:rPr lang="mr-IN" dirty="0" smtClean="0"/>
              <a:t>–</a:t>
            </a:r>
            <a:r>
              <a:rPr lang="en-US" dirty="0" smtClean="0"/>
              <a:t> 5 years</a:t>
            </a:r>
          </a:p>
          <a:p>
            <a:endParaRPr lang="en-US" dirty="0" smtClean="0"/>
          </a:p>
          <a:p>
            <a:endParaRPr lang="en-US" dirty="0" smtClean="0"/>
          </a:p>
          <a:p>
            <a:r>
              <a:rPr lang="en-US" dirty="0" smtClean="0"/>
              <a:t>My goal is to make it easy to do your job</a:t>
            </a:r>
          </a:p>
          <a:p>
            <a:r>
              <a:rPr lang="en-US" dirty="0" smtClean="0"/>
              <a:t>Striving to reduce the technology gap </a:t>
            </a:r>
          </a:p>
          <a:p>
            <a:endParaRPr lang="en-US" dirty="0"/>
          </a:p>
        </p:txBody>
      </p:sp>
    </p:spTree>
    <p:extLst>
      <p:ext uri="{BB962C8B-B14F-4D97-AF65-F5344CB8AC3E}">
        <p14:creationId xmlns:p14="http://schemas.microsoft.com/office/powerpoint/2010/main" val="38674083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687" y="3483560"/>
            <a:ext cx="1066980" cy="130917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1316" y="3821642"/>
            <a:ext cx="825500" cy="825500"/>
          </a:xfrm>
          <a:prstGeom prst="rect">
            <a:avLst/>
          </a:prstGeom>
        </p:spPr>
      </p:pic>
      <p:cxnSp>
        <p:nvCxnSpPr>
          <p:cNvPr id="13" name="Straight Arrow Connector 12"/>
          <p:cNvCxnSpPr/>
          <p:nvPr/>
        </p:nvCxnSpPr>
        <p:spPr>
          <a:xfrm>
            <a:off x="3410063" y="2803379"/>
            <a:ext cx="1264404" cy="796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892937" y="2852353"/>
            <a:ext cx="0" cy="631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194179" y="2872084"/>
            <a:ext cx="972180" cy="65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loud 16"/>
          <p:cNvSpPr/>
          <p:nvPr/>
        </p:nvSpPr>
        <p:spPr>
          <a:xfrm rot="464927">
            <a:off x="6801983" y="3262697"/>
            <a:ext cx="3151604" cy="193280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rot="16200000">
            <a:off x="5751172" y="3783783"/>
            <a:ext cx="418334" cy="879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rot="16200000">
            <a:off x="3829363" y="4000482"/>
            <a:ext cx="430257" cy="445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1538" y="3773706"/>
            <a:ext cx="573657" cy="703873"/>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0158" y="3525227"/>
            <a:ext cx="573657" cy="703873"/>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8533" y="4254952"/>
            <a:ext cx="573657" cy="703873"/>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8944" y="3551079"/>
            <a:ext cx="573657" cy="703873"/>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9015" y="3982399"/>
            <a:ext cx="573657" cy="703873"/>
          </a:xfrm>
          <a:prstGeom prst="rect">
            <a:avLst/>
          </a:prstGeom>
        </p:spPr>
      </p:pic>
      <p:grpSp>
        <p:nvGrpSpPr>
          <p:cNvPr id="25" name="Group 24"/>
          <p:cNvGrpSpPr/>
          <p:nvPr/>
        </p:nvGrpSpPr>
        <p:grpSpPr>
          <a:xfrm>
            <a:off x="3041953" y="1612067"/>
            <a:ext cx="779713" cy="1120838"/>
            <a:chOff x="1164921" y="200416"/>
            <a:chExt cx="1202498" cy="1728592"/>
          </a:xfrm>
        </p:grpSpPr>
        <p:sp>
          <p:nvSpPr>
            <p:cNvPr id="26" name="Triangle 25"/>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a:t>
              </a:r>
              <a:endParaRPr lang="en-US" dirty="0"/>
            </a:p>
          </p:txBody>
        </p:sp>
      </p:grpSp>
      <p:grpSp>
        <p:nvGrpSpPr>
          <p:cNvPr id="28" name="Group 27"/>
          <p:cNvGrpSpPr/>
          <p:nvPr/>
        </p:nvGrpSpPr>
        <p:grpSpPr>
          <a:xfrm>
            <a:off x="5807371" y="1673946"/>
            <a:ext cx="717977" cy="1032092"/>
            <a:chOff x="1164921" y="200416"/>
            <a:chExt cx="1202498" cy="1728592"/>
          </a:xfrm>
        </p:grpSpPr>
        <p:sp>
          <p:nvSpPr>
            <p:cNvPr id="29" name="Triangle 28"/>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a:t>
              </a:r>
              <a:endParaRPr lang="en-US" dirty="0"/>
            </a:p>
          </p:txBody>
        </p:sp>
      </p:grpSp>
      <p:grpSp>
        <p:nvGrpSpPr>
          <p:cNvPr id="31" name="Group 30"/>
          <p:cNvGrpSpPr/>
          <p:nvPr/>
        </p:nvGrpSpPr>
        <p:grpSpPr>
          <a:xfrm>
            <a:off x="4498610" y="1591655"/>
            <a:ext cx="788655" cy="1133692"/>
            <a:chOff x="1164921" y="200416"/>
            <a:chExt cx="1202498" cy="1728592"/>
          </a:xfrm>
        </p:grpSpPr>
        <p:sp>
          <p:nvSpPr>
            <p:cNvPr id="32" name="Triangle 31"/>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Ops</a:t>
              </a:r>
              <a:endParaRPr lang="en-US" dirty="0"/>
            </a:p>
          </p:txBody>
        </p:sp>
      </p:grpSp>
    </p:spTree>
    <p:extLst>
      <p:ext uri="{BB962C8B-B14F-4D97-AF65-F5344CB8AC3E}">
        <p14:creationId xmlns:p14="http://schemas.microsoft.com/office/powerpoint/2010/main" val="17078440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3" name="Straight Arrow Connector 12"/>
          <p:cNvCxnSpPr/>
          <p:nvPr/>
        </p:nvCxnSpPr>
        <p:spPr>
          <a:xfrm flipV="1">
            <a:off x="1089186" y="3835150"/>
            <a:ext cx="927527" cy="733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155777" y="3916719"/>
            <a:ext cx="0" cy="578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2363940" y="3925291"/>
            <a:ext cx="642632" cy="569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7749976" y="2612926"/>
            <a:ext cx="2105640" cy="1291340"/>
            <a:chOff x="3355042" y="5091551"/>
            <a:chExt cx="2105640" cy="1291340"/>
          </a:xfrm>
        </p:grpSpPr>
        <p:sp>
          <p:nvSpPr>
            <p:cNvPr id="17" name="Cloud 16"/>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grpSp>
        <p:nvGrpSpPr>
          <p:cNvPr id="25" name="Group 24"/>
          <p:cNvGrpSpPr/>
          <p:nvPr/>
        </p:nvGrpSpPr>
        <p:grpSpPr>
          <a:xfrm>
            <a:off x="919103" y="4738038"/>
            <a:ext cx="520939" cy="748851"/>
            <a:chOff x="1164921" y="200416"/>
            <a:chExt cx="1202498" cy="1728592"/>
          </a:xfrm>
        </p:grpSpPr>
        <p:sp>
          <p:nvSpPr>
            <p:cNvPr id="26" name="Triangle 25"/>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p:nvPr/>
        </p:nvGrpSpPr>
        <p:grpSpPr>
          <a:xfrm>
            <a:off x="2766725" y="4779380"/>
            <a:ext cx="479692" cy="689558"/>
            <a:chOff x="1164921" y="200416"/>
            <a:chExt cx="1202498" cy="1728592"/>
          </a:xfrm>
        </p:grpSpPr>
        <p:sp>
          <p:nvSpPr>
            <p:cNvPr id="29" name="Triangle 28"/>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p:cNvGrpSpPr/>
          <p:nvPr/>
        </p:nvGrpSpPr>
        <p:grpSpPr>
          <a:xfrm>
            <a:off x="1892320" y="4724400"/>
            <a:ext cx="526914" cy="757439"/>
            <a:chOff x="1164921" y="200416"/>
            <a:chExt cx="1202498" cy="1728592"/>
          </a:xfrm>
        </p:grpSpPr>
        <p:sp>
          <p:nvSpPr>
            <p:cNvPr id="32" name="Triangle 31"/>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199" y="2939642"/>
            <a:ext cx="712867" cy="874684"/>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0766" y="3165521"/>
            <a:ext cx="551530" cy="551530"/>
          </a:xfrm>
          <a:prstGeom prst="rect">
            <a:avLst/>
          </a:prstGeom>
        </p:spPr>
      </p:pic>
      <p:cxnSp>
        <p:nvCxnSpPr>
          <p:cNvPr id="37" name="Straight Arrow Connector 36"/>
          <p:cNvCxnSpPr/>
          <p:nvPr/>
        </p:nvCxnSpPr>
        <p:spPr>
          <a:xfrm>
            <a:off x="1165044" y="2485202"/>
            <a:ext cx="844770" cy="53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155777" y="2517922"/>
            <a:ext cx="0" cy="421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2357042" y="2531105"/>
            <a:ext cx="649530" cy="434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Down Arrow 41"/>
          <p:cNvSpPr/>
          <p:nvPr/>
        </p:nvSpPr>
        <p:spPr>
          <a:xfrm rot="16200000">
            <a:off x="1445185" y="3285007"/>
            <a:ext cx="287462" cy="297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p:cNvGrpSpPr/>
          <p:nvPr/>
        </p:nvGrpSpPr>
        <p:grpSpPr>
          <a:xfrm>
            <a:off x="919103" y="1689267"/>
            <a:ext cx="520939" cy="748851"/>
            <a:chOff x="1164921" y="200416"/>
            <a:chExt cx="1202498" cy="1728592"/>
          </a:xfrm>
        </p:grpSpPr>
        <p:sp>
          <p:nvSpPr>
            <p:cNvPr id="55" name="Triangle 54"/>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 name="Group 48"/>
          <p:cNvGrpSpPr/>
          <p:nvPr/>
        </p:nvGrpSpPr>
        <p:grpSpPr>
          <a:xfrm>
            <a:off x="2766725" y="1730609"/>
            <a:ext cx="479692" cy="689558"/>
            <a:chOff x="1164921" y="200416"/>
            <a:chExt cx="1202498" cy="1728592"/>
          </a:xfrm>
        </p:grpSpPr>
        <p:sp>
          <p:nvSpPr>
            <p:cNvPr id="53" name="Triangle 52"/>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 name="Group 49"/>
          <p:cNvGrpSpPr/>
          <p:nvPr/>
        </p:nvGrpSpPr>
        <p:grpSpPr>
          <a:xfrm>
            <a:off x="1892320" y="1675629"/>
            <a:ext cx="526914" cy="757439"/>
            <a:chOff x="1164921" y="200416"/>
            <a:chExt cx="1202498" cy="1728592"/>
          </a:xfrm>
        </p:grpSpPr>
        <p:sp>
          <p:nvSpPr>
            <p:cNvPr id="51" name="Triangle 50"/>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p:cNvSpPr txBox="1"/>
          <p:nvPr/>
        </p:nvSpPr>
        <p:spPr>
          <a:xfrm>
            <a:off x="3975648" y="291481"/>
            <a:ext cx="1944823" cy="369332"/>
          </a:xfrm>
          <a:prstGeom prst="rect">
            <a:avLst/>
          </a:prstGeom>
          <a:noFill/>
        </p:spPr>
        <p:txBody>
          <a:bodyPr wrap="square" rtlCol="0">
            <a:spAutoFit/>
          </a:bodyPr>
          <a:lstStyle/>
          <a:p>
            <a:r>
              <a:rPr lang="en-US" smtClean="0"/>
              <a:t>EU Data Center</a:t>
            </a:r>
            <a:endParaRPr lang="en-US"/>
          </a:p>
        </p:txBody>
      </p:sp>
      <p:sp>
        <p:nvSpPr>
          <p:cNvPr id="57" name="TextBox 56"/>
          <p:cNvSpPr txBox="1"/>
          <p:nvPr/>
        </p:nvSpPr>
        <p:spPr>
          <a:xfrm>
            <a:off x="4231559" y="5399347"/>
            <a:ext cx="1719801" cy="369332"/>
          </a:xfrm>
          <a:prstGeom prst="rect">
            <a:avLst/>
          </a:prstGeom>
          <a:noFill/>
        </p:spPr>
        <p:txBody>
          <a:bodyPr wrap="square" rtlCol="0">
            <a:spAutoFit/>
          </a:bodyPr>
          <a:lstStyle/>
          <a:p>
            <a:r>
              <a:rPr lang="en-US" dirty="0" smtClean="0"/>
              <a:t>NA Data Center</a:t>
            </a:r>
            <a:endParaRPr lang="en-US" dirty="0"/>
          </a:p>
        </p:txBody>
      </p:sp>
      <p:sp>
        <p:nvSpPr>
          <p:cNvPr id="58" name="Down Arrow 57"/>
          <p:cNvSpPr/>
          <p:nvPr/>
        </p:nvSpPr>
        <p:spPr>
          <a:xfrm rot="14606800">
            <a:off x="3557773" y="1714626"/>
            <a:ext cx="449296" cy="2019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p:cNvGrpSpPr/>
          <p:nvPr/>
        </p:nvGrpSpPr>
        <p:grpSpPr>
          <a:xfrm>
            <a:off x="4060129" y="917516"/>
            <a:ext cx="2105640" cy="1291340"/>
            <a:chOff x="3355042" y="5091551"/>
            <a:chExt cx="2105640" cy="1291340"/>
          </a:xfrm>
        </p:grpSpPr>
        <p:sp>
          <p:nvSpPr>
            <p:cNvPr id="60" name="Cloud 59"/>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65" name="Picture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grpSp>
        <p:nvGrpSpPr>
          <p:cNvPr id="66" name="Group 65"/>
          <p:cNvGrpSpPr/>
          <p:nvPr/>
        </p:nvGrpSpPr>
        <p:grpSpPr>
          <a:xfrm>
            <a:off x="4031785" y="3959056"/>
            <a:ext cx="2105640" cy="1291340"/>
            <a:chOff x="3355042" y="5091551"/>
            <a:chExt cx="2105640" cy="1291340"/>
          </a:xfrm>
        </p:grpSpPr>
        <p:sp>
          <p:nvSpPr>
            <p:cNvPr id="67" name="Cloud 66"/>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71" name="Picture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72" name="Picture 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sp>
        <p:nvSpPr>
          <p:cNvPr id="87" name="Down Arrow 86"/>
          <p:cNvSpPr/>
          <p:nvPr/>
        </p:nvSpPr>
        <p:spPr>
          <a:xfrm rot="17552033">
            <a:off x="3264655" y="3036554"/>
            <a:ext cx="449296" cy="13928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p:cNvGrpSpPr/>
          <p:nvPr/>
        </p:nvGrpSpPr>
        <p:grpSpPr>
          <a:xfrm>
            <a:off x="7708591" y="874073"/>
            <a:ext cx="2105640" cy="1291340"/>
            <a:chOff x="3355042" y="5091551"/>
            <a:chExt cx="2105640" cy="1291340"/>
          </a:xfrm>
        </p:grpSpPr>
        <p:sp>
          <p:nvSpPr>
            <p:cNvPr id="89" name="Cloud 88"/>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91" name="Picture 9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92" name="Picture 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93" name="Picture 9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94" name="Picture 9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grpSp>
        <p:nvGrpSpPr>
          <p:cNvPr id="95" name="Group 94"/>
          <p:cNvGrpSpPr/>
          <p:nvPr/>
        </p:nvGrpSpPr>
        <p:grpSpPr>
          <a:xfrm>
            <a:off x="7786034" y="4285540"/>
            <a:ext cx="2105640" cy="1291340"/>
            <a:chOff x="3355042" y="5091551"/>
            <a:chExt cx="2105640" cy="1291340"/>
          </a:xfrm>
        </p:grpSpPr>
        <p:sp>
          <p:nvSpPr>
            <p:cNvPr id="96" name="Cloud 95"/>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7" name="Picture 9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98" name="Picture 9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99" name="Picture 9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100" name="Picture 9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101" name="Picture 1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sp>
        <p:nvSpPr>
          <p:cNvPr id="102" name="Down Arrow 101"/>
          <p:cNvSpPr/>
          <p:nvPr/>
        </p:nvSpPr>
        <p:spPr>
          <a:xfrm rot="16200000">
            <a:off x="5022077" y="910777"/>
            <a:ext cx="449296" cy="47688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Down Arrow 103"/>
          <p:cNvSpPr/>
          <p:nvPr/>
        </p:nvSpPr>
        <p:spPr>
          <a:xfrm rot="14606800">
            <a:off x="6873108" y="1431414"/>
            <a:ext cx="449296" cy="2019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Down Arrow 104"/>
          <p:cNvSpPr/>
          <p:nvPr/>
        </p:nvSpPr>
        <p:spPr>
          <a:xfrm rot="18216299">
            <a:off x="6661305" y="3160740"/>
            <a:ext cx="449296" cy="2019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8" name="Picture 10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0731" y="4631670"/>
            <a:ext cx="1463396" cy="1463396"/>
          </a:xfrm>
          <a:prstGeom prst="rect">
            <a:avLst/>
          </a:prstGeom>
        </p:spPr>
      </p:pic>
      <p:pic>
        <p:nvPicPr>
          <p:cNvPr id="109" name="Picture 10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54116" y="3424608"/>
            <a:ext cx="916626" cy="523786"/>
          </a:xfrm>
          <a:prstGeom prst="rect">
            <a:avLst/>
          </a:prstGeom>
        </p:spPr>
      </p:pic>
      <p:pic>
        <p:nvPicPr>
          <p:cNvPr id="110" name="Picture 10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27199" y="1710725"/>
            <a:ext cx="1252896" cy="877126"/>
          </a:xfrm>
          <a:prstGeom prst="rect">
            <a:avLst/>
          </a:prstGeom>
        </p:spPr>
      </p:pic>
    </p:spTree>
    <p:extLst>
      <p:ext uri="{BB962C8B-B14F-4D97-AF65-F5344CB8AC3E}">
        <p14:creationId xmlns:p14="http://schemas.microsoft.com/office/powerpoint/2010/main" val="21237281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as Code at a Glance</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523875" cy="523875"/>
          </a:xfr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858" y="3220244"/>
            <a:ext cx="562217" cy="417512"/>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794" y="4643437"/>
            <a:ext cx="599281" cy="599281"/>
          </a:xfrm>
          <a:prstGeom prst="rect">
            <a:avLst/>
          </a:prstGeom>
        </p:spPr>
      </p:pic>
      <p:sp>
        <p:nvSpPr>
          <p:cNvPr id="14" name="TextBox 13"/>
          <p:cNvSpPr txBox="1"/>
          <p:nvPr/>
        </p:nvSpPr>
        <p:spPr>
          <a:xfrm>
            <a:off x="1536700" y="1762522"/>
            <a:ext cx="9410700" cy="646331"/>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Automate your deployment and recovery process</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Enables easy review of resources, allocated cost and consumption</a:t>
            </a:r>
            <a:endParaRPr lang="en-US" dirty="0"/>
          </a:p>
        </p:txBody>
      </p:sp>
      <p:sp>
        <p:nvSpPr>
          <p:cNvPr id="15" name="TextBox 14"/>
          <p:cNvSpPr txBox="1"/>
          <p:nvPr/>
        </p:nvSpPr>
        <p:spPr>
          <a:xfrm>
            <a:off x="1536700" y="3259734"/>
            <a:ext cx="9410700" cy="1200329"/>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Significantly speeds up application and infrastructure development by automating tasks</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Focus on Mean Time to Recovery</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Enable faster iteration over artifacts through </a:t>
            </a:r>
            <a:r>
              <a:rPr lang="en-US" dirty="0" err="1" smtClean="0"/>
              <a:t>composable</a:t>
            </a:r>
            <a:r>
              <a:rPr lang="en-US" dirty="0" smtClean="0"/>
              <a:t> and an ephemeral code base</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endParaRPr lang="en-US" dirty="0" smtClean="0"/>
          </a:p>
        </p:txBody>
      </p:sp>
      <p:sp>
        <p:nvSpPr>
          <p:cNvPr id="16" name="TextBox 15"/>
          <p:cNvSpPr txBox="1"/>
          <p:nvPr/>
        </p:nvSpPr>
        <p:spPr>
          <a:xfrm>
            <a:off x="1536700" y="4703762"/>
            <a:ext cx="9410700" cy="923330"/>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Reducing human errors through automation</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Allows for Security to be injected into any portion of the development life cycle</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“Uniqueness breeds vulnerability” </a:t>
            </a:r>
            <a:endParaRPr lang="en-US" dirty="0"/>
          </a:p>
        </p:txBody>
      </p:sp>
    </p:spTree>
    <p:extLst>
      <p:ext uri="{BB962C8B-B14F-4D97-AF65-F5344CB8AC3E}">
        <p14:creationId xmlns:p14="http://schemas.microsoft.com/office/powerpoint/2010/main" val="8935165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2308" y="640080"/>
            <a:ext cx="3706854" cy="5578816"/>
          </a:xfrm>
          <a:prstGeom prst="rect">
            <a:avLst/>
          </a:prstGeom>
        </p:spPr>
      </p:pic>
      <p:sp>
        <p:nvSpPr>
          <p:cNvPr id="2" name="Title 1"/>
          <p:cNvSpPr>
            <a:spLocks noGrp="1"/>
          </p:cNvSpPr>
          <p:nvPr>
            <p:ph type="title"/>
          </p:nvPr>
        </p:nvSpPr>
        <p:spPr>
          <a:xfrm>
            <a:off x="634276" y="803705"/>
            <a:ext cx="4208656" cy="3034857"/>
          </a:xfrm>
        </p:spPr>
        <p:txBody>
          <a:bodyPr vert="horz" lIns="91440" tIns="45720" rIns="91440" bIns="45720" rtlCol="0" anchor="b">
            <a:normAutofit/>
          </a:bodyPr>
          <a:lstStyle/>
          <a:p>
            <a:pPr algn="r"/>
            <a:r>
              <a:rPr lang="en-US" sz="5400">
                <a:solidFill>
                  <a:srgbClr val="FFFFFF"/>
                </a:solidFill>
              </a:rPr>
              <a:t>Infrastructure as Code</a:t>
            </a:r>
          </a:p>
        </p:txBody>
      </p:sp>
      <p:sp>
        <p:nvSpPr>
          <p:cNvPr id="3" name="Text Placeholder 2"/>
          <p:cNvSpPr>
            <a:spLocks noGrp="1"/>
          </p:cNvSpPr>
          <p:nvPr>
            <p:ph type="body" idx="1"/>
          </p:nvPr>
        </p:nvSpPr>
        <p:spPr>
          <a:xfrm>
            <a:off x="638921" y="4013165"/>
            <a:ext cx="4204012" cy="2205732"/>
          </a:xfrm>
        </p:spPr>
        <p:txBody>
          <a:bodyPr vert="horz" lIns="91440" tIns="45720" rIns="91440" bIns="45720" rtlCol="0" anchor="t">
            <a:normAutofit/>
          </a:bodyPr>
          <a:lstStyle/>
          <a:p>
            <a:pPr algn="r"/>
            <a:r>
              <a:rPr lang="en-US" sz="1700" dirty="0" smtClean="0">
                <a:solidFill>
                  <a:srgbClr val="FFFFFF"/>
                </a:solidFill>
              </a:rPr>
              <a:t>Build Automated Machine Images</a:t>
            </a:r>
            <a:endParaRPr lang="en-US" sz="1700" dirty="0">
              <a:solidFill>
                <a:srgbClr val="FFFFFF"/>
              </a:solidFill>
            </a:endParaRPr>
          </a:p>
          <a:p>
            <a:pPr algn="r"/>
            <a:endParaRPr lang="en-US" sz="1700" dirty="0">
              <a:solidFill>
                <a:srgbClr val="FFFFFF"/>
              </a:solidFill>
            </a:endParaRPr>
          </a:p>
          <a:p>
            <a:pPr algn="r"/>
            <a:endParaRPr lang="en-US" sz="1700" dirty="0">
              <a:solidFill>
                <a:srgbClr val="FFFFFF"/>
              </a:solidFill>
            </a:endParaRPr>
          </a:p>
          <a:p>
            <a:pPr algn="r"/>
            <a:endParaRPr lang="en-US" sz="1700" dirty="0">
              <a:solidFill>
                <a:srgbClr val="FFFFFF"/>
              </a:solidFill>
            </a:endParaRPr>
          </a:p>
          <a:p>
            <a:pPr algn="r"/>
            <a:endParaRPr lang="en-US" sz="1700" dirty="0">
              <a:solidFill>
                <a:srgbClr val="FFFFFF"/>
              </a:solidFill>
            </a:endParaRPr>
          </a:p>
          <a:p>
            <a:pPr algn="r"/>
            <a:r>
              <a:rPr lang="en-US" sz="1700" dirty="0" smtClean="0">
                <a:solidFill>
                  <a:srgbClr val="FFFFFF"/>
                </a:solidFill>
              </a:rPr>
              <a:t>Uniqueness is Vulnerability</a:t>
            </a:r>
            <a:endParaRPr lang="en-US" sz="1700" dirty="0">
              <a:solidFill>
                <a:srgbClr val="FFFFFF"/>
              </a:solidFill>
            </a:endParaRPr>
          </a:p>
        </p:txBody>
      </p:sp>
    </p:spTree>
    <p:extLst>
      <p:ext uri="{BB962C8B-B14F-4D97-AF65-F5344CB8AC3E}">
        <p14:creationId xmlns:p14="http://schemas.microsoft.com/office/powerpoint/2010/main" val="2730751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smtClean="0"/>
              <a:t>Packer</a:t>
            </a:r>
            <a:endParaRPr lang="en-US" dirty="0"/>
          </a:p>
        </p:txBody>
      </p:sp>
      <p:sp>
        <p:nvSpPr>
          <p:cNvPr id="3" name="Content Placeholder 2"/>
          <p:cNvSpPr>
            <a:spLocks noGrp="1"/>
          </p:cNvSpPr>
          <p:nvPr>
            <p:ph idx="1"/>
          </p:nvPr>
        </p:nvSpPr>
        <p:spPr/>
        <p:txBody>
          <a:bodyPr/>
          <a:lstStyle/>
          <a:p>
            <a:r>
              <a:rPr lang="en-US" dirty="0" smtClean="0"/>
              <a:t>Packer </a:t>
            </a:r>
            <a:r>
              <a:rPr lang="en-US" dirty="0" smtClean="0"/>
              <a:t>is a workflow for creating identical machine images </a:t>
            </a:r>
            <a:endParaRPr lang="en-US" b="1" dirty="0" smtClean="0"/>
          </a:p>
          <a:p>
            <a:r>
              <a:rPr lang="en-US" dirty="0" smtClean="0"/>
              <a:t>Its easy to configure, reproducible and helps make portable work environments</a:t>
            </a:r>
          </a:p>
          <a:p>
            <a:r>
              <a:rPr lang="en-US" dirty="0" smtClean="0"/>
              <a:t>Its simple, modular and </a:t>
            </a:r>
            <a:r>
              <a:rPr lang="en-US" dirty="0" err="1" smtClean="0"/>
              <a:t>composable</a:t>
            </a:r>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5789" y="4642612"/>
            <a:ext cx="1308959" cy="19699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281" y="6195083"/>
            <a:ext cx="562217" cy="41751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176963"/>
            <a:ext cx="599281" cy="599281"/>
          </a:xfrm>
          <a:prstGeom prst="rect">
            <a:avLst/>
          </a:prstGeom>
        </p:spPr>
      </p:pic>
    </p:spTree>
    <p:extLst>
      <p:ext uri="{BB962C8B-B14F-4D97-AF65-F5344CB8AC3E}">
        <p14:creationId xmlns:p14="http://schemas.microsoft.com/office/powerpoint/2010/main" val="19663851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Packer</a:t>
            </a:r>
            <a:endParaRPr lang="en-US" dirty="0"/>
          </a:p>
        </p:txBody>
      </p:sp>
      <p:sp>
        <p:nvSpPr>
          <p:cNvPr id="3" name="Content Placeholder 2"/>
          <p:cNvSpPr>
            <a:spLocks noGrp="1"/>
          </p:cNvSpPr>
          <p:nvPr>
            <p:ph sz="half" idx="1"/>
          </p:nvPr>
        </p:nvSpPr>
        <p:spPr/>
        <p:txBody>
          <a:bodyPr/>
          <a:lstStyle/>
          <a:p>
            <a:r>
              <a:rPr lang="en-US" dirty="0" smtClean="0"/>
              <a:t>Define a builder</a:t>
            </a:r>
          </a:p>
          <a:p>
            <a:pPr lvl="1"/>
            <a:r>
              <a:rPr lang="en-US" dirty="0" smtClean="0"/>
              <a:t>AWS</a:t>
            </a:r>
          </a:p>
          <a:p>
            <a:pPr lvl="1"/>
            <a:r>
              <a:rPr lang="en-US" dirty="0" smtClean="0"/>
              <a:t>Azure</a:t>
            </a:r>
          </a:p>
          <a:p>
            <a:pPr lvl="1"/>
            <a:r>
              <a:rPr lang="en-US" dirty="0" smtClean="0"/>
              <a:t>Google Cloud</a:t>
            </a:r>
            <a:endParaRPr lang="en-US" dirty="0"/>
          </a:p>
        </p:txBody>
      </p:sp>
      <p:sp>
        <p:nvSpPr>
          <p:cNvPr id="4" name="Content Placeholder 3"/>
          <p:cNvSpPr>
            <a:spLocks noGrp="1"/>
          </p:cNvSpPr>
          <p:nvPr>
            <p:ph sz="half" idx="2"/>
          </p:nvPr>
        </p:nvSpPr>
        <p:spPr/>
        <p:txBody>
          <a:bodyPr/>
          <a:lstStyle/>
          <a:p>
            <a:r>
              <a:rPr lang="en-US" dirty="0"/>
              <a:t>{</a:t>
            </a:r>
            <a:r>
              <a:rPr lang="en-US" dirty="0"/>
              <a:t> "builders"</a:t>
            </a:r>
            <a:r>
              <a:rPr lang="en-US" dirty="0"/>
              <a:t>:</a:t>
            </a:r>
            <a:r>
              <a:rPr lang="en-US" dirty="0"/>
              <a:t> </a:t>
            </a:r>
            <a:r>
              <a:rPr lang="en-US" dirty="0"/>
              <a:t>[</a:t>
            </a:r>
            <a:r>
              <a:rPr lang="en-US" dirty="0"/>
              <a:t> // ... one or more builder definitions here </a:t>
            </a:r>
            <a:r>
              <a:rPr lang="en-US" dirty="0"/>
              <a:t>]</a:t>
            </a:r>
            <a:r>
              <a:rPr lang="en-US" dirty="0"/>
              <a:t> </a:t>
            </a:r>
            <a:r>
              <a:rPr lang="en-US" dirty="0" smtClean="0"/>
              <a:t>}</a:t>
            </a:r>
          </a:p>
          <a:p>
            <a:pPr lvl="1"/>
            <a:r>
              <a:rPr lang="en-US" dirty="0" smtClean="0"/>
              <a:t>{</a:t>
            </a:r>
            <a:r>
              <a:rPr lang="en-US" dirty="0"/>
              <a:t>"type"</a:t>
            </a:r>
            <a:r>
              <a:rPr lang="en-US" dirty="0"/>
              <a:t>:</a:t>
            </a:r>
            <a:r>
              <a:rPr lang="en-US" dirty="0"/>
              <a:t> "amazon-</a:t>
            </a:r>
            <a:r>
              <a:rPr lang="en-US" dirty="0" err="1"/>
              <a:t>ebs</a:t>
            </a:r>
            <a:r>
              <a:rPr lang="en-US" dirty="0" smtClean="0"/>
              <a:t>",}</a:t>
            </a:r>
          </a:p>
          <a:p>
            <a:pPr lvl="1"/>
            <a:r>
              <a:rPr lang="en-US" dirty="0" smtClean="0"/>
              <a:t>{</a:t>
            </a:r>
            <a:r>
              <a:rPr lang="en-US" dirty="0"/>
              <a:t>"type"</a:t>
            </a:r>
            <a:r>
              <a:rPr lang="en-US" dirty="0"/>
              <a:t>:</a:t>
            </a:r>
            <a:r>
              <a:rPr lang="en-US" dirty="0"/>
              <a:t> "</a:t>
            </a:r>
            <a:r>
              <a:rPr lang="en-US" dirty="0" err="1"/>
              <a:t>vmware-vmx</a:t>
            </a:r>
            <a:r>
              <a:rPr lang="en-US" dirty="0" smtClean="0"/>
              <a:t>",}</a:t>
            </a:r>
          </a:p>
          <a:p>
            <a:pPr lvl="1"/>
            <a:r>
              <a:rPr lang="en-US" dirty="0" smtClean="0"/>
              <a:t>{</a:t>
            </a:r>
            <a:r>
              <a:rPr lang="en-US" dirty="0"/>
              <a:t>"type"</a:t>
            </a:r>
            <a:r>
              <a:rPr lang="en-US" dirty="0"/>
              <a:t>:</a:t>
            </a:r>
            <a:r>
              <a:rPr lang="en-US" dirty="0"/>
              <a:t> "</a:t>
            </a:r>
            <a:r>
              <a:rPr lang="en-US" dirty="0" err="1"/>
              <a:t>googlecompute</a:t>
            </a:r>
            <a:r>
              <a:rPr lang="en-US" dirty="0" smtClean="0"/>
              <a:t>",}</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5789" y="4642612"/>
            <a:ext cx="1308959" cy="196998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81" y="6195083"/>
            <a:ext cx="562217" cy="41751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76963"/>
            <a:ext cx="599281" cy="599281"/>
          </a:xfrm>
          <a:prstGeom prst="rect">
            <a:avLst/>
          </a:prstGeom>
        </p:spPr>
      </p:pic>
    </p:spTree>
    <p:extLst>
      <p:ext uri="{BB962C8B-B14F-4D97-AF65-F5344CB8AC3E}">
        <p14:creationId xmlns:p14="http://schemas.microsoft.com/office/powerpoint/2010/main" val="8925474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Packer</a:t>
            </a:r>
            <a:endParaRPr lang="en-US" dirty="0"/>
          </a:p>
        </p:txBody>
      </p:sp>
      <p:sp>
        <p:nvSpPr>
          <p:cNvPr id="3" name="Content Placeholder 2"/>
          <p:cNvSpPr>
            <a:spLocks noGrp="1"/>
          </p:cNvSpPr>
          <p:nvPr>
            <p:ph sz="half" idx="1"/>
          </p:nvPr>
        </p:nvSpPr>
        <p:spPr/>
        <p:txBody>
          <a:bodyPr/>
          <a:lstStyle/>
          <a:p>
            <a:r>
              <a:rPr lang="en-US" dirty="0" smtClean="0"/>
              <a:t>Define a </a:t>
            </a:r>
            <a:r>
              <a:rPr lang="en-US" dirty="0" err="1" smtClean="0"/>
              <a:t>provisioner</a:t>
            </a:r>
            <a:endParaRPr lang="en-US" dirty="0" smtClean="0"/>
          </a:p>
          <a:p>
            <a:pPr lvl="1"/>
            <a:r>
              <a:rPr lang="en-US" dirty="0" smtClean="0"/>
              <a:t>What do I want to do?</a:t>
            </a:r>
          </a:p>
        </p:txBody>
      </p:sp>
      <p:sp>
        <p:nvSpPr>
          <p:cNvPr id="4" name="Content Placeholder 3"/>
          <p:cNvSpPr>
            <a:spLocks noGrp="1"/>
          </p:cNvSpPr>
          <p:nvPr>
            <p:ph sz="half" idx="2"/>
          </p:nvPr>
        </p:nvSpPr>
        <p:spPr/>
        <p:txBody>
          <a:bodyPr/>
          <a:lstStyle/>
          <a:p>
            <a:r>
              <a:rPr lang="en-US" dirty="0"/>
              <a:t>{</a:t>
            </a:r>
            <a:r>
              <a:rPr lang="en-US" dirty="0"/>
              <a:t> </a:t>
            </a:r>
            <a:r>
              <a:rPr lang="en-US" dirty="0" smtClean="0"/>
              <a:t>”</a:t>
            </a:r>
            <a:r>
              <a:rPr lang="en-US" dirty="0" err="1" smtClean="0"/>
              <a:t>provisioners</a:t>
            </a:r>
            <a:r>
              <a:rPr lang="en-US" dirty="0" smtClean="0"/>
              <a:t>": </a:t>
            </a:r>
            <a:r>
              <a:rPr lang="en-US" dirty="0"/>
              <a:t>[</a:t>
            </a:r>
            <a:r>
              <a:rPr lang="en-US" dirty="0"/>
              <a:t> // ... one or more </a:t>
            </a:r>
            <a:r>
              <a:rPr lang="en-US" dirty="0" err="1" smtClean="0"/>
              <a:t>provisioners</a:t>
            </a:r>
            <a:r>
              <a:rPr lang="en-US" dirty="0"/>
              <a:t> </a:t>
            </a:r>
            <a:r>
              <a:rPr lang="en-US" dirty="0" smtClean="0"/>
              <a:t>here </a:t>
            </a:r>
            <a:r>
              <a:rPr lang="en-US" dirty="0"/>
              <a:t>]</a:t>
            </a:r>
            <a:r>
              <a:rPr lang="en-US" dirty="0"/>
              <a:t> </a:t>
            </a:r>
            <a:r>
              <a:rPr lang="en-US" dirty="0" smtClean="0"/>
              <a:t>}</a:t>
            </a:r>
          </a:p>
          <a:p>
            <a:pPr lvl="1"/>
            <a:r>
              <a:rPr lang="en-US" dirty="0" smtClean="0"/>
              <a:t>{</a:t>
            </a:r>
            <a:r>
              <a:rPr lang="en-US" dirty="0"/>
              <a:t>"type"</a:t>
            </a:r>
            <a:r>
              <a:rPr lang="en-US" dirty="0"/>
              <a:t>:</a:t>
            </a:r>
            <a:r>
              <a:rPr lang="en-US" dirty="0"/>
              <a:t> </a:t>
            </a:r>
            <a:r>
              <a:rPr lang="en-US" dirty="0" smtClean="0"/>
              <a:t>”file",}</a:t>
            </a:r>
          </a:p>
          <a:p>
            <a:pPr lvl="1"/>
            <a:r>
              <a:rPr lang="en-US" dirty="0" smtClean="0"/>
              <a:t>{</a:t>
            </a:r>
            <a:r>
              <a:rPr lang="en-US" dirty="0"/>
              <a:t>"type"</a:t>
            </a:r>
            <a:r>
              <a:rPr lang="en-US" dirty="0"/>
              <a:t>:</a:t>
            </a:r>
            <a:r>
              <a:rPr lang="en-US" dirty="0"/>
              <a:t> </a:t>
            </a:r>
            <a:r>
              <a:rPr lang="en-US" dirty="0" smtClean="0"/>
              <a:t>”shell",}</a:t>
            </a:r>
          </a:p>
          <a:p>
            <a:pPr lvl="1"/>
            <a:r>
              <a:rPr lang="en-US" dirty="0" smtClean="0"/>
              <a:t>{</a:t>
            </a:r>
            <a:r>
              <a:rPr lang="en-US" dirty="0"/>
              <a:t>"type"</a:t>
            </a:r>
            <a:r>
              <a:rPr lang="en-US" dirty="0"/>
              <a:t>:</a:t>
            </a:r>
            <a:r>
              <a:rPr lang="en-US" dirty="0"/>
              <a:t> </a:t>
            </a:r>
            <a:r>
              <a:rPr lang="en-US" dirty="0" smtClean="0"/>
              <a:t>”script",}</a:t>
            </a:r>
          </a:p>
          <a:p>
            <a:pPr lvl="1"/>
            <a:r>
              <a:rPr lang="en-US" dirty="0" smtClean="0"/>
              <a:t>{</a:t>
            </a:r>
            <a:r>
              <a:rPr lang="en-US" dirty="0"/>
              <a:t>"type": </a:t>
            </a:r>
            <a:r>
              <a:rPr lang="en-US" dirty="0" smtClean="0"/>
              <a:t>”chef",}</a:t>
            </a:r>
          </a:p>
          <a:p>
            <a:pPr lvl="1"/>
            <a:r>
              <a:rPr lang="en-US" dirty="0"/>
              <a:t>{"type": </a:t>
            </a:r>
            <a:r>
              <a:rPr lang="en-US" dirty="0" smtClean="0"/>
              <a:t>”puppet",}</a:t>
            </a:r>
          </a:p>
          <a:p>
            <a:pPr lvl="1"/>
            <a:r>
              <a:rPr lang="mr-IN" dirty="0" smtClean="0"/>
              <a:t>…</a:t>
            </a:r>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5789" y="4642612"/>
            <a:ext cx="1308959" cy="196998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81" y="6195083"/>
            <a:ext cx="562217" cy="41751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76963"/>
            <a:ext cx="599281" cy="599281"/>
          </a:xfrm>
          <a:prstGeom prst="rect">
            <a:avLst/>
          </a:prstGeom>
        </p:spPr>
      </p:pic>
    </p:spTree>
    <p:extLst>
      <p:ext uri="{BB962C8B-B14F-4D97-AF65-F5344CB8AC3E}">
        <p14:creationId xmlns:p14="http://schemas.microsoft.com/office/powerpoint/2010/main" val="21468626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Packer</a:t>
            </a:r>
            <a:endParaRPr lang="en-US" dirty="0"/>
          </a:p>
        </p:txBody>
      </p:sp>
      <p:sp>
        <p:nvSpPr>
          <p:cNvPr id="3" name="Content Placeholder 2"/>
          <p:cNvSpPr>
            <a:spLocks noGrp="1"/>
          </p:cNvSpPr>
          <p:nvPr>
            <p:ph sz="half" idx="1"/>
          </p:nvPr>
        </p:nvSpPr>
        <p:spPr/>
        <p:txBody>
          <a:bodyPr/>
          <a:lstStyle/>
          <a:p>
            <a:r>
              <a:rPr lang="en-US" dirty="0" smtClean="0"/>
              <a:t>Customize with Variables</a:t>
            </a:r>
          </a:p>
        </p:txBody>
      </p:sp>
      <p:sp>
        <p:nvSpPr>
          <p:cNvPr id="4" name="Content Placeholder 3"/>
          <p:cNvSpPr>
            <a:spLocks noGrp="1"/>
          </p:cNvSpPr>
          <p:nvPr>
            <p:ph sz="half" idx="2"/>
          </p:nvPr>
        </p:nvSpPr>
        <p:spPr/>
        <p:txBody>
          <a:bodyPr/>
          <a:lstStyle/>
          <a:p>
            <a:r>
              <a:rPr lang="en-US" dirty="0"/>
              <a:t>"</a:t>
            </a:r>
            <a:r>
              <a:rPr lang="en-US" dirty="0" err="1"/>
              <a:t>access_key</a:t>
            </a:r>
            <a:r>
              <a:rPr lang="en-US" dirty="0"/>
              <a:t>"</a:t>
            </a:r>
            <a:r>
              <a:rPr lang="en-US" dirty="0"/>
              <a:t>:</a:t>
            </a:r>
            <a:r>
              <a:rPr lang="en-US" dirty="0"/>
              <a:t> "{{user `</a:t>
            </a:r>
            <a:r>
              <a:rPr lang="en-US" dirty="0" err="1"/>
              <a:t>aws_access_key</a:t>
            </a:r>
            <a:r>
              <a:rPr lang="en-US" dirty="0" smtClean="0"/>
              <a:t>`}}",</a:t>
            </a:r>
          </a:p>
          <a:p>
            <a:r>
              <a:rPr lang="en-US" dirty="0"/>
              <a:t>"</a:t>
            </a:r>
            <a:r>
              <a:rPr lang="en-US" dirty="0" err="1"/>
              <a:t>secret_key</a:t>
            </a:r>
            <a:r>
              <a:rPr lang="en-US" dirty="0"/>
              <a:t>"</a:t>
            </a:r>
            <a:r>
              <a:rPr lang="en-US" dirty="0"/>
              <a:t>:</a:t>
            </a:r>
            <a:r>
              <a:rPr lang="en-US" dirty="0"/>
              <a:t> "{{user `</a:t>
            </a:r>
            <a:r>
              <a:rPr lang="en-US" dirty="0" err="1"/>
              <a:t>aws_secret_key</a:t>
            </a:r>
            <a:r>
              <a:rPr lang="en-US" dirty="0" smtClean="0"/>
              <a:t>`}}",</a:t>
            </a:r>
          </a:p>
          <a:p>
            <a:r>
              <a:rPr lang="mr-IN" dirty="0"/>
              <a:t>{{</a:t>
            </a:r>
            <a:r>
              <a:rPr lang="mr-IN" dirty="0" err="1"/>
              <a:t>isotime</a:t>
            </a:r>
            <a:r>
              <a:rPr lang="mr-IN" dirty="0"/>
              <a:t> \"2006-01-02\"}}</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5789" y="4642612"/>
            <a:ext cx="1308959" cy="196998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81" y="6195083"/>
            <a:ext cx="562217" cy="41751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76963"/>
            <a:ext cx="599281" cy="599281"/>
          </a:xfrm>
          <a:prstGeom prst="rect">
            <a:avLst/>
          </a:prstGeom>
        </p:spPr>
      </p:pic>
    </p:spTree>
    <p:extLst>
      <p:ext uri="{BB962C8B-B14F-4D97-AF65-F5344CB8AC3E}">
        <p14:creationId xmlns:p14="http://schemas.microsoft.com/office/powerpoint/2010/main" val="10950299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18336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Packer</a:t>
            </a:r>
            <a:endParaRPr lang="en-US" dirty="0"/>
          </a:p>
        </p:txBody>
      </p:sp>
      <p:sp>
        <p:nvSpPr>
          <p:cNvPr id="3" name="Content Placeholder 2"/>
          <p:cNvSpPr>
            <a:spLocks noGrp="1"/>
          </p:cNvSpPr>
          <p:nvPr>
            <p:ph idx="1"/>
          </p:nvPr>
        </p:nvSpPr>
        <p:spPr/>
        <p:txBody>
          <a:bodyPr/>
          <a:lstStyle/>
          <a:p>
            <a:endParaRPr lang="en-US" dirty="0" smtClean="0"/>
          </a:p>
          <a:p>
            <a:r>
              <a:rPr lang="en-US" dirty="0" smtClean="0"/>
              <a:t>We built a share-able and customizable image that </a:t>
            </a:r>
            <a:r>
              <a:rPr lang="en-US" b="1" dirty="0" smtClean="0"/>
              <a:t>anyone </a:t>
            </a:r>
            <a:r>
              <a:rPr lang="en-US" dirty="0" smtClean="0"/>
              <a:t>can use</a:t>
            </a:r>
          </a:p>
          <a:p>
            <a:r>
              <a:rPr lang="en-US" dirty="0" smtClean="0"/>
              <a:t>Built a </a:t>
            </a:r>
            <a:r>
              <a:rPr lang="en-US" b="1" dirty="0" smtClean="0"/>
              <a:t>standard </a:t>
            </a:r>
            <a:r>
              <a:rPr lang="en-US" dirty="0" smtClean="0"/>
              <a:t>image that can be used across hybrid infrastructure</a:t>
            </a:r>
          </a:p>
          <a:p>
            <a:r>
              <a:rPr lang="en-US" dirty="0" smtClean="0"/>
              <a:t>Included patches, middleware and sizing definitions into the build process</a:t>
            </a:r>
          </a:p>
          <a:p>
            <a:r>
              <a:rPr lang="en-US" dirty="0" smtClean="0"/>
              <a:t>Produced a </a:t>
            </a:r>
            <a:r>
              <a:rPr lang="en-US" b="1" dirty="0" smtClean="0"/>
              <a:t>coded artifact</a:t>
            </a:r>
            <a:r>
              <a:rPr lang="en-US" dirty="0" smtClean="0"/>
              <a:t> that can be used to collaborate, review and inspect easily the state of infrastructure</a:t>
            </a:r>
            <a:endParaRPr lang="en-US" dirty="0" smtClean="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5789" y="4642612"/>
            <a:ext cx="1308959" cy="19699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281" y="6195083"/>
            <a:ext cx="562217" cy="41751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176963"/>
            <a:ext cx="599281" cy="599281"/>
          </a:xfrm>
          <a:prstGeom prst="rect">
            <a:avLst/>
          </a:prstGeom>
        </p:spPr>
      </p:pic>
    </p:spTree>
    <p:extLst>
      <p:ext uri="{BB962C8B-B14F-4D97-AF65-F5344CB8AC3E}">
        <p14:creationId xmlns:p14="http://schemas.microsoft.com/office/powerpoint/2010/main" val="3196643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326" r="-1" b="-1"/>
          <a:stretch/>
        </p:blipFill>
        <p:spPr>
          <a:xfrm>
            <a:off x="7556408" y="10"/>
            <a:ext cx="4635591" cy="6857990"/>
          </a:xfrm>
          <a:prstGeom prst="rect">
            <a:avLst/>
          </a:prstGeom>
          <a:effectLst/>
        </p:spPr>
      </p:pic>
      <p:sp>
        <p:nvSpPr>
          <p:cNvPr id="2" name="Title 1"/>
          <p:cNvSpPr>
            <a:spLocks noGrp="1"/>
          </p:cNvSpPr>
          <p:nvPr>
            <p:ph type="title"/>
          </p:nvPr>
        </p:nvSpPr>
        <p:spPr>
          <a:xfrm>
            <a:off x="648930" y="297961"/>
            <a:ext cx="6586491" cy="1676603"/>
          </a:xfrm>
        </p:spPr>
        <p:txBody>
          <a:bodyPr>
            <a:normAutofit/>
          </a:bodyPr>
          <a:lstStyle/>
          <a:p>
            <a:r>
              <a:rPr lang="en-US" dirty="0"/>
              <a:t>Agenda	</a:t>
            </a:r>
          </a:p>
        </p:txBody>
      </p:sp>
      <p:sp>
        <p:nvSpPr>
          <p:cNvPr id="3" name="Content Placeholder 2"/>
          <p:cNvSpPr>
            <a:spLocks noGrp="1"/>
          </p:cNvSpPr>
          <p:nvPr>
            <p:ph idx="1"/>
          </p:nvPr>
        </p:nvSpPr>
        <p:spPr>
          <a:xfrm>
            <a:off x="648930" y="1598783"/>
            <a:ext cx="6586489" cy="4488866"/>
          </a:xfrm>
        </p:spPr>
        <p:txBody>
          <a:bodyPr>
            <a:normAutofit/>
          </a:bodyPr>
          <a:lstStyle/>
          <a:p>
            <a:r>
              <a:rPr lang="en-US" dirty="0" smtClean="0"/>
              <a:t>Introduction</a:t>
            </a:r>
          </a:p>
          <a:p>
            <a:r>
              <a:rPr lang="en-US" dirty="0" smtClean="0"/>
              <a:t>What is Dev Ops Culture</a:t>
            </a:r>
            <a:endParaRPr lang="en-US" dirty="0" smtClean="0"/>
          </a:p>
          <a:p>
            <a:r>
              <a:rPr lang="en-US" dirty="0" smtClean="0"/>
              <a:t>DevOps </a:t>
            </a:r>
            <a:r>
              <a:rPr lang="en-US" dirty="0" smtClean="0"/>
              <a:t>Defined</a:t>
            </a:r>
          </a:p>
          <a:p>
            <a:pPr lvl="1"/>
            <a:r>
              <a:rPr lang="en-US" dirty="0" smtClean="0"/>
              <a:t>Build/Test</a:t>
            </a:r>
          </a:p>
          <a:p>
            <a:pPr lvl="1"/>
            <a:r>
              <a:rPr lang="en-US" dirty="0" smtClean="0"/>
              <a:t>Package</a:t>
            </a:r>
          </a:p>
          <a:p>
            <a:pPr lvl="1"/>
            <a:r>
              <a:rPr lang="en-US" dirty="0" smtClean="0"/>
              <a:t>Provision</a:t>
            </a:r>
          </a:p>
          <a:p>
            <a:pPr lvl="1"/>
            <a:r>
              <a:rPr lang="en-US" dirty="0" smtClean="0"/>
              <a:t>Secure</a:t>
            </a:r>
            <a:endParaRPr lang="en-US" dirty="0" smtClean="0"/>
          </a:p>
          <a:p>
            <a:pPr lvl="1"/>
            <a:r>
              <a:rPr lang="en-US" dirty="0" smtClean="0"/>
              <a:t>Monitor</a:t>
            </a:r>
          </a:p>
          <a:p>
            <a:r>
              <a:rPr lang="en-US" dirty="0" smtClean="0"/>
              <a:t>Questions</a:t>
            </a:r>
            <a:endParaRPr lang="en-US" dirty="0"/>
          </a:p>
          <a:p>
            <a:endParaRPr lang="en-US" dirty="0"/>
          </a:p>
        </p:txBody>
      </p:sp>
    </p:spTree>
    <p:extLst>
      <p:ext uri="{BB962C8B-B14F-4D97-AF65-F5344CB8AC3E}">
        <p14:creationId xmlns:p14="http://schemas.microsoft.com/office/powerpoint/2010/main" val="36559370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6060" y="2861755"/>
            <a:ext cx="729465" cy="889592"/>
          </a:xfrm>
          <a:prstGeom prst="rect">
            <a:avLst/>
          </a:prstGeom>
        </p:spPr>
      </p:pic>
      <p:grpSp>
        <p:nvGrpSpPr>
          <p:cNvPr id="6" name="Group 5"/>
          <p:cNvGrpSpPr/>
          <p:nvPr/>
        </p:nvGrpSpPr>
        <p:grpSpPr>
          <a:xfrm>
            <a:off x="2945382" y="4117230"/>
            <a:ext cx="449409" cy="646026"/>
            <a:chOff x="1164921" y="200416"/>
            <a:chExt cx="1202498" cy="1728592"/>
          </a:xfrm>
        </p:grpSpPr>
        <p:sp>
          <p:nvSpPr>
            <p:cNvPr id="7" name="Triangle 6"/>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p:cNvGrpSpPr/>
          <p:nvPr/>
        </p:nvGrpSpPr>
        <p:grpSpPr>
          <a:xfrm>
            <a:off x="3486089" y="4124056"/>
            <a:ext cx="449409" cy="646026"/>
            <a:chOff x="1164921" y="200416"/>
            <a:chExt cx="1202498" cy="1728592"/>
          </a:xfrm>
        </p:grpSpPr>
        <p:sp>
          <p:nvSpPr>
            <p:cNvPr id="10" name="Triangle 9"/>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p:cNvGrpSpPr/>
          <p:nvPr/>
        </p:nvGrpSpPr>
        <p:grpSpPr>
          <a:xfrm>
            <a:off x="4026796" y="4124056"/>
            <a:ext cx="449409" cy="646026"/>
            <a:chOff x="1164921" y="200416"/>
            <a:chExt cx="1202498" cy="1728592"/>
          </a:xfrm>
        </p:grpSpPr>
        <p:sp>
          <p:nvSpPr>
            <p:cNvPr id="13" name="Triangle 12"/>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2505" y="3597632"/>
            <a:ext cx="551530" cy="551530"/>
          </a:xfrm>
          <a:prstGeom prst="rect">
            <a:avLst/>
          </a:prstGeom>
        </p:spPr>
      </p:pic>
      <p:sp>
        <p:nvSpPr>
          <p:cNvPr id="16" name="Right Arrow 15"/>
          <p:cNvSpPr/>
          <p:nvPr/>
        </p:nvSpPr>
        <p:spPr>
          <a:xfrm>
            <a:off x="6655658" y="3680341"/>
            <a:ext cx="859883" cy="363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7812028" y="3278463"/>
            <a:ext cx="788655" cy="1133692"/>
            <a:chOff x="1164921" y="200416"/>
            <a:chExt cx="1202498" cy="1728592"/>
          </a:xfrm>
        </p:grpSpPr>
        <p:sp>
          <p:nvSpPr>
            <p:cNvPr id="18" name="Triangle 17"/>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Ops</a:t>
              </a:r>
              <a:endParaRPr lang="en-US" dirty="0"/>
            </a:p>
          </p:txBody>
        </p:sp>
      </p:grpSp>
      <p:sp>
        <p:nvSpPr>
          <p:cNvPr id="20" name="Right Arrow 19"/>
          <p:cNvSpPr/>
          <p:nvPr/>
        </p:nvSpPr>
        <p:spPr>
          <a:xfrm>
            <a:off x="4640233" y="3691770"/>
            <a:ext cx="859883" cy="363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80851" y="1881990"/>
            <a:ext cx="651007" cy="979765"/>
          </a:xfrm>
          <a:prstGeom prst="rect">
            <a:avLst/>
          </a:prstGeom>
        </p:spPr>
      </p:pic>
      <p:sp>
        <p:nvSpPr>
          <p:cNvPr id="23" name="Bent-Up Arrow 22"/>
          <p:cNvSpPr/>
          <p:nvPr/>
        </p:nvSpPr>
        <p:spPr>
          <a:xfrm rot="10800000">
            <a:off x="3600910" y="2200947"/>
            <a:ext cx="4065017" cy="51334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00116" y="1822661"/>
            <a:ext cx="524514" cy="643576"/>
          </a:xfrm>
          <a:prstGeom prst="rect">
            <a:avLst/>
          </a:prstGeom>
        </p:spPr>
      </p:pic>
    </p:spTree>
    <p:extLst>
      <p:ext uri="{BB962C8B-B14F-4D97-AF65-F5344CB8AC3E}">
        <p14:creationId xmlns:p14="http://schemas.microsoft.com/office/powerpoint/2010/main" val="20077607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34276" y="803705"/>
            <a:ext cx="4208656" cy="3034857"/>
          </a:xfrm>
        </p:spPr>
        <p:txBody>
          <a:bodyPr vert="horz" lIns="91440" tIns="45720" rIns="91440" bIns="45720" rtlCol="0" anchor="b">
            <a:normAutofit/>
          </a:bodyPr>
          <a:lstStyle/>
          <a:p>
            <a:pPr algn="r"/>
            <a:r>
              <a:rPr lang="en-US" sz="5400" dirty="0" smtClean="0">
                <a:solidFill>
                  <a:srgbClr val="FFFFFF"/>
                </a:solidFill>
              </a:rPr>
              <a:t>Infrastructure as Code</a:t>
            </a:r>
            <a:endParaRPr lang="en-US" sz="5400" dirty="0">
              <a:solidFill>
                <a:srgbClr val="FFFFFF"/>
              </a:solidFill>
            </a:endParaRPr>
          </a:p>
        </p:txBody>
      </p:sp>
      <p:sp>
        <p:nvSpPr>
          <p:cNvPr id="3" name="Text Placeholder 2"/>
          <p:cNvSpPr>
            <a:spLocks noGrp="1"/>
          </p:cNvSpPr>
          <p:nvPr>
            <p:ph type="body" idx="1"/>
          </p:nvPr>
        </p:nvSpPr>
        <p:spPr>
          <a:xfrm>
            <a:off x="638921" y="4013165"/>
            <a:ext cx="4204012" cy="2205732"/>
          </a:xfrm>
        </p:spPr>
        <p:txBody>
          <a:bodyPr vert="horz" lIns="91440" tIns="45720" rIns="91440" bIns="45720" rtlCol="0" anchor="t">
            <a:normAutofit lnSpcReduction="10000"/>
          </a:bodyPr>
          <a:lstStyle/>
          <a:p>
            <a:pPr algn="r"/>
            <a:r>
              <a:rPr lang="en-US" sz="1800" dirty="0" smtClean="0">
                <a:solidFill>
                  <a:srgbClr val="FFFFFF"/>
                </a:solidFill>
              </a:rPr>
              <a:t>Write, Plan, Create, Change</a:t>
            </a:r>
            <a:endParaRPr lang="en-US" sz="1800" dirty="0">
              <a:solidFill>
                <a:srgbClr val="FFFFFF"/>
              </a:solidFill>
            </a:endParaRPr>
          </a:p>
          <a:p>
            <a:pPr algn="r"/>
            <a:endParaRPr lang="en-US" sz="1800" dirty="0" smtClean="0">
              <a:solidFill>
                <a:srgbClr val="FFFFFF"/>
              </a:solidFill>
            </a:endParaRPr>
          </a:p>
          <a:p>
            <a:pPr algn="r"/>
            <a:endParaRPr lang="en-US" sz="1800" dirty="0">
              <a:solidFill>
                <a:srgbClr val="FFFFFF"/>
              </a:solidFill>
            </a:endParaRPr>
          </a:p>
          <a:p>
            <a:pPr algn="r"/>
            <a:endParaRPr lang="en-US" sz="1800" dirty="0" smtClean="0">
              <a:solidFill>
                <a:srgbClr val="FFFFFF"/>
              </a:solidFill>
            </a:endParaRPr>
          </a:p>
          <a:p>
            <a:pPr algn="r"/>
            <a:endParaRPr lang="en-US" sz="1800" dirty="0">
              <a:solidFill>
                <a:srgbClr val="FFFFFF"/>
              </a:solidFill>
            </a:endParaRPr>
          </a:p>
          <a:p>
            <a:pPr algn="r"/>
            <a:r>
              <a:rPr lang="en-US" sz="1800" dirty="0" smtClean="0">
                <a:solidFill>
                  <a:srgbClr val="FFFFFF"/>
                </a:solidFill>
              </a:rPr>
              <a:t>Change Automation</a:t>
            </a:r>
            <a:endParaRPr lang="en-US" sz="1800" dirty="0">
              <a:solidFill>
                <a:srgbClr val="FFFFFF"/>
              </a:solidFill>
            </a:endParaRPr>
          </a:p>
        </p:txBody>
      </p:sp>
      <p:pic>
        <p:nvPicPr>
          <p:cNvPr id="8"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699753"/>
            <a:ext cx="5459470" cy="5459470"/>
          </a:xfrm>
          <a:prstGeom prst="rect">
            <a:avLst/>
          </a:prstGeom>
        </p:spPr>
      </p:pic>
      <p:sp>
        <p:nvSpPr>
          <p:cNvPr id="6" name="TextBox 5"/>
          <p:cNvSpPr txBox="1"/>
          <p:nvPr/>
        </p:nvSpPr>
        <p:spPr>
          <a:xfrm>
            <a:off x="9001125" y="5141679"/>
            <a:ext cx="4611745" cy="1077218"/>
          </a:xfrm>
          <a:prstGeom prst="rect">
            <a:avLst/>
          </a:prstGeom>
          <a:noFill/>
        </p:spPr>
        <p:txBody>
          <a:bodyPr wrap="square" rtlCol="0">
            <a:spAutoFit/>
          </a:bodyPr>
          <a:lstStyle/>
          <a:p>
            <a:r>
              <a:rPr lang="en-US" sz="3200" b="1" dirty="0" err="1" smtClean="0"/>
              <a:t>HashiCorp</a:t>
            </a:r>
            <a:r>
              <a:rPr lang="en-US" sz="3200" b="1" dirty="0" smtClean="0"/>
              <a:t> </a:t>
            </a:r>
          </a:p>
          <a:p>
            <a:r>
              <a:rPr lang="en-US" sz="3200" b="1" dirty="0"/>
              <a:t>	</a:t>
            </a:r>
            <a:r>
              <a:rPr lang="en-US" sz="3200" b="1" dirty="0" smtClean="0"/>
              <a:t>Terraform</a:t>
            </a:r>
            <a:endParaRPr lang="en-US" sz="3200" b="1" dirty="0"/>
          </a:p>
        </p:txBody>
      </p:sp>
    </p:spTree>
    <p:extLst>
      <p:ext uri="{BB962C8B-B14F-4D97-AF65-F5344CB8AC3E}">
        <p14:creationId xmlns:p14="http://schemas.microsoft.com/office/powerpoint/2010/main" val="20224551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Terraform is</a:t>
            </a:r>
            <a:r>
              <a:rPr lang="mr-IN" dirty="0" smtClean="0"/>
              <a:t>…</a:t>
            </a:r>
            <a:endParaRPr lang="en-US" dirty="0"/>
          </a:p>
        </p:txBody>
      </p:sp>
      <p:sp>
        <p:nvSpPr>
          <p:cNvPr id="3" name="Content Placeholder 2"/>
          <p:cNvSpPr>
            <a:spLocks noGrp="1"/>
          </p:cNvSpPr>
          <p:nvPr>
            <p:ph idx="1"/>
          </p:nvPr>
        </p:nvSpPr>
        <p:spPr/>
        <p:txBody>
          <a:bodyPr/>
          <a:lstStyle/>
          <a:p>
            <a:r>
              <a:rPr lang="en-US" dirty="0" smtClean="0"/>
              <a:t>Terraform is a workflow for designing, planning, building and changing infrastructure and its topology </a:t>
            </a:r>
            <a:endParaRPr lang="en-US" b="1" dirty="0" smtClean="0"/>
          </a:p>
          <a:p>
            <a:r>
              <a:rPr lang="en-US" dirty="0" smtClean="0"/>
              <a:t>Designed to be modular</a:t>
            </a:r>
          </a:p>
          <a:p>
            <a:r>
              <a:rPr lang="en-US" dirty="0" smtClean="0"/>
              <a:t>Customized via variables</a:t>
            </a:r>
          </a:p>
          <a:p>
            <a:r>
              <a:rPr lang="en-US" dirty="0" smtClean="0"/>
              <a:t>Cloud agnostic</a:t>
            </a:r>
          </a:p>
          <a:p>
            <a:r>
              <a:rPr lang="en-US" dirty="0" smtClean="0"/>
              <a:t>Terraform uses the concept of Infrastructure as Code to define desired state</a:t>
            </a:r>
            <a:endParaRPr lang="en-US" dirty="0"/>
          </a:p>
        </p:txBody>
      </p:sp>
      <p:pic>
        <p:nvPicPr>
          <p:cNvPr id="8"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9035" y="4594372"/>
            <a:ext cx="2263628" cy="2263628"/>
          </a:xfrm>
          <a:prstGeom prst="rect">
            <a:avLst/>
          </a:prstGeom>
        </p:spPr>
      </p:pic>
    </p:spTree>
    <p:extLst>
      <p:ext uri="{BB962C8B-B14F-4D97-AF65-F5344CB8AC3E}">
        <p14:creationId xmlns:p14="http://schemas.microsoft.com/office/powerpoint/2010/main" val="5062191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as Code</a:t>
            </a:r>
            <a:endParaRPr lang="en-US" dirty="0"/>
          </a:p>
        </p:txBody>
      </p:sp>
      <p:sp>
        <p:nvSpPr>
          <p:cNvPr id="3" name="Content Placeholder 2"/>
          <p:cNvSpPr>
            <a:spLocks noGrp="1"/>
          </p:cNvSpPr>
          <p:nvPr>
            <p:ph idx="1"/>
          </p:nvPr>
        </p:nvSpPr>
        <p:spPr/>
        <p:txBody>
          <a:bodyPr>
            <a:normAutofit lnSpcReduction="10000"/>
          </a:bodyPr>
          <a:lstStyle/>
          <a:p>
            <a:r>
              <a:rPr lang="en-US" dirty="0" smtClean="0"/>
              <a:t>Codification of everything from </a:t>
            </a:r>
          </a:p>
          <a:p>
            <a:pPr lvl="1"/>
            <a:r>
              <a:rPr lang="en-US" dirty="0"/>
              <a:t>N</a:t>
            </a:r>
            <a:r>
              <a:rPr lang="en-US" dirty="0" smtClean="0"/>
              <a:t>etwork requirements</a:t>
            </a:r>
          </a:p>
          <a:p>
            <a:pPr lvl="2"/>
            <a:r>
              <a:rPr lang="en-US" dirty="0" smtClean="0"/>
              <a:t>Ingress/egress</a:t>
            </a:r>
          </a:p>
          <a:p>
            <a:pPr lvl="2"/>
            <a:r>
              <a:rPr lang="en-US" dirty="0" smtClean="0"/>
              <a:t>Protocol</a:t>
            </a:r>
          </a:p>
          <a:p>
            <a:pPr lvl="2"/>
            <a:r>
              <a:rPr lang="en-US" dirty="0" err="1" smtClean="0"/>
              <a:t>Vpc</a:t>
            </a:r>
            <a:endParaRPr lang="en-US" dirty="0"/>
          </a:p>
          <a:p>
            <a:pPr lvl="2"/>
            <a:r>
              <a:rPr lang="en-US" dirty="0" smtClean="0"/>
              <a:t>Routing </a:t>
            </a:r>
          </a:p>
          <a:p>
            <a:pPr lvl="1"/>
            <a:r>
              <a:rPr lang="en-US" dirty="0" smtClean="0"/>
              <a:t>Server specifications</a:t>
            </a:r>
          </a:p>
          <a:p>
            <a:pPr lvl="2"/>
            <a:r>
              <a:rPr lang="en-US" dirty="0" smtClean="0"/>
              <a:t>RAM/CPU</a:t>
            </a:r>
          </a:p>
          <a:p>
            <a:pPr lvl="1"/>
            <a:r>
              <a:rPr lang="en-US" dirty="0"/>
              <a:t>M</a:t>
            </a:r>
            <a:r>
              <a:rPr lang="en-US" dirty="0" smtClean="0"/>
              <a:t>iddleware specifications</a:t>
            </a:r>
          </a:p>
          <a:p>
            <a:pPr lvl="2"/>
            <a:r>
              <a:rPr lang="en-US" dirty="0" smtClean="0"/>
              <a:t>Middleware version</a:t>
            </a:r>
          </a:p>
          <a:p>
            <a:pPr lvl="2"/>
            <a:r>
              <a:rPr lang="en-US" dirty="0" err="1" smtClean="0"/>
              <a:t>Env</a:t>
            </a:r>
            <a:r>
              <a:rPr lang="en-US" dirty="0" smtClean="0"/>
              <a:t> variables</a:t>
            </a:r>
          </a:p>
          <a:p>
            <a:pPr lvl="2"/>
            <a:r>
              <a:rPr lang="en-US" dirty="0" smtClean="0"/>
              <a:t>User accounts</a:t>
            </a:r>
          </a:p>
          <a:p>
            <a:endParaRPr lang="en-US" dirty="0" smtClean="0"/>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7487" y="516447"/>
            <a:ext cx="1066980" cy="130917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8527" y="2413000"/>
            <a:ext cx="825500" cy="825500"/>
          </a:xfrm>
          <a:prstGeom prst="rect">
            <a:avLst/>
          </a:prstGeom>
        </p:spPr>
      </p:pic>
      <p:grpSp>
        <p:nvGrpSpPr>
          <p:cNvPr id="9" name="Group 8"/>
          <p:cNvGrpSpPr/>
          <p:nvPr/>
        </p:nvGrpSpPr>
        <p:grpSpPr>
          <a:xfrm>
            <a:off x="10382755" y="1158847"/>
            <a:ext cx="779713" cy="1120838"/>
            <a:chOff x="1164921" y="200416"/>
            <a:chExt cx="1202498" cy="1728592"/>
          </a:xfrm>
        </p:grpSpPr>
        <p:sp>
          <p:nvSpPr>
            <p:cNvPr id="10" name="Triangle 9"/>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a:t>
              </a:r>
              <a:endParaRPr lang="en-US" dirty="0"/>
            </a:p>
          </p:txBody>
        </p:sp>
      </p:grpSp>
      <p:grpSp>
        <p:nvGrpSpPr>
          <p:cNvPr id="15" name="Group 14"/>
          <p:cNvGrpSpPr/>
          <p:nvPr/>
        </p:nvGrpSpPr>
        <p:grpSpPr>
          <a:xfrm>
            <a:off x="10444491" y="3019209"/>
            <a:ext cx="717977" cy="1032092"/>
            <a:chOff x="1164921" y="200416"/>
            <a:chExt cx="1202498" cy="1728592"/>
          </a:xfrm>
        </p:grpSpPr>
        <p:sp>
          <p:nvSpPr>
            <p:cNvPr id="16" name="Triangle 15"/>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a:t>
              </a:r>
              <a:endParaRPr lang="en-US" dirty="0"/>
            </a:p>
          </p:txBody>
        </p:sp>
      </p:grpSp>
      <p:grpSp>
        <p:nvGrpSpPr>
          <p:cNvPr id="18" name="Group 17"/>
          <p:cNvGrpSpPr/>
          <p:nvPr/>
        </p:nvGrpSpPr>
        <p:grpSpPr>
          <a:xfrm>
            <a:off x="11353800" y="1975109"/>
            <a:ext cx="788655" cy="1133692"/>
            <a:chOff x="1164921" y="200416"/>
            <a:chExt cx="1202498" cy="1728592"/>
          </a:xfrm>
        </p:grpSpPr>
        <p:sp>
          <p:nvSpPr>
            <p:cNvPr id="19" name="Triangle 18"/>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Ops</a:t>
              </a:r>
              <a:endParaRPr lang="en-US" dirty="0"/>
            </a:p>
          </p:txBody>
        </p:sp>
      </p:grpSp>
      <p:cxnSp>
        <p:nvCxnSpPr>
          <p:cNvPr id="22" name="Straight Arrow Connector 21"/>
          <p:cNvCxnSpPr/>
          <p:nvPr/>
        </p:nvCxnSpPr>
        <p:spPr>
          <a:xfrm flipH="1">
            <a:off x="9633727" y="1975109"/>
            <a:ext cx="653273" cy="747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9873555" y="2750858"/>
            <a:ext cx="1288913" cy="49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9633728" y="3013084"/>
            <a:ext cx="653272" cy="477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9075693" y="1854109"/>
            <a:ext cx="96016" cy="396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Cloud 31"/>
          <p:cNvSpPr/>
          <p:nvPr/>
        </p:nvSpPr>
        <p:spPr>
          <a:xfrm rot="464927">
            <a:off x="7547898" y="4511688"/>
            <a:ext cx="3151604" cy="193280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8866526" y="3504071"/>
            <a:ext cx="418334" cy="879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wn Arrow 33"/>
          <p:cNvSpPr/>
          <p:nvPr/>
        </p:nvSpPr>
        <p:spPr>
          <a:xfrm>
            <a:off x="8854602" y="1853294"/>
            <a:ext cx="430257" cy="445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453" y="5022697"/>
            <a:ext cx="573657" cy="703873"/>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6073" y="4774218"/>
            <a:ext cx="573657" cy="703873"/>
          </a:xfrm>
          <a:prstGeom prst="rect">
            <a:avLst/>
          </a:prstGeom>
        </p:spPr>
      </p:pic>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4448" y="5503943"/>
            <a:ext cx="573657" cy="703873"/>
          </a:xfrm>
          <a:prstGeom prst="rect">
            <a:avLst/>
          </a:prstGeom>
        </p:spPr>
      </p:pic>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4859" y="4800070"/>
            <a:ext cx="573657" cy="703873"/>
          </a:xfrm>
          <a:prstGeom prst="rect">
            <a:avLst/>
          </a:prstGeom>
        </p:spPr>
      </p:pic>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4930" y="5231390"/>
            <a:ext cx="573657" cy="703873"/>
          </a:xfrm>
          <a:prstGeom prst="rect">
            <a:avLst/>
          </a:prstGeom>
        </p:spPr>
      </p:pic>
    </p:spTree>
    <p:extLst>
      <p:ext uri="{BB962C8B-B14F-4D97-AF65-F5344CB8AC3E}">
        <p14:creationId xmlns:p14="http://schemas.microsoft.com/office/powerpoint/2010/main" val="21107959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687" y="3483560"/>
            <a:ext cx="1066980" cy="130917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1316" y="3821642"/>
            <a:ext cx="825500" cy="825500"/>
          </a:xfrm>
          <a:prstGeom prst="rect">
            <a:avLst/>
          </a:prstGeom>
        </p:spPr>
      </p:pic>
      <p:cxnSp>
        <p:nvCxnSpPr>
          <p:cNvPr id="13" name="Straight Arrow Connector 12"/>
          <p:cNvCxnSpPr/>
          <p:nvPr/>
        </p:nvCxnSpPr>
        <p:spPr>
          <a:xfrm>
            <a:off x="3410063" y="2803379"/>
            <a:ext cx="1264404" cy="796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892937" y="2852353"/>
            <a:ext cx="0" cy="631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194179" y="2872084"/>
            <a:ext cx="972180" cy="65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loud 16"/>
          <p:cNvSpPr/>
          <p:nvPr/>
        </p:nvSpPr>
        <p:spPr>
          <a:xfrm rot="464927">
            <a:off x="6801983" y="3262697"/>
            <a:ext cx="3151604" cy="193280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rot="16200000">
            <a:off x="5751172" y="3783783"/>
            <a:ext cx="418334" cy="879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rot="16200000">
            <a:off x="3829363" y="4000482"/>
            <a:ext cx="430257" cy="445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1538" y="3773706"/>
            <a:ext cx="573657" cy="703873"/>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0158" y="3525227"/>
            <a:ext cx="573657" cy="703873"/>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8533" y="4254952"/>
            <a:ext cx="573657" cy="703873"/>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8944" y="3551079"/>
            <a:ext cx="573657" cy="703873"/>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9015" y="3982399"/>
            <a:ext cx="573657" cy="703873"/>
          </a:xfrm>
          <a:prstGeom prst="rect">
            <a:avLst/>
          </a:prstGeom>
        </p:spPr>
      </p:pic>
      <p:grpSp>
        <p:nvGrpSpPr>
          <p:cNvPr id="25" name="Group 24"/>
          <p:cNvGrpSpPr/>
          <p:nvPr/>
        </p:nvGrpSpPr>
        <p:grpSpPr>
          <a:xfrm>
            <a:off x="3041953" y="1612067"/>
            <a:ext cx="779713" cy="1120838"/>
            <a:chOff x="1164921" y="200416"/>
            <a:chExt cx="1202498" cy="1728592"/>
          </a:xfrm>
        </p:grpSpPr>
        <p:sp>
          <p:nvSpPr>
            <p:cNvPr id="26" name="Triangle 25"/>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a:t>
              </a:r>
              <a:endParaRPr lang="en-US" dirty="0"/>
            </a:p>
          </p:txBody>
        </p:sp>
      </p:grpSp>
      <p:grpSp>
        <p:nvGrpSpPr>
          <p:cNvPr id="28" name="Group 27"/>
          <p:cNvGrpSpPr/>
          <p:nvPr/>
        </p:nvGrpSpPr>
        <p:grpSpPr>
          <a:xfrm>
            <a:off x="5807371" y="1673946"/>
            <a:ext cx="717977" cy="1032092"/>
            <a:chOff x="1164921" y="200416"/>
            <a:chExt cx="1202498" cy="1728592"/>
          </a:xfrm>
        </p:grpSpPr>
        <p:sp>
          <p:nvSpPr>
            <p:cNvPr id="29" name="Triangle 28"/>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a:t>
              </a:r>
              <a:endParaRPr lang="en-US" dirty="0"/>
            </a:p>
          </p:txBody>
        </p:sp>
      </p:grpSp>
      <p:grpSp>
        <p:nvGrpSpPr>
          <p:cNvPr id="31" name="Group 30"/>
          <p:cNvGrpSpPr/>
          <p:nvPr/>
        </p:nvGrpSpPr>
        <p:grpSpPr>
          <a:xfrm>
            <a:off x="4498610" y="1591655"/>
            <a:ext cx="788655" cy="1133692"/>
            <a:chOff x="1164921" y="200416"/>
            <a:chExt cx="1202498" cy="1728592"/>
          </a:xfrm>
        </p:grpSpPr>
        <p:sp>
          <p:nvSpPr>
            <p:cNvPr id="32" name="Triangle 31"/>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Ops</a:t>
              </a:r>
              <a:endParaRPr lang="en-US" dirty="0"/>
            </a:p>
          </p:txBody>
        </p:sp>
      </p:grpSp>
    </p:spTree>
    <p:extLst>
      <p:ext uri="{BB962C8B-B14F-4D97-AF65-F5344CB8AC3E}">
        <p14:creationId xmlns:p14="http://schemas.microsoft.com/office/powerpoint/2010/main" val="3666602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p:cNvCxnSpPr/>
          <p:nvPr/>
        </p:nvCxnSpPr>
        <p:spPr>
          <a:xfrm flipV="1">
            <a:off x="1089186" y="3835150"/>
            <a:ext cx="927527" cy="733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155777" y="3916719"/>
            <a:ext cx="0" cy="578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2363940" y="3925291"/>
            <a:ext cx="642632" cy="569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7749976" y="2612926"/>
            <a:ext cx="2105640" cy="1291340"/>
            <a:chOff x="3355042" y="5091551"/>
            <a:chExt cx="2105640" cy="1291340"/>
          </a:xfrm>
        </p:grpSpPr>
        <p:sp>
          <p:nvSpPr>
            <p:cNvPr id="17" name="Cloud 16"/>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grpSp>
        <p:nvGrpSpPr>
          <p:cNvPr id="25" name="Group 24"/>
          <p:cNvGrpSpPr/>
          <p:nvPr/>
        </p:nvGrpSpPr>
        <p:grpSpPr>
          <a:xfrm>
            <a:off x="919103" y="4738038"/>
            <a:ext cx="520939" cy="748851"/>
            <a:chOff x="1164921" y="200416"/>
            <a:chExt cx="1202498" cy="1728592"/>
          </a:xfrm>
        </p:grpSpPr>
        <p:sp>
          <p:nvSpPr>
            <p:cNvPr id="26" name="Triangle 25"/>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p:nvPr/>
        </p:nvGrpSpPr>
        <p:grpSpPr>
          <a:xfrm>
            <a:off x="2766725" y="4779380"/>
            <a:ext cx="479692" cy="689558"/>
            <a:chOff x="1164921" y="200416"/>
            <a:chExt cx="1202498" cy="1728592"/>
          </a:xfrm>
        </p:grpSpPr>
        <p:sp>
          <p:nvSpPr>
            <p:cNvPr id="29" name="Triangle 28"/>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p:cNvGrpSpPr/>
          <p:nvPr/>
        </p:nvGrpSpPr>
        <p:grpSpPr>
          <a:xfrm>
            <a:off x="1892320" y="4724400"/>
            <a:ext cx="526914" cy="757439"/>
            <a:chOff x="1164921" y="200416"/>
            <a:chExt cx="1202498" cy="1728592"/>
          </a:xfrm>
        </p:grpSpPr>
        <p:sp>
          <p:nvSpPr>
            <p:cNvPr id="32" name="Triangle 31"/>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199" y="2939642"/>
            <a:ext cx="712867" cy="874684"/>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0766" y="3165521"/>
            <a:ext cx="551530" cy="551530"/>
          </a:xfrm>
          <a:prstGeom prst="rect">
            <a:avLst/>
          </a:prstGeom>
        </p:spPr>
      </p:pic>
      <p:cxnSp>
        <p:nvCxnSpPr>
          <p:cNvPr id="37" name="Straight Arrow Connector 36"/>
          <p:cNvCxnSpPr/>
          <p:nvPr/>
        </p:nvCxnSpPr>
        <p:spPr>
          <a:xfrm>
            <a:off x="1165044" y="2485202"/>
            <a:ext cx="844770" cy="53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155777" y="2517922"/>
            <a:ext cx="0" cy="421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2357042" y="2531105"/>
            <a:ext cx="649530" cy="434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Down Arrow 41"/>
          <p:cNvSpPr/>
          <p:nvPr/>
        </p:nvSpPr>
        <p:spPr>
          <a:xfrm rot="16200000">
            <a:off x="1445185" y="3285007"/>
            <a:ext cx="287462" cy="297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p:cNvGrpSpPr/>
          <p:nvPr/>
        </p:nvGrpSpPr>
        <p:grpSpPr>
          <a:xfrm>
            <a:off x="919103" y="1689267"/>
            <a:ext cx="520939" cy="748851"/>
            <a:chOff x="1164921" y="200416"/>
            <a:chExt cx="1202498" cy="1728592"/>
          </a:xfrm>
        </p:grpSpPr>
        <p:sp>
          <p:nvSpPr>
            <p:cNvPr id="55" name="Triangle 54"/>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 name="Group 48"/>
          <p:cNvGrpSpPr/>
          <p:nvPr/>
        </p:nvGrpSpPr>
        <p:grpSpPr>
          <a:xfrm>
            <a:off x="2766725" y="1730609"/>
            <a:ext cx="479692" cy="689558"/>
            <a:chOff x="1164921" y="200416"/>
            <a:chExt cx="1202498" cy="1728592"/>
          </a:xfrm>
        </p:grpSpPr>
        <p:sp>
          <p:nvSpPr>
            <p:cNvPr id="53" name="Triangle 52"/>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 name="Group 49"/>
          <p:cNvGrpSpPr/>
          <p:nvPr/>
        </p:nvGrpSpPr>
        <p:grpSpPr>
          <a:xfrm>
            <a:off x="1892320" y="1675629"/>
            <a:ext cx="526914" cy="757439"/>
            <a:chOff x="1164921" y="200416"/>
            <a:chExt cx="1202498" cy="1728592"/>
          </a:xfrm>
        </p:grpSpPr>
        <p:sp>
          <p:nvSpPr>
            <p:cNvPr id="51" name="Triangle 50"/>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p:cNvSpPr txBox="1"/>
          <p:nvPr/>
        </p:nvSpPr>
        <p:spPr>
          <a:xfrm>
            <a:off x="3975648" y="291481"/>
            <a:ext cx="1944823" cy="369332"/>
          </a:xfrm>
          <a:prstGeom prst="rect">
            <a:avLst/>
          </a:prstGeom>
          <a:noFill/>
        </p:spPr>
        <p:txBody>
          <a:bodyPr wrap="square" rtlCol="0">
            <a:spAutoFit/>
          </a:bodyPr>
          <a:lstStyle/>
          <a:p>
            <a:r>
              <a:rPr lang="en-US" smtClean="0"/>
              <a:t>EU Data Center</a:t>
            </a:r>
            <a:endParaRPr lang="en-US"/>
          </a:p>
        </p:txBody>
      </p:sp>
      <p:sp>
        <p:nvSpPr>
          <p:cNvPr id="57" name="TextBox 56"/>
          <p:cNvSpPr txBox="1"/>
          <p:nvPr/>
        </p:nvSpPr>
        <p:spPr>
          <a:xfrm>
            <a:off x="4231559" y="5399347"/>
            <a:ext cx="1719801" cy="369332"/>
          </a:xfrm>
          <a:prstGeom prst="rect">
            <a:avLst/>
          </a:prstGeom>
          <a:noFill/>
        </p:spPr>
        <p:txBody>
          <a:bodyPr wrap="square" rtlCol="0">
            <a:spAutoFit/>
          </a:bodyPr>
          <a:lstStyle/>
          <a:p>
            <a:r>
              <a:rPr lang="en-US" dirty="0" smtClean="0"/>
              <a:t>NA Data Center</a:t>
            </a:r>
            <a:endParaRPr lang="en-US" dirty="0"/>
          </a:p>
        </p:txBody>
      </p:sp>
      <p:sp>
        <p:nvSpPr>
          <p:cNvPr id="58" name="Down Arrow 57"/>
          <p:cNvSpPr/>
          <p:nvPr/>
        </p:nvSpPr>
        <p:spPr>
          <a:xfrm rot="14606800">
            <a:off x="3557773" y="1714626"/>
            <a:ext cx="449296" cy="2019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p:cNvGrpSpPr/>
          <p:nvPr/>
        </p:nvGrpSpPr>
        <p:grpSpPr>
          <a:xfrm>
            <a:off x="4060129" y="917516"/>
            <a:ext cx="2105640" cy="1291340"/>
            <a:chOff x="3355042" y="5091551"/>
            <a:chExt cx="2105640" cy="1291340"/>
          </a:xfrm>
        </p:grpSpPr>
        <p:sp>
          <p:nvSpPr>
            <p:cNvPr id="60" name="Cloud 59"/>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65" name="Picture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grpSp>
        <p:nvGrpSpPr>
          <p:cNvPr id="66" name="Group 65"/>
          <p:cNvGrpSpPr/>
          <p:nvPr/>
        </p:nvGrpSpPr>
        <p:grpSpPr>
          <a:xfrm>
            <a:off x="4031785" y="3959056"/>
            <a:ext cx="2105640" cy="1291340"/>
            <a:chOff x="3355042" y="5091551"/>
            <a:chExt cx="2105640" cy="1291340"/>
          </a:xfrm>
        </p:grpSpPr>
        <p:sp>
          <p:nvSpPr>
            <p:cNvPr id="67" name="Cloud 66"/>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71" name="Picture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72" name="Picture 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sp>
        <p:nvSpPr>
          <p:cNvPr id="87" name="Down Arrow 86"/>
          <p:cNvSpPr/>
          <p:nvPr/>
        </p:nvSpPr>
        <p:spPr>
          <a:xfrm rot="17552033">
            <a:off x="3264655" y="3036554"/>
            <a:ext cx="449296" cy="13928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p:cNvGrpSpPr/>
          <p:nvPr/>
        </p:nvGrpSpPr>
        <p:grpSpPr>
          <a:xfrm>
            <a:off x="7708591" y="874073"/>
            <a:ext cx="2105640" cy="1291340"/>
            <a:chOff x="3355042" y="5091551"/>
            <a:chExt cx="2105640" cy="1291340"/>
          </a:xfrm>
        </p:grpSpPr>
        <p:sp>
          <p:nvSpPr>
            <p:cNvPr id="89" name="Cloud 88"/>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91" name="Picture 9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92" name="Picture 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93" name="Picture 9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94" name="Picture 9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grpSp>
        <p:nvGrpSpPr>
          <p:cNvPr id="95" name="Group 94"/>
          <p:cNvGrpSpPr/>
          <p:nvPr/>
        </p:nvGrpSpPr>
        <p:grpSpPr>
          <a:xfrm>
            <a:off x="7786034" y="4285540"/>
            <a:ext cx="2105640" cy="1291340"/>
            <a:chOff x="3355042" y="5091551"/>
            <a:chExt cx="2105640" cy="1291340"/>
          </a:xfrm>
        </p:grpSpPr>
        <p:sp>
          <p:nvSpPr>
            <p:cNvPr id="96" name="Cloud 95"/>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7" name="Picture 9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98" name="Picture 9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99" name="Picture 9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100" name="Picture 9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101" name="Picture 1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sp>
        <p:nvSpPr>
          <p:cNvPr id="102" name="Down Arrow 101"/>
          <p:cNvSpPr/>
          <p:nvPr/>
        </p:nvSpPr>
        <p:spPr>
          <a:xfrm rot="16200000">
            <a:off x="5022077" y="910777"/>
            <a:ext cx="449296" cy="47688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Down Arrow 103"/>
          <p:cNvSpPr/>
          <p:nvPr/>
        </p:nvSpPr>
        <p:spPr>
          <a:xfrm rot="14606800">
            <a:off x="6873108" y="1431414"/>
            <a:ext cx="449296" cy="2019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Down Arrow 104"/>
          <p:cNvSpPr/>
          <p:nvPr/>
        </p:nvSpPr>
        <p:spPr>
          <a:xfrm rot="18216299">
            <a:off x="6661305" y="3160740"/>
            <a:ext cx="449296" cy="2019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8" name="Picture 10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0731" y="4631670"/>
            <a:ext cx="1463396" cy="1463396"/>
          </a:xfrm>
          <a:prstGeom prst="rect">
            <a:avLst/>
          </a:prstGeom>
        </p:spPr>
      </p:pic>
      <p:pic>
        <p:nvPicPr>
          <p:cNvPr id="109" name="Picture 10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54116" y="3424608"/>
            <a:ext cx="916626" cy="523786"/>
          </a:xfrm>
          <a:prstGeom prst="rect">
            <a:avLst/>
          </a:prstGeom>
        </p:spPr>
      </p:pic>
      <p:pic>
        <p:nvPicPr>
          <p:cNvPr id="110" name="Picture 10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27199" y="1710725"/>
            <a:ext cx="1252896" cy="877126"/>
          </a:xfrm>
          <a:prstGeom prst="rect">
            <a:avLst/>
          </a:prstGeom>
        </p:spPr>
      </p:pic>
    </p:spTree>
    <p:extLst>
      <p:ext uri="{BB962C8B-B14F-4D97-AF65-F5344CB8AC3E}">
        <p14:creationId xmlns:p14="http://schemas.microsoft.com/office/powerpoint/2010/main" val="19666142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as Code at a Glance</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523875" cy="523875"/>
          </a:xfr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858" y="3220244"/>
            <a:ext cx="562217" cy="417512"/>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794" y="4643437"/>
            <a:ext cx="599281" cy="599281"/>
          </a:xfrm>
          <a:prstGeom prst="rect">
            <a:avLst/>
          </a:prstGeom>
        </p:spPr>
      </p:pic>
      <p:sp>
        <p:nvSpPr>
          <p:cNvPr id="14" name="TextBox 13"/>
          <p:cNvSpPr txBox="1"/>
          <p:nvPr/>
        </p:nvSpPr>
        <p:spPr>
          <a:xfrm>
            <a:off x="1536700" y="1762522"/>
            <a:ext cx="9410700" cy="646331"/>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Automate your deployment and recovery process</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Enables easy review of resources, allocated cost and consumption</a:t>
            </a:r>
            <a:endParaRPr lang="en-US" dirty="0"/>
          </a:p>
        </p:txBody>
      </p:sp>
      <p:sp>
        <p:nvSpPr>
          <p:cNvPr id="15" name="TextBox 14"/>
          <p:cNvSpPr txBox="1"/>
          <p:nvPr/>
        </p:nvSpPr>
        <p:spPr>
          <a:xfrm>
            <a:off x="1536700" y="3259734"/>
            <a:ext cx="9410700" cy="1200329"/>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Significantly speeds up application and infrastructure development by automating tasks</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Focus on Mean Time to Recovery</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Enable faster iteration over artifacts through </a:t>
            </a:r>
            <a:r>
              <a:rPr lang="en-US" dirty="0" err="1" smtClean="0"/>
              <a:t>composable</a:t>
            </a:r>
            <a:r>
              <a:rPr lang="en-US" dirty="0" smtClean="0"/>
              <a:t> and an ephemeral code base</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endParaRPr lang="en-US" dirty="0" smtClean="0"/>
          </a:p>
        </p:txBody>
      </p:sp>
      <p:sp>
        <p:nvSpPr>
          <p:cNvPr id="16" name="TextBox 15"/>
          <p:cNvSpPr txBox="1"/>
          <p:nvPr/>
        </p:nvSpPr>
        <p:spPr>
          <a:xfrm>
            <a:off x="1536700" y="4703762"/>
            <a:ext cx="9410700" cy="923330"/>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Reducing human errors through automation</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Allows for Security to be injected into any portion of the development life cycle</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“Uniqueness breeds vulnerability” </a:t>
            </a:r>
            <a:endParaRPr lang="en-US" dirty="0"/>
          </a:p>
        </p:txBody>
      </p:sp>
    </p:spTree>
    <p:extLst>
      <p:ext uri="{BB962C8B-B14F-4D97-AF65-F5344CB8AC3E}">
        <p14:creationId xmlns:p14="http://schemas.microsoft.com/office/powerpoint/2010/main" val="4436433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76193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Pick a provider (or multiple)</a:t>
            </a:r>
          </a:p>
          <a:p>
            <a:pPr lvl="1"/>
            <a:r>
              <a:rPr lang="en-US" dirty="0" smtClean="0"/>
              <a:t>AWS</a:t>
            </a:r>
          </a:p>
          <a:p>
            <a:pPr lvl="1"/>
            <a:r>
              <a:rPr lang="en-US" dirty="0" smtClean="0"/>
              <a:t>Azure</a:t>
            </a:r>
          </a:p>
          <a:p>
            <a:pPr lvl="1"/>
            <a:r>
              <a:rPr lang="en-US" dirty="0" smtClean="0"/>
              <a:t>Google Cloud</a:t>
            </a:r>
            <a:endParaRPr lang="en-US" dirty="0"/>
          </a:p>
        </p:txBody>
      </p:sp>
      <p:sp>
        <p:nvSpPr>
          <p:cNvPr id="4" name="Content Placeholder 3"/>
          <p:cNvSpPr>
            <a:spLocks noGrp="1"/>
          </p:cNvSpPr>
          <p:nvPr>
            <p:ph sz="half" idx="2"/>
          </p:nvPr>
        </p:nvSpPr>
        <p:spPr>
          <a:xfrm>
            <a:off x="6168088" y="1825625"/>
            <a:ext cx="5790156" cy="4351338"/>
          </a:xfrm>
        </p:spPr>
        <p:txBody>
          <a:bodyPr>
            <a:normAutofit fontScale="92500" lnSpcReduction="20000"/>
          </a:bodyPr>
          <a:lstStyle/>
          <a:p>
            <a:r>
              <a:rPr lang="en-US" dirty="0"/>
              <a:t>p</a:t>
            </a:r>
            <a:r>
              <a:rPr lang="en-US" dirty="0" smtClean="0"/>
              <a:t>rovider “my-cloud” {</a:t>
            </a:r>
            <a:r>
              <a:rPr lang="mr-IN" dirty="0" smtClean="0"/>
              <a:t>…</a:t>
            </a:r>
            <a:r>
              <a:rPr lang="en-US" dirty="0" smtClean="0"/>
              <a:t>}</a:t>
            </a:r>
          </a:p>
          <a:p>
            <a:pPr lvl="1"/>
            <a:r>
              <a:rPr lang="en-US" dirty="0"/>
              <a:t>provider </a:t>
            </a:r>
            <a:r>
              <a:rPr lang="en-US" dirty="0"/>
              <a:t>"azure"</a:t>
            </a:r>
            <a:r>
              <a:rPr lang="en-US" dirty="0"/>
              <a:t> </a:t>
            </a:r>
            <a:endParaRPr lang="en-US" dirty="0" smtClean="0"/>
          </a:p>
          <a:p>
            <a:pPr lvl="1"/>
            <a:r>
              <a:rPr lang="en-US" dirty="0" err="1"/>
              <a:t>publish_settings</a:t>
            </a:r>
            <a:r>
              <a:rPr lang="en-US" dirty="0"/>
              <a:t> </a:t>
            </a:r>
            <a:r>
              <a:rPr lang="en-US" b="1" dirty="0"/>
              <a:t>=</a:t>
            </a:r>
            <a:r>
              <a:rPr lang="en-US" dirty="0"/>
              <a:t> </a:t>
            </a:r>
            <a:r>
              <a:rPr lang="en-US" dirty="0"/>
              <a:t>"${file("</a:t>
            </a:r>
            <a:r>
              <a:rPr lang="en-US" dirty="0" err="1"/>
              <a:t>credentials.</a:t>
            </a:r>
            <a:r>
              <a:rPr lang="en-US" b="1" dirty="0" err="1"/>
              <a:t>publishsettings</a:t>
            </a:r>
            <a:r>
              <a:rPr lang="en-US" dirty="0" smtClean="0"/>
              <a:t>")}”</a:t>
            </a:r>
            <a:endParaRPr lang="en-US" dirty="0"/>
          </a:p>
          <a:p>
            <a:r>
              <a:rPr lang="en-US" dirty="0" smtClean="0"/>
              <a:t>provider </a:t>
            </a:r>
            <a:r>
              <a:rPr lang="en-US" dirty="0"/>
              <a:t>"</a:t>
            </a:r>
            <a:r>
              <a:rPr lang="en-US" dirty="0" err="1"/>
              <a:t>aws</a:t>
            </a:r>
            <a:r>
              <a:rPr lang="en-US" dirty="0"/>
              <a:t>"</a:t>
            </a:r>
            <a:r>
              <a:rPr lang="en-US" dirty="0"/>
              <a:t> </a:t>
            </a:r>
            <a:endParaRPr lang="en-US" dirty="0" smtClean="0"/>
          </a:p>
          <a:p>
            <a:pPr lvl="1"/>
            <a:r>
              <a:rPr lang="en-US" dirty="0" err="1"/>
              <a:t>access_key</a:t>
            </a:r>
            <a:r>
              <a:rPr lang="en-US" dirty="0"/>
              <a:t> </a:t>
            </a:r>
            <a:r>
              <a:rPr lang="en-US" b="1" dirty="0"/>
              <a:t>=</a:t>
            </a:r>
            <a:r>
              <a:rPr lang="en-US" dirty="0"/>
              <a:t> </a:t>
            </a:r>
            <a:r>
              <a:rPr lang="en-US" dirty="0"/>
              <a:t>"${</a:t>
            </a:r>
            <a:r>
              <a:rPr lang="en-US" dirty="0" err="1"/>
              <a:t>var.aws_access_key</a:t>
            </a:r>
            <a:r>
              <a:rPr lang="en-US" dirty="0"/>
              <a:t>}"</a:t>
            </a:r>
            <a:r>
              <a:rPr lang="en-US" dirty="0"/>
              <a:t> </a:t>
            </a:r>
            <a:endParaRPr lang="en-US" dirty="0" smtClean="0"/>
          </a:p>
          <a:p>
            <a:pPr lvl="1"/>
            <a:r>
              <a:rPr lang="en-US" dirty="0" err="1" smtClean="0"/>
              <a:t>secret_key</a:t>
            </a:r>
            <a:r>
              <a:rPr lang="en-US" dirty="0" smtClean="0"/>
              <a:t> </a:t>
            </a:r>
            <a:r>
              <a:rPr lang="en-US" b="1" dirty="0"/>
              <a:t>=</a:t>
            </a:r>
            <a:r>
              <a:rPr lang="en-US" dirty="0"/>
              <a:t> </a:t>
            </a:r>
            <a:r>
              <a:rPr lang="en-US" dirty="0"/>
              <a:t>"${</a:t>
            </a:r>
            <a:r>
              <a:rPr lang="en-US" dirty="0" err="1"/>
              <a:t>var.aws_secret_key</a:t>
            </a:r>
            <a:r>
              <a:rPr lang="en-US" dirty="0" smtClean="0"/>
              <a:t>}”</a:t>
            </a:r>
          </a:p>
          <a:p>
            <a:pPr lvl="1"/>
            <a:r>
              <a:rPr lang="en-US" dirty="0" smtClean="0"/>
              <a:t> </a:t>
            </a:r>
            <a:r>
              <a:rPr lang="en-US" dirty="0"/>
              <a:t>region </a:t>
            </a:r>
            <a:r>
              <a:rPr lang="en-US" b="1" dirty="0"/>
              <a:t>=</a:t>
            </a:r>
            <a:r>
              <a:rPr lang="en-US" dirty="0"/>
              <a:t> </a:t>
            </a:r>
            <a:r>
              <a:rPr lang="en-US" dirty="0"/>
              <a:t>"us-east-1"</a:t>
            </a:r>
            <a:endParaRPr lang="en-US" dirty="0" smtClean="0"/>
          </a:p>
          <a:p>
            <a:r>
              <a:rPr lang="en-US" dirty="0" smtClean="0"/>
              <a:t>provider </a:t>
            </a:r>
            <a:r>
              <a:rPr lang="en-US" dirty="0"/>
              <a:t>"google"</a:t>
            </a:r>
            <a:r>
              <a:rPr lang="en-US" dirty="0"/>
              <a:t> </a:t>
            </a:r>
            <a:endParaRPr lang="en-US" dirty="0" smtClean="0"/>
          </a:p>
          <a:p>
            <a:pPr lvl="1"/>
            <a:r>
              <a:rPr lang="en-US" dirty="0"/>
              <a:t>credentials </a:t>
            </a:r>
            <a:r>
              <a:rPr lang="en-US" b="1" dirty="0"/>
              <a:t>=</a:t>
            </a:r>
            <a:r>
              <a:rPr lang="en-US" dirty="0"/>
              <a:t> </a:t>
            </a:r>
            <a:r>
              <a:rPr lang="en-US" dirty="0"/>
              <a:t>"${file("</a:t>
            </a:r>
            <a:r>
              <a:rPr lang="en-US" dirty="0" err="1"/>
              <a:t>account.</a:t>
            </a:r>
            <a:r>
              <a:rPr lang="en-US" b="1" dirty="0" err="1"/>
              <a:t>json</a:t>
            </a:r>
            <a:r>
              <a:rPr lang="en-US" dirty="0"/>
              <a:t>")}"</a:t>
            </a:r>
            <a:r>
              <a:rPr lang="en-US" dirty="0"/>
              <a:t> </a:t>
            </a:r>
            <a:endParaRPr lang="en-US" dirty="0" smtClean="0"/>
          </a:p>
          <a:p>
            <a:pPr lvl="1"/>
            <a:r>
              <a:rPr lang="en-US" dirty="0" smtClean="0"/>
              <a:t>project </a:t>
            </a:r>
            <a:r>
              <a:rPr lang="en-US" b="1" dirty="0"/>
              <a:t>=</a:t>
            </a:r>
            <a:r>
              <a:rPr lang="en-US" dirty="0"/>
              <a:t> </a:t>
            </a:r>
            <a:r>
              <a:rPr lang="en-US" dirty="0"/>
              <a:t>"</a:t>
            </a:r>
            <a:r>
              <a:rPr lang="en-US" dirty="0" smtClean="0"/>
              <a:t>my-</a:t>
            </a:r>
            <a:r>
              <a:rPr lang="en-US" dirty="0" err="1" smtClean="0"/>
              <a:t>gce</a:t>
            </a:r>
            <a:r>
              <a:rPr lang="en-US" dirty="0" smtClean="0"/>
              <a:t>-project”</a:t>
            </a:r>
            <a:endParaRPr lang="en-US" dirty="0"/>
          </a:p>
          <a:p>
            <a:pPr lvl="1"/>
            <a:r>
              <a:rPr lang="en-US" dirty="0" smtClean="0"/>
              <a:t>region </a:t>
            </a:r>
            <a:r>
              <a:rPr lang="en-US" b="1" dirty="0"/>
              <a:t>=</a:t>
            </a:r>
            <a:r>
              <a:rPr lang="en-US" dirty="0"/>
              <a:t> </a:t>
            </a:r>
            <a:r>
              <a:rPr lang="en-US" dirty="0"/>
              <a:t>"us-central1" </a:t>
            </a:r>
            <a:r>
              <a:rPr lang="en-US" dirty="0"/>
              <a:t/>
            </a:r>
            <a:br>
              <a:rPr lang="en-US" dirty="0"/>
            </a:br>
            <a:endParaRPr lang="en-US" dirty="0" smtClean="0"/>
          </a:p>
        </p:txBody>
      </p:sp>
      <p:pic>
        <p:nvPicPr>
          <p:cNvPr id="8"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035" y="4594372"/>
            <a:ext cx="2263628" cy="2263628"/>
          </a:xfrm>
          <a:prstGeom prst="rect">
            <a:avLst/>
          </a:prstGeom>
        </p:spPr>
      </p:pic>
      <p:pic>
        <p:nvPicPr>
          <p:cNvPr id="9"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912" y="6176963"/>
            <a:ext cx="523875" cy="5238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37" y="6176963"/>
            <a:ext cx="599281" cy="599281"/>
          </a:xfrm>
          <a:prstGeom prst="rect">
            <a:avLst/>
          </a:prstGeom>
        </p:spPr>
      </p:pic>
    </p:spTree>
    <p:extLst>
      <p:ext uri="{BB962C8B-B14F-4D97-AF65-F5344CB8AC3E}">
        <p14:creationId xmlns:p14="http://schemas.microsoft.com/office/powerpoint/2010/main" val="13526496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t>
            </a:r>
            <a:endParaRPr lang="en-US" dirty="0"/>
          </a:p>
        </p:txBody>
      </p:sp>
      <p:sp>
        <p:nvSpPr>
          <p:cNvPr id="3" name="Content Placeholder 2"/>
          <p:cNvSpPr>
            <a:spLocks noGrp="1"/>
          </p:cNvSpPr>
          <p:nvPr>
            <p:ph sz="half" idx="1"/>
          </p:nvPr>
        </p:nvSpPr>
        <p:spPr/>
        <p:txBody>
          <a:bodyPr>
            <a:normAutofit/>
          </a:bodyPr>
          <a:lstStyle/>
          <a:p>
            <a:r>
              <a:rPr lang="en-US" dirty="0" smtClean="0"/>
              <a:t>Define a </a:t>
            </a:r>
            <a:r>
              <a:rPr lang="en-US" dirty="0" err="1" smtClean="0"/>
              <a:t>provisioner</a:t>
            </a:r>
            <a:endParaRPr lang="en-US" dirty="0"/>
          </a:p>
          <a:p>
            <a:pPr lvl="1"/>
            <a:r>
              <a:rPr lang="en-US" dirty="0" smtClean="0"/>
              <a:t>What do I want to do</a:t>
            </a:r>
          </a:p>
          <a:p>
            <a:pPr lvl="1"/>
            <a:r>
              <a:rPr lang="en-US" dirty="0" smtClean="0"/>
              <a:t>What is the desired state</a:t>
            </a:r>
          </a:p>
          <a:p>
            <a:r>
              <a:rPr lang="en-US" dirty="0" smtClean="0"/>
              <a:t>Ask for output</a:t>
            </a:r>
          </a:p>
          <a:p>
            <a:pPr lvl="1"/>
            <a:r>
              <a:rPr lang="en-US" dirty="0" smtClean="0"/>
              <a:t>Output “</a:t>
            </a:r>
            <a:r>
              <a:rPr lang="en-US" dirty="0" err="1" smtClean="0"/>
              <a:t>all_web_ips</a:t>
            </a:r>
            <a:r>
              <a:rPr lang="en-US" dirty="0" smtClean="0"/>
              <a:t>”{</a:t>
            </a:r>
            <a:br>
              <a:rPr lang="en-US" dirty="0" smtClean="0"/>
            </a:br>
            <a:r>
              <a:rPr lang="en-US" dirty="0" smtClean="0"/>
              <a:t>“$(</a:t>
            </a:r>
            <a:r>
              <a:rPr lang="en-US" dirty="0" err="1" smtClean="0"/>
              <a:t>aws_instance.web</a:t>
            </a:r>
            <a:r>
              <a:rPr lang="en-US" dirty="0" smtClean="0"/>
              <a:t>.*.</a:t>
            </a:r>
            <a:r>
              <a:rPr lang="en-US" dirty="0" err="1" smtClean="0"/>
              <a:t>public_ip</a:t>
            </a:r>
            <a:r>
              <a:rPr lang="en-US" dirty="0" smtClean="0"/>
              <a:t>}”</a:t>
            </a:r>
          </a:p>
        </p:txBody>
      </p:sp>
      <p:sp>
        <p:nvSpPr>
          <p:cNvPr id="4" name="Content Placeholder 3"/>
          <p:cNvSpPr>
            <a:spLocks noGrp="1"/>
          </p:cNvSpPr>
          <p:nvPr>
            <p:ph sz="half" idx="2"/>
          </p:nvPr>
        </p:nvSpPr>
        <p:spPr>
          <a:xfrm>
            <a:off x="6168088" y="1825625"/>
            <a:ext cx="5790156" cy="4351338"/>
          </a:xfrm>
        </p:spPr>
        <p:txBody>
          <a:bodyPr>
            <a:normAutofit/>
          </a:bodyPr>
          <a:lstStyle/>
          <a:p>
            <a:r>
              <a:rPr lang="en-US" dirty="0" smtClean="0"/>
              <a:t>Set up a connection</a:t>
            </a:r>
          </a:p>
          <a:p>
            <a:pPr lvl="1"/>
            <a:r>
              <a:rPr lang="en-US" dirty="0"/>
              <a:t>type </a:t>
            </a:r>
            <a:r>
              <a:rPr lang="en-US" b="1" dirty="0"/>
              <a:t>=</a:t>
            </a:r>
            <a:r>
              <a:rPr lang="en-US" dirty="0"/>
              <a:t> </a:t>
            </a:r>
            <a:r>
              <a:rPr lang="en-US" dirty="0"/>
              <a:t>"</a:t>
            </a:r>
            <a:r>
              <a:rPr lang="en-US" dirty="0" err="1"/>
              <a:t>ssh</a:t>
            </a:r>
            <a:r>
              <a:rPr lang="en-US" dirty="0"/>
              <a:t>"</a:t>
            </a:r>
            <a:r>
              <a:rPr lang="en-US" dirty="0"/>
              <a:t> </a:t>
            </a:r>
            <a:endParaRPr lang="en-US" dirty="0" smtClean="0"/>
          </a:p>
          <a:p>
            <a:pPr lvl="1"/>
            <a:r>
              <a:rPr lang="en-US" dirty="0" smtClean="0"/>
              <a:t>user </a:t>
            </a:r>
            <a:r>
              <a:rPr lang="en-US" b="1" dirty="0"/>
              <a:t>=</a:t>
            </a:r>
            <a:r>
              <a:rPr lang="en-US" dirty="0"/>
              <a:t> </a:t>
            </a:r>
            <a:r>
              <a:rPr lang="en-US" dirty="0"/>
              <a:t>"root"</a:t>
            </a:r>
            <a:r>
              <a:rPr lang="en-US" dirty="0"/>
              <a:t> </a:t>
            </a:r>
            <a:endParaRPr lang="en-US" dirty="0" smtClean="0"/>
          </a:p>
          <a:p>
            <a:pPr lvl="1"/>
            <a:r>
              <a:rPr lang="en-US" dirty="0" smtClean="0"/>
              <a:t>password </a:t>
            </a:r>
            <a:r>
              <a:rPr lang="en-US" b="1" dirty="0"/>
              <a:t>=</a:t>
            </a:r>
            <a:r>
              <a:rPr lang="en-US" dirty="0"/>
              <a:t> </a:t>
            </a:r>
            <a:r>
              <a:rPr lang="en-US" dirty="0"/>
              <a:t>"${</a:t>
            </a:r>
            <a:r>
              <a:rPr lang="en-US" dirty="0" err="1"/>
              <a:t>var.root_password</a:t>
            </a:r>
            <a:r>
              <a:rPr lang="en-US" dirty="0"/>
              <a:t>}"</a:t>
            </a:r>
            <a:endParaRPr lang="en-US" dirty="0" smtClean="0"/>
          </a:p>
          <a:p>
            <a:r>
              <a:rPr lang="en-US" dirty="0" err="1"/>
              <a:t>p</a:t>
            </a:r>
            <a:r>
              <a:rPr lang="en-US" dirty="0" err="1" smtClean="0"/>
              <a:t>rovisioner</a:t>
            </a:r>
            <a:endParaRPr lang="en-US" dirty="0" smtClean="0"/>
          </a:p>
          <a:p>
            <a:pPr lvl="1"/>
            <a:r>
              <a:rPr lang="en-US" dirty="0" smtClean="0"/>
              <a:t>File</a:t>
            </a:r>
          </a:p>
          <a:p>
            <a:pPr lvl="1"/>
            <a:r>
              <a:rPr lang="en-US" dirty="0" smtClean="0"/>
              <a:t>Local-exec</a:t>
            </a:r>
          </a:p>
          <a:p>
            <a:pPr lvl="1"/>
            <a:r>
              <a:rPr lang="en-US" dirty="0" smtClean="0"/>
              <a:t>Remote-exec</a:t>
            </a:r>
          </a:p>
          <a:p>
            <a:pPr lvl="1"/>
            <a:endParaRPr lang="en-US" dirty="0" smtClean="0"/>
          </a:p>
        </p:txBody>
      </p:sp>
      <p:pic>
        <p:nvPicPr>
          <p:cNvPr id="8"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035" y="4594372"/>
            <a:ext cx="2263628" cy="2263628"/>
          </a:xfrm>
          <a:prstGeom prst="rect">
            <a:avLst/>
          </a:prstGeom>
        </p:spPr>
      </p:pic>
      <p:pic>
        <p:nvPicPr>
          <p:cNvPr id="9"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912" y="6176963"/>
            <a:ext cx="523875" cy="5238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37" y="6176963"/>
            <a:ext cx="599281" cy="599281"/>
          </a:xfrm>
          <a:prstGeom prst="rect">
            <a:avLst/>
          </a:prstGeom>
        </p:spPr>
      </p:pic>
    </p:spTree>
    <p:extLst>
      <p:ext uri="{BB962C8B-B14F-4D97-AF65-F5344CB8AC3E}">
        <p14:creationId xmlns:p14="http://schemas.microsoft.com/office/powerpoint/2010/main" val="482212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smtClean="0"/>
              <a:t>DevOps Culture</a:t>
            </a:r>
            <a:r>
              <a:rPr lang="en-US" dirty="0" smtClean="0"/>
              <a:t>	</a:t>
            </a:r>
            <a:endParaRPr lang="en-US" dirty="0"/>
          </a:p>
        </p:txBody>
      </p:sp>
      <p:sp>
        <p:nvSpPr>
          <p:cNvPr id="3" name="Text Placeholder 2"/>
          <p:cNvSpPr>
            <a:spLocks noGrp="1"/>
          </p:cNvSpPr>
          <p:nvPr>
            <p:ph type="body" idx="1"/>
          </p:nvPr>
        </p:nvSpPr>
        <p:spPr/>
        <p:txBody>
          <a:bodyPr/>
          <a:lstStyle/>
          <a:p>
            <a:r>
              <a:rPr lang="en-US" dirty="0" smtClean="0"/>
              <a:t>What are our challenges</a:t>
            </a:r>
            <a:endParaRPr lang="en-US" dirty="0"/>
          </a:p>
        </p:txBody>
      </p:sp>
    </p:spTree>
    <p:extLst>
      <p:ext uri="{BB962C8B-B14F-4D97-AF65-F5344CB8AC3E}">
        <p14:creationId xmlns:p14="http://schemas.microsoft.com/office/powerpoint/2010/main" val="1183358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Customize</a:t>
            </a:r>
            <a:endParaRPr lang="en-US" dirty="0"/>
          </a:p>
        </p:txBody>
      </p:sp>
      <p:sp>
        <p:nvSpPr>
          <p:cNvPr id="3" name="Content Placeholder 2"/>
          <p:cNvSpPr>
            <a:spLocks noGrp="1"/>
          </p:cNvSpPr>
          <p:nvPr>
            <p:ph sz="half" idx="1"/>
          </p:nvPr>
        </p:nvSpPr>
        <p:spPr/>
        <p:txBody>
          <a:bodyPr>
            <a:normAutofit/>
          </a:bodyPr>
          <a:lstStyle/>
          <a:p>
            <a:r>
              <a:rPr lang="en-US" dirty="0" smtClean="0"/>
              <a:t>Customize with variables</a:t>
            </a:r>
            <a:endParaRPr lang="en-US" dirty="0"/>
          </a:p>
        </p:txBody>
      </p:sp>
      <p:sp>
        <p:nvSpPr>
          <p:cNvPr id="4" name="Content Placeholder 3"/>
          <p:cNvSpPr>
            <a:spLocks noGrp="1"/>
          </p:cNvSpPr>
          <p:nvPr>
            <p:ph sz="half" idx="2"/>
          </p:nvPr>
        </p:nvSpPr>
        <p:spPr>
          <a:xfrm>
            <a:off x="6168088" y="1825625"/>
            <a:ext cx="5790156" cy="4351338"/>
          </a:xfrm>
        </p:spPr>
        <p:txBody>
          <a:bodyPr>
            <a:normAutofit/>
          </a:bodyPr>
          <a:lstStyle/>
          <a:p>
            <a:r>
              <a:rPr lang="en-US" dirty="0"/>
              <a:t>variable "platform" {  </a:t>
            </a:r>
            <a:r>
              <a:rPr lang="en-US" dirty="0" smtClean="0"/>
              <a:t/>
            </a:r>
            <a:br>
              <a:rPr lang="en-US" dirty="0" smtClean="0"/>
            </a:br>
            <a:r>
              <a:rPr lang="en-US" dirty="0" smtClean="0"/>
              <a:t>default = </a:t>
            </a:r>
            <a:r>
              <a:rPr lang="en-US" dirty="0"/>
              <a:t>"</a:t>
            </a:r>
            <a:r>
              <a:rPr lang="en-US" dirty="0" err="1"/>
              <a:t>ubuntu</a:t>
            </a:r>
            <a:r>
              <a:rPr lang="en-US" dirty="0"/>
              <a:t>"  </a:t>
            </a:r>
            <a:r>
              <a:rPr lang="en-US" dirty="0" smtClean="0"/>
              <a:t/>
            </a:r>
            <a:br>
              <a:rPr lang="en-US" dirty="0" smtClean="0"/>
            </a:br>
            <a:r>
              <a:rPr lang="en-US" dirty="0" smtClean="0"/>
              <a:t>description </a:t>
            </a:r>
            <a:r>
              <a:rPr lang="en-US" dirty="0"/>
              <a:t>= "The OS </a:t>
            </a:r>
            <a:r>
              <a:rPr lang="en-US" dirty="0" smtClean="0"/>
              <a:t>Platform"}</a:t>
            </a:r>
          </a:p>
          <a:p>
            <a:r>
              <a:rPr lang="en-US" dirty="0"/>
              <a:t>variable "</a:t>
            </a:r>
            <a:r>
              <a:rPr lang="en-US" dirty="0" err="1"/>
              <a:t>instance_type</a:t>
            </a:r>
            <a:r>
              <a:rPr lang="en-US" dirty="0"/>
              <a:t>" {  </a:t>
            </a:r>
            <a:r>
              <a:rPr lang="en-US" dirty="0" smtClean="0"/>
              <a:t/>
            </a:r>
            <a:br>
              <a:rPr lang="en-US" dirty="0" smtClean="0"/>
            </a:br>
            <a:r>
              <a:rPr lang="en-US" dirty="0" smtClean="0"/>
              <a:t>default = </a:t>
            </a:r>
            <a:r>
              <a:rPr lang="en-US" dirty="0"/>
              <a:t>"t2.micro"  </a:t>
            </a:r>
            <a:r>
              <a:rPr lang="en-US" dirty="0" smtClean="0"/>
              <a:t/>
            </a:r>
            <a:br>
              <a:rPr lang="en-US" dirty="0" smtClean="0"/>
            </a:br>
            <a:r>
              <a:rPr lang="en-US" dirty="0" smtClean="0"/>
              <a:t>description </a:t>
            </a:r>
            <a:r>
              <a:rPr lang="en-US" dirty="0"/>
              <a:t>= "AWS Instance </a:t>
            </a:r>
            <a:r>
              <a:rPr lang="en-US" dirty="0" smtClean="0"/>
              <a:t>type"}</a:t>
            </a:r>
          </a:p>
          <a:p>
            <a:r>
              <a:rPr lang="en-US" dirty="0"/>
              <a:t>variable "servers" </a:t>
            </a:r>
            <a:r>
              <a:rPr lang="en-US" dirty="0" smtClean="0"/>
              <a:t>{</a:t>
            </a:r>
            <a:br>
              <a:rPr lang="en-US" dirty="0" smtClean="0"/>
            </a:br>
            <a:r>
              <a:rPr lang="en-US" dirty="0" smtClean="0"/>
              <a:t>default     </a:t>
            </a:r>
            <a:r>
              <a:rPr lang="en-US" dirty="0"/>
              <a:t>= "1"  </a:t>
            </a:r>
            <a:r>
              <a:rPr lang="en-US" dirty="0" smtClean="0"/>
              <a:t/>
            </a:r>
            <a:br>
              <a:rPr lang="en-US" dirty="0" smtClean="0"/>
            </a:br>
            <a:r>
              <a:rPr lang="en-US" dirty="0" smtClean="0"/>
              <a:t>description </a:t>
            </a:r>
            <a:r>
              <a:rPr lang="en-US" dirty="0"/>
              <a:t>= </a:t>
            </a:r>
            <a:r>
              <a:rPr lang="en-US" dirty="0" smtClean="0"/>
              <a:t>”# of</a:t>
            </a:r>
            <a:br>
              <a:rPr lang="en-US" dirty="0" smtClean="0"/>
            </a:br>
            <a:r>
              <a:rPr lang="en-US" dirty="0" smtClean="0"/>
              <a:t>servers to launch"}</a:t>
            </a:r>
            <a:endParaRPr lang="en-US" dirty="0"/>
          </a:p>
          <a:p>
            <a:endParaRPr lang="en-US" dirty="0" smtClean="0"/>
          </a:p>
        </p:txBody>
      </p:sp>
      <p:pic>
        <p:nvPicPr>
          <p:cNvPr id="8"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035" y="4594372"/>
            <a:ext cx="2263628" cy="2263628"/>
          </a:xfrm>
          <a:prstGeom prst="rect">
            <a:avLst/>
          </a:prstGeom>
        </p:spPr>
      </p:pic>
      <p:pic>
        <p:nvPicPr>
          <p:cNvPr id="9"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912" y="6176963"/>
            <a:ext cx="523875" cy="5238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37" y="6176963"/>
            <a:ext cx="599281" cy="599281"/>
          </a:xfrm>
          <a:prstGeom prst="rect">
            <a:avLst/>
          </a:prstGeom>
        </p:spPr>
      </p:pic>
    </p:spTree>
    <p:extLst>
      <p:ext uri="{BB962C8B-B14F-4D97-AF65-F5344CB8AC3E}">
        <p14:creationId xmlns:p14="http://schemas.microsoft.com/office/powerpoint/2010/main" val="15493104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85566" y="3136612"/>
            <a:ext cx="3507288" cy="584775"/>
          </a:xfrm>
          <a:prstGeom prst="rect">
            <a:avLst/>
          </a:prstGeom>
          <a:noFill/>
        </p:spPr>
        <p:txBody>
          <a:bodyPr wrap="square" rtlCol="0">
            <a:spAutoFit/>
          </a:bodyPr>
          <a:lstStyle/>
          <a:p>
            <a:r>
              <a:rPr lang="en-US" sz="3200" dirty="0" smtClean="0"/>
              <a:t>Questions?</a:t>
            </a:r>
            <a:endParaRPr lang="en-US" sz="3200" dirty="0"/>
          </a:p>
        </p:txBody>
      </p:sp>
    </p:spTree>
    <p:extLst>
      <p:ext uri="{BB962C8B-B14F-4D97-AF65-F5344CB8AC3E}">
        <p14:creationId xmlns:p14="http://schemas.microsoft.com/office/powerpoint/2010/main" val="11068656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Terraform</a:t>
            </a:r>
            <a:endParaRPr lang="en-US" dirty="0"/>
          </a:p>
        </p:txBody>
      </p:sp>
      <p:sp>
        <p:nvSpPr>
          <p:cNvPr id="3" name="Content Placeholder 2"/>
          <p:cNvSpPr>
            <a:spLocks noGrp="1"/>
          </p:cNvSpPr>
          <p:nvPr>
            <p:ph idx="1"/>
          </p:nvPr>
        </p:nvSpPr>
        <p:spPr/>
        <p:txBody>
          <a:bodyPr/>
          <a:lstStyle/>
          <a:p>
            <a:r>
              <a:rPr lang="en-US" dirty="0" smtClean="0"/>
              <a:t>Orchestrated the deployment of web infrastructure to a cloud </a:t>
            </a:r>
          </a:p>
          <a:p>
            <a:r>
              <a:rPr lang="en-US" dirty="0" smtClean="0"/>
              <a:t>Used a module which is a re-usable definition of infrastructure</a:t>
            </a:r>
          </a:p>
          <a:p>
            <a:pPr lvl="1"/>
            <a:r>
              <a:rPr lang="en-US" dirty="0" smtClean="0"/>
              <a:t>This helps set standards and security </a:t>
            </a:r>
          </a:p>
          <a:p>
            <a:pPr lvl="2"/>
            <a:r>
              <a:rPr lang="en-US" dirty="0" err="1" smtClean="0"/>
              <a:t>Ie</a:t>
            </a:r>
            <a:r>
              <a:rPr lang="en-US" dirty="0" smtClean="0"/>
              <a:t>; </a:t>
            </a:r>
            <a:r>
              <a:rPr lang="en-US" dirty="0" smtClean="0"/>
              <a:t>ingress/egress rules</a:t>
            </a:r>
          </a:p>
          <a:p>
            <a:r>
              <a:rPr lang="en-US" dirty="0" smtClean="0"/>
              <a:t>Mapped out resource dependencies</a:t>
            </a:r>
          </a:p>
          <a:p>
            <a:pPr lvl="1"/>
            <a:r>
              <a:rPr lang="en-US" dirty="0" smtClean="0"/>
              <a:t>VMs depend on Security Group depends on VPC</a:t>
            </a:r>
            <a:endParaRPr lang="en-US" dirty="0" smtClean="0"/>
          </a:p>
          <a:p>
            <a:r>
              <a:rPr lang="en-US" dirty="0" smtClean="0"/>
              <a:t>Dynamically scaled our infrastructure</a:t>
            </a:r>
          </a:p>
          <a:p>
            <a:pPr lvl="1"/>
            <a:r>
              <a:rPr lang="en-US" dirty="0" smtClean="0"/>
              <a:t>Made a change ‘in-flight’ to our existing cluster</a:t>
            </a:r>
          </a:p>
          <a:p>
            <a:pPr lvl="1"/>
            <a:r>
              <a:rPr lang="en-US" dirty="0" smtClean="0"/>
              <a:t>Used `terraform plan` to review impact</a:t>
            </a:r>
          </a:p>
          <a:p>
            <a:pPr lvl="1"/>
            <a:r>
              <a:rPr lang="en-US" dirty="0" smtClean="0"/>
              <a:t>Enacted that plan after review</a:t>
            </a:r>
            <a:endParaRPr lang="en-US" dirty="0" smtClean="0"/>
          </a:p>
          <a:p>
            <a:endParaRPr lang="en-US" dirty="0" smtClean="0"/>
          </a:p>
          <a:p>
            <a:endParaRPr lang="en-US" dirty="0" smtClean="0"/>
          </a:p>
          <a:p>
            <a:pPr lvl="1"/>
            <a:endParaRPr lang="en-US" dirty="0" smtClean="0"/>
          </a:p>
          <a:p>
            <a:pPr lvl="1"/>
            <a:endParaRPr lang="en-US" dirty="0"/>
          </a:p>
        </p:txBody>
      </p:sp>
      <p:pic>
        <p:nvPicPr>
          <p:cNvPr id="8"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9035" y="4594372"/>
            <a:ext cx="2263628" cy="2263628"/>
          </a:xfrm>
          <a:prstGeom prst="rect">
            <a:avLst/>
          </a:prstGeom>
        </p:spPr>
      </p:pic>
      <p:pic>
        <p:nvPicPr>
          <p:cNvPr id="9"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912" y="6176963"/>
            <a:ext cx="523875" cy="52387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37" y="6176963"/>
            <a:ext cx="599281" cy="599281"/>
          </a:xfrm>
          <a:prstGeom prst="rect">
            <a:avLst/>
          </a:prstGeom>
        </p:spPr>
      </p:pic>
    </p:spTree>
    <p:extLst>
      <p:ext uri="{BB962C8B-B14F-4D97-AF65-F5344CB8AC3E}">
        <p14:creationId xmlns:p14="http://schemas.microsoft.com/office/powerpoint/2010/main" val="12235452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6262" y="2705903"/>
            <a:ext cx="1704957" cy="1704957"/>
          </a:xfrm>
          <a:prstGeom prst="rect">
            <a:avLst/>
          </a:prstGeom>
        </p:spPr>
      </p:pic>
      <p:sp>
        <p:nvSpPr>
          <p:cNvPr id="4" name="Right Arrow 3"/>
          <p:cNvSpPr/>
          <p:nvPr/>
        </p:nvSpPr>
        <p:spPr>
          <a:xfrm>
            <a:off x="1999778" y="3357532"/>
            <a:ext cx="791687" cy="3311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8292788" y="2457068"/>
            <a:ext cx="2105640" cy="1291340"/>
            <a:chOff x="3355042" y="5091551"/>
            <a:chExt cx="2105640" cy="1291340"/>
          </a:xfrm>
        </p:grpSpPr>
        <p:sp>
          <p:nvSpPr>
            <p:cNvPr id="48" name="Cloud 47"/>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51" name="Picture 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52" name="Picture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grpSp>
        <p:nvGrpSpPr>
          <p:cNvPr id="54" name="Group 53"/>
          <p:cNvGrpSpPr/>
          <p:nvPr/>
        </p:nvGrpSpPr>
        <p:grpSpPr>
          <a:xfrm>
            <a:off x="8251403" y="718215"/>
            <a:ext cx="2105640" cy="1291340"/>
            <a:chOff x="3355042" y="5091551"/>
            <a:chExt cx="2105640" cy="1291340"/>
          </a:xfrm>
        </p:grpSpPr>
        <p:sp>
          <p:nvSpPr>
            <p:cNvPr id="55" name="Cloud 54"/>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57" name="Picture 5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58" name="Picture 5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59" name="Picture 5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60" name="Picture 5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grpSp>
        <p:nvGrpSpPr>
          <p:cNvPr id="61" name="Group 60"/>
          <p:cNvGrpSpPr/>
          <p:nvPr/>
        </p:nvGrpSpPr>
        <p:grpSpPr>
          <a:xfrm>
            <a:off x="8328846" y="4129682"/>
            <a:ext cx="2105640" cy="1291340"/>
            <a:chOff x="3355042" y="5091551"/>
            <a:chExt cx="2105640" cy="1291340"/>
          </a:xfrm>
        </p:grpSpPr>
        <p:sp>
          <p:nvSpPr>
            <p:cNvPr id="62" name="Cloud 61"/>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64" name="Picture 6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65" name="Picture 6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66" name="Picture 6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67" name="Picture 6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pic>
        <p:nvPicPr>
          <p:cNvPr id="68" name="Picture 6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23543" y="4475812"/>
            <a:ext cx="1463396" cy="1463396"/>
          </a:xfrm>
          <a:prstGeom prst="rect">
            <a:avLst/>
          </a:prstGeom>
        </p:spPr>
      </p:pic>
      <p:pic>
        <p:nvPicPr>
          <p:cNvPr id="69" name="Picture 6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6928" y="3268750"/>
            <a:ext cx="916626" cy="523786"/>
          </a:xfrm>
          <a:prstGeom prst="rect">
            <a:avLst/>
          </a:prstGeom>
        </p:spPr>
      </p:pic>
      <p:pic>
        <p:nvPicPr>
          <p:cNvPr id="70" name="Picture 6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70011" y="1554867"/>
            <a:ext cx="1252896" cy="877126"/>
          </a:xfrm>
          <a:prstGeom prst="rect">
            <a:avLst/>
          </a:prstGeom>
        </p:spPr>
      </p:pic>
      <p:sp>
        <p:nvSpPr>
          <p:cNvPr id="71" name="TextBox 70"/>
          <p:cNvSpPr txBox="1"/>
          <p:nvPr/>
        </p:nvSpPr>
        <p:spPr>
          <a:xfrm>
            <a:off x="6168969" y="1703656"/>
            <a:ext cx="1680294" cy="369332"/>
          </a:xfrm>
          <a:prstGeom prst="rect">
            <a:avLst/>
          </a:prstGeom>
          <a:noFill/>
        </p:spPr>
        <p:txBody>
          <a:bodyPr wrap="square" rtlCol="0">
            <a:spAutoFit/>
          </a:bodyPr>
          <a:lstStyle/>
          <a:p>
            <a:r>
              <a:rPr lang="en-US" smtClean="0"/>
              <a:t>EU Data Center</a:t>
            </a:r>
            <a:endParaRPr lang="en-US"/>
          </a:p>
        </p:txBody>
      </p:sp>
      <p:grpSp>
        <p:nvGrpSpPr>
          <p:cNvPr id="72" name="Group 71"/>
          <p:cNvGrpSpPr/>
          <p:nvPr/>
        </p:nvGrpSpPr>
        <p:grpSpPr>
          <a:xfrm>
            <a:off x="6127135" y="3758639"/>
            <a:ext cx="1819237" cy="1115696"/>
            <a:chOff x="3355042" y="5091551"/>
            <a:chExt cx="2105640" cy="1291340"/>
          </a:xfrm>
        </p:grpSpPr>
        <p:sp>
          <p:nvSpPr>
            <p:cNvPr id="73" name="Cloud 72"/>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75" name="Picture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76" name="Picture 7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77" name="Picture 7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78" name="Picture 7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sp>
        <p:nvSpPr>
          <p:cNvPr id="79" name="TextBox 78"/>
          <p:cNvSpPr txBox="1"/>
          <p:nvPr/>
        </p:nvSpPr>
        <p:spPr>
          <a:xfrm>
            <a:off x="6057900" y="3294697"/>
            <a:ext cx="1680294" cy="369332"/>
          </a:xfrm>
          <a:prstGeom prst="rect">
            <a:avLst/>
          </a:prstGeom>
          <a:noFill/>
        </p:spPr>
        <p:txBody>
          <a:bodyPr wrap="square" rtlCol="0">
            <a:spAutoFit/>
          </a:bodyPr>
          <a:lstStyle/>
          <a:p>
            <a:r>
              <a:rPr lang="en-US" dirty="0" smtClean="0"/>
              <a:t>NA Data Center</a:t>
            </a:r>
            <a:endParaRPr lang="en-US" dirty="0"/>
          </a:p>
        </p:txBody>
      </p:sp>
      <p:grpSp>
        <p:nvGrpSpPr>
          <p:cNvPr id="80" name="Group 79"/>
          <p:cNvGrpSpPr/>
          <p:nvPr/>
        </p:nvGrpSpPr>
        <p:grpSpPr>
          <a:xfrm>
            <a:off x="6215271" y="2156714"/>
            <a:ext cx="1819237" cy="1115696"/>
            <a:chOff x="3355042" y="5091551"/>
            <a:chExt cx="2105640" cy="1291340"/>
          </a:xfrm>
        </p:grpSpPr>
        <p:sp>
          <p:nvSpPr>
            <p:cNvPr id="81" name="Cloud 80"/>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 name="Picture 8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83" name="Picture 8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84" name="Picture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85" name="Picture 8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86" name="Picture 8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grpSp>
        <p:nvGrpSpPr>
          <p:cNvPr id="90" name="Group 89"/>
          <p:cNvGrpSpPr/>
          <p:nvPr/>
        </p:nvGrpSpPr>
        <p:grpSpPr>
          <a:xfrm>
            <a:off x="694830" y="2706271"/>
            <a:ext cx="1070314" cy="1538576"/>
            <a:chOff x="4308188" y="2158303"/>
            <a:chExt cx="525584" cy="755527"/>
          </a:xfrm>
        </p:grpSpPr>
        <p:sp>
          <p:nvSpPr>
            <p:cNvPr id="88" name="Triangle 87"/>
            <p:cNvSpPr/>
            <p:nvPr/>
          </p:nvSpPr>
          <p:spPr>
            <a:xfrm>
              <a:off x="4308188" y="2503218"/>
              <a:ext cx="525584" cy="41061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4308188" y="2158303"/>
              <a:ext cx="525584" cy="498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1" name="Right Arrow 90"/>
          <p:cNvSpPr/>
          <p:nvPr/>
        </p:nvSpPr>
        <p:spPr>
          <a:xfrm>
            <a:off x="4941219" y="3417252"/>
            <a:ext cx="791687" cy="3311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19932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34276" y="803705"/>
            <a:ext cx="4208656" cy="3034857"/>
          </a:xfrm>
        </p:spPr>
        <p:txBody>
          <a:bodyPr vert="horz" lIns="91440" tIns="45720" rIns="91440" bIns="45720" rtlCol="0" anchor="b">
            <a:normAutofit/>
          </a:bodyPr>
          <a:lstStyle/>
          <a:p>
            <a:pPr algn="r"/>
            <a:r>
              <a:rPr lang="en-US" sz="5400" dirty="0" smtClean="0">
                <a:solidFill>
                  <a:srgbClr val="FFFFFF"/>
                </a:solidFill>
              </a:rPr>
              <a:t>Service Discovery and Configuration</a:t>
            </a:r>
            <a:endParaRPr lang="en-US" sz="5400" dirty="0">
              <a:solidFill>
                <a:srgbClr val="FFFFFF"/>
              </a:solidFill>
            </a:endParaRPr>
          </a:p>
        </p:txBody>
      </p:sp>
      <p:sp>
        <p:nvSpPr>
          <p:cNvPr id="3" name="Text Placeholder 2"/>
          <p:cNvSpPr>
            <a:spLocks noGrp="1"/>
          </p:cNvSpPr>
          <p:nvPr>
            <p:ph type="body" idx="1"/>
          </p:nvPr>
        </p:nvSpPr>
        <p:spPr>
          <a:xfrm>
            <a:off x="638921" y="4013165"/>
            <a:ext cx="4204012" cy="2205732"/>
          </a:xfrm>
        </p:spPr>
        <p:txBody>
          <a:bodyPr vert="horz" lIns="91440" tIns="45720" rIns="91440" bIns="45720" rtlCol="0" anchor="t">
            <a:normAutofit/>
          </a:bodyPr>
          <a:lstStyle/>
          <a:p>
            <a:pPr algn="r"/>
            <a:r>
              <a:rPr lang="en-US" sz="1800" dirty="0" smtClean="0">
                <a:solidFill>
                  <a:srgbClr val="FFFFFF"/>
                </a:solidFill>
              </a:rPr>
              <a:t>Failure Detection, Global Focus, KV Storage </a:t>
            </a:r>
            <a:endParaRPr lang="en-US" sz="1800" dirty="0" smtClean="0">
              <a:solidFill>
                <a:srgbClr val="FFFFFF"/>
              </a:solidFill>
            </a:endParaRPr>
          </a:p>
          <a:p>
            <a:pPr algn="r"/>
            <a:endParaRPr lang="en-US" sz="1800" dirty="0">
              <a:solidFill>
                <a:srgbClr val="FFFFFF"/>
              </a:solidFill>
            </a:endParaRPr>
          </a:p>
          <a:p>
            <a:pPr algn="r"/>
            <a:endParaRPr lang="en-US" sz="1800" dirty="0" smtClean="0">
              <a:solidFill>
                <a:srgbClr val="FFFFFF"/>
              </a:solidFill>
            </a:endParaRPr>
          </a:p>
          <a:p>
            <a:pPr algn="r"/>
            <a:endParaRPr lang="en-US" sz="1800" dirty="0">
              <a:solidFill>
                <a:srgbClr val="FFFFFF"/>
              </a:solidFill>
            </a:endParaRPr>
          </a:p>
          <a:p>
            <a:pPr algn="r"/>
            <a:r>
              <a:rPr lang="en-US" sz="1800" dirty="0" smtClean="0">
                <a:solidFill>
                  <a:srgbClr val="FFFFFF"/>
                </a:solidFill>
              </a:rPr>
              <a:t>Discovery Made Easy</a:t>
            </a:r>
            <a:endParaRPr lang="en-US" sz="1800" dirty="0">
              <a:solidFill>
                <a:srgbClr val="FFFFFF"/>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9611" y="230144"/>
            <a:ext cx="6435251" cy="6397712"/>
          </a:xfrm>
          <a:prstGeom prst="rect">
            <a:avLst/>
          </a:prstGeom>
        </p:spPr>
      </p:pic>
      <p:sp>
        <p:nvSpPr>
          <p:cNvPr id="9" name="TextBox 8"/>
          <p:cNvSpPr txBox="1"/>
          <p:nvPr/>
        </p:nvSpPr>
        <p:spPr>
          <a:xfrm>
            <a:off x="9001125" y="5141679"/>
            <a:ext cx="4611745" cy="1077218"/>
          </a:xfrm>
          <a:prstGeom prst="rect">
            <a:avLst/>
          </a:prstGeom>
          <a:noFill/>
        </p:spPr>
        <p:txBody>
          <a:bodyPr wrap="square" rtlCol="0">
            <a:spAutoFit/>
          </a:bodyPr>
          <a:lstStyle/>
          <a:p>
            <a:r>
              <a:rPr lang="en-US" sz="3200" b="1" dirty="0" err="1" smtClean="0"/>
              <a:t>HashiCorp</a:t>
            </a:r>
            <a:r>
              <a:rPr lang="en-US" sz="3200" b="1" dirty="0" smtClean="0"/>
              <a:t> </a:t>
            </a:r>
          </a:p>
          <a:p>
            <a:r>
              <a:rPr lang="en-US" sz="3200" b="1" dirty="0"/>
              <a:t>	</a:t>
            </a:r>
            <a:r>
              <a:rPr lang="en-US" sz="3200" b="1" dirty="0" smtClean="0"/>
              <a:t>Consul</a:t>
            </a:r>
            <a:endParaRPr lang="en-US" sz="3200" b="1" dirty="0"/>
          </a:p>
        </p:txBody>
      </p:sp>
    </p:spTree>
    <p:extLst>
      <p:ext uri="{BB962C8B-B14F-4D97-AF65-F5344CB8AC3E}">
        <p14:creationId xmlns:p14="http://schemas.microsoft.com/office/powerpoint/2010/main" val="21199214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Consul is</a:t>
            </a:r>
            <a:r>
              <a:rPr lang="mr-IN" dirty="0" smtClean="0"/>
              <a:t>…</a:t>
            </a:r>
            <a:endParaRPr lang="en-US" dirty="0"/>
          </a:p>
        </p:txBody>
      </p:sp>
      <p:sp>
        <p:nvSpPr>
          <p:cNvPr id="3" name="Content Placeholder 2"/>
          <p:cNvSpPr>
            <a:spLocks noGrp="1"/>
          </p:cNvSpPr>
          <p:nvPr>
            <p:ph idx="1"/>
          </p:nvPr>
        </p:nvSpPr>
        <p:spPr/>
        <p:txBody>
          <a:bodyPr/>
          <a:lstStyle/>
          <a:p>
            <a:r>
              <a:rPr lang="en-US" dirty="0" smtClean="0"/>
              <a:t>Service Discovery</a:t>
            </a:r>
            <a:endParaRPr lang="en-US" b="1" dirty="0" smtClean="0"/>
          </a:p>
          <a:p>
            <a:r>
              <a:rPr lang="en-US" dirty="0" smtClean="0"/>
              <a:t>Health Checking</a:t>
            </a:r>
          </a:p>
          <a:p>
            <a:r>
              <a:rPr lang="en-US" dirty="0" smtClean="0"/>
              <a:t>KV Store</a:t>
            </a:r>
          </a:p>
          <a:p>
            <a:r>
              <a:rPr lang="en-US" dirty="0" smtClean="0"/>
              <a:t>Cloud agnostic</a:t>
            </a:r>
          </a:p>
          <a:p>
            <a:r>
              <a:rPr lang="en-US" dirty="0" smtClean="0"/>
              <a:t>Can be used a storage backend for other </a:t>
            </a:r>
            <a:r>
              <a:rPr lang="en-US" dirty="0" err="1" smtClean="0"/>
              <a:t>Hashicorp</a:t>
            </a:r>
            <a:r>
              <a:rPr lang="en-US" dirty="0" smtClean="0"/>
              <a:t> solutions!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9415" y="4757738"/>
            <a:ext cx="2112585" cy="2100262"/>
          </a:xfrm>
          <a:prstGeom prst="rect">
            <a:avLst/>
          </a:prstGeom>
        </p:spPr>
      </p:pic>
    </p:spTree>
    <p:extLst>
      <p:ext uri="{BB962C8B-B14F-4D97-AF65-F5344CB8AC3E}">
        <p14:creationId xmlns:p14="http://schemas.microsoft.com/office/powerpoint/2010/main" val="18573084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Discovery</a:t>
            </a:r>
            <a:endParaRPr lang="en-US" dirty="0"/>
          </a:p>
        </p:txBody>
      </p:sp>
      <p:sp>
        <p:nvSpPr>
          <p:cNvPr id="3" name="Content Placeholder 2"/>
          <p:cNvSpPr>
            <a:spLocks noGrp="1"/>
          </p:cNvSpPr>
          <p:nvPr>
            <p:ph idx="1"/>
          </p:nvPr>
        </p:nvSpPr>
        <p:spPr/>
        <p:txBody>
          <a:bodyPr/>
          <a:lstStyle/>
          <a:p>
            <a:r>
              <a:rPr lang="en-US" dirty="0" smtClean="0"/>
              <a:t>JSON Format </a:t>
            </a:r>
          </a:p>
          <a:p>
            <a:pPr lvl="1"/>
            <a:r>
              <a:rPr lang="mr-IN" dirty="0"/>
              <a:t>{"</a:t>
            </a:r>
            <a:r>
              <a:rPr lang="mr-IN" dirty="0" err="1"/>
              <a:t>service</a:t>
            </a:r>
            <a:r>
              <a:rPr lang="mr-IN" dirty="0"/>
              <a:t>": {"</a:t>
            </a:r>
            <a:r>
              <a:rPr lang="mr-IN" dirty="0" err="1"/>
              <a:t>name</a:t>
            </a:r>
            <a:r>
              <a:rPr lang="mr-IN" dirty="0"/>
              <a:t>": "</a:t>
            </a:r>
            <a:r>
              <a:rPr lang="mr-IN" dirty="0" err="1"/>
              <a:t>web</a:t>
            </a:r>
            <a:r>
              <a:rPr lang="mr-IN" dirty="0"/>
              <a:t>", "</a:t>
            </a:r>
            <a:r>
              <a:rPr lang="mr-IN" dirty="0" err="1"/>
              <a:t>tags</a:t>
            </a:r>
            <a:r>
              <a:rPr lang="mr-IN" dirty="0"/>
              <a:t>": ["</a:t>
            </a:r>
            <a:r>
              <a:rPr lang="mr-IN" dirty="0" err="1"/>
              <a:t>rails</a:t>
            </a:r>
            <a:r>
              <a:rPr lang="mr-IN" dirty="0"/>
              <a:t>"], "</a:t>
            </a:r>
            <a:r>
              <a:rPr lang="mr-IN" dirty="0" err="1"/>
              <a:t>port</a:t>
            </a:r>
            <a:r>
              <a:rPr lang="mr-IN" dirty="0"/>
              <a:t>": 80</a:t>
            </a:r>
            <a:r>
              <a:rPr lang="mr-IN" dirty="0" smtClean="0"/>
              <a:t>}}</a:t>
            </a:r>
            <a:endParaRPr lang="en-US" dirty="0" smtClean="0"/>
          </a:p>
          <a:p>
            <a:r>
              <a:rPr lang="en-US" dirty="0" smtClean="0"/>
              <a:t>Placed inside the Consul </a:t>
            </a:r>
            <a:r>
              <a:rPr lang="en-US" dirty="0" err="1" smtClean="0"/>
              <a:t>Config</a:t>
            </a:r>
            <a:r>
              <a:rPr lang="en-US" dirty="0" smtClean="0"/>
              <a:t> Directory</a:t>
            </a:r>
          </a:p>
          <a:p>
            <a:r>
              <a:rPr lang="en-US" dirty="0" smtClean="0"/>
              <a:t>Consul is reloaded and ‘syncs’ the service</a:t>
            </a:r>
          </a:p>
          <a:p>
            <a:pPr lvl="1"/>
            <a:r>
              <a:rPr lang="en-US" dirty="0"/>
              <a:t>[INFO] agent: Synced service </a:t>
            </a:r>
            <a:r>
              <a:rPr lang="en-US" dirty="0" smtClean="0"/>
              <a:t>'web’</a:t>
            </a:r>
          </a:p>
          <a:p>
            <a:r>
              <a:rPr lang="en-US" dirty="0" smtClean="0"/>
              <a:t>The service information is then able to be queried over DNS or HTTP API</a:t>
            </a:r>
          </a:p>
          <a:p>
            <a:pPr lvl="1"/>
            <a:r>
              <a:rPr lang="en-US" dirty="0" smtClean="0"/>
              <a:t>This will return </a:t>
            </a:r>
            <a:r>
              <a:rPr lang="en-US" b="1" dirty="0" smtClean="0"/>
              <a:t>all nodes in the cluster that have that service enabled</a:t>
            </a:r>
            <a:endParaRPr lang="en-US" dirty="0" smtClean="0"/>
          </a:p>
          <a:p>
            <a:pPr lvl="1"/>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9415" y="4757738"/>
            <a:ext cx="2112585" cy="2100262"/>
          </a:xfrm>
          <a:prstGeom prst="rect">
            <a:avLst/>
          </a:prstGeom>
        </p:spPr>
      </p:pic>
    </p:spTree>
    <p:extLst>
      <p:ext uri="{BB962C8B-B14F-4D97-AF65-F5344CB8AC3E}">
        <p14:creationId xmlns:p14="http://schemas.microsoft.com/office/powerpoint/2010/main" val="9089291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822" y="1901080"/>
            <a:ext cx="6553545" cy="3063782"/>
          </a:xfrm>
          <a:prstGeom prst="rect">
            <a:avLst/>
          </a:prstGeom>
        </p:spPr>
      </p:pic>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dirty="0" smtClean="0"/>
              <a:t>Template Rendering and Supervisor</a:t>
            </a:r>
            <a:endParaRPr lang="en-US" sz="4800" dirty="0"/>
          </a:p>
        </p:txBody>
      </p:sp>
      <p:sp>
        <p:nvSpPr>
          <p:cNvPr id="3" name="Text Placeholder 2"/>
          <p:cNvSpPr>
            <a:spLocks noGrp="1"/>
          </p:cNvSpPr>
          <p:nvPr>
            <p:ph type="body" idx="1"/>
          </p:nvPr>
        </p:nvSpPr>
        <p:spPr>
          <a:xfrm>
            <a:off x="674237" y="4170501"/>
            <a:ext cx="3657600" cy="1525597"/>
          </a:xfrm>
        </p:spPr>
        <p:txBody>
          <a:bodyPr vert="horz" lIns="91440" tIns="45720" rIns="91440" bIns="45720" rtlCol="0">
            <a:normAutofit/>
          </a:bodyPr>
          <a:lstStyle/>
          <a:p>
            <a:pPr algn="ctr"/>
            <a:endParaRPr lang="en-US" sz="1300" dirty="0">
              <a:solidFill>
                <a:schemeClr val="accent1"/>
              </a:solidFill>
            </a:endParaRPr>
          </a:p>
          <a:p>
            <a:pPr algn="ctr"/>
            <a:endParaRPr lang="en-US" sz="1300" dirty="0">
              <a:solidFill>
                <a:schemeClr val="accent1"/>
              </a:solidFill>
            </a:endParaRPr>
          </a:p>
          <a:p>
            <a:pPr algn="ctr"/>
            <a:endParaRPr lang="en-US" sz="1300" dirty="0">
              <a:solidFill>
                <a:schemeClr val="accent1"/>
              </a:solidFill>
            </a:endParaRPr>
          </a:p>
        </p:txBody>
      </p:sp>
    </p:spTree>
    <p:extLst>
      <p:ext uri="{BB962C8B-B14F-4D97-AF65-F5344CB8AC3E}">
        <p14:creationId xmlns:p14="http://schemas.microsoft.com/office/powerpoint/2010/main" val="34502758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34276" y="803705"/>
            <a:ext cx="4208656" cy="3034857"/>
          </a:xfrm>
        </p:spPr>
        <p:txBody>
          <a:bodyPr vert="horz" lIns="91440" tIns="45720" rIns="91440" bIns="45720" rtlCol="0" anchor="b">
            <a:normAutofit/>
          </a:bodyPr>
          <a:lstStyle/>
          <a:p>
            <a:pPr algn="r"/>
            <a:r>
              <a:rPr lang="en-US" sz="5400" dirty="0" smtClean="0">
                <a:solidFill>
                  <a:srgbClr val="FFFFFF"/>
                </a:solidFill>
              </a:rPr>
              <a:t>Secrets Management</a:t>
            </a:r>
            <a:endParaRPr lang="en-US" sz="5400" dirty="0">
              <a:solidFill>
                <a:srgbClr val="FFFFFF"/>
              </a:solidFill>
            </a:endParaRPr>
          </a:p>
        </p:txBody>
      </p:sp>
      <p:sp>
        <p:nvSpPr>
          <p:cNvPr id="3" name="Text Placeholder 2"/>
          <p:cNvSpPr>
            <a:spLocks noGrp="1"/>
          </p:cNvSpPr>
          <p:nvPr>
            <p:ph type="body" idx="1"/>
          </p:nvPr>
        </p:nvSpPr>
        <p:spPr>
          <a:xfrm>
            <a:off x="638921" y="4013165"/>
            <a:ext cx="4204012" cy="2205732"/>
          </a:xfrm>
        </p:spPr>
        <p:txBody>
          <a:bodyPr vert="horz" lIns="91440" tIns="45720" rIns="91440" bIns="45720" rtlCol="0" anchor="t">
            <a:normAutofit lnSpcReduction="10000"/>
          </a:bodyPr>
          <a:lstStyle/>
          <a:p>
            <a:pPr algn="r"/>
            <a:r>
              <a:rPr lang="en-US" sz="1800" dirty="0" smtClean="0">
                <a:solidFill>
                  <a:srgbClr val="FFFFFF"/>
                </a:solidFill>
              </a:rPr>
              <a:t>Storage, Key Rolling, Built in Audit</a:t>
            </a:r>
            <a:endParaRPr lang="en-US" sz="1800" dirty="0">
              <a:solidFill>
                <a:srgbClr val="FFFFFF"/>
              </a:solidFill>
            </a:endParaRPr>
          </a:p>
          <a:p>
            <a:pPr algn="r"/>
            <a:endParaRPr lang="en-US" sz="1800" dirty="0" smtClean="0">
              <a:solidFill>
                <a:srgbClr val="FFFFFF"/>
              </a:solidFill>
            </a:endParaRPr>
          </a:p>
          <a:p>
            <a:pPr algn="r"/>
            <a:endParaRPr lang="en-US" sz="1800" dirty="0">
              <a:solidFill>
                <a:srgbClr val="FFFFFF"/>
              </a:solidFill>
            </a:endParaRPr>
          </a:p>
          <a:p>
            <a:pPr algn="r"/>
            <a:endParaRPr lang="en-US" sz="1800" dirty="0" smtClean="0">
              <a:solidFill>
                <a:srgbClr val="FFFFFF"/>
              </a:solidFill>
            </a:endParaRPr>
          </a:p>
          <a:p>
            <a:pPr algn="r"/>
            <a:endParaRPr lang="en-US" sz="1800" dirty="0">
              <a:solidFill>
                <a:srgbClr val="FFFFFF"/>
              </a:solidFill>
            </a:endParaRPr>
          </a:p>
          <a:p>
            <a:pPr algn="r"/>
            <a:r>
              <a:rPr lang="en-US" sz="1800" dirty="0" smtClean="0">
                <a:solidFill>
                  <a:srgbClr val="FFFFFF"/>
                </a:solidFill>
              </a:rPr>
              <a:t>Integrated Security</a:t>
            </a:r>
            <a:endParaRPr lang="en-US" sz="1800" dirty="0">
              <a:solidFill>
                <a:srgbClr val="FFFFFF"/>
              </a:solidFill>
            </a:endParaRPr>
          </a:p>
        </p:txBody>
      </p:sp>
      <p:pic>
        <p:nvPicPr>
          <p:cNvPr id="11"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5436" y="460288"/>
            <a:ext cx="5310550" cy="5633349"/>
          </a:xfrm>
          <a:prstGeom prst="rect">
            <a:avLst/>
          </a:prstGeom>
        </p:spPr>
      </p:pic>
      <p:sp>
        <p:nvSpPr>
          <p:cNvPr id="13" name="TextBox 12"/>
          <p:cNvSpPr txBox="1"/>
          <p:nvPr/>
        </p:nvSpPr>
        <p:spPr>
          <a:xfrm>
            <a:off x="9001125" y="5141679"/>
            <a:ext cx="4611745" cy="1077218"/>
          </a:xfrm>
          <a:prstGeom prst="rect">
            <a:avLst/>
          </a:prstGeom>
          <a:noFill/>
        </p:spPr>
        <p:txBody>
          <a:bodyPr wrap="square" rtlCol="0">
            <a:spAutoFit/>
          </a:bodyPr>
          <a:lstStyle/>
          <a:p>
            <a:r>
              <a:rPr lang="en-US" sz="3200" b="1" dirty="0" err="1" smtClean="0"/>
              <a:t>HashiCorp</a:t>
            </a:r>
            <a:r>
              <a:rPr lang="en-US" sz="3200" b="1" dirty="0" smtClean="0"/>
              <a:t> </a:t>
            </a:r>
          </a:p>
          <a:p>
            <a:r>
              <a:rPr lang="en-US" sz="3200" b="1" dirty="0"/>
              <a:t>	</a:t>
            </a:r>
            <a:r>
              <a:rPr lang="en-US" sz="3200" b="1" dirty="0" smtClean="0"/>
              <a:t>Vault</a:t>
            </a:r>
            <a:endParaRPr lang="en-US" sz="3200" b="1" dirty="0"/>
          </a:p>
        </p:txBody>
      </p:sp>
    </p:spTree>
    <p:extLst>
      <p:ext uri="{BB962C8B-B14F-4D97-AF65-F5344CB8AC3E}">
        <p14:creationId xmlns:p14="http://schemas.microsoft.com/office/powerpoint/2010/main" val="4879207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smtClean="0"/>
              <a:t>Vault</a:t>
            </a:r>
            <a:endParaRPr lang="en-US" dirty="0"/>
          </a:p>
        </p:txBody>
      </p:sp>
      <p:sp>
        <p:nvSpPr>
          <p:cNvPr id="3" name="Content Placeholder 2"/>
          <p:cNvSpPr>
            <a:spLocks noGrp="1"/>
          </p:cNvSpPr>
          <p:nvPr>
            <p:ph idx="1"/>
          </p:nvPr>
        </p:nvSpPr>
        <p:spPr/>
        <p:txBody>
          <a:bodyPr/>
          <a:lstStyle/>
          <a:p>
            <a:r>
              <a:rPr lang="en-US" dirty="0" smtClean="0"/>
              <a:t>Terraform is a workflow for designing, planning, building and changing infrastructure and its topology </a:t>
            </a:r>
            <a:endParaRPr lang="en-US" b="1" dirty="0" smtClean="0"/>
          </a:p>
          <a:p>
            <a:r>
              <a:rPr lang="en-US" dirty="0" smtClean="0"/>
              <a:t>Designed to be modular and variable defined</a:t>
            </a:r>
          </a:p>
          <a:p>
            <a:r>
              <a:rPr lang="en-US" dirty="0" smtClean="0"/>
              <a:t>Cloud agnostic, with orchestration and large-scale built in mind</a:t>
            </a:r>
            <a:endParaRPr lang="en-US" dirty="0"/>
          </a:p>
        </p:txBody>
      </p:sp>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7699" y="4653331"/>
            <a:ext cx="2078338" cy="2204669"/>
          </a:xfrm>
          <a:prstGeom prst="rect">
            <a:avLst/>
          </a:prstGeom>
        </p:spPr>
      </p:pic>
    </p:spTree>
    <p:extLst>
      <p:ext uri="{BB962C8B-B14F-4D97-AF65-F5344CB8AC3E}">
        <p14:creationId xmlns:p14="http://schemas.microsoft.com/office/powerpoint/2010/main" val="1494366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85900" y="2243138"/>
            <a:ext cx="9144000" cy="1655762"/>
          </a:xfrm>
        </p:spPr>
        <p:txBody>
          <a:bodyPr>
            <a:normAutofit/>
          </a:bodyPr>
          <a:lstStyle/>
          <a:p>
            <a:r>
              <a:rPr lang="en-US" sz="3200" dirty="0"/>
              <a:t>DevOps is about minimizing the challenges of shipping, rapidly iterating, and securing software applications.</a:t>
            </a:r>
            <a:endParaRPr lang="en-US" sz="3200" dirty="0"/>
          </a:p>
        </p:txBody>
      </p:sp>
    </p:spTree>
    <p:extLst>
      <p:ext uri="{BB962C8B-B14F-4D97-AF65-F5344CB8AC3E}">
        <p14:creationId xmlns:p14="http://schemas.microsoft.com/office/powerpoint/2010/main" val="1416226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Waterfall</a:t>
            </a:r>
            <a:endParaRPr lang="en-US" dirty="0"/>
          </a:p>
        </p:txBody>
      </p:sp>
      <p:grpSp>
        <p:nvGrpSpPr>
          <p:cNvPr id="4" name="Group 3"/>
          <p:cNvGrpSpPr/>
          <p:nvPr/>
        </p:nvGrpSpPr>
        <p:grpSpPr>
          <a:xfrm>
            <a:off x="2026307" y="1709685"/>
            <a:ext cx="897517" cy="1290181"/>
            <a:chOff x="1164921" y="200416"/>
            <a:chExt cx="1202498" cy="1728592"/>
          </a:xfrm>
        </p:grpSpPr>
        <p:sp>
          <p:nvSpPr>
            <p:cNvPr id="5" name="Triangle 4"/>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a:t>
              </a:r>
              <a:endParaRPr lang="en-US" dirty="0"/>
            </a:p>
          </p:txBody>
        </p:sp>
      </p:grpSp>
      <p:grpSp>
        <p:nvGrpSpPr>
          <p:cNvPr id="7" name="Group 6"/>
          <p:cNvGrpSpPr/>
          <p:nvPr/>
        </p:nvGrpSpPr>
        <p:grpSpPr>
          <a:xfrm>
            <a:off x="2026307" y="3588862"/>
            <a:ext cx="897517" cy="1290181"/>
            <a:chOff x="1164921" y="200416"/>
            <a:chExt cx="1202498" cy="1728592"/>
          </a:xfrm>
        </p:grpSpPr>
        <p:sp>
          <p:nvSpPr>
            <p:cNvPr id="8" name="Triangle 7"/>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Ops</a:t>
              </a:r>
              <a:endParaRPr lang="en-US" dirty="0"/>
            </a:p>
          </p:txBody>
        </p:sp>
      </p:grpSp>
      <p:grpSp>
        <p:nvGrpSpPr>
          <p:cNvPr id="10" name="Group 9"/>
          <p:cNvGrpSpPr/>
          <p:nvPr/>
        </p:nvGrpSpPr>
        <p:grpSpPr>
          <a:xfrm>
            <a:off x="2026306" y="5468039"/>
            <a:ext cx="897517" cy="1290181"/>
            <a:chOff x="1164921" y="200416"/>
            <a:chExt cx="1202498" cy="1728592"/>
          </a:xfrm>
        </p:grpSpPr>
        <p:sp>
          <p:nvSpPr>
            <p:cNvPr id="11" name="Triangle 10"/>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a:t>
              </a:r>
              <a:endParaRPr lang="en-US" dirty="0"/>
            </a:p>
          </p:txBody>
        </p:sp>
      </p:grpSp>
      <p:sp>
        <p:nvSpPr>
          <p:cNvPr id="16" name="Bent Arrow 15"/>
          <p:cNvSpPr/>
          <p:nvPr/>
        </p:nvSpPr>
        <p:spPr>
          <a:xfrm rot="5400000">
            <a:off x="4622215" y="1372593"/>
            <a:ext cx="984292" cy="1658477"/>
          </a:xfrm>
          <a:prstGeom prst="bentArrow">
            <a:avLst>
              <a:gd name="adj1" fmla="val 26408"/>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Bent Arrow 16"/>
          <p:cNvSpPr/>
          <p:nvPr/>
        </p:nvSpPr>
        <p:spPr>
          <a:xfrm rot="5400000">
            <a:off x="4622215" y="3253849"/>
            <a:ext cx="984292" cy="1658477"/>
          </a:xfrm>
          <a:prstGeom prst="bentArrow">
            <a:avLst>
              <a:gd name="adj1" fmla="val 26408"/>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ent Arrow 17"/>
          <p:cNvSpPr/>
          <p:nvPr/>
        </p:nvSpPr>
        <p:spPr>
          <a:xfrm rot="5400000">
            <a:off x="4622215" y="5130947"/>
            <a:ext cx="984292" cy="1658477"/>
          </a:xfrm>
          <a:prstGeom prst="bentArrow">
            <a:avLst>
              <a:gd name="adj1" fmla="val 26408"/>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4898" y="1709685"/>
            <a:ext cx="1290181" cy="1290181"/>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3687" y="3569865"/>
            <a:ext cx="1066980" cy="1309178"/>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9620" y="3949692"/>
            <a:ext cx="700735" cy="700735"/>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3010" y="5238836"/>
            <a:ext cx="1066980" cy="1309178"/>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8943" y="5618663"/>
            <a:ext cx="700735" cy="700735"/>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4898" y="5238836"/>
            <a:ext cx="1309178" cy="1309178"/>
          </a:xfrm>
          <a:prstGeom prst="rect">
            <a:avLst/>
          </a:prstGeom>
        </p:spPr>
      </p:pic>
      <p:cxnSp>
        <p:nvCxnSpPr>
          <p:cNvPr id="14" name="Straight Arrow Connector 13"/>
          <p:cNvCxnSpPr/>
          <p:nvPr/>
        </p:nvCxnSpPr>
        <p:spPr>
          <a:xfrm flipV="1">
            <a:off x="5727700" y="1384300"/>
            <a:ext cx="635000" cy="325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413582" y="1027906"/>
            <a:ext cx="2372076" cy="369332"/>
          </a:xfrm>
          <a:prstGeom prst="rect">
            <a:avLst/>
          </a:prstGeom>
          <a:noFill/>
        </p:spPr>
        <p:txBody>
          <a:bodyPr wrap="square" rtlCol="0">
            <a:spAutoFit/>
          </a:bodyPr>
          <a:lstStyle/>
          <a:p>
            <a:r>
              <a:rPr lang="en-US" dirty="0" smtClean="0"/>
              <a:t>Wait Time</a:t>
            </a:r>
            <a:endParaRPr lang="en-US" dirty="0"/>
          </a:p>
        </p:txBody>
      </p:sp>
      <p:cxnSp>
        <p:nvCxnSpPr>
          <p:cNvPr id="24" name="Straight Arrow Connector 23"/>
          <p:cNvCxnSpPr/>
          <p:nvPr/>
        </p:nvCxnSpPr>
        <p:spPr>
          <a:xfrm flipV="1">
            <a:off x="5854700" y="3289300"/>
            <a:ext cx="635000" cy="325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40582" y="2932906"/>
            <a:ext cx="2372076" cy="369332"/>
          </a:xfrm>
          <a:prstGeom prst="rect">
            <a:avLst/>
          </a:prstGeom>
          <a:noFill/>
        </p:spPr>
        <p:txBody>
          <a:bodyPr wrap="square" rtlCol="0">
            <a:spAutoFit/>
          </a:bodyPr>
          <a:lstStyle/>
          <a:p>
            <a:r>
              <a:rPr lang="en-US" dirty="0" smtClean="0"/>
              <a:t>Wait Time</a:t>
            </a:r>
            <a:endParaRPr lang="en-US" dirty="0"/>
          </a:p>
        </p:txBody>
      </p:sp>
      <p:cxnSp>
        <p:nvCxnSpPr>
          <p:cNvPr id="26" name="Straight Arrow Connector 25"/>
          <p:cNvCxnSpPr/>
          <p:nvPr/>
        </p:nvCxnSpPr>
        <p:spPr>
          <a:xfrm flipV="1">
            <a:off x="5880100" y="5219700"/>
            <a:ext cx="635000" cy="325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565982" y="4863306"/>
            <a:ext cx="2372076" cy="369332"/>
          </a:xfrm>
          <a:prstGeom prst="rect">
            <a:avLst/>
          </a:prstGeom>
          <a:noFill/>
        </p:spPr>
        <p:txBody>
          <a:bodyPr wrap="square" rtlCol="0">
            <a:spAutoFit/>
          </a:bodyPr>
          <a:lstStyle/>
          <a:p>
            <a:r>
              <a:rPr lang="en-US" dirty="0" smtClean="0"/>
              <a:t>Wait Time</a:t>
            </a:r>
            <a:endParaRPr lang="en-US" dirty="0"/>
          </a:p>
        </p:txBody>
      </p:sp>
    </p:spTree>
    <p:extLst>
      <p:ext uri="{BB962C8B-B14F-4D97-AF65-F5344CB8AC3E}">
        <p14:creationId xmlns:p14="http://schemas.microsoft.com/office/powerpoint/2010/main" val="2135699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 </a:t>
            </a:r>
            <a:r>
              <a:rPr lang="en-US" dirty="0" smtClean="0"/>
              <a:t>Ops Culture </a:t>
            </a:r>
            <a:r>
              <a:rPr lang="en-US" dirty="0" smtClean="0"/>
              <a:t>Defined</a:t>
            </a:r>
            <a:endParaRPr lang="en-US" dirty="0"/>
          </a:p>
        </p:txBody>
      </p:sp>
      <p:grpSp>
        <p:nvGrpSpPr>
          <p:cNvPr id="4" name="Group 3"/>
          <p:cNvGrpSpPr/>
          <p:nvPr/>
        </p:nvGrpSpPr>
        <p:grpSpPr>
          <a:xfrm>
            <a:off x="2026307" y="1709685"/>
            <a:ext cx="897517" cy="1290181"/>
            <a:chOff x="1164921" y="200416"/>
            <a:chExt cx="1202498" cy="1728592"/>
          </a:xfrm>
        </p:grpSpPr>
        <p:sp>
          <p:nvSpPr>
            <p:cNvPr id="5" name="Triangle 4"/>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a:t>
              </a:r>
              <a:endParaRPr lang="en-US" dirty="0"/>
            </a:p>
          </p:txBody>
        </p:sp>
      </p:grpSp>
      <p:grpSp>
        <p:nvGrpSpPr>
          <p:cNvPr id="7" name="Group 6"/>
          <p:cNvGrpSpPr/>
          <p:nvPr/>
        </p:nvGrpSpPr>
        <p:grpSpPr>
          <a:xfrm>
            <a:off x="2026307" y="3588862"/>
            <a:ext cx="897517" cy="1290181"/>
            <a:chOff x="1164921" y="200416"/>
            <a:chExt cx="1202498" cy="1728592"/>
          </a:xfrm>
        </p:grpSpPr>
        <p:sp>
          <p:nvSpPr>
            <p:cNvPr id="8" name="Triangle 7"/>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Ops</a:t>
              </a:r>
              <a:endParaRPr lang="en-US" dirty="0"/>
            </a:p>
          </p:txBody>
        </p:sp>
      </p:grpSp>
      <p:grpSp>
        <p:nvGrpSpPr>
          <p:cNvPr id="10" name="Group 9"/>
          <p:cNvGrpSpPr/>
          <p:nvPr/>
        </p:nvGrpSpPr>
        <p:grpSpPr>
          <a:xfrm>
            <a:off x="2026306" y="5468039"/>
            <a:ext cx="897517" cy="1290181"/>
            <a:chOff x="1164921" y="200416"/>
            <a:chExt cx="1202498" cy="1728592"/>
          </a:xfrm>
        </p:grpSpPr>
        <p:sp>
          <p:nvSpPr>
            <p:cNvPr id="11" name="Triangle 10"/>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a:t>
              </a:r>
              <a:endParaRPr lang="en-US" dirty="0"/>
            </a:p>
          </p:txBody>
        </p:sp>
      </p:grpSp>
      <p:grpSp>
        <p:nvGrpSpPr>
          <p:cNvPr id="13" name="Group 12"/>
          <p:cNvGrpSpPr/>
          <p:nvPr/>
        </p:nvGrpSpPr>
        <p:grpSpPr>
          <a:xfrm>
            <a:off x="7148143" y="3588862"/>
            <a:ext cx="1309178" cy="1309178"/>
            <a:chOff x="7304898" y="5238836"/>
            <a:chExt cx="1309178" cy="1309178"/>
          </a:xfrm>
        </p:grpSpPr>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3010" y="5238836"/>
              <a:ext cx="1066980" cy="1309178"/>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8943" y="5618663"/>
              <a:ext cx="700735" cy="700735"/>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4898" y="5238836"/>
              <a:ext cx="1309178" cy="1309178"/>
            </a:xfrm>
            <a:prstGeom prst="rect">
              <a:avLst/>
            </a:prstGeom>
          </p:spPr>
        </p:pic>
      </p:grpSp>
      <p:sp>
        <p:nvSpPr>
          <p:cNvPr id="15" name="Right Arrow 14"/>
          <p:cNvSpPr/>
          <p:nvPr/>
        </p:nvSpPr>
        <p:spPr>
          <a:xfrm>
            <a:off x="3795012" y="3573543"/>
            <a:ext cx="2481943" cy="1125383"/>
          </a:xfrm>
          <a:prstGeom prst="rightArrow">
            <a:avLst>
              <a:gd name="adj1" fmla="val 2910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3777905" y="1690688"/>
            <a:ext cx="2481943" cy="1125383"/>
          </a:xfrm>
          <a:prstGeom prst="rightArrow">
            <a:avLst>
              <a:gd name="adj1" fmla="val 2910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3795012" y="5468039"/>
            <a:ext cx="2481943" cy="1125383"/>
          </a:xfrm>
          <a:prstGeom prst="rightArrow">
            <a:avLst>
              <a:gd name="adj1" fmla="val 2910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9328509" y="3573543"/>
            <a:ext cx="897517" cy="1290181"/>
            <a:chOff x="1164921" y="200416"/>
            <a:chExt cx="1202498" cy="1728592"/>
          </a:xfrm>
        </p:grpSpPr>
        <p:sp>
          <p:nvSpPr>
            <p:cNvPr id="26" name="Triangle 25"/>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grpSp>
    </p:spTree>
    <p:extLst>
      <p:ext uri="{BB962C8B-B14F-4D97-AF65-F5344CB8AC3E}">
        <p14:creationId xmlns:p14="http://schemas.microsoft.com/office/powerpoint/2010/main" val="1779264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Dev Ops Culture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8955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 </a:t>
            </a:r>
            <a:r>
              <a:rPr lang="en-US" dirty="0" smtClean="0"/>
              <a:t>Ops Culture</a:t>
            </a:r>
            <a:endParaRPr lang="en-US" dirty="0"/>
          </a:p>
        </p:txBody>
      </p:sp>
      <p:sp>
        <p:nvSpPr>
          <p:cNvPr id="3" name="Content Placeholder 2"/>
          <p:cNvSpPr>
            <a:spLocks noGrp="1"/>
          </p:cNvSpPr>
          <p:nvPr>
            <p:ph idx="1"/>
          </p:nvPr>
        </p:nvSpPr>
        <p:spPr/>
        <p:txBody>
          <a:bodyPr/>
          <a:lstStyle/>
          <a:p>
            <a:r>
              <a:rPr lang="en-US" dirty="0" smtClean="0"/>
              <a:t>Allows </a:t>
            </a:r>
            <a:r>
              <a:rPr lang="en-US" dirty="0" smtClean="0"/>
              <a:t>everyone to work in parallel to deliver business value to the customer</a:t>
            </a:r>
          </a:p>
          <a:p>
            <a:r>
              <a:rPr lang="en-US" dirty="0" smtClean="0"/>
              <a:t>Prioritizes agility, time to value and a more continuous integrated and continuous delivery model </a:t>
            </a:r>
            <a:r>
              <a:rPr lang="en-US" b="1" dirty="0" smtClean="0"/>
              <a:t>of all components</a:t>
            </a:r>
          </a:p>
          <a:p>
            <a:r>
              <a:rPr lang="en-US" dirty="0" smtClean="0"/>
              <a:t>Firms with high performing IT organizations were twice as likely to exceed profitability, market share and productivity goals</a:t>
            </a:r>
          </a:p>
          <a:p>
            <a:r>
              <a:rPr lang="en-US" b="1" dirty="0" err="1" smtClean="0"/>
              <a:t>Hashicorp</a:t>
            </a:r>
            <a:r>
              <a:rPr lang="en-US" dirty="0" smtClean="0"/>
              <a:t> help enable this culture </a:t>
            </a:r>
            <a:r>
              <a:rPr lang="en-US" dirty="0" smtClean="0"/>
              <a:t>by deconstructing the essential elements of an application delivery process and providing a </a:t>
            </a:r>
            <a:r>
              <a:rPr lang="en-US" b="1" dirty="0" smtClean="0"/>
              <a:t>solution best suited for each participant in the task.</a:t>
            </a:r>
            <a:endParaRPr lang="en-US" dirty="0"/>
          </a:p>
        </p:txBody>
      </p:sp>
    </p:spTree>
    <p:extLst>
      <p:ext uri="{BB962C8B-B14F-4D97-AF65-F5344CB8AC3E}">
        <p14:creationId xmlns:p14="http://schemas.microsoft.com/office/powerpoint/2010/main" val="8708289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Hashi Example">
      <a:dk1>
        <a:srgbClr val="000000"/>
      </a:dk1>
      <a:lt1>
        <a:srgbClr val="FFFFFF"/>
      </a:lt1>
      <a:dk2>
        <a:srgbClr val="44546A"/>
      </a:dk2>
      <a:lt2>
        <a:srgbClr val="E7E6E6"/>
      </a:lt2>
      <a:accent1>
        <a:srgbClr val="0461E8"/>
      </a:accent1>
      <a:accent2>
        <a:srgbClr val="1E6261"/>
      </a:accent2>
      <a:accent3>
        <a:srgbClr val="504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7289</TotalTime>
  <Words>2930</Words>
  <Application>Microsoft Macintosh PowerPoint</Application>
  <PresentationFormat>Widescreen</PresentationFormat>
  <Paragraphs>449</Paragraphs>
  <Slides>49</Slides>
  <Notes>34</Notes>
  <HiddenSlides>17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Calibri</vt:lpstr>
      <vt:lpstr>Calibri Light</vt:lpstr>
      <vt:lpstr>Mangal</vt:lpstr>
      <vt:lpstr>Arial</vt:lpstr>
      <vt:lpstr>Office Theme</vt:lpstr>
      <vt:lpstr>HashiCorp Solutions Suite</vt:lpstr>
      <vt:lpstr>Who Am I?</vt:lpstr>
      <vt:lpstr>Agenda </vt:lpstr>
      <vt:lpstr>What is DevOps Culture </vt:lpstr>
      <vt:lpstr>PowerPoint Presentation</vt:lpstr>
      <vt:lpstr>Traditional Waterfall</vt:lpstr>
      <vt:lpstr>Dev Ops Culture Defined</vt:lpstr>
      <vt:lpstr>Why Dev Ops Culture</vt:lpstr>
      <vt:lpstr>Dev Ops Culture</vt:lpstr>
      <vt:lpstr>PowerPoint Presentation</vt:lpstr>
      <vt:lpstr>PowerPoint Presentation</vt:lpstr>
      <vt:lpstr>What will successful IT Organizations Need?</vt:lpstr>
      <vt:lpstr>PowerPoint Presentation</vt:lpstr>
      <vt:lpstr>Dev Ops  Defined </vt:lpstr>
      <vt:lpstr>What is Vagrant</vt:lpstr>
      <vt:lpstr>PowerPoint Presentation</vt:lpstr>
      <vt:lpstr>Vagrant</vt:lpstr>
      <vt:lpstr>Infrastructure as Code </vt:lpstr>
      <vt:lpstr>Infrastructure as Code</vt:lpstr>
      <vt:lpstr>PowerPoint Presentation</vt:lpstr>
      <vt:lpstr>PowerPoint Presentation</vt:lpstr>
      <vt:lpstr>Infrastructure as Code at a Glance</vt:lpstr>
      <vt:lpstr>Infrastructure as Code</vt:lpstr>
      <vt:lpstr>What is Packer</vt:lpstr>
      <vt:lpstr>What is Packer</vt:lpstr>
      <vt:lpstr>What is Packer</vt:lpstr>
      <vt:lpstr>What is Packer</vt:lpstr>
      <vt:lpstr>PowerPoint Presentation</vt:lpstr>
      <vt:lpstr>Packer</vt:lpstr>
      <vt:lpstr>PowerPoint Presentation</vt:lpstr>
      <vt:lpstr>Infrastructure as Code</vt:lpstr>
      <vt:lpstr>Terraform is…</vt:lpstr>
      <vt:lpstr>Infrastructure as Code</vt:lpstr>
      <vt:lpstr>PowerPoint Presentation</vt:lpstr>
      <vt:lpstr>PowerPoint Presentation</vt:lpstr>
      <vt:lpstr>Infrastructure as Code at a Glance</vt:lpstr>
      <vt:lpstr>How it Works</vt:lpstr>
      <vt:lpstr>Platform</vt:lpstr>
      <vt:lpstr>Function</vt:lpstr>
      <vt:lpstr>Customize</vt:lpstr>
      <vt:lpstr>PowerPoint Presentation</vt:lpstr>
      <vt:lpstr>Terraform</vt:lpstr>
      <vt:lpstr>PowerPoint Presentation</vt:lpstr>
      <vt:lpstr>Service Discovery and Configuration</vt:lpstr>
      <vt:lpstr>Consul is…</vt:lpstr>
      <vt:lpstr>Service Discovery</vt:lpstr>
      <vt:lpstr>Template Rendering and Supervisor</vt:lpstr>
      <vt:lpstr>Secrets Management</vt:lpstr>
      <vt:lpstr>What is Vault</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Fraser Pollock</dc:creator>
  <cp:lastModifiedBy>Fraser Pollock</cp:lastModifiedBy>
  <cp:revision>265</cp:revision>
  <dcterms:created xsi:type="dcterms:W3CDTF">2017-07-25T20:17:21Z</dcterms:created>
  <dcterms:modified xsi:type="dcterms:W3CDTF">2017-08-04T02:09:40Z</dcterms:modified>
</cp:coreProperties>
</file>