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2"/>
    <p:restoredTop sz="87784"/>
  </p:normalViewPr>
  <p:slideViewPr>
    <p:cSldViewPr snapToGrid="0" snapToObjects="1">
      <p:cViewPr>
        <p:scale>
          <a:sx n="100" d="100"/>
          <a:sy n="100" d="100"/>
        </p:scale>
        <p:origin x="1840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27B38-BC7B-0F42-9939-18E2CF59109A}" type="datetimeFigureOut">
              <a:rPr lang="en-US" smtClean="0"/>
              <a:t>8/2/17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C6D0C-1D89-BF45-8B1A-0D3C57F30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84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www.un.org</a:t>
            </a:r>
            <a:r>
              <a:rPr lang="en-US" dirty="0" smtClean="0"/>
              <a:t>/apps/news/</a:t>
            </a:r>
            <a:r>
              <a:rPr lang="en-US" dirty="0" err="1" smtClean="0"/>
              <a:t>story.asp?NewsID</a:t>
            </a:r>
            <a:r>
              <a:rPr lang="en-US" dirty="0" smtClean="0"/>
              <a:t>=23283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C6D0C-1D89-BF45-8B1A-0D3C57F306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5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www.hashicorp.com</a:t>
            </a:r>
            <a:r>
              <a:rPr lang="en-US" dirty="0" smtClean="0"/>
              <a:t>/</a:t>
            </a:r>
            <a:r>
              <a:rPr lang="en-US" dirty="0" err="1" smtClean="0"/>
              <a:t>devops</a:t>
            </a:r>
            <a:r>
              <a:rPr lang="en-US" dirty="0" smtClean="0"/>
              <a:t>-defined/#done-right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C6D0C-1D89-BF45-8B1A-0D3C57F306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6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C6D0C-1D89-BF45-8B1A-0D3C57F306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4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C6D0C-1D89-BF45-8B1A-0D3C57F306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21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www.vagrantup.com</a:t>
            </a:r>
            <a:r>
              <a:rPr lang="en-US" dirty="0" smtClean="0"/>
              <a:t>/intro/</a:t>
            </a:r>
            <a:r>
              <a:rPr lang="en-US" dirty="0" err="1" smtClean="0"/>
              <a:t>index.html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www.hashicorp.com</a:t>
            </a:r>
            <a:r>
              <a:rPr lang="en-US" dirty="0" smtClean="0"/>
              <a:t>/blog/the-</a:t>
            </a:r>
            <a:r>
              <a:rPr lang="en-US" dirty="0" err="1" smtClean="0"/>
              <a:t>tao</a:t>
            </a:r>
            <a:r>
              <a:rPr lang="en-US" dirty="0" smtClean="0"/>
              <a:t>-of-</a:t>
            </a:r>
            <a:r>
              <a:rPr lang="en-US" dirty="0" err="1" smtClean="0"/>
              <a:t>hashicorp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C6D0C-1D89-BF45-8B1A-0D3C57F306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68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www.vagrantup.com</a:t>
            </a:r>
            <a:r>
              <a:rPr lang="en-US" dirty="0" smtClean="0"/>
              <a:t>/intro/</a:t>
            </a:r>
            <a:r>
              <a:rPr lang="en-US" dirty="0" err="1" smtClean="0"/>
              <a:t>index.html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www.hashicorp.com</a:t>
            </a:r>
            <a:r>
              <a:rPr lang="en-US" dirty="0" smtClean="0"/>
              <a:t>/blog/the-</a:t>
            </a:r>
            <a:r>
              <a:rPr lang="en-US" dirty="0" err="1" smtClean="0"/>
              <a:t>tao</a:t>
            </a:r>
            <a:r>
              <a:rPr lang="en-US" dirty="0" smtClean="0"/>
              <a:t>-of-</a:t>
            </a:r>
            <a:r>
              <a:rPr lang="en-US" dirty="0" err="1" smtClean="0"/>
              <a:t>hashicorp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C6D0C-1D89-BF45-8B1A-0D3C57F306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12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www.terraform.io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C6D0C-1D89-BF45-8B1A-0D3C57F306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9DE-A79E-DE4B-BBC3-ADFF44ED1DFE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9DE-A79E-DE4B-BBC3-ADFF44ED1DFE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9DE-A79E-DE4B-BBC3-ADFF44ED1DFE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9DE-A79E-DE4B-BBC3-ADFF44ED1DFE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9DE-A79E-DE4B-BBC3-ADFF44ED1DFE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9DE-A79E-DE4B-BBC3-ADFF44ED1DFE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9DE-A79E-DE4B-BBC3-ADFF44ED1DFE}" type="datetimeFigureOut">
              <a:rPr lang="en-US" smtClean="0"/>
              <a:t>8/2/17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9DE-A79E-DE4B-BBC3-ADFF44ED1DFE}" type="datetimeFigureOut">
              <a:rPr lang="en-US" smtClean="0"/>
              <a:t>8/2/17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9DE-A79E-DE4B-BBC3-ADFF44ED1DFE}" type="datetimeFigureOut">
              <a:rPr lang="en-US" smtClean="0"/>
              <a:t>8/2/17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9DE-A79E-DE4B-BBC3-ADFF44ED1DFE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9DE-A79E-DE4B-BBC3-ADFF44ED1DFE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039DE-A79E-DE4B-BBC3-ADFF44ED1DFE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21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6" b="10180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dirty="0" err="1" smtClean="0">
                <a:solidFill>
                  <a:srgbClr val="FFFFFF"/>
                </a:solidFill>
              </a:rPr>
              <a:t>HashiCorp</a:t>
            </a:r>
            <a:r>
              <a:rPr lang="en-US" dirty="0" smtClean="0">
                <a:solidFill>
                  <a:srgbClr val="FFFFFF"/>
                </a:solidFill>
              </a:rPr>
              <a:t> Solutions Suite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3328132" cy="1264588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 smtClean="0">
                <a:solidFill>
                  <a:srgbClr val="FFFFFF"/>
                </a:solidFill>
              </a:rPr>
              <a:t>Fraser Pollock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991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Allowing everyone to work in parallel to deliver business value to the customer</a:t>
            </a:r>
          </a:p>
          <a:p>
            <a:r>
              <a:rPr lang="en-US" dirty="0" smtClean="0"/>
              <a:t>Prioritizes agility, time to value and a more continuous integrated and continuous delivery model </a:t>
            </a:r>
          </a:p>
          <a:p>
            <a:r>
              <a:rPr lang="en-US" dirty="0" smtClean="0"/>
              <a:t>Minimize the challenges of shipping, rapidly iterating and securing software applications</a:t>
            </a:r>
          </a:p>
          <a:p>
            <a:r>
              <a:rPr lang="en-US" dirty="0" err="1" smtClean="0"/>
              <a:t>Hashicorp</a:t>
            </a:r>
            <a:r>
              <a:rPr lang="en-US" dirty="0" smtClean="0"/>
              <a:t> focuses on this by deconstructing the essential elements of an application delivery process and providing a </a:t>
            </a:r>
            <a:r>
              <a:rPr lang="en-US" b="1" dirty="0" smtClean="0"/>
              <a:t>solution best suited for each participant in the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38456" y="1299331"/>
            <a:ext cx="897517" cy="1290181"/>
            <a:chOff x="1164921" y="200416"/>
            <a:chExt cx="1202498" cy="1728592"/>
          </a:xfrm>
        </p:grpSpPr>
        <p:sp>
          <p:nvSpPr>
            <p:cNvPr id="5" name="Triangle 4"/>
            <p:cNvSpPr/>
            <p:nvPr/>
          </p:nvSpPr>
          <p:spPr>
            <a:xfrm>
              <a:off x="1164921" y="989556"/>
              <a:ext cx="1202498" cy="9394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64921" y="200416"/>
              <a:ext cx="1202498" cy="113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10863" y="3475577"/>
            <a:ext cx="897517" cy="1290181"/>
            <a:chOff x="1164921" y="200416"/>
            <a:chExt cx="1202498" cy="1728592"/>
          </a:xfrm>
        </p:grpSpPr>
        <p:sp>
          <p:nvSpPr>
            <p:cNvPr id="8" name="Triangle 7"/>
            <p:cNvSpPr/>
            <p:nvPr/>
          </p:nvSpPr>
          <p:spPr>
            <a:xfrm>
              <a:off x="1164921" y="989556"/>
              <a:ext cx="1202498" cy="9394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64921" y="200416"/>
              <a:ext cx="1202498" cy="113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Ops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95180" y="3475577"/>
            <a:ext cx="897517" cy="1290181"/>
            <a:chOff x="1164921" y="200416"/>
            <a:chExt cx="1202498" cy="1728592"/>
          </a:xfrm>
        </p:grpSpPr>
        <p:sp>
          <p:nvSpPr>
            <p:cNvPr id="11" name="Triangle 10"/>
            <p:cNvSpPr/>
            <p:nvPr/>
          </p:nvSpPr>
          <p:spPr>
            <a:xfrm>
              <a:off x="1164921" y="989556"/>
              <a:ext cx="1202498" cy="9394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64921" y="200416"/>
              <a:ext cx="1202498" cy="113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Sec</a:t>
              </a:r>
              <a:endParaRPr lang="en-US" dirty="0"/>
            </a:p>
          </p:txBody>
        </p:sp>
      </p:grpSp>
      <p:sp>
        <p:nvSpPr>
          <p:cNvPr id="17" name="Down Arrow 16"/>
          <p:cNvSpPr/>
          <p:nvPr/>
        </p:nvSpPr>
        <p:spPr>
          <a:xfrm rot="19503428">
            <a:off x="4933597" y="1994797"/>
            <a:ext cx="377929" cy="1360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5400000">
            <a:off x="3665875" y="3557527"/>
            <a:ext cx="377929" cy="1715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13731251">
            <a:off x="2619416" y="1977010"/>
            <a:ext cx="377929" cy="1360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2359621" y="2416920"/>
            <a:ext cx="628087" cy="480625"/>
            <a:chOff x="7304898" y="5238836"/>
            <a:chExt cx="1309178" cy="1309178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3010" y="5238836"/>
              <a:ext cx="1066980" cy="1309178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8943" y="5618663"/>
              <a:ext cx="700735" cy="700735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4898" y="5238836"/>
              <a:ext cx="1309178" cy="1309178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4840442" y="2334123"/>
            <a:ext cx="628087" cy="480625"/>
            <a:chOff x="7304898" y="5238836"/>
            <a:chExt cx="1309178" cy="1309178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3010" y="5238836"/>
              <a:ext cx="1066980" cy="1309178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8943" y="5618663"/>
              <a:ext cx="700735" cy="700735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4898" y="5238836"/>
              <a:ext cx="1309178" cy="1309178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3673170" y="4174852"/>
            <a:ext cx="628087" cy="480625"/>
            <a:chOff x="7304898" y="5238836"/>
            <a:chExt cx="1309178" cy="1309178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3010" y="5238836"/>
              <a:ext cx="1066980" cy="1309178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8943" y="5618663"/>
              <a:ext cx="700735" cy="70073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4898" y="5238836"/>
              <a:ext cx="1309178" cy="1309178"/>
            </a:xfrm>
            <a:prstGeom prst="rect">
              <a:avLst/>
            </a:prstGeom>
          </p:spPr>
        </p:pic>
      </p:grpSp>
      <p:sp>
        <p:nvSpPr>
          <p:cNvPr id="40" name="Down Arrow 39"/>
          <p:cNvSpPr/>
          <p:nvPr/>
        </p:nvSpPr>
        <p:spPr>
          <a:xfrm rot="16200000">
            <a:off x="6502217" y="2222681"/>
            <a:ext cx="902846" cy="1715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8756149" y="2150103"/>
            <a:ext cx="1553386" cy="2053480"/>
            <a:chOff x="1164921" y="200416"/>
            <a:chExt cx="1202498" cy="1728592"/>
          </a:xfrm>
        </p:grpSpPr>
        <p:sp>
          <p:nvSpPr>
            <p:cNvPr id="45" name="Triangle 44"/>
            <p:cNvSpPr/>
            <p:nvPr/>
          </p:nvSpPr>
          <p:spPr>
            <a:xfrm>
              <a:off x="1164921" y="989556"/>
              <a:ext cx="1202498" cy="9394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164921" y="200416"/>
              <a:ext cx="1202498" cy="113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Customer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340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20" y="640080"/>
            <a:ext cx="4574630" cy="5578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Dev Ops </a:t>
            </a:r>
            <a:r>
              <a:rPr lang="en-US" sz="5400" dirty="0" smtClean="0">
                <a:solidFill>
                  <a:srgbClr val="FFFFFF"/>
                </a:solidFill>
              </a:rPr>
              <a:t> Defined</a:t>
            </a:r>
            <a:r>
              <a:rPr lang="en-US" sz="5400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/>
            <a:r>
              <a:rPr lang="en-US" sz="1800" dirty="0">
                <a:solidFill>
                  <a:srgbClr val="FFFFFF"/>
                </a:solidFill>
              </a:rPr>
              <a:t>Build and Test with Vagrant </a:t>
            </a:r>
          </a:p>
          <a:p>
            <a:pPr algn="r"/>
            <a:endParaRPr lang="en-US" sz="1800" dirty="0" smtClean="0">
              <a:solidFill>
                <a:srgbClr val="FFFFFF"/>
              </a:solidFill>
            </a:endParaRPr>
          </a:p>
          <a:p>
            <a:pPr algn="r"/>
            <a:endParaRPr lang="en-US" sz="1800" dirty="0">
              <a:solidFill>
                <a:srgbClr val="FFFFFF"/>
              </a:solidFill>
            </a:endParaRPr>
          </a:p>
          <a:p>
            <a:pPr algn="r"/>
            <a:endParaRPr lang="en-US" sz="1800" dirty="0" smtClean="0">
              <a:solidFill>
                <a:srgbClr val="FFFFFF"/>
              </a:solidFill>
            </a:endParaRPr>
          </a:p>
          <a:p>
            <a:pPr algn="r"/>
            <a:endParaRPr lang="en-US" sz="1800" dirty="0">
              <a:solidFill>
                <a:srgbClr val="FFFFFF"/>
              </a:solidFill>
            </a:endParaRPr>
          </a:p>
          <a:p>
            <a:pPr algn="r"/>
            <a:r>
              <a:rPr lang="en-US" sz="1800" dirty="0" smtClean="0">
                <a:solidFill>
                  <a:srgbClr val="FFFFFF"/>
                </a:solidFill>
              </a:rPr>
              <a:t>Workflows</a:t>
            </a:r>
            <a:r>
              <a:rPr lang="en-US" sz="1800" dirty="0">
                <a:solidFill>
                  <a:srgbClr val="FFFFFF"/>
                </a:solidFill>
              </a:rPr>
              <a:t>, not Technologies</a:t>
            </a:r>
          </a:p>
        </p:txBody>
      </p:sp>
    </p:spTree>
    <p:extLst>
      <p:ext uri="{BB962C8B-B14F-4D97-AF65-F5344CB8AC3E}">
        <p14:creationId xmlns:p14="http://schemas.microsoft.com/office/powerpoint/2010/main" val="31604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Vagrant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Vagrant is a tool for building and managing virtual machine environment in a single </a:t>
            </a:r>
            <a:r>
              <a:rPr lang="en-US" b="1" dirty="0" smtClean="0"/>
              <a:t>workflow</a:t>
            </a:r>
          </a:p>
          <a:p>
            <a:r>
              <a:rPr lang="en-US" dirty="0" smtClean="0"/>
              <a:t>Its easy to configure, reproducible and helps make portable work environments</a:t>
            </a:r>
          </a:p>
          <a:p>
            <a:r>
              <a:rPr lang="en-US" dirty="0" smtClean="0"/>
              <a:t>Its simple, modular and </a:t>
            </a:r>
            <a:r>
              <a:rPr lang="en-US" dirty="0" err="1" smtClean="0"/>
              <a:t>composable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700" y="4777550"/>
            <a:ext cx="1588049" cy="193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2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701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at Face </a:t>
            </a:r>
            <a:r>
              <a:rPr lang="en-US" dirty="0"/>
              <a:t>V</a:t>
            </a:r>
            <a:r>
              <a:rPr lang="en-US" dirty="0" smtClean="0"/>
              <a:t>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built up a quick, simple development environment for an application developer, operations person or security expert</a:t>
            </a:r>
          </a:p>
          <a:p>
            <a:r>
              <a:rPr lang="en-US" dirty="0" smtClean="0"/>
              <a:t>We streamlined onboarding of new developers and new applications by creating a repeatable consumable artifact</a:t>
            </a:r>
          </a:p>
          <a:p>
            <a:r>
              <a:rPr lang="en-US" dirty="0" smtClean="0"/>
              <a:t>Enabled Operations and Security to set standards by building ‘box’ files that can be used as part of development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700" y="4777550"/>
            <a:ext cx="1588049" cy="193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04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as Code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Iterative, Testable, Repeatable, Consumable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73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9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"/>
          <a:stretch/>
        </p:blipFill>
        <p:spPr>
          <a:xfrm>
            <a:off x="6608749" y="1169233"/>
            <a:ext cx="4943588" cy="5048686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Who Am I?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0" y="1993692"/>
            <a:ext cx="5407096" cy="42301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Chef Software Inc. Solutions Architect </a:t>
            </a:r>
            <a:r>
              <a:rPr lang="mr-IN" dirty="0" smtClean="0"/>
              <a:t>–</a:t>
            </a:r>
            <a:r>
              <a:rPr lang="en-US" dirty="0" smtClean="0"/>
              <a:t> 2 years</a:t>
            </a:r>
          </a:p>
          <a:p>
            <a:r>
              <a:rPr lang="en-US" dirty="0" smtClean="0"/>
              <a:t>Open Text </a:t>
            </a:r>
            <a:r>
              <a:rPr lang="mr-IN" dirty="0" smtClean="0"/>
              <a:t>–</a:t>
            </a:r>
            <a:r>
              <a:rPr lang="en-US" dirty="0" smtClean="0"/>
              <a:t> 1 year</a:t>
            </a:r>
          </a:p>
          <a:p>
            <a:r>
              <a:rPr lang="en-US" dirty="0" smtClean="0"/>
              <a:t>Blackberry Inc. (previously Research in Motion) </a:t>
            </a:r>
            <a:r>
              <a:rPr lang="mr-IN" dirty="0" smtClean="0"/>
              <a:t>–</a:t>
            </a:r>
            <a:r>
              <a:rPr lang="en-US" dirty="0" smtClean="0"/>
              <a:t> 5 years</a:t>
            </a:r>
          </a:p>
          <a:p>
            <a:endParaRPr lang="en-US" dirty="0" smtClean="0"/>
          </a:p>
          <a:p>
            <a:r>
              <a:rPr lang="en-US" dirty="0" smtClean="0"/>
              <a:t>My goal is to make it easy to do your job</a:t>
            </a:r>
          </a:p>
          <a:p>
            <a:r>
              <a:rPr lang="en-US" dirty="0" smtClean="0"/>
              <a:t>Striving to reduce the technology gap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0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6" r="-1" b="-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297961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1598783"/>
            <a:ext cx="6586489" cy="44888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Introduce</a:t>
            </a:r>
          </a:p>
          <a:p>
            <a:pPr lvl="1"/>
            <a:r>
              <a:rPr lang="en-US" dirty="0" smtClean="0"/>
              <a:t>Dev Ops</a:t>
            </a:r>
          </a:p>
          <a:p>
            <a:r>
              <a:rPr lang="en-US" dirty="0" smtClean="0"/>
              <a:t>DevOps Defined</a:t>
            </a:r>
          </a:p>
          <a:p>
            <a:pPr lvl="1"/>
            <a:r>
              <a:rPr lang="en-US" dirty="0" smtClean="0"/>
              <a:t>Build/Test</a:t>
            </a:r>
          </a:p>
          <a:p>
            <a:pPr lvl="1"/>
            <a:r>
              <a:rPr lang="en-US" dirty="0" smtClean="0"/>
              <a:t>Package</a:t>
            </a:r>
          </a:p>
          <a:p>
            <a:pPr lvl="1"/>
            <a:r>
              <a:rPr lang="en-US" dirty="0" smtClean="0"/>
              <a:t>Provision</a:t>
            </a:r>
          </a:p>
          <a:p>
            <a:pPr lvl="1"/>
            <a:r>
              <a:rPr lang="en-US" dirty="0" smtClean="0"/>
              <a:t>Secure</a:t>
            </a:r>
          </a:p>
          <a:p>
            <a:pPr lvl="1"/>
            <a:r>
              <a:rPr lang="en-US" dirty="0" smtClean="0"/>
              <a:t>Deploy</a:t>
            </a:r>
          </a:p>
          <a:p>
            <a:pPr lvl="1"/>
            <a:r>
              <a:rPr lang="en-US" dirty="0" smtClean="0"/>
              <a:t>Monitor</a:t>
            </a:r>
          </a:p>
          <a:p>
            <a:r>
              <a:rPr lang="en-US" dirty="0" smtClean="0"/>
              <a:t>Questions</a:t>
            </a:r>
          </a:p>
          <a:p>
            <a:r>
              <a:rPr lang="en-US" dirty="0" smtClean="0"/>
              <a:t>Demo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3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DevOps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our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Waterfall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26307" y="1709685"/>
            <a:ext cx="897517" cy="1290181"/>
            <a:chOff x="1164921" y="200416"/>
            <a:chExt cx="1202498" cy="1728592"/>
          </a:xfrm>
        </p:grpSpPr>
        <p:sp>
          <p:nvSpPr>
            <p:cNvPr id="5" name="Triangle 4"/>
            <p:cNvSpPr/>
            <p:nvPr/>
          </p:nvSpPr>
          <p:spPr>
            <a:xfrm>
              <a:off x="1164921" y="989556"/>
              <a:ext cx="1202498" cy="9394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64921" y="200416"/>
              <a:ext cx="1202498" cy="113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26307" y="3588862"/>
            <a:ext cx="897517" cy="1290181"/>
            <a:chOff x="1164921" y="200416"/>
            <a:chExt cx="1202498" cy="1728592"/>
          </a:xfrm>
        </p:grpSpPr>
        <p:sp>
          <p:nvSpPr>
            <p:cNvPr id="8" name="Triangle 7"/>
            <p:cNvSpPr/>
            <p:nvPr/>
          </p:nvSpPr>
          <p:spPr>
            <a:xfrm>
              <a:off x="1164921" y="989556"/>
              <a:ext cx="1202498" cy="9394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64921" y="200416"/>
              <a:ext cx="1202498" cy="113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Ops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26306" y="5468039"/>
            <a:ext cx="897517" cy="1290181"/>
            <a:chOff x="1164921" y="200416"/>
            <a:chExt cx="1202498" cy="1728592"/>
          </a:xfrm>
        </p:grpSpPr>
        <p:sp>
          <p:nvSpPr>
            <p:cNvPr id="11" name="Triangle 10"/>
            <p:cNvSpPr/>
            <p:nvPr/>
          </p:nvSpPr>
          <p:spPr>
            <a:xfrm>
              <a:off x="1164921" y="989556"/>
              <a:ext cx="1202498" cy="9394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64921" y="200416"/>
              <a:ext cx="1202498" cy="113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Sec</a:t>
              </a:r>
              <a:endParaRPr lang="en-US" dirty="0"/>
            </a:p>
          </p:txBody>
        </p:sp>
      </p:grpSp>
      <p:sp>
        <p:nvSpPr>
          <p:cNvPr id="13" name="Text Placeholder 2"/>
          <p:cNvSpPr txBox="1">
            <a:spLocks/>
          </p:cNvSpPr>
          <p:nvPr/>
        </p:nvSpPr>
        <p:spPr>
          <a:xfrm>
            <a:off x="3821795" y="3588862"/>
            <a:ext cx="6586332" cy="12901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Receive run book and package</a:t>
            </a:r>
          </a:p>
          <a:p>
            <a:r>
              <a:rPr lang="en-US" sz="2400" dirty="0" smtClean="0"/>
              <a:t>Build and run infrastructure</a:t>
            </a:r>
          </a:p>
          <a:p>
            <a:r>
              <a:rPr lang="en-US" sz="2400" dirty="0" smtClean="0"/>
              <a:t>Manage deployment</a:t>
            </a:r>
            <a:endParaRPr lang="en-US" sz="2400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3821795" y="1862085"/>
            <a:ext cx="6586332" cy="12901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Receive and scope requirements</a:t>
            </a:r>
          </a:p>
          <a:p>
            <a:r>
              <a:rPr lang="en-US" sz="2400" dirty="0" smtClean="0"/>
              <a:t>Build application</a:t>
            </a:r>
          </a:p>
          <a:p>
            <a:r>
              <a:rPr lang="en-US" sz="2400" dirty="0" smtClean="0"/>
              <a:t>Write run book requirements</a:t>
            </a:r>
          </a:p>
          <a:p>
            <a:endParaRPr lang="en-US" sz="2400" dirty="0"/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3821795" y="5480507"/>
            <a:ext cx="6586332" cy="12901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Ensure compliance with company requirements</a:t>
            </a:r>
          </a:p>
          <a:p>
            <a:r>
              <a:rPr lang="en-US" sz="2400" dirty="0" smtClean="0"/>
              <a:t>Review that best practices are follow</a:t>
            </a:r>
          </a:p>
          <a:p>
            <a:r>
              <a:rPr lang="en-US" sz="2400" dirty="0" smtClean="0"/>
              <a:t>Scan, report and audit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958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Waterfall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26307" y="1709685"/>
            <a:ext cx="897517" cy="1290181"/>
            <a:chOff x="1164921" y="200416"/>
            <a:chExt cx="1202498" cy="1728592"/>
          </a:xfrm>
        </p:grpSpPr>
        <p:sp>
          <p:nvSpPr>
            <p:cNvPr id="5" name="Triangle 4"/>
            <p:cNvSpPr/>
            <p:nvPr/>
          </p:nvSpPr>
          <p:spPr>
            <a:xfrm>
              <a:off x="1164921" y="989556"/>
              <a:ext cx="1202498" cy="9394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64921" y="200416"/>
              <a:ext cx="1202498" cy="113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26307" y="3588862"/>
            <a:ext cx="897517" cy="1290181"/>
            <a:chOff x="1164921" y="200416"/>
            <a:chExt cx="1202498" cy="1728592"/>
          </a:xfrm>
        </p:grpSpPr>
        <p:sp>
          <p:nvSpPr>
            <p:cNvPr id="8" name="Triangle 7"/>
            <p:cNvSpPr/>
            <p:nvPr/>
          </p:nvSpPr>
          <p:spPr>
            <a:xfrm>
              <a:off x="1164921" y="989556"/>
              <a:ext cx="1202498" cy="9394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64921" y="200416"/>
              <a:ext cx="1202498" cy="113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Ops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26306" y="5468039"/>
            <a:ext cx="897517" cy="1290181"/>
            <a:chOff x="1164921" y="200416"/>
            <a:chExt cx="1202498" cy="1728592"/>
          </a:xfrm>
        </p:grpSpPr>
        <p:sp>
          <p:nvSpPr>
            <p:cNvPr id="11" name="Triangle 10"/>
            <p:cNvSpPr/>
            <p:nvPr/>
          </p:nvSpPr>
          <p:spPr>
            <a:xfrm>
              <a:off x="1164921" y="989556"/>
              <a:ext cx="1202498" cy="9394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64921" y="200416"/>
              <a:ext cx="1202498" cy="113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Sec</a:t>
              </a:r>
              <a:endParaRPr lang="en-US" dirty="0"/>
            </a:p>
          </p:txBody>
        </p:sp>
      </p:grpSp>
      <p:sp>
        <p:nvSpPr>
          <p:cNvPr id="16" name="Bent Arrow 15"/>
          <p:cNvSpPr/>
          <p:nvPr/>
        </p:nvSpPr>
        <p:spPr>
          <a:xfrm rot="5400000">
            <a:off x="4622215" y="1372593"/>
            <a:ext cx="984292" cy="1658477"/>
          </a:xfrm>
          <a:prstGeom prst="bentArrow">
            <a:avLst>
              <a:gd name="adj1" fmla="val 26408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rot="5400000">
            <a:off x="4622215" y="3253849"/>
            <a:ext cx="984292" cy="1658477"/>
          </a:xfrm>
          <a:prstGeom prst="bentArrow">
            <a:avLst>
              <a:gd name="adj1" fmla="val 26408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5400000">
            <a:off x="4622215" y="5130947"/>
            <a:ext cx="984292" cy="1658477"/>
          </a:xfrm>
          <a:prstGeom prst="bentArrow">
            <a:avLst>
              <a:gd name="adj1" fmla="val 26408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898" y="1709685"/>
            <a:ext cx="1290181" cy="12901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87" y="3569865"/>
            <a:ext cx="1066980" cy="13091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620" y="3949692"/>
            <a:ext cx="700735" cy="70073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010" y="5238836"/>
            <a:ext cx="1066980" cy="130917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943" y="5618663"/>
            <a:ext cx="700735" cy="70073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898" y="5238836"/>
            <a:ext cx="1309178" cy="130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8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Waterfall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Prioritizes minimizing risk</a:t>
            </a:r>
          </a:p>
          <a:p>
            <a:pPr lvl="1"/>
            <a:r>
              <a:rPr lang="en-US" dirty="0" smtClean="0"/>
              <a:t>Adds ‘checkpoints’ to each phase or state in the process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Doesn’t maximize agility</a:t>
            </a:r>
          </a:p>
          <a:p>
            <a:pPr lvl="1"/>
            <a:r>
              <a:rPr lang="en-US" dirty="0" smtClean="0"/>
              <a:t>Restricts individual autonomy</a:t>
            </a:r>
          </a:p>
          <a:p>
            <a:pPr lvl="1"/>
            <a:r>
              <a:rPr lang="en-US" dirty="0" smtClean="0"/>
              <a:t>Slows the feedback loop</a:t>
            </a:r>
          </a:p>
          <a:p>
            <a:pPr lvl="1"/>
            <a:r>
              <a:rPr lang="en-US" dirty="0" smtClean="0"/>
              <a:t>Even minor changes require all teams </a:t>
            </a:r>
            <a:r>
              <a:rPr lang="en-US" dirty="0" smtClean="0"/>
              <a:t>involvement</a:t>
            </a:r>
          </a:p>
          <a:p>
            <a:pPr lvl="1"/>
            <a:r>
              <a:rPr lang="en-US" dirty="0" smtClean="0"/>
              <a:t>Significant </a:t>
            </a:r>
            <a:r>
              <a:rPr lang="en-US" b="1" dirty="0" smtClean="0"/>
              <a:t>“wait time”</a:t>
            </a:r>
            <a:endParaRPr lang="en-US" b="1" dirty="0" smtClean="0"/>
          </a:p>
          <a:p>
            <a:pPr lvl="1"/>
            <a:r>
              <a:rPr lang="en-US" smtClean="0"/>
              <a:t>Stakeholder is next person in line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7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Ops Defined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26307" y="1709685"/>
            <a:ext cx="897517" cy="1290181"/>
            <a:chOff x="1164921" y="200416"/>
            <a:chExt cx="1202498" cy="1728592"/>
          </a:xfrm>
        </p:grpSpPr>
        <p:sp>
          <p:nvSpPr>
            <p:cNvPr id="5" name="Triangle 4"/>
            <p:cNvSpPr/>
            <p:nvPr/>
          </p:nvSpPr>
          <p:spPr>
            <a:xfrm>
              <a:off x="1164921" y="989556"/>
              <a:ext cx="1202498" cy="9394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64921" y="200416"/>
              <a:ext cx="1202498" cy="113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26307" y="3588862"/>
            <a:ext cx="897517" cy="1290181"/>
            <a:chOff x="1164921" y="200416"/>
            <a:chExt cx="1202498" cy="1728592"/>
          </a:xfrm>
        </p:grpSpPr>
        <p:sp>
          <p:nvSpPr>
            <p:cNvPr id="8" name="Triangle 7"/>
            <p:cNvSpPr/>
            <p:nvPr/>
          </p:nvSpPr>
          <p:spPr>
            <a:xfrm>
              <a:off x="1164921" y="989556"/>
              <a:ext cx="1202498" cy="9394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64921" y="200416"/>
              <a:ext cx="1202498" cy="113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Ops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26306" y="5468039"/>
            <a:ext cx="897517" cy="1290181"/>
            <a:chOff x="1164921" y="200416"/>
            <a:chExt cx="1202498" cy="1728592"/>
          </a:xfrm>
        </p:grpSpPr>
        <p:sp>
          <p:nvSpPr>
            <p:cNvPr id="11" name="Triangle 10"/>
            <p:cNvSpPr/>
            <p:nvPr/>
          </p:nvSpPr>
          <p:spPr>
            <a:xfrm>
              <a:off x="1164921" y="989556"/>
              <a:ext cx="1202498" cy="9394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64921" y="200416"/>
              <a:ext cx="1202498" cy="113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Sec</a:t>
              </a:r>
              <a:endParaRPr lang="en-US" dirty="0"/>
            </a:p>
          </p:txBody>
        </p:sp>
      </p:grpSp>
      <p:sp>
        <p:nvSpPr>
          <p:cNvPr id="16" name="Bent Arrow 15"/>
          <p:cNvSpPr/>
          <p:nvPr/>
        </p:nvSpPr>
        <p:spPr>
          <a:xfrm rot="5400000">
            <a:off x="4622215" y="1372593"/>
            <a:ext cx="984292" cy="1658477"/>
          </a:xfrm>
          <a:prstGeom prst="bentArrow">
            <a:avLst>
              <a:gd name="adj1" fmla="val 26408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rot="5400000">
            <a:off x="4622215" y="3253849"/>
            <a:ext cx="984292" cy="1658477"/>
          </a:xfrm>
          <a:prstGeom prst="bentArrow">
            <a:avLst>
              <a:gd name="adj1" fmla="val 26408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5400000">
            <a:off x="4622215" y="5130947"/>
            <a:ext cx="984292" cy="1658477"/>
          </a:xfrm>
          <a:prstGeom prst="bentArrow">
            <a:avLst>
              <a:gd name="adj1" fmla="val 26408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898" y="1709685"/>
            <a:ext cx="1290181" cy="12901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87" y="3569865"/>
            <a:ext cx="1066980" cy="13091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620" y="3949692"/>
            <a:ext cx="700735" cy="70073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010" y="5238836"/>
            <a:ext cx="1066980" cy="130917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943" y="5618663"/>
            <a:ext cx="700735" cy="70073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898" y="5238836"/>
            <a:ext cx="1309178" cy="130917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727700" y="1384300"/>
            <a:ext cx="635000" cy="32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13582" y="1027906"/>
            <a:ext cx="237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 Time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854700" y="3289300"/>
            <a:ext cx="635000" cy="32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40582" y="2932906"/>
            <a:ext cx="237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 Time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880100" y="5219700"/>
            <a:ext cx="635000" cy="32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65982" y="4863306"/>
            <a:ext cx="237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Ops Defined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26307" y="1709685"/>
            <a:ext cx="897517" cy="1290181"/>
            <a:chOff x="1164921" y="200416"/>
            <a:chExt cx="1202498" cy="1728592"/>
          </a:xfrm>
        </p:grpSpPr>
        <p:sp>
          <p:nvSpPr>
            <p:cNvPr id="5" name="Triangle 4"/>
            <p:cNvSpPr/>
            <p:nvPr/>
          </p:nvSpPr>
          <p:spPr>
            <a:xfrm>
              <a:off x="1164921" y="989556"/>
              <a:ext cx="1202498" cy="9394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64921" y="200416"/>
              <a:ext cx="1202498" cy="113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26307" y="3588862"/>
            <a:ext cx="897517" cy="1290181"/>
            <a:chOff x="1164921" y="200416"/>
            <a:chExt cx="1202498" cy="1728592"/>
          </a:xfrm>
        </p:grpSpPr>
        <p:sp>
          <p:nvSpPr>
            <p:cNvPr id="8" name="Triangle 7"/>
            <p:cNvSpPr/>
            <p:nvPr/>
          </p:nvSpPr>
          <p:spPr>
            <a:xfrm>
              <a:off x="1164921" y="989556"/>
              <a:ext cx="1202498" cy="9394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64921" y="200416"/>
              <a:ext cx="1202498" cy="113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Ops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26306" y="5468039"/>
            <a:ext cx="897517" cy="1290181"/>
            <a:chOff x="1164921" y="200416"/>
            <a:chExt cx="1202498" cy="1728592"/>
          </a:xfrm>
        </p:grpSpPr>
        <p:sp>
          <p:nvSpPr>
            <p:cNvPr id="11" name="Triangle 10"/>
            <p:cNvSpPr/>
            <p:nvPr/>
          </p:nvSpPr>
          <p:spPr>
            <a:xfrm>
              <a:off x="1164921" y="989556"/>
              <a:ext cx="1202498" cy="9394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64921" y="200416"/>
              <a:ext cx="1202498" cy="113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Sec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148143" y="3588862"/>
            <a:ext cx="1309178" cy="1309178"/>
            <a:chOff x="7304898" y="5238836"/>
            <a:chExt cx="1309178" cy="130917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3010" y="5238836"/>
              <a:ext cx="1066980" cy="130917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8943" y="5618663"/>
              <a:ext cx="700735" cy="70073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4898" y="5238836"/>
              <a:ext cx="1309178" cy="1309178"/>
            </a:xfrm>
            <a:prstGeom prst="rect">
              <a:avLst/>
            </a:prstGeom>
          </p:spPr>
        </p:pic>
      </p:grpSp>
      <p:sp>
        <p:nvSpPr>
          <p:cNvPr id="15" name="Right Arrow 14"/>
          <p:cNvSpPr/>
          <p:nvPr/>
        </p:nvSpPr>
        <p:spPr>
          <a:xfrm>
            <a:off x="3795012" y="3573543"/>
            <a:ext cx="2481943" cy="1125383"/>
          </a:xfrm>
          <a:prstGeom prst="rightArrow">
            <a:avLst>
              <a:gd name="adj1" fmla="val 2910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3777905" y="1690688"/>
            <a:ext cx="2481943" cy="1125383"/>
          </a:xfrm>
          <a:prstGeom prst="rightArrow">
            <a:avLst>
              <a:gd name="adj1" fmla="val 2910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3795012" y="5468039"/>
            <a:ext cx="2481943" cy="1125383"/>
          </a:xfrm>
          <a:prstGeom prst="rightArrow">
            <a:avLst>
              <a:gd name="adj1" fmla="val 2910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6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Hashi Exampl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461E8"/>
      </a:accent1>
      <a:accent2>
        <a:srgbClr val="1E6261"/>
      </a:accent2>
      <a:accent3>
        <a:srgbClr val="504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5583</TotalTime>
  <Words>411</Words>
  <Application>Microsoft Macintosh PowerPoint</Application>
  <PresentationFormat>Widescreen</PresentationFormat>
  <Paragraphs>105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Mangal</vt:lpstr>
      <vt:lpstr>Arial</vt:lpstr>
      <vt:lpstr>Office Theme</vt:lpstr>
      <vt:lpstr>HashiCorp Solutions Suite</vt:lpstr>
      <vt:lpstr>Who Am I?</vt:lpstr>
      <vt:lpstr>Agenda </vt:lpstr>
      <vt:lpstr>What is DevOps </vt:lpstr>
      <vt:lpstr>Traditional Waterfall</vt:lpstr>
      <vt:lpstr>Traditional Waterfall</vt:lpstr>
      <vt:lpstr>Traditional Waterfall</vt:lpstr>
      <vt:lpstr>Dev Ops Defined</vt:lpstr>
      <vt:lpstr>Dev Ops Defined</vt:lpstr>
      <vt:lpstr>Dev Ops</vt:lpstr>
      <vt:lpstr>PowerPoint Presentation</vt:lpstr>
      <vt:lpstr>Dev Ops  Defined </vt:lpstr>
      <vt:lpstr>What is Vagrant</vt:lpstr>
      <vt:lpstr>PowerPoint Presentation</vt:lpstr>
      <vt:lpstr>Vagrant at Face Value</vt:lpstr>
      <vt:lpstr>Infrastructure as Code </vt:lpstr>
      <vt:lpstr>Infrastructure as Code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Fraser Pollock</dc:creator>
  <cp:lastModifiedBy>Fraser Pollock</cp:lastModifiedBy>
  <cp:revision>21</cp:revision>
  <dcterms:created xsi:type="dcterms:W3CDTF">2017-07-25T20:17:21Z</dcterms:created>
  <dcterms:modified xsi:type="dcterms:W3CDTF">2017-08-02T21:43:31Z</dcterms:modified>
</cp:coreProperties>
</file>