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4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66" r:id="rId21"/>
    <p:sldId id="286" r:id="rId22"/>
    <p:sldId id="283" r:id="rId23"/>
    <p:sldId id="284" r:id="rId24"/>
    <p:sldId id="268" r:id="rId25"/>
    <p:sldId id="285" r:id="rId26"/>
    <p:sldId id="269" r:id="rId27"/>
    <p:sldId id="260" r:id="rId28"/>
    <p:sldId id="261" r:id="rId29"/>
    <p:sldId id="262" r:id="rId30"/>
    <p:sldId id="263" r:id="rId31"/>
    <p:sldId id="287" r:id="rId32"/>
    <p:sldId id="288" r:id="rId33"/>
    <p:sldId id="289" r:id="rId34"/>
    <p:sldId id="290" r:id="rId35"/>
    <p:sldId id="291" r:id="rId36"/>
    <p:sldId id="294" r:id="rId37"/>
    <p:sldId id="292" r:id="rId38"/>
    <p:sldId id="295" r:id="rId39"/>
    <p:sldId id="293" r:id="rId40"/>
    <p:sldId id="296" r:id="rId41"/>
    <p:sldId id="297" r:id="rId42"/>
    <p:sldId id="298" r:id="rId43"/>
    <p:sldId id="299" r:id="rId44"/>
    <p:sldId id="300" r:id="rId45"/>
    <p:sldId id="301" r:id="rId46"/>
  </p:sldIdLst>
  <p:sldSz cx="9145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ser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8000"/>
    <a:srgbClr val="A315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1" autoAdjust="0"/>
    <p:restoredTop sz="94660"/>
  </p:normalViewPr>
  <p:slideViewPr>
    <p:cSldViewPr>
      <p:cViewPr varScale="1">
        <p:scale>
          <a:sx n="106" d="100"/>
          <a:sy n="106" d="100"/>
        </p:scale>
        <p:origin x="-78" y="-1164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919" y="2130426"/>
            <a:ext cx="77737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38" y="3886200"/>
            <a:ext cx="64019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551" y="274639"/>
            <a:ext cx="205775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80" y="274639"/>
            <a:ext cx="602084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8" y="4406901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8" y="2906713"/>
            <a:ext cx="77737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80" y="1600201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007" y="1600201"/>
            <a:ext cx="40393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79" y="1535113"/>
            <a:ext cx="4040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79" y="2174875"/>
            <a:ext cx="4040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32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32" y="2174875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80" y="273050"/>
            <a:ext cx="30088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671" y="273051"/>
            <a:ext cx="511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80" y="1435101"/>
            <a:ext cx="30088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599" y="612775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F659F-72D3-4520-BE4B-6AB55E0BA10A}" type="datetimeFigureOut">
              <a:rPr lang="en-GB" smtClean="0"/>
              <a:pPr/>
              <a:t>23/06/2013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1A606-4E20-4C0D-9666-890F6F8C482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Value dependent types in the CLI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Fraser Waters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F# units of measure</a:t>
            </a:r>
          </a:p>
          <a:p>
            <a:r>
              <a:rPr lang="en-GB" dirty="0" smtClean="0"/>
              <a:t>Path dependent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Path dependent types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case class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(length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height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case class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(x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y : 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	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require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(0 &lt;= x &amp;&amp; x &lt; length &amp;&amp; 0 &lt;= y &amp;&amp; y &lt; height 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occupied = </a:t>
            </a:r>
            <a:r>
              <a:rPr lang="en-GB" dirty="0" err="1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scala.collection.mutable.</a:t>
            </a:r>
            <a:r>
              <a:rPr lang="en-GB" dirty="0" err="1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Set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[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]( 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GB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b1 =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(20, 20)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b2 = 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Board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(30, 30)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var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b3 = b1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c1 = b1.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(15, 15)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val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c2 = b2.</a:t>
            </a:r>
            <a:r>
              <a:rPr lang="en-GB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Coordinate</a:t>
            </a: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(25, 25)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b1.occupied += c1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b2.occupied += c2</a:t>
            </a:r>
          </a:p>
          <a:p>
            <a:pPr>
              <a:buNone/>
            </a:pPr>
            <a:r>
              <a:rPr lang="en-GB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b3.occupied += c1</a:t>
            </a:r>
          </a:p>
          <a:p>
            <a:pPr>
              <a:buNone/>
            </a:pP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b1.occupied += c2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Virtual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T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foo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() 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B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nl-NL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nl-N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 type</a:t>
            </a:r>
            <a:r>
              <a:rPr lang="nl-NL" dirty="0" smtClean="0">
                <a:latin typeface="Consolas" pitchFamily="49" charset="0"/>
                <a:cs typeface="Consolas" pitchFamily="49" charset="0"/>
              </a:rPr>
              <a:t> T = </a:t>
            </a:r>
            <a:r>
              <a:rPr lang="nl-N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T foo() {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“string”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First class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::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#</a:t>
            </a: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"" =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  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=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('%':_: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=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(_: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      =          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::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""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:: 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-&gt;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PrintfType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fmt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"" res = res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d':cs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res = \(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-&gt;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show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('%':'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s':cs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) res = \(s::String) -&gt;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s)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('%':c:cs) res  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[c])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pr (c:cs) res       = pr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(res ++ [c])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F# units of measure</a:t>
            </a:r>
          </a:p>
          <a:p>
            <a:r>
              <a:rPr lang="en-GB" dirty="0" smtClean="0"/>
              <a:t>Path dependent types</a:t>
            </a:r>
          </a:p>
          <a:p>
            <a:r>
              <a:rPr lang="en-GB" dirty="0" smtClean="0"/>
              <a:t>Virtual types</a:t>
            </a:r>
          </a:p>
          <a:p>
            <a:r>
              <a:rPr lang="en-GB" dirty="0" smtClean="0"/>
              <a:t>First class types</a:t>
            </a:r>
          </a:p>
          <a:p>
            <a:r>
              <a:rPr lang="en-GB" dirty="0" smtClean="0"/>
              <a:t>Generalized Algebraic Data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Generalized Algebraic 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data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Lit::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Plus::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Equals::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Bool</a:t>
            </a:r>
            <a:endParaRPr lang="en-GB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Cond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 </a:t>
            </a: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a-&gt;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Exp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it-IT" dirty="0" smtClean="0">
                <a:latin typeface="Consolas" pitchFamily="49" charset="0"/>
                <a:cs typeface="Consolas" pitchFamily="49" charset="0"/>
              </a:rPr>
              <a:t>Cond(Equals(Lit 3)(Lit 4))(Lit 1)(Lit 2)</a:t>
            </a:r>
          </a:p>
          <a:p>
            <a:pPr>
              <a:buNone/>
            </a:pPr>
            <a:r>
              <a:rPr lang="it-IT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Cond(Lit 1)(Lit 2)(Equals(Lit 3)(Lit 4))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GADTs via type 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GADTs are equivalent to generics and type equality constraints</a:t>
            </a:r>
          </a:p>
          <a:p>
            <a:r>
              <a:rPr lang="en-GB" dirty="0" smtClean="0"/>
              <a:t>CLI already supports generics</a:t>
            </a:r>
          </a:p>
          <a:p>
            <a:r>
              <a:rPr lang="en-GB" dirty="0" smtClean="0"/>
              <a:t>Add type equality constraints get GADTs as well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equality constraints allow us to add constraints to methods of the form T=U</a:t>
            </a:r>
            <a:endParaRPr lang="en-GB" dirty="0"/>
          </a:p>
          <a:p>
            <a:r>
              <a:rPr lang="en-GB" dirty="0" smtClean="0"/>
              <a:t>T and U are any valid type reference</a:t>
            </a:r>
          </a:p>
          <a:p>
            <a:r>
              <a:rPr lang="en-GB" dirty="0" smtClean="0"/>
              <a:t>Can have multiple constraints</a:t>
            </a:r>
          </a:p>
          <a:p>
            <a:r>
              <a:rPr lang="en-GB" dirty="0" smtClean="0"/>
              <a:t>Constraints used to augment assignment compatibility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dependence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</a:t>
            </a:r>
            <a:r>
              <a:rPr lang="en-GB" dirty="0" smtClean="0"/>
              <a:t>pa</a:t>
            </a:r>
            <a:r>
              <a:rPr lang="en-GB" dirty="0" smtClean="0"/>
              <a:t>rameterized </a:t>
            </a:r>
            <a:r>
              <a:rPr lang="en-GB" dirty="0" smtClean="0"/>
              <a:t>by a value</a:t>
            </a:r>
          </a:p>
          <a:p>
            <a:r>
              <a:rPr lang="en-GB" dirty="0" smtClean="0"/>
              <a:t>Similar to how parametric </a:t>
            </a:r>
            <a:r>
              <a:rPr lang="en-GB" dirty="0" smtClean="0"/>
              <a:t>polymorphism</a:t>
            </a:r>
            <a:endParaRPr lang="en-GB" dirty="0" smtClean="0"/>
          </a:p>
          <a:p>
            <a:r>
              <a:rPr lang="en-GB" dirty="0" smtClean="0"/>
              <a:t>Used in </a:t>
            </a:r>
            <a:r>
              <a:rPr lang="en-GB" dirty="0" err="1" smtClean="0"/>
              <a:t>Agda</a:t>
            </a:r>
            <a:r>
              <a:rPr lang="en-GB" dirty="0" smtClean="0"/>
              <a:t>, Coq and some other functional languages</a:t>
            </a:r>
          </a:p>
          <a:p>
            <a:r>
              <a:rPr lang="en-GB" dirty="0" smtClean="0"/>
              <a:t>Not very common in mainstream languages</a:t>
            </a:r>
          </a:p>
          <a:p>
            <a:r>
              <a:rPr lang="en-GB" dirty="0" smtClean="0"/>
              <a:t>Except C++ templates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80906" y="2852936"/>
            <a:ext cx="223224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908498" y="5877272"/>
            <a:ext cx="16561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5588" cy="52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Once a method has a constraint T=U and variables of type T</a:t>
            </a:r>
          </a:p>
          <a:p>
            <a:pPr>
              <a:buNone/>
            </a:pP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can be treated as U and vice versa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Append(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);</a:t>
            </a:r>
            <a:endParaRPr lang="fr-FR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&lt;U&gt;() </a:t>
            </a:r>
            <a:r>
              <a:rPr lang="fr-FR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T=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fr-FR" dirty="0">
                <a:latin typeface="Consolas" pitchFamily="49" charset="0"/>
                <a:cs typeface="Consolas" pitchFamily="49" charset="0"/>
              </a:rPr>
              <a:t>&gt;;</a:t>
            </a: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&lt;T&gt;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 head;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tail;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head.Append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tail.Flatten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where clause to methods</a:t>
            </a:r>
          </a:p>
          <a:p>
            <a:r>
              <a:rPr lang="en-GB" dirty="0" smtClean="0"/>
              <a:t>Enhance assignment compatibility with type equality</a:t>
            </a:r>
          </a:p>
          <a:p>
            <a:r>
              <a:rPr lang="en-GB" dirty="0" smtClean="0"/>
              <a:t>Check constraints before calling methods</a:t>
            </a:r>
          </a:p>
          <a:p>
            <a:r>
              <a:rPr lang="en-GB" dirty="0" smtClean="0"/>
              <a:t>Add constraints to a new Metadata table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Proof of concept demo</a:t>
            </a:r>
          </a:p>
          <a:p>
            <a:r>
              <a:rPr lang="en-GB" dirty="0" smtClean="0"/>
              <a:t>Special methods to mark constraints</a:t>
            </a:r>
          </a:p>
          <a:p>
            <a:pPr lvl="1"/>
            <a:r>
              <a:rPr lang="en-GB" dirty="0" smtClean="0"/>
              <a:t>Standard practice (e.g. Code contracts)</a:t>
            </a:r>
          </a:p>
          <a:p>
            <a:r>
              <a:rPr lang="en-GB" dirty="0" smtClean="0"/>
              <a:t>Methods perform dynamic check at runtime</a:t>
            </a:r>
          </a:p>
          <a:p>
            <a:r>
              <a:rPr lang="en-GB" dirty="0" smtClean="0"/>
              <a:t>Constraint checker can check statically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2394" y="112474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72394" y="256490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972394" y="4725144"/>
            <a:ext cx="35283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80506" y="5013176"/>
            <a:ext cx="309634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5588" cy="68579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&lt;T&gt; Append(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&lt;T&gt;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) ;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fr-F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fr-FR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fr-F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>&lt;U&gt;( ) </a:t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fr-FR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  <a:r>
              <a:rPr lang="fr-FR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fr-FR" dirty="0" smtClean="0">
                <a:latin typeface="Consolas" pitchFamily="49" charset="0"/>
                <a:cs typeface="Consolas" pitchFamily="49" charset="0"/>
              </a:rPr>
            </a:br>
            <a:r>
              <a:rPr lang="fr-FR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&lt;T&gt; {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Nil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: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T head;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&lt;T&gt; tail;</a:t>
            </a: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override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 </a:t>
            </a:r>
            <a:r>
              <a:rPr lang="fr-FR" dirty="0" err="1" smtClean="0">
                <a:latin typeface="Consolas" pitchFamily="49" charset="0"/>
                <a:cs typeface="Consolas" pitchFamily="49" charset="0"/>
              </a:rPr>
              <a:t>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&lt;U&gt;()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EqualTypes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Cast&lt;T,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&lt;U&gt;&gt;(head).Append(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tail.Flatten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Demo shows that checking these constraints statically is possible</a:t>
            </a:r>
          </a:p>
          <a:p>
            <a:r>
              <a:rPr lang="en-GB" dirty="0" smtClean="0"/>
              <a:t>Small addition to the CLI </a:t>
            </a:r>
            <a:r>
              <a:rPr lang="en-GB" dirty="0" smtClean="0"/>
              <a:t>specification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as type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Types parameterized on values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&lt;3&gt;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Matrix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&lt;4,4&gt;</a:t>
            </a:r>
          </a:p>
          <a:p>
            <a:pPr>
              <a:buNone/>
            </a:pPr>
            <a:r>
              <a:rPr lang="en-GB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Json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GB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“““{ “name”:”example” }”””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&lt;Meters&gt;</a:t>
            </a:r>
          </a:p>
          <a:p>
            <a:pPr>
              <a:buNone/>
            </a:pP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&lt;Meters / Second&gt;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Physics and graphics work</a:t>
            </a:r>
          </a:p>
          <a:p>
            <a:r>
              <a:rPr lang="en-GB" dirty="0" smtClean="0"/>
              <a:t>Often working with small fixed size vectors and matrices</a:t>
            </a:r>
          </a:p>
          <a:p>
            <a:r>
              <a:rPr lang="en-GB" dirty="0" smtClean="0"/>
              <a:t>Want to be able to define the Vector type just once for any size</a:t>
            </a:r>
          </a:p>
          <a:p>
            <a:r>
              <a:rPr lang="en-GB" dirty="0" smtClean="0"/>
              <a:t>Currently not possible in an efficient way</a:t>
            </a:r>
          </a:p>
          <a:p>
            <a:r>
              <a:rPr lang="en-GB" dirty="0" smtClean="0"/>
              <a:t>Resorted to pragmatically generating 10s of different types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state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 err="1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&lt;summary&gt;"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Calculates the dot product (inner product) of two vectors."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&lt;/summary&gt;"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"/// &lt;</a:t>
            </a:r>
            <a:r>
              <a:rPr lang="en-GB" dirty="0" err="1">
                <a:solidFill>
                  <a:srgbClr val="A31515"/>
                </a:solidFill>
              </a:rPr>
              <a:t>param</a:t>
            </a:r>
            <a:r>
              <a:rPr lang="en-GB" dirty="0">
                <a:solidFill>
                  <a:srgbClr val="A31515"/>
                </a:solidFill>
              </a:rPr>
              <a:t> name=\"left\"&gt;First source vector.&lt;/</a:t>
            </a:r>
            <a:r>
              <a:rPr lang="en-GB" dirty="0" err="1">
                <a:solidFill>
                  <a:srgbClr val="A31515"/>
                </a:solidFill>
              </a:rPr>
              <a:t>param</a:t>
            </a:r>
            <a:r>
              <a:rPr lang="en-GB" dirty="0">
                <a:solidFill>
                  <a:srgbClr val="A31515"/>
                </a:solidFill>
              </a:rPr>
              <a:t>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"/// &lt;</a:t>
            </a:r>
            <a:r>
              <a:rPr lang="en-GB" dirty="0" err="1" smtClean="0">
                <a:solidFill>
                  <a:srgbClr val="A31515"/>
                </a:solidFill>
              </a:rPr>
              <a:t>param</a:t>
            </a:r>
            <a:r>
              <a:rPr lang="en-GB" dirty="0" smtClean="0">
                <a:solidFill>
                  <a:srgbClr val="A31515"/>
                </a:solidFill>
              </a:rPr>
              <a:t> name=\"right\"&gt;Second source vector.&lt;/</a:t>
            </a:r>
            <a:r>
              <a:rPr lang="en-GB" dirty="0" err="1" smtClean="0">
                <a:solidFill>
                  <a:srgbClr val="A31515"/>
                </a:solidFill>
              </a:rPr>
              <a:t>param</a:t>
            </a:r>
            <a:r>
              <a:rPr lang="en-GB" dirty="0" smtClean="0">
                <a:solidFill>
                  <a:srgbClr val="A31515"/>
                </a:solidFill>
              </a:rPr>
              <a:t>&gt;"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"/// </a:t>
            </a:r>
            <a:r>
              <a:rPr lang="en-GB" dirty="0">
                <a:solidFill>
                  <a:srgbClr val="A31515"/>
                </a:solidFill>
              </a:rPr>
              <a:t>&lt;returns&gt;The dot product of the two vectors.&lt;/returns&gt;"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</a:rPr>
              <a:t>if</a:t>
            </a:r>
            <a:r>
              <a:rPr lang="en-GB" dirty="0" smtClean="0"/>
              <a:t> </a:t>
            </a:r>
            <a:r>
              <a:rPr lang="en-GB" dirty="0"/>
              <a:t>(!</a:t>
            </a:r>
            <a:r>
              <a:rPr lang="en-GB" dirty="0" err="1">
                <a:solidFill>
                  <a:srgbClr val="2B91AF"/>
                </a:solidFill>
              </a:rPr>
              <a:t>Type</a:t>
            </a:r>
            <a:r>
              <a:rPr lang="en-GB" dirty="0" err="1"/>
              <a:t>.IsCLSCompliant</a:t>
            </a:r>
            <a:r>
              <a:rPr lang="en-GB" dirty="0"/>
              <a:t>) { </a:t>
            </a:r>
            <a:r>
              <a:rPr lang="en-GB" dirty="0" err="1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"[</a:t>
            </a:r>
            <a:r>
              <a:rPr lang="en-GB" dirty="0" err="1">
                <a:solidFill>
                  <a:srgbClr val="A31515"/>
                </a:solidFill>
              </a:rPr>
              <a:t>CLSCompliant</a:t>
            </a:r>
            <a:r>
              <a:rPr lang="en-GB" dirty="0">
                <a:solidFill>
                  <a:srgbClr val="A31515"/>
                </a:solidFill>
              </a:rPr>
              <a:t>(false)]"</a:t>
            </a:r>
            <a:r>
              <a:rPr lang="en-GB" dirty="0"/>
              <a:t>); }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"public static </a:t>
            </a:r>
            <a:r>
              <a:rPr lang="en-GB" dirty="0" smtClean="0">
                <a:solidFill>
                  <a:srgbClr val="A31515"/>
                </a:solidFill>
              </a:rPr>
              <a:t>float </a:t>
            </a:r>
            <a:r>
              <a:rPr lang="en-GB" dirty="0">
                <a:solidFill>
                  <a:srgbClr val="A31515"/>
                </a:solidFill>
              </a:rPr>
              <a:t>Dot</a:t>
            </a:r>
            <a:r>
              <a:rPr lang="en-GB" dirty="0" smtClean="0">
                <a:solidFill>
                  <a:srgbClr val="A31515"/>
                </a:solidFill>
              </a:rPr>
              <a:t>({0} </a:t>
            </a:r>
            <a:r>
              <a:rPr lang="en-GB" dirty="0">
                <a:solidFill>
                  <a:srgbClr val="A31515"/>
                </a:solidFill>
              </a:rPr>
              <a:t>left, </a:t>
            </a:r>
            <a:r>
              <a:rPr lang="en-GB" dirty="0" smtClean="0">
                <a:solidFill>
                  <a:srgbClr val="A31515"/>
                </a:solidFill>
              </a:rPr>
              <a:t>{0} right)“</a:t>
            </a:r>
            <a:r>
              <a:rPr lang="en-GB" dirty="0" smtClean="0"/>
              <a:t>, </a:t>
            </a:r>
            <a:r>
              <a:rPr lang="en-GB" dirty="0"/>
              <a:t>Name);</a:t>
            </a:r>
          </a:p>
          <a:p>
            <a:pPr>
              <a:buNone/>
            </a:pPr>
            <a:r>
              <a:rPr lang="en-GB" dirty="0" smtClean="0"/>
              <a:t>Indent(</a:t>
            </a:r>
            <a:r>
              <a:rPr lang="en-GB" dirty="0" smtClean="0">
                <a:solidFill>
                  <a:srgbClr val="A31515"/>
                </a:solidFill>
              </a:rPr>
              <a:t>"{"</a:t>
            </a:r>
            <a:r>
              <a:rPr lang="en-GB" dirty="0" smtClean="0"/>
              <a:t>);</a:t>
            </a:r>
            <a:endParaRPr lang="en-GB" dirty="0"/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</a:t>
            </a:r>
            <a:r>
              <a:rPr lang="en-GB" dirty="0" err="1"/>
              <a:t>dotproduct</a:t>
            </a:r>
            <a:r>
              <a:rPr lang="en-GB" dirty="0"/>
              <a:t> = </a:t>
            </a:r>
            <a:r>
              <a:rPr lang="en-GB" dirty="0" err="1">
                <a:solidFill>
                  <a:srgbClr val="0000FF"/>
                </a:solidFill>
              </a:rPr>
              <a:t>string</a:t>
            </a:r>
            <a:r>
              <a:rPr lang="en-GB" dirty="0" err="1"/>
              <a:t>.Join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 + "</a:t>
            </a:r>
            <a:r>
              <a:rPr lang="en-GB" dirty="0"/>
              <a:t>, </a:t>
            </a:r>
            <a:r>
              <a:rPr lang="en-GB" dirty="0" err="1"/>
              <a:t>Components.Select</a:t>
            </a:r>
            <a:r>
              <a:rPr lang="en-GB" dirty="0"/>
              <a:t>(component </a:t>
            </a:r>
            <a:r>
              <a:rPr lang="en-GB" dirty="0" smtClean="0"/>
              <a:t>=&gt; </a:t>
            </a:r>
            <a:r>
              <a:rPr lang="en-GB" dirty="0" err="1" smtClean="0">
                <a:solidFill>
                  <a:srgbClr val="0000FF"/>
                </a:solidFill>
              </a:rPr>
              <a:t>string</a:t>
            </a:r>
            <a:r>
              <a:rPr lang="en-GB" dirty="0" err="1" smtClean="0"/>
              <a:t>.Format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"left.{0} * right.{0}"</a:t>
            </a:r>
            <a:r>
              <a:rPr lang="en-GB" dirty="0"/>
              <a:t>, component)));</a:t>
            </a:r>
          </a:p>
          <a:p>
            <a:pPr>
              <a:buNone/>
            </a:pPr>
            <a:r>
              <a:rPr lang="en-GB" dirty="0" err="1" smtClean="0"/>
              <a:t>WriteLine</a:t>
            </a:r>
            <a:r>
              <a:rPr lang="en-GB" dirty="0"/>
              <a:t>(</a:t>
            </a:r>
            <a:r>
              <a:rPr lang="en-GB" dirty="0">
                <a:solidFill>
                  <a:srgbClr val="A31515"/>
                </a:solidFill>
              </a:rPr>
              <a:t>"return {0};"</a:t>
            </a:r>
            <a:r>
              <a:rPr lang="en-GB" dirty="0"/>
              <a:t>, </a:t>
            </a:r>
            <a:r>
              <a:rPr lang="en-GB" dirty="0" err="1"/>
              <a:t>dotproduct</a:t>
            </a:r>
            <a:r>
              <a:rPr lang="en-GB" dirty="0"/>
              <a:t>);</a:t>
            </a:r>
          </a:p>
          <a:p>
            <a:pPr>
              <a:buNone/>
            </a:pPr>
            <a:r>
              <a:rPr lang="en-GB" dirty="0" err="1" smtClean="0"/>
              <a:t>Dedent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A31515"/>
                </a:solidFill>
              </a:rPr>
              <a:t>"} "</a:t>
            </a:r>
            <a:r>
              <a:rPr lang="en-GB" dirty="0" smtClean="0"/>
              <a:t>);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want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&lt;summary&gt;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Calculates the dot product (inner product) of two vectors.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&lt;/summary&gt;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 name="left"&gt;First source vector.&lt;/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 name="right"&gt;Second source vector.&lt;/</a:t>
            </a:r>
            <a:r>
              <a:rPr lang="en-GB" dirty="0" err="1">
                <a:solidFill>
                  <a:srgbClr val="008000"/>
                </a:solidFill>
              </a:rPr>
              <a:t>param</a:t>
            </a:r>
            <a:r>
              <a:rPr lang="en-GB" dirty="0">
                <a:solidFill>
                  <a:srgbClr val="008000"/>
                </a:solidFill>
              </a:rPr>
              <a:t>&gt;</a:t>
            </a:r>
          </a:p>
          <a:p>
            <a:pPr>
              <a:buNone/>
            </a:pPr>
            <a:r>
              <a:rPr lang="en-GB" dirty="0">
                <a:solidFill>
                  <a:srgbClr val="008000"/>
                </a:solidFill>
              </a:rPr>
              <a:t>/// &lt;returns&gt;The dot product of the two vectors.&lt;/</a:t>
            </a:r>
            <a:r>
              <a:rPr lang="en-GB" dirty="0" smtClean="0">
                <a:solidFill>
                  <a:srgbClr val="008000"/>
                </a:solidFill>
              </a:rPr>
              <a:t>returns&gt;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</a:rPr>
              <a:t>public </a:t>
            </a:r>
            <a:r>
              <a:rPr lang="en-GB" dirty="0">
                <a:solidFill>
                  <a:srgbClr val="0000FF"/>
                </a:solidFill>
              </a:rPr>
              <a:t>static </a:t>
            </a:r>
            <a:r>
              <a:rPr lang="en-GB" dirty="0" smtClean="0">
                <a:solidFill>
                  <a:srgbClr val="0000FF"/>
                </a:solidFill>
              </a:rPr>
              <a:t>float</a:t>
            </a:r>
            <a:r>
              <a:rPr lang="en-GB" dirty="0" smtClean="0"/>
              <a:t> Dot&lt;</a:t>
            </a:r>
            <a:r>
              <a:rPr lang="en-GB" dirty="0" err="1" smtClean="0">
                <a:solidFill>
                  <a:srgbClr val="0000FF"/>
                </a:solidFill>
              </a:rPr>
              <a:t>int</a:t>
            </a:r>
            <a:r>
              <a:rPr lang="en-GB" dirty="0" smtClean="0"/>
              <a:t> n&gt;(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&lt;n&gt; </a:t>
            </a:r>
            <a:r>
              <a:rPr lang="en-GB" dirty="0"/>
              <a:t>left,</a:t>
            </a:r>
            <a:r>
              <a:rPr lang="en-GB" dirty="0">
                <a:solidFill>
                  <a:srgbClr val="2B91AF"/>
                </a:solidFill>
              </a:rPr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&lt;n&gt; </a:t>
            </a:r>
            <a:r>
              <a:rPr lang="en-GB" dirty="0"/>
              <a:t>right)</a:t>
            </a:r>
          </a:p>
          <a:p>
            <a:pPr>
              <a:buNone/>
            </a:pPr>
            <a:r>
              <a:rPr lang="en-GB" dirty="0"/>
              <a:t>{</a:t>
            </a:r>
          </a:p>
          <a:p>
            <a:pPr lvl="1"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result = 0;</a:t>
            </a:r>
          </a:p>
          <a:p>
            <a:pPr lvl="1">
              <a:buNone/>
            </a:pPr>
            <a:r>
              <a:rPr lang="en-GB" dirty="0" smtClean="0">
                <a:solidFill>
                  <a:srgbClr val="0000FF"/>
                </a:solidFill>
              </a:rPr>
              <a:t>for</a:t>
            </a:r>
            <a:r>
              <a:rPr lang="en-GB" dirty="0" smtClean="0"/>
              <a:t>(</a:t>
            </a:r>
            <a:r>
              <a:rPr lang="en-GB" dirty="0" err="1" smtClean="0">
                <a:solidFill>
                  <a:srgbClr val="0000FF"/>
                </a:solidFill>
              </a:rPr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=0; </a:t>
            </a:r>
            <a:r>
              <a:rPr lang="en-GB" dirty="0" err="1" smtClean="0"/>
              <a:t>i</a:t>
            </a:r>
            <a:r>
              <a:rPr lang="en-GB" dirty="0" smtClean="0"/>
              <a:t>&lt;n; ++</a:t>
            </a:r>
            <a:r>
              <a:rPr lang="en-GB" dirty="0" err="1" smtClean="0"/>
              <a:t>i</a:t>
            </a:r>
            <a:r>
              <a:rPr lang="en-GB" dirty="0" smtClean="0"/>
              <a:t>)</a:t>
            </a:r>
          </a:p>
          <a:p>
            <a:pPr lvl="1">
              <a:buNone/>
            </a:pPr>
            <a:r>
              <a:rPr lang="en-GB" dirty="0" smtClean="0"/>
              <a:t>{</a:t>
            </a:r>
          </a:p>
          <a:p>
            <a:pPr lvl="1">
              <a:buNone/>
            </a:pPr>
            <a:r>
              <a:rPr lang="en-GB" dirty="0"/>
              <a:t>	</a:t>
            </a:r>
            <a:r>
              <a:rPr lang="en-GB" dirty="0" smtClean="0"/>
              <a:t>result += left[</a:t>
            </a:r>
            <a:r>
              <a:rPr lang="en-GB" dirty="0" err="1" smtClean="0"/>
              <a:t>i</a:t>
            </a:r>
            <a:r>
              <a:rPr lang="en-GB" dirty="0" smtClean="0"/>
              <a:t>] * right[</a:t>
            </a:r>
            <a:r>
              <a:rPr lang="en-GB" dirty="0" err="1" smtClean="0"/>
              <a:t>i</a:t>
            </a:r>
            <a:r>
              <a:rPr lang="en-GB" dirty="0" smtClean="0"/>
              <a:t>];</a:t>
            </a:r>
          </a:p>
          <a:p>
            <a:pPr lvl="1">
              <a:buNone/>
            </a:pPr>
            <a:r>
              <a:rPr lang="en-GB" dirty="0" smtClean="0"/>
              <a:t>}</a:t>
            </a:r>
          </a:p>
          <a:p>
            <a:pPr lvl="1">
              <a:buNone/>
            </a:pPr>
            <a:r>
              <a:rPr lang="en-GB" dirty="0" smtClean="0">
                <a:solidFill>
                  <a:srgbClr val="0000FF"/>
                </a:solidFill>
              </a:rPr>
              <a:t>return</a:t>
            </a:r>
            <a:r>
              <a:rPr lang="en-GB" dirty="0" smtClean="0"/>
              <a:t> result;</a:t>
            </a:r>
            <a:endParaRPr lang="en-GB" dirty="0"/>
          </a:p>
          <a:p>
            <a:pPr>
              <a:buNone/>
            </a:pPr>
            <a:r>
              <a:rPr lang="en-GB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Common Language Infrastructure</a:t>
            </a:r>
          </a:p>
          <a:p>
            <a:r>
              <a:rPr lang="en-GB" dirty="0" smtClean="0"/>
              <a:t>A specification for a virtual execution environment (VES)</a:t>
            </a:r>
          </a:p>
          <a:p>
            <a:r>
              <a:rPr lang="en-GB" dirty="0" smtClean="0"/>
              <a:t>Implemented by Microsoft’s Common Language Runtime (CLR) and the open source Mono project</a:t>
            </a:r>
          </a:p>
          <a:p>
            <a:r>
              <a:rPr lang="en-GB" dirty="0" smtClean="0"/>
              <a:t>Target machine for VB, C#, F#, </a:t>
            </a:r>
            <a:r>
              <a:rPr lang="en-GB" dirty="0" err="1" smtClean="0"/>
              <a:t>IronPython</a:t>
            </a:r>
            <a:r>
              <a:rPr lang="en-GB" dirty="0" smtClean="0"/>
              <a:t> and more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Client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Either way client code looks similar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a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Vector3</a:t>
            </a:r>
            <a:r>
              <a:rPr lang="en-GB" dirty="0" smtClean="0"/>
              <a:t>(0, 1, 2);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b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Vector3</a:t>
            </a:r>
            <a:r>
              <a:rPr lang="en-GB" dirty="0" smtClean="0"/>
              <a:t>(3, 4, 5);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dot = </a:t>
            </a:r>
            <a:r>
              <a:rPr lang="en-GB" dirty="0" err="1" smtClean="0">
                <a:solidFill>
                  <a:srgbClr val="2B91AF"/>
                </a:solidFill>
              </a:rPr>
              <a:t>Vector</a:t>
            </a:r>
            <a:r>
              <a:rPr lang="en-GB" dirty="0" err="1" smtClean="0"/>
              <a:t>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a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&lt;3&gt;(0, 1, 2);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b = </a:t>
            </a:r>
            <a:r>
              <a:rPr lang="en-GB" dirty="0" smtClean="0">
                <a:solidFill>
                  <a:srgbClr val="0000FF"/>
                </a:solidFill>
              </a:rPr>
              <a:t>new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2B91AF"/>
                </a:solidFill>
              </a:rPr>
              <a:t>Vector</a:t>
            </a:r>
            <a:r>
              <a:rPr lang="en-GB" dirty="0" smtClean="0"/>
              <a:t>&lt;3&gt;(3, 4, 5);</a:t>
            </a:r>
          </a:p>
          <a:p>
            <a:pPr>
              <a:buNone/>
            </a:pPr>
            <a:r>
              <a:rPr lang="en-GB" dirty="0" err="1" smtClean="0">
                <a:solidFill>
                  <a:srgbClr val="0000FF"/>
                </a:solidFill>
              </a:rPr>
              <a:t>var</a:t>
            </a:r>
            <a:r>
              <a:rPr lang="en-GB" dirty="0" smtClean="0"/>
              <a:t> dot = </a:t>
            </a:r>
            <a:r>
              <a:rPr lang="en-GB" dirty="0" err="1" smtClean="0">
                <a:solidFill>
                  <a:srgbClr val="2B91AF"/>
                </a:solidFill>
              </a:rPr>
              <a:t>Vector</a:t>
            </a:r>
            <a:r>
              <a:rPr lang="en-GB" dirty="0" err="1" smtClean="0"/>
              <a:t>.Dot</a:t>
            </a:r>
            <a:r>
              <a:rPr lang="en-GB" dirty="0" smtClean="0"/>
              <a:t>(a, b);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does it mean for values to be equal?</a:t>
            </a:r>
          </a:p>
          <a:p>
            <a:r>
              <a:rPr lang="en-GB" dirty="0" smtClean="0"/>
              <a:t>User defined “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Equals</a:t>
            </a:r>
            <a:r>
              <a:rPr lang="en-GB" dirty="0" smtClean="0"/>
              <a:t>” operator?</a:t>
            </a:r>
          </a:p>
          <a:p>
            <a:pPr lvl="1"/>
            <a:r>
              <a:rPr lang="en-GB" dirty="0" smtClean="0"/>
              <a:t>Unsound, have to run user code at compile time</a:t>
            </a:r>
          </a:p>
          <a:p>
            <a:r>
              <a:rPr lang="en-GB" dirty="0" smtClean="0"/>
              <a:t>Byte equivalent?</a:t>
            </a:r>
          </a:p>
          <a:p>
            <a:pPr lvl="1"/>
            <a:r>
              <a:rPr lang="en-GB" dirty="0" smtClean="0"/>
              <a:t>Ok for value types, but what about references?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88818" y="4077072"/>
            <a:ext cx="29523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{ ... }</a:t>
            </a:r>
          </a:p>
          <a:p>
            <a:pPr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myT = </a:t>
            </a: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nn-NO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nn-NO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nn-NO" dirty="0" smtClean="0">
                <a:latin typeface="Consolas" pitchFamily="49" charset="0"/>
                <a:cs typeface="Consolas" pitchFamily="49" charset="0"/>
              </a:rPr>
              <a:t>(1)&gt;();</a:t>
            </a:r>
          </a:p>
          <a:p>
            <a:pPr>
              <a:buNone/>
            </a:pPr>
            <a:endParaRPr lang="nn-NO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myOtherT = </a:t>
            </a: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de-DE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de-DE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(1)&gt;.u&gt;();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298" y="1700808"/>
            <a:ext cx="115212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U1 = </a:t>
            </a:r>
            <a:r>
              <a:rPr lang="pl-PL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l-PL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pl-PL" dirty="0" smtClean="0">
                <a:latin typeface="Consolas" pitchFamily="49" charset="0"/>
                <a:cs typeface="Consolas" pitchFamily="49" charset="0"/>
              </a:rPr>
              <a:t>(1);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pl-PL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&lt;U1&gt;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SomeMethod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&lt;U1&gt; t)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  <a:endParaRPr lang="en-GB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Immutability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CLI has weak rules for immutability</a:t>
            </a:r>
          </a:p>
          <a:p>
            <a:pPr lvl="1"/>
            <a:r>
              <a:rPr lang="en-GB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GB" dirty="0" smtClean="0"/>
              <a:t> and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literal</a:t>
            </a:r>
          </a:p>
          <a:p>
            <a:r>
              <a:rPr lang="en-GB" dirty="0" smtClean="0"/>
              <a:t>For value types simple</a:t>
            </a:r>
          </a:p>
          <a:p>
            <a:pPr lvl="1"/>
            <a:r>
              <a:rPr lang="en-GB" dirty="0" smtClean="0"/>
              <a:t>Disallow field writes</a:t>
            </a:r>
          </a:p>
          <a:p>
            <a:pPr lvl="1"/>
            <a:r>
              <a:rPr lang="en-GB" dirty="0" smtClean="0"/>
              <a:t>Disallow taking the address</a:t>
            </a:r>
          </a:p>
          <a:p>
            <a:r>
              <a:rPr lang="en-GB" dirty="0" smtClean="0"/>
              <a:t>For references even simpler</a:t>
            </a:r>
          </a:p>
          <a:p>
            <a:pPr lvl="1"/>
            <a:r>
              <a:rPr lang="en-GB" dirty="0" smtClean="0"/>
              <a:t>Only care about the identity of the reference</a:t>
            </a:r>
          </a:p>
          <a:p>
            <a:pPr lvl="1"/>
            <a:r>
              <a:rPr lang="en-GB" dirty="0" smtClean="0"/>
              <a:t>Just disallow field writes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Operations</a:t>
            </a:r>
            <a:endParaRPr lang="en-GB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4562" y="3501008"/>
            <a:ext cx="1800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class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length&gt;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...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length+n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return type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Concatenate&lt;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n&gt;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method name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(</a:t>
            </a:r>
            <a:r>
              <a:rPr lang="en-GB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Array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&lt;T, n&gt; other )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parameters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{ ... } </a:t>
            </a:r>
            <a:r>
              <a:rPr lang="en-GB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body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Equality</a:t>
            </a:r>
          </a:p>
          <a:p>
            <a:r>
              <a:rPr lang="en-GB" dirty="0" smtClean="0"/>
              <a:t>Immutability</a:t>
            </a:r>
          </a:p>
          <a:p>
            <a:r>
              <a:rPr lang="en-GB" dirty="0" smtClean="0"/>
              <a:t>Operations</a:t>
            </a:r>
          </a:p>
          <a:p>
            <a:r>
              <a:rPr lang="en-GB" dirty="0" smtClean="0"/>
              <a:t>Variable runtime size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and the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Strongly </a:t>
            </a:r>
            <a:r>
              <a:rPr lang="en-GB" dirty="0" smtClean="0"/>
              <a:t>and statically typed</a:t>
            </a:r>
          </a:p>
          <a:p>
            <a:r>
              <a:rPr lang="en-GB" dirty="0" smtClean="0"/>
              <a:t>Retains a high level of </a:t>
            </a:r>
            <a:r>
              <a:rPr lang="en-GB" dirty="0" smtClean="0"/>
              <a:t>information</a:t>
            </a:r>
            <a:endParaRPr lang="en-GB" dirty="0" smtClean="0"/>
          </a:p>
          <a:p>
            <a:pPr lvl="1"/>
            <a:r>
              <a:rPr lang="en-GB" dirty="0" smtClean="0"/>
              <a:t>JVM has </a:t>
            </a:r>
            <a:r>
              <a:rPr lang="en-GB" dirty="0" smtClean="0"/>
              <a:t>no concept of generics, </a:t>
            </a:r>
            <a:r>
              <a:rPr lang="en-GB" dirty="0" smtClean="0"/>
              <a:t>Java does!</a:t>
            </a:r>
            <a:endParaRPr lang="en-GB" dirty="0" smtClean="0"/>
          </a:p>
          <a:p>
            <a:r>
              <a:rPr lang="en-GB" dirty="0" smtClean="0"/>
              <a:t>Easy interoperation</a:t>
            </a:r>
            <a:endParaRPr lang="en-GB" dirty="0" smtClean="0"/>
          </a:p>
          <a:p>
            <a:pPr lvl="1"/>
            <a:r>
              <a:rPr lang="en-GB" dirty="0" smtClean="0"/>
              <a:t>Even </a:t>
            </a:r>
            <a:r>
              <a:rPr lang="en-GB" dirty="0" smtClean="0"/>
              <a:t>different </a:t>
            </a:r>
            <a:r>
              <a:rPr lang="en-GB" dirty="0" smtClean="0"/>
              <a:t>languages</a:t>
            </a:r>
          </a:p>
          <a:p>
            <a:r>
              <a:rPr lang="en-GB" dirty="0" smtClean="0"/>
              <a:t>Not perfect! </a:t>
            </a:r>
            <a:endParaRPr lang="en-GB" dirty="0" smtClean="0"/>
          </a:p>
          <a:p>
            <a:pPr lvl="1"/>
            <a:r>
              <a:rPr lang="en-GB" dirty="0" smtClean="0"/>
              <a:t>Some </a:t>
            </a:r>
            <a:r>
              <a:rPr lang="en-GB" dirty="0" smtClean="0"/>
              <a:t>languages features don’t map to CLI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Variable runtime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struct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[] values;</a:t>
            </a:r>
          </a:p>
          <a:p>
            <a:pPr>
              <a:buNone/>
            </a:pP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(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 smtClean="0">
                <a:latin typeface="Consolas" pitchFamily="49" charset="0"/>
                <a:cs typeface="Consolas" pitchFamily="49" charset="0"/>
              </a:rPr>
              <a:t> n) {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	values =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[n];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	...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Variable runtime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.class sequential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ansi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sealed nested public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beforefieldinit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Vector3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extends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GB" sz="14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.field public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valuetype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Vector3/&lt;Values&gt;e__FixedBuffer0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Values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.custom instance void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FixedBufferAttribute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::.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= 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1400" smtClean="0">
                <a:latin typeface="Consolas" pitchFamily="49" charset="0"/>
                <a:cs typeface="Consolas" pitchFamily="49" charset="0"/>
              </a:rPr>
              <a:t>		{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(3) }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.class sequential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ansi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sealed nested public </a:t>
            </a:r>
            <a:r>
              <a:rPr lang="en-GB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beforefieldinit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GB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&lt;Values&gt;e__FixedBuffer0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extends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ValueType</a:t>
            </a:r>
            <a:endParaRPr lang="en-GB" sz="14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.custom instance void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UnsafeValueTypeAttribute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::.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.custom instance void 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mscorlib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CompilerGeneratedAttribute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::.</a:t>
            </a:r>
            <a:r>
              <a:rPr lang="en-GB" sz="1400" dirty="0" err="1" smtClean="0">
                <a:latin typeface="Consolas" pitchFamily="49" charset="0"/>
                <a:cs typeface="Consolas" pitchFamily="49" charset="0"/>
              </a:rPr>
              <a:t>ctor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buNone/>
            </a:pPr>
            <a:endParaRPr lang="en-GB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	.</a:t>
            </a:r>
            <a:r>
              <a:rPr lang="en-GB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field public float32</a:t>
            </a: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FixedElementField</a:t>
            </a:r>
            <a:endParaRPr lang="en-GB" sz="14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GB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Dependent typing brings a lot of problems</a:t>
            </a:r>
          </a:p>
          <a:p>
            <a:r>
              <a:rPr lang="en-GB" dirty="0" smtClean="0"/>
              <a:t>Trade off between performance and elegance</a:t>
            </a:r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equality constraints</a:t>
            </a:r>
          </a:p>
          <a:p>
            <a:pPr lvl="1"/>
            <a:r>
              <a:rPr lang="en-GB" dirty="0" smtClean="0"/>
              <a:t>Small addition with large reach</a:t>
            </a:r>
          </a:p>
          <a:p>
            <a:pPr lvl="1"/>
            <a:r>
              <a:rPr lang="en-GB" dirty="0" smtClean="0"/>
              <a:t>Mono is complex</a:t>
            </a:r>
          </a:p>
          <a:p>
            <a:r>
              <a:rPr lang="en-GB" dirty="0" smtClean="0"/>
              <a:t>Value dependent types</a:t>
            </a:r>
          </a:p>
          <a:p>
            <a:pPr lvl="1"/>
            <a:r>
              <a:rPr lang="en-GB" dirty="0" smtClean="0"/>
              <a:t>Understand why they’re not used</a:t>
            </a:r>
          </a:p>
          <a:p>
            <a:pPr lvl="1"/>
            <a:r>
              <a:rPr lang="en-GB" dirty="0" smtClean="0"/>
              <a:t>But would solve a lot of problems</a:t>
            </a:r>
          </a:p>
          <a:p>
            <a:r>
              <a:rPr lang="en-GB" dirty="0" smtClean="0"/>
              <a:t>Overall</a:t>
            </a:r>
          </a:p>
          <a:p>
            <a:pPr lvl="1"/>
            <a:r>
              <a:rPr lang="en-GB" dirty="0" smtClean="0"/>
              <a:t>Time management should of been better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catch more problems at compile time</a:t>
            </a:r>
          </a:p>
          <a:p>
            <a:pPr lvl="1"/>
            <a:r>
              <a:rPr lang="en-GB" dirty="0" smtClean="0"/>
              <a:t>If it compiles it works</a:t>
            </a:r>
          </a:p>
          <a:p>
            <a:r>
              <a:rPr lang="en-GB" dirty="0" smtClean="0"/>
              <a:t>Increase coverage of advanced </a:t>
            </a:r>
            <a:r>
              <a:rPr lang="en-GB" dirty="0" smtClean="0"/>
              <a:t>features</a:t>
            </a:r>
          </a:p>
          <a:p>
            <a:r>
              <a:rPr lang="en-GB" dirty="0" smtClean="0"/>
              <a:t>Performance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&lt;3&gt;&gt; a(1, 0, 0);</a:t>
            </a:r>
          </a:p>
          <a:p>
            <a:pPr>
              <a:buNone/>
            </a:pP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vector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&lt;2&gt;&gt; b = a;</a:t>
            </a:r>
          </a:p>
          <a:p>
            <a:pPr>
              <a:buNone/>
            </a:pPr>
            <a:endParaRPr lang="pt-BR" u="sng" dirty="0" smtClean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matrix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&lt;2, 2&gt;&gt; </a:t>
            </a:r>
          </a:p>
          <a:p>
            <a:pPr>
              <a:buNone/>
            </a:pPr>
            <a:r>
              <a:rPr lang="pt-BR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	i(1, 2, 3, 4);</a:t>
            </a:r>
          </a:p>
          <a:p>
            <a:pPr>
              <a:buNone/>
            </a:pP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cml::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matrix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</a:t>
            </a:r>
            <a:r>
              <a:rPr lang="pt-BR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float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pt-BR" u="sng" dirty="0" smtClean="0">
                <a:solidFill>
                  <a:srgbClr val="2B91A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fixed</a:t>
            </a:r>
            <a:r>
              <a:rPr lang="pt-BR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&lt;3, 3&gt;&gt; j = i;</a:t>
            </a:r>
            <a:endParaRPr lang="en-GB" u="sng" dirty="0">
              <a:uFill>
                <a:solidFill>
                  <a:srgbClr val="C00000"/>
                </a:solidFill>
              </a:u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C++ templates</a:t>
            </a:r>
          </a:p>
          <a:p>
            <a:r>
              <a:rPr lang="en-GB" dirty="0" smtClean="0"/>
              <a:t>F# units of measure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units of 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5588" cy="5257799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speed = 55.0&lt;meter/second&gt;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time = 3.5&lt;second&gt;</a:t>
            </a:r>
          </a:p>
          <a:p>
            <a:pPr>
              <a:buNone/>
            </a:pP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distance = speed *  time</a:t>
            </a:r>
          </a:p>
          <a:p>
            <a:pPr>
              <a:buNone/>
            </a:pPr>
            <a:r>
              <a:rPr lang="en-GB" u="sng" dirty="0" smtClean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let</a:t>
            </a:r>
            <a:r>
              <a:rPr lang="en-GB" u="sng" dirty="0" smtClean="0">
                <a:solidFill>
                  <a:srgbClr val="FF0000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lang="en-GB" u="sng" dirty="0" smtClean="0"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garbage = speed + time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speed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&lt;meter/second&gt;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time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&lt;second&gt;</a:t>
            </a:r>
          </a:p>
          <a:p>
            <a:pPr>
              <a:buNone/>
            </a:pPr>
            <a:r>
              <a:rPr lang="en-GB" dirty="0" smtClean="0">
                <a:latin typeface="Consolas" pitchFamily="49" charset="0"/>
                <a:cs typeface="Consolas" pitchFamily="49" charset="0"/>
              </a:rPr>
              <a:t>distance : </a:t>
            </a:r>
            <a:r>
              <a:rPr lang="en-GB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&lt;meter&gt;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1214</Words>
  <Application>Microsoft Office PowerPoint</Application>
  <PresentationFormat>Custom</PresentationFormat>
  <Paragraphs>331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Value dependent types in the CLI</vt:lpstr>
      <vt:lpstr>Value dependence</vt:lpstr>
      <vt:lpstr>The CLI</vt:lpstr>
      <vt:lpstr>Types and the CLI</vt:lpstr>
      <vt:lpstr>Motivation</vt:lpstr>
      <vt:lpstr>Background research</vt:lpstr>
      <vt:lpstr>C++ templates</vt:lpstr>
      <vt:lpstr>Background research</vt:lpstr>
      <vt:lpstr>F# units of measure</vt:lpstr>
      <vt:lpstr>Background research</vt:lpstr>
      <vt:lpstr>Path dependent types </vt:lpstr>
      <vt:lpstr>Background research</vt:lpstr>
      <vt:lpstr>Virtual types</vt:lpstr>
      <vt:lpstr>Background research</vt:lpstr>
      <vt:lpstr>First class types</vt:lpstr>
      <vt:lpstr>Background research</vt:lpstr>
      <vt:lpstr>Generalized Algebraic Data Types</vt:lpstr>
      <vt:lpstr>GADTs via type equality</vt:lpstr>
      <vt:lpstr>Type equality constraints</vt:lpstr>
      <vt:lpstr>Type equality constraints</vt:lpstr>
      <vt:lpstr>Specification</vt:lpstr>
      <vt:lpstr>Type equality constraints</vt:lpstr>
      <vt:lpstr>Slide 23</vt:lpstr>
      <vt:lpstr>Demo</vt:lpstr>
      <vt:lpstr>Conclusion</vt:lpstr>
      <vt:lpstr>Values as type parameters</vt:lpstr>
      <vt:lpstr>Motivation</vt:lpstr>
      <vt:lpstr>Current state</vt:lpstr>
      <vt:lpstr>What we want</vt:lpstr>
      <vt:lpstr>Client code</vt:lpstr>
      <vt:lpstr>Issues</vt:lpstr>
      <vt:lpstr>Equality</vt:lpstr>
      <vt:lpstr>Equality</vt:lpstr>
      <vt:lpstr>Equality</vt:lpstr>
      <vt:lpstr>Issues</vt:lpstr>
      <vt:lpstr>Immutability</vt:lpstr>
      <vt:lpstr>Issues</vt:lpstr>
      <vt:lpstr>Operations</vt:lpstr>
      <vt:lpstr>Issues</vt:lpstr>
      <vt:lpstr>Variable runtime size</vt:lpstr>
      <vt:lpstr>Variable runtime size</vt:lpstr>
      <vt:lpstr>Conclusion</vt:lpstr>
      <vt:lpstr>Evaluation</vt:lpstr>
      <vt:lpstr>Thank you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Fraser</dc:creator>
  <cp:lastModifiedBy>Fraser</cp:lastModifiedBy>
  <cp:revision>129</cp:revision>
  <dcterms:created xsi:type="dcterms:W3CDTF">2013-06-21T01:43:36Z</dcterms:created>
  <dcterms:modified xsi:type="dcterms:W3CDTF">2013-06-24T13:57:21Z</dcterms:modified>
</cp:coreProperties>
</file>