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4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5" r:id="rId20"/>
    <p:sldId id="266" r:id="rId21"/>
    <p:sldId id="286" r:id="rId22"/>
    <p:sldId id="283" r:id="rId23"/>
    <p:sldId id="284" r:id="rId24"/>
    <p:sldId id="268" r:id="rId25"/>
    <p:sldId id="285" r:id="rId26"/>
    <p:sldId id="269" r:id="rId27"/>
    <p:sldId id="260" r:id="rId28"/>
    <p:sldId id="261" r:id="rId29"/>
    <p:sldId id="262" r:id="rId30"/>
    <p:sldId id="263" r:id="rId31"/>
    <p:sldId id="287" r:id="rId32"/>
    <p:sldId id="288" r:id="rId33"/>
    <p:sldId id="289" r:id="rId34"/>
    <p:sldId id="290" r:id="rId35"/>
    <p:sldId id="291" r:id="rId36"/>
    <p:sldId id="294" r:id="rId37"/>
    <p:sldId id="292" r:id="rId38"/>
    <p:sldId id="295" r:id="rId39"/>
    <p:sldId id="293" r:id="rId40"/>
    <p:sldId id="296" r:id="rId41"/>
  </p:sldIdLst>
  <p:sldSz cx="9145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ser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008000"/>
    <a:srgbClr val="A315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1116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19" y="2130426"/>
            <a:ext cx="77737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38" y="3886200"/>
            <a:ext cx="640191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551" y="274639"/>
            <a:ext cx="205775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80" y="274639"/>
            <a:ext cx="602084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8" y="4406901"/>
            <a:ext cx="77737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8" y="2906713"/>
            <a:ext cx="77737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80" y="1600201"/>
            <a:ext cx="40393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007" y="1600201"/>
            <a:ext cx="40393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79" y="1535113"/>
            <a:ext cx="40408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79" y="2174875"/>
            <a:ext cx="40408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32" y="1535113"/>
            <a:ext cx="40424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32" y="2174875"/>
            <a:ext cx="40424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0" y="273050"/>
            <a:ext cx="30088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71" y="273051"/>
            <a:ext cx="51126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80" y="1435101"/>
            <a:ext cx="30088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99" y="4800600"/>
            <a:ext cx="548735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99" y="612775"/>
            <a:ext cx="548735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99" y="5367338"/>
            <a:ext cx="548735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80" y="274638"/>
            <a:ext cx="82310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80" y="1600201"/>
            <a:ext cx="82310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79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659F-72D3-4520-BE4B-6AB55E0BA10A}" type="datetimeFigureOut">
              <a:rPr lang="en-GB" smtClean="0"/>
              <a:pPr/>
              <a:t>21/06/2013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743" y="6356351"/>
            <a:ext cx="289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4338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Value dependent types in the CLI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Fraser Waters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</a:t>
            </a:r>
            <a:r>
              <a:rPr lang="en-GB" dirty="0" smtClean="0"/>
              <a:t># units of measure</a:t>
            </a:r>
          </a:p>
          <a:p>
            <a:r>
              <a:rPr lang="en-GB" dirty="0" smtClean="0"/>
              <a:t>Path dependent </a:t>
            </a:r>
            <a:r>
              <a:rPr lang="en-GB" dirty="0" smtClean="0"/>
              <a:t>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Path dependent types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case </a:t>
            </a:r>
            <a:r>
              <a:rPr lang="en-GB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Board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(length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: </a:t>
            </a:r>
            <a:r>
              <a:rPr lang="en-GB" dirty="0" err="1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height : </a:t>
            </a:r>
            <a:r>
              <a:rPr lang="en-GB" dirty="0" err="1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endParaRPr lang="en-GB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case </a:t>
            </a:r>
            <a:r>
              <a:rPr lang="en-GB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Coordinate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(x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: </a:t>
            </a:r>
            <a:r>
              <a:rPr lang="en-GB" dirty="0" err="1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y : </a:t>
            </a:r>
            <a:r>
              <a:rPr lang="en-GB" dirty="0" err="1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endParaRPr lang="en-GB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{</a:t>
            </a:r>
            <a:endParaRPr lang="en-GB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	</a:t>
            </a:r>
            <a:r>
              <a:rPr lang="pt-BR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require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(0 &lt;= x &amp;&amp; x &lt; length &amp;&amp; 0 &lt;= y &amp;&amp; y &lt; height )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occupied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= </a:t>
            </a:r>
            <a:r>
              <a:rPr lang="en-GB" dirty="0" err="1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scala.collection.mutable.</a:t>
            </a:r>
            <a:r>
              <a:rPr lang="en-GB" dirty="0" err="1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Set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[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Coordinate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](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GB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b1 = 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Board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(20,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20)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b2 = 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Board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(30,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30)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var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b3 = b1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c1 =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b1.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Coordinate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(15,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15)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c2 =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b2.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Coordinate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(25,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25)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1.occupied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+= c1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2.occupied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+= c2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3.occupied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+= 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c1</a:t>
            </a:r>
          </a:p>
          <a:p>
            <a:pPr>
              <a:buNone/>
            </a:pPr>
            <a:r>
              <a:rPr lang="en-GB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b1.occupied </a:t>
            </a:r>
            <a:r>
              <a:rPr lang="en-GB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+= c2</a:t>
            </a:r>
            <a:endParaRPr lang="en-GB" u="sng" dirty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</a:t>
            </a:r>
            <a:r>
              <a:rPr lang="en-GB" dirty="0" smtClean="0"/>
              <a:t># units of measure</a:t>
            </a:r>
          </a:p>
          <a:p>
            <a:r>
              <a:rPr lang="en-GB" dirty="0" smtClean="0"/>
              <a:t>Path dependent types</a:t>
            </a:r>
          </a:p>
          <a:p>
            <a:r>
              <a:rPr lang="en-GB" dirty="0" smtClean="0"/>
              <a:t>Virtual </a:t>
            </a:r>
            <a:r>
              <a:rPr lang="en-GB" dirty="0" smtClean="0"/>
              <a:t>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Virtual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A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T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nl-NL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nl-NL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 </a:t>
            </a:r>
            <a:r>
              <a:rPr lang="nl-NL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nl-NL" dirty="0" smtClean="0">
                <a:latin typeface="Consolas" pitchFamily="49" charset="0"/>
                <a:cs typeface="Consolas" pitchFamily="49" charset="0"/>
              </a:rPr>
              <a:t> T = </a:t>
            </a:r>
            <a:r>
              <a:rPr lang="nl-NL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nl-NL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foo() { 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“string”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</a:t>
            </a:r>
            <a:r>
              <a:rPr lang="en-GB" dirty="0" smtClean="0"/>
              <a:t># units of measure</a:t>
            </a:r>
          </a:p>
          <a:p>
            <a:r>
              <a:rPr lang="en-GB" dirty="0" smtClean="0"/>
              <a:t>Path dependent types</a:t>
            </a:r>
          </a:p>
          <a:p>
            <a:r>
              <a:rPr lang="en-GB" dirty="0" smtClean="0"/>
              <a:t>Virtual types</a:t>
            </a:r>
          </a:p>
          <a:p>
            <a:r>
              <a:rPr lang="en-GB" dirty="0" smtClean="0"/>
              <a:t>First class </a:t>
            </a:r>
            <a:r>
              <a:rPr lang="en-GB" dirty="0" smtClean="0"/>
              <a:t>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First class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::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#</a:t>
            </a: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"" =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GB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('%':'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d':cs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   -&gt;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('%':'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s':cs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('%':_: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  =          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(_: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      =          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:: 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-&gt;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= pr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""</a:t>
            </a:r>
          </a:p>
          <a:p>
            <a:pPr>
              <a:buNone/>
            </a:pP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:: 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-&gt;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"" res = res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('%':'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d':cs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res = \(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-&gt; pr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(res ++ show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('%':'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s':cs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res = \(s::String) -&gt; pr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(res ++ s)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('%':c:cs) res   = pr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(res ++ [c])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(c:cs) res       = pr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(res ++ [c])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</a:t>
            </a:r>
            <a:r>
              <a:rPr lang="en-GB" dirty="0" smtClean="0"/>
              <a:t># units of measure</a:t>
            </a:r>
          </a:p>
          <a:p>
            <a:r>
              <a:rPr lang="en-GB" dirty="0" smtClean="0"/>
              <a:t>Path dependent types</a:t>
            </a:r>
          </a:p>
          <a:p>
            <a:r>
              <a:rPr lang="en-GB" dirty="0" smtClean="0"/>
              <a:t>Virtual types</a:t>
            </a:r>
          </a:p>
          <a:p>
            <a:r>
              <a:rPr lang="en-GB" dirty="0" smtClean="0"/>
              <a:t>First class types</a:t>
            </a:r>
          </a:p>
          <a:p>
            <a:r>
              <a:rPr lang="en-GB" dirty="0" smtClean="0"/>
              <a:t>Generalized Algebraic Data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Generalized Algebraic Data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t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Lit::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GB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Plus::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GB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Equals::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en-GB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Cond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a-&gt;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a-&gt;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a</a:t>
            </a:r>
          </a:p>
          <a:p>
            <a:pPr>
              <a:buNone/>
            </a:pP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it-IT" dirty="0" smtClean="0">
                <a:latin typeface="Consolas" pitchFamily="49" charset="0"/>
                <a:cs typeface="Consolas" pitchFamily="49" charset="0"/>
              </a:rPr>
              <a:t>Cond(Equals(Lit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)(Lit 4))(Lit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)(Lit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it-IT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Cond(Lit </a:t>
            </a:r>
            <a:r>
              <a:rPr lang="it-IT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</a:t>
            </a:r>
            <a:r>
              <a:rPr lang="it-IT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)(Lit </a:t>
            </a:r>
            <a:r>
              <a:rPr lang="it-IT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2</a:t>
            </a:r>
            <a:r>
              <a:rPr lang="it-IT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)(Equals(Lit </a:t>
            </a:r>
            <a:r>
              <a:rPr lang="it-IT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3</a:t>
            </a:r>
            <a:r>
              <a:rPr lang="it-IT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)(Lit 4))</a:t>
            </a:r>
            <a:endParaRPr lang="en-GB" u="sng" dirty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GADTs via type equality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GADTs are equivalent to generics and type equality constraints</a:t>
            </a:r>
          </a:p>
          <a:p>
            <a:r>
              <a:rPr lang="en-GB" dirty="0" smtClean="0"/>
              <a:t>CLI already supports generics</a:t>
            </a:r>
          </a:p>
          <a:p>
            <a:r>
              <a:rPr lang="en-GB" dirty="0" smtClean="0"/>
              <a:t>Add type equality constraints get GADTs as well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equality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</a:t>
            </a:r>
            <a:r>
              <a:rPr lang="en-GB" dirty="0" smtClean="0"/>
              <a:t>equality constraints allow us to add constraints to methods of the form T=U</a:t>
            </a:r>
            <a:endParaRPr lang="en-GB" dirty="0"/>
          </a:p>
          <a:p>
            <a:r>
              <a:rPr lang="en-GB" dirty="0" smtClean="0"/>
              <a:t>T and U are any valid type reference</a:t>
            </a:r>
          </a:p>
          <a:p>
            <a:r>
              <a:rPr lang="en-GB" dirty="0" smtClean="0"/>
              <a:t>Can have multiple </a:t>
            </a:r>
            <a:r>
              <a:rPr lang="en-GB" dirty="0" smtClean="0"/>
              <a:t>constraints</a:t>
            </a:r>
          </a:p>
          <a:p>
            <a:r>
              <a:rPr lang="en-GB" dirty="0" smtClean="0"/>
              <a:t>Constraints used to augment assignment compatibility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dependence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Dependent types allow types to be parameterized by a value</a:t>
            </a:r>
          </a:p>
          <a:p>
            <a:r>
              <a:rPr lang="en-GB" dirty="0" smtClean="0"/>
              <a:t>Similar to how parametric polymorphism parameterizes types by a type</a:t>
            </a:r>
          </a:p>
          <a:p>
            <a:r>
              <a:rPr lang="en-GB" dirty="0" smtClean="0"/>
              <a:t>Used in </a:t>
            </a:r>
            <a:r>
              <a:rPr lang="en-GB" dirty="0" err="1" smtClean="0"/>
              <a:t>Agda</a:t>
            </a:r>
            <a:r>
              <a:rPr lang="en-GB" dirty="0" smtClean="0"/>
              <a:t>, Coq and some other functional languages</a:t>
            </a:r>
          </a:p>
          <a:p>
            <a:r>
              <a:rPr lang="en-GB" dirty="0" smtClean="0"/>
              <a:t>Not very common in mainstream languages</a:t>
            </a:r>
          </a:p>
          <a:p>
            <a:r>
              <a:rPr lang="en-GB" dirty="0" smtClean="0"/>
              <a:t>Except C++ templates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80906" y="2852936"/>
            <a:ext cx="223224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8498" y="5877272"/>
            <a:ext cx="16561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145588" cy="52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Once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 method has a constraint T=U and variables of type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>
              <a:buNone/>
            </a:pP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can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be treated as U and vice versa</a:t>
            </a:r>
          </a:p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&gt; {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Append(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);</a:t>
            </a:r>
            <a:endParaRPr lang="fr-FR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&lt;U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&lt;U&gt;() </a:t>
            </a:r>
            <a:r>
              <a:rPr lang="fr-FR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T=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&lt;U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&gt;;</a:t>
            </a:r>
          </a:p>
          <a:p>
            <a:pPr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&gt; :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&lt;T&gt;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override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&lt;U&gt;()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GB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&gt; :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&gt;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T head;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tail;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override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&lt;U&gt;()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head.Append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tail.Flatten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 equality constraints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where clause to methods</a:t>
            </a:r>
          </a:p>
          <a:p>
            <a:r>
              <a:rPr lang="en-GB" dirty="0" smtClean="0"/>
              <a:t>Enhance assignment compatibility with type equality</a:t>
            </a:r>
          </a:p>
          <a:p>
            <a:r>
              <a:rPr lang="en-GB" dirty="0" smtClean="0"/>
              <a:t>Check constraints before calling methods</a:t>
            </a:r>
          </a:p>
          <a:p>
            <a:r>
              <a:rPr lang="en-GB" dirty="0" smtClean="0"/>
              <a:t>Add constraints to a new Metadata table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equality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Proof of concept demo</a:t>
            </a:r>
          </a:p>
          <a:p>
            <a:r>
              <a:rPr lang="en-GB" dirty="0" smtClean="0"/>
              <a:t>Special methods to mark constraints</a:t>
            </a:r>
          </a:p>
          <a:p>
            <a:pPr lvl="1"/>
            <a:r>
              <a:rPr lang="en-GB" dirty="0" smtClean="0"/>
              <a:t>Standard practice (e.g. Code contracts)</a:t>
            </a:r>
          </a:p>
          <a:p>
            <a:r>
              <a:rPr lang="en-GB" dirty="0" smtClean="0"/>
              <a:t>Methods perform dynamic check at runtime</a:t>
            </a:r>
          </a:p>
          <a:p>
            <a:r>
              <a:rPr lang="en-GB" dirty="0" smtClean="0"/>
              <a:t>Constraint checker can check statically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2394" y="1124744"/>
            <a:ext cx="35283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72394" y="2564904"/>
            <a:ext cx="35283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72394" y="4725144"/>
            <a:ext cx="35283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980506" y="5013176"/>
            <a:ext cx="30963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5588" cy="68579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 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&lt;T&gt; {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&lt;T&gt;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Append(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fr-FR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&lt;U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&lt;U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&gt;( )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EqualTypes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&lt;U&gt;&gt;();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smtClean="0">
                <a:latin typeface="Consolas" pitchFamily="49" charset="0"/>
                <a:cs typeface="Consolas" pitchFamily="49" charset="0"/>
              </a:rPr>
              <a:t>}</a:t>
            </a:r>
            <a:endParaRPr lang="fr-F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&lt;T&gt;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override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&lt;U&gt;()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EqualTypes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&lt;U&gt;&gt;();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&lt;T&gt;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T head;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tail;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override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&lt;U&gt;()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EqualTypes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&lt;U&gt;&gt;();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Cast&lt;T,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&lt;U&gt;&gt;(head).Append(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tail.Flatten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shows that checking these constraints statically is possible</a:t>
            </a:r>
          </a:p>
          <a:p>
            <a:r>
              <a:rPr lang="en-GB" dirty="0" smtClean="0"/>
              <a:t>Small addition to the CLI specification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as type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Types parameterized on values</a:t>
            </a:r>
          </a:p>
          <a:p>
            <a:pPr>
              <a:buNone/>
            </a:pP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&lt;3&gt;</a:t>
            </a:r>
          </a:p>
          <a:p>
            <a:pPr>
              <a:buNone/>
            </a:pP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&lt;4,4&gt;</a:t>
            </a:r>
          </a:p>
          <a:p>
            <a:pPr>
              <a:buNone/>
            </a:pP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“““{ </a:t>
            </a:r>
            <a:r>
              <a:rPr lang="en-GB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“name”:”example” }”””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&lt;Meters&gt;</a:t>
            </a:r>
          </a:p>
          <a:p>
            <a:pPr>
              <a:buNone/>
            </a:pP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&lt;Meters / Second&gt;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Physics and graphics work</a:t>
            </a:r>
          </a:p>
          <a:p>
            <a:r>
              <a:rPr lang="en-GB" dirty="0" smtClean="0"/>
              <a:t>Often working with small fixed size vectors and matrices</a:t>
            </a:r>
          </a:p>
          <a:p>
            <a:r>
              <a:rPr lang="en-GB" dirty="0" smtClean="0"/>
              <a:t>Want to be able to define the Vector type just once for any size</a:t>
            </a:r>
          </a:p>
          <a:p>
            <a:r>
              <a:rPr lang="en-GB" dirty="0" smtClean="0"/>
              <a:t>Currently not possible in an efficient way</a:t>
            </a:r>
          </a:p>
          <a:p>
            <a:r>
              <a:rPr lang="en-GB" dirty="0" smtClean="0"/>
              <a:t>Resorted to pragmatically generating 10s of different types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err="1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"/// &lt;summary&gt;"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"/// Calculates the dot product (inner product) of two vectors."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"/// &lt;/summary&gt;"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"/// &lt;</a:t>
            </a:r>
            <a:r>
              <a:rPr lang="en-GB" dirty="0" err="1">
                <a:solidFill>
                  <a:srgbClr val="A31515"/>
                </a:solidFill>
              </a:rPr>
              <a:t>param</a:t>
            </a:r>
            <a:r>
              <a:rPr lang="en-GB" dirty="0">
                <a:solidFill>
                  <a:srgbClr val="A31515"/>
                </a:solidFill>
              </a:rPr>
              <a:t> name=\"left\"&gt;First source vector.&lt;/</a:t>
            </a:r>
            <a:r>
              <a:rPr lang="en-GB" dirty="0" err="1">
                <a:solidFill>
                  <a:srgbClr val="A31515"/>
                </a:solidFill>
              </a:rPr>
              <a:t>param</a:t>
            </a:r>
            <a:r>
              <a:rPr lang="en-GB" dirty="0">
                <a:solidFill>
                  <a:srgbClr val="A31515"/>
                </a:solidFill>
              </a:rPr>
              <a:t>&gt;"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A31515"/>
                </a:solidFill>
              </a:rPr>
              <a:t>"/// &lt;</a:t>
            </a:r>
            <a:r>
              <a:rPr lang="en-GB" dirty="0" err="1" smtClean="0">
                <a:solidFill>
                  <a:srgbClr val="A31515"/>
                </a:solidFill>
              </a:rPr>
              <a:t>param</a:t>
            </a:r>
            <a:r>
              <a:rPr lang="en-GB" dirty="0" smtClean="0">
                <a:solidFill>
                  <a:srgbClr val="A31515"/>
                </a:solidFill>
              </a:rPr>
              <a:t> name=\"right\"&gt;Second source vector.&lt;/</a:t>
            </a:r>
            <a:r>
              <a:rPr lang="en-GB" dirty="0" err="1" smtClean="0">
                <a:solidFill>
                  <a:srgbClr val="A31515"/>
                </a:solidFill>
              </a:rPr>
              <a:t>param</a:t>
            </a:r>
            <a:r>
              <a:rPr lang="en-GB" dirty="0" smtClean="0">
                <a:solidFill>
                  <a:srgbClr val="A31515"/>
                </a:solidFill>
              </a:rPr>
              <a:t>&gt;"</a:t>
            </a:r>
            <a:r>
              <a:rPr lang="en-GB" dirty="0" smtClean="0"/>
              <a:t>);</a:t>
            </a:r>
            <a:endParaRPr lang="en-GB" dirty="0"/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A31515"/>
                </a:solidFill>
              </a:rPr>
              <a:t>"/// </a:t>
            </a:r>
            <a:r>
              <a:rPr lang="en-GB" dirty="0">
                <a:solidFill>
                  <a:srgbClr val="A31515"/>
                </a:solidFill>
              </a:rPr>
              <a:t>&lt;returns&gt;The dot product of the two vectors.&lt;/returns&gt;"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</a:rPr>
              <a:t>if</a:t>
            </a:r>
            <a:r>
              <a:rPr lang="en-GB" dirty="0" smtClean="0"/>
              <a:t> </a:t>
            </a:r>
            <a:r>
              <a:rPr lang="en-GB" dirty="0"/>
              <a:t>(!</a:t>
            </a:r>
            <a:r>
              <a:rPr lang="en-GB" dirty="0" err="1">
                <a:solidFill>
                  <a:srgbClr val="2B91AF"/>
                </a:solidFill>
              </a:rPr>
              <a:t>Type</a:t>
            </a:r>
            <a:r>
              <a:rPr lang="en-GB" dirty="0" err="1"/>
              <a:t>.IsCLSCompliant</a:t>
            </a:r>
            <a:r>
              <a:rPr lang="en-GB" dirty="0"/>
              <a:t>) { </a:t>
            </a:r>
            <a:r>
              <a:rPr lang="en-GB" dirty="0" err="1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"[</a:t>
            </a:r>
            <a:r>
              <a:rPr lang="en-GB" dirty="0" err="1">
                <a:solidFill>
                  <a:srgbClr val="A31515"/>
                </a:solidFill>
              </a:rPr>
              <a:t>CLSCompliant</a:t>
            </a:r>
            <a:r>
              <a:rPr lang="en-GB" dirty="0">
                <a:solidFill>
                  <a:srgbClr val="A31515"/>
                </a:solidFill>
              </a:rPr>
              <a:t>(false)]"</a:t>
            </a:r>
            <a:r>
              <a:rPr lang="en-GB" dirty="0"/>
              <a:t>); }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"public static </a:t>
            </a:r>
            <a:r>
              <a:rPr lang="en-GB" dirty="0" smtClean="0">
                <a:solidFill>
                  <a:srgbClr val="A31515"/>
                </a:solidFill>
              </a:rPr>
              <a:t>float </a:t>
            </a:r>
            <a:r>
              <a:rPr lang="en-GB" dirty="0">
                <a:solidFill>
                  <a:srgbClr val="A31515"/>
                </a:solidFill>
              </a:rPr>
              <a:t>Dot</a:t>
            </a:r>
            <a:r>
              <a:rPr lang="en-GB" dirty="0" smtClean="0">
                <a:solidFill>
                  <a:srgbClr val="A31515"/>
                </a:solidFill>
              </a:rPr>
              <a:t>({0} </a:t>
            </a:r>
            <a:r>
              <a:rPr lang="en-GB" dirty="0">
                <a:solidFill>
                  <a:srgbClr val="A31515"/>
                </a:solidFill>
              </a:rPr>
              <a:t>left, </a:t>
            </a:r>
            <a:r>
              <a:rPr lang="en-GB" dirty="0" smtClean="0">
                <a:solidFill>
                  <a:srgbClr val="A31515"/>
                </a:solidFill>
              </a:rPr>
              <a:t>{0} right)“</a:t>
            </a:r>
            <a:r>
              <a:rPr lang="en-GB" dirty="0" smtClean="0"/>
              <a:t>, </a:t>
            </a:r>
            <a:r>
              <a:rPr lang="en-GB" dirty="0"/>
              <a:t>Name);</a:t>
            </a:r>
          </a:p>
          <a:p>
            <a:pPr>
              <a:buNone/>
            </a:pPr>
            <a:r>
              <a:rPr lang="en-GB" dirty="0" smtClean="0"/>
              <a:t>Indent(</a:t>
            </a:r>
            <a:r>
              <a:rPr lang="en-GB" dirty="0" smtClean="0">
                <a:solidFill>
                  <a:srgbClr val="A31515"/>
                </a:solidFill>
              </a:rPr>
              <a:t>"{"</a:t>
            </a:r>
            <a:r>
              <a:rPr lang="en-GB" dirty="0" smtClean="0"/>
              <a:t>);</a:t>
            </a:r>
            <a:endParaRPr lang="en-GB" dirty="0"/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</a:t>
            </a:r>
            <a:r>
              <a:rPr lang="en-GB" dirty="0" err="1"/>
              <a:t>dotproduct</a:t>
            </a:r>
            <a:r>
              <a:rPr lang="en-GB" dirty="0"/>
              <a:t> = </a:t>
            </a:r>
            <a:r>
              <a:rPr lang="en-GB" dirty="0" err="1">
                <a:solidFill>
                  <a:srgbClr val="0000FF"/>
                </a:solidFill>
              </a:rPr>
              <a:t>string</a:t>
            </a:r>
            <a:r>
              <a:rPr lang="en-GB" dirty="0" err="1"/>
              <a:t>.Join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 + "</a:t>
            </a:r>
            <a:r>
              <a:rPr lang="en-GB" dirty="0"/>
              <a:t>, </a:t>
            </a:r>
            <a:r>
              <a:rPr lang="en-GB" dirty="0" err="1"/>
              <a:t>Components.Select</a:t>
            </a:r>
            <a:r>
              <a:rPr lang="en-GB" dirty="0"/>
              <a:t>(component </a:t>
            </a:r>
            <a:r>
              <a:rPr lang="en-GB" dirty="0" smtClean="0"/>
              <a:t>=&gt; </a:t>
            </a:r>
            <a:r>
              <a:rPr lang="en-GB" dirty="0" err="1" smtClean="0">
                <a:solidFill>
                  <a:srgbClr val="0000FF"/>
                </a:solidFill>
              </a:rPr>
              <a:t>string</a:t>
            </a:r>
            <a:r>
              <a:rPr lang="en-GB" dirty="0" err="1" smtClean="0"/>
              <a:t>.Format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"left.{0} * right.{0}"</a:t>
            </a:r>
            <a:r>
              <a:rPr lang="en-GB" dirty="0"/>
              <a:t>, component)));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"return {0};"</a:t>
            </a:r>
            <a:r>
              <a:rPr lang="en-GB" dirty="0"/>
              <a:t>, </a:t>
            </a:r>
            <a:r>
              <a:rPr lang="en-GB" dirty="0" err="1"/>
              <a:t>dotproduct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Dedent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A31515"/>
                </a:solidFill>
              </a:rPr>
              <a:t>"} </a:t>
            </a:r>
            <a:r>
              <a:rPr lang="en-GB" dirty="0" smtClean="0">
                <a:solidFill>
                  <a:srgbClr val="A31515"/>
                </a:solidFill>
              </a:rPr>
              <a:t>"</a:t>
            </a:r>
            <a:r>
              <a:rPr lang="en-GB" dirty="0" smtClean="0"/>
              <a:t>);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want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&lt;summary&gt;</a:t>
            </a:r>
          </a:p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Calculates the dot product (inner product) of two vectors.</a:t>
            </a:r>
          </a:p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&lt;/summary&gt;</a:t>
            </a:r>
          </a:p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&lt;</a:t>
            </a:r>
            <a:r>
              <a:rPr lang="en-GB" dirty="0" err="1">
                <a:solidFill>
                  <a:srgbClr val="008000"/>
                </a:solidFill>
              </a:rPr>
              <a:t>param</a:t>
            </a:r>
            <a:r>
              <a:rPr lang="en-GB" dirty="0">
                <a:solidFill>
                  <a:srgbClr val="008000"/>
                </a:solidFill>
              </a:rPr>
              <a:t> name="left"&gt;First source vector.&lt;/</a:t>
            </a:r>
            <a:r>
              <a:rPr lang="en-GB" dirty="0" err="1">
                <a:solidFill>
                  <a:srgbClr val="008000"/>
                </a:solidFill>
              </a:rPr>
              <a:t>param</a:t>
            </a:r>
            <a:r>
              <a:rPr lang="en-GB" dirty="0">
                <a:solidFill>
                  <a:srgbClr val="008000"/>
                </a:solidFill>
              </a:rPr>
              <a:t>&gt;</a:t>
            </a:r>
          </a:p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&lt;</a:t>
            </a:r>
            <a:r>
              <a:rPr lang="en-GB" dirty="0" err="1">
                <a:solidFill>
                  <a:srgbClr val="008000"/>
                </a:solidFill>
              </a:rPr>
              <a:t>param</a:t>
            </a:r>
            <a:r>
              <a:rPr lang="en-GB" dirty="0">
                <a:solidFill>
                  <a:srgbClr val="008000"/>
                </a:solidFill>
              </a:rPr>
              <a:t> name="right"&gt;Second source vector.&lt;/</a:t>
            </a:r>
            <a:r>
              <a:rPr lang="en-GB" dirty="0" err="1">
                <a:solidFill>
                  <a:srgbClr val="008000"/>
                </a:solidFill>
              </a:rPr>
              <a:t>param</a:t>
            </a:r>
            <a:r>
              <a:rPr lang="en-GB" dirty="0">
                <a:solidFill>
                  <a:srgbClr val="008000"/>
                </a:solidFill>
              </a:rPr>
              <a:t>&gt;</a:t>
            </a:r>
          </a:p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&lt;returns&gt;The dot product of the two vectors.&lt;/</a:t>
            </a:r>
            <a:r>
              <a:rPr lang="en-GB" dirty="0" smtClean="0">
                <a:solidFill>
                  <a:srgbClr val="008000"/>
                </a:solidFill>
              </a:rPr>
              <a:t>returns&gt;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</a:rPr>
              <a:t>public </a:t>
            </a:r>
            <a:r>
              <a:rPr lang="en-GB" dirty="0">
                <a:solidFill>
                  <a:srgbClr val="0000FF"/>
                </a:solidFill>
              </a:rPr>
              <a:t>static </a:t>
            </a:r>
            <a:r>
              <a:rPr lang="en-GB" dirty="0" smtClean="0">
                <a:solidFill>
                  <a:srgbClr val="0000FF"/>
                </a:solidFill>
              </a:rPr>
              <a:t>float</a:t>
            </a:r>
            <a:r>
              <a:rPr lang="en-GB" dirty="0" smtClean="0"/>
              <a:t> Dot&lt;</a:t>
            </a:r>
            <a:r>
              <a:rPr lang="en-GB" dirty="0" err="1" smtClean="0">
                <a:solidFill>
                  <a:srgbClr val="0000FF"/>
                </a:solidFill>
              </a:rPr>
              <a:t>int</a:t>
            </a:r>
            <a:r>
              <a:rPr lang="en-GB" dirty="0" smtClean="0"/>
              <a:t> n&gt;(</a:t>
            </a:r>
            <a:r>
              <a:rPr lang="en-GB" dirty="0" smtClean="0">
                <a:solidFill>
                  <a:srgbClr val="2B91AF"/>
                </a:solidFill>
              </a:rPr>
              <a:t>Vector</a:t>
            </a:r>
            <a:r>
              <a:rPr lang="en-GB" dirty="0" smtClean="0"/>
              <a:t>&lt;n&gt; </a:t>
            </a:r>
            <a:r>
              <a:rPr lang="en-GB" dirty="0"/>
              <a:t>left,</a:t>
            </a:r>
            <a:r>
              <a:rPr lang="en-GB" dirty="0">
                <a:solidFill>
                  <a:srgbClr val="2B91AF"/>
                </a:solidFill>
              </a:rPr>
              <a:t> </a:t>
            </a:r>
            <a:r>
              <a:rPr lang="en-GB" dirty="0" smtClean="0">
                <a:solidFill>
                  <a:srgbClr val="2B91AF"/>
                </a:solidFill>
              </a:rPr>
              <a:t>Vector</a:t>
            </a:r>
            <a:r>
              <a:rPr lang="en-GB" dirty="0" smtClean="0"/>
              <a:t>&lt;n&gt; </a:t>
            </a:r>
            <a:r>
              <a:rPr lang="en-GB" dirty="0"/>
              <a:t>right)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 lvl="1"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result = 0;</a:t>
            </a:r>
          </a:p>
          <a:p>
            <a:pPr lvl="1">
              <a:buNone/>
            </a:pPr>
            <a:r>
              <a:rPr lang="en-GB" dirty="0" smtClean="0">
                <a:solidFill>
                  <a:srgbClr val="0000FF"/>
                </a:solidFill>
              </a:rPr>
              <a:t>for</a:t>
            </a:r>
            <a:r>
              <a:rPr lang="en-GB" dirty="0" smtClean="0"/>
              <a:t>(</a:t>
            </a:r>
            <a:r>
              <a:rPr lang="en-GB" dirty="0" err="1" smtClean="0">
                <a:solidFill>
                  <a:srgbClr val="0000FF"/>
                </a:solidFill>
              </a:rPr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=0; </a:t>
            </a:r>
            <a:r>
              <a:rPr lang="en-GB" dirty="0" err="1" smtClean="0"/>
              <a:t>i</a:t>
            </a:r>
            <a:r>
              <a:rPr lang="en-GB" dirty="0" smtClean="0"/>
              <a:t>&lt;n; ++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</a:p>
          <a:p>
            <a:pPr lvl="1">
              <a:buNone/>
            </a:pPr>
            <a:r>
              <a:rPr lang="en-GB" dirty="0" smtClean="0"/>
              <a:t>{</a:t>
            </a:r>
          </a:p>
          <a:p>
            <a:pPr lvl="1">
              <a:buNone/>
            </a:pPr>
            <a:r>
              <a:rPr lang="en-GB" dirty="0"/>
              <a:t>	</a:t>
            </a:r>
            <a:r>
              <a:rPr lang="en-GB" dirty="0" smtClean="0"/>
              <a:t>result += left[</a:t>
            </a:r>
            <a:r>
              <a:rPr lang="en-GB" dirty="0" err="1" smtClean="0"/>
              <a:t>i</a:t>
            </a:r>
            <a:r>
              <a:rPr lang="en-GB" dirty="0" smtClean="0"/>
              <a:t>] * right[</a:t>
            </a:r>
            <a:r>
              <a:rPr lang="en-GB" dirty="0" err="1" smtClean="0"/>
              <a:t>i</a:t>
            </a:r>
            <a:r>
              <a:rPr lang="en-GB" dirty="0" smtClean="0"/>
              <a:t>];</a:t>
            </a:r>
          </a:p>
          <a:p>
            <a:pPr lvl="1">
              <a:buNone/>
            </a:pPr>
            <a:r>
              <a:rPr lang="en-GB" dirty="0" smtClean="0"/>
              <a:t>}</a:t>
            </a:r>
          </a:p>
          <a:p>
            <a:pPr lvl="1">
              <a:buNone/>
            </a:pPr>
            <a:r>
              <a:rPr lang="en-GB" dirty="0" smtClean="0">
                <a:solidFill>
                  <a:srgbClr val="0000FF"/>
                </a:solidFill>
              </a:rPr>
              <a:t>return</a:t>
            </a:r>
            <a:r>
              <a:rPr lang="en-GB" dirty="0" smtClean="0"/>
              <a:t> result;</a:t>
            </a:r>
            <a:endParaRPr lang="en-GB" dirty="0"/>
          </a:p>
          <a:p>
            <a:pPr>
              <a:buNone/>
            </a:pPr>
            <a:r>
              <a:rPr lang="en-GB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Common Language Infrastructure</a:t>
            </a:r>
          </a:p>
          <a:p>
            <a:r>
              <a:rPr lang="en-GB" dirty="0" smtClean="0"/>
              <a:t>A specification for a virtual execution environment (VES)</a:t>
            </a:r>
          </a:p>
          <a:p>
            <a:r>
              <a:rPr lang="en-GB" dirty="0" smtClean="0"/>
              <a:t>Implemented by Microsoft’s Common Language Runtime (CLR) and the open source Mono project</a:t>
            </a:r>
          </a:p>
          <a:p>
            <a:r>
              <a:rPr lang="en-GB" dirty="0" smtClean="0"/>
              <a:t>Target machine for VB, C#, F#, </a:t>
            </a:r>
            <a:r>
              <a:rPr lang="en-GB" dirty="0" err="1" smtClean="0"/>
              <a:t>IronPython</a:t>
            </a:r>
            <a:r>
              <a:rPr lang="en-GB" dirty="0" smtClean="0"/>
              <a:t> and more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Either way client code looks similar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a = </a:t>
            </a:r>
            <a:r>
              <a:rPr lang="en-GB" dirty="0" smtClean="0">
                <a:solidFill>
                  <a:srgbClr val="0000FF"/>
                </a:solidFill>
              </a:rPr>
              <a:t>new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2B91AF"/>
                </a:solidFill>
              </a:rPr>
              <a:t>Vector3</a:t>
            </a:r>
            <a:r>
              <a:rPr lang="en-GB" dirty="0" smtClean="0"/>
              <a:t>(0, 1, 2);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b = </a:t>
            </a:r>
            <a:r>
              <a:rPr lang="en-GB" dirty="0" smtClean="0">
                <a:solidFill>
                  <a:srgbClr val="0000FF"/>
                </a:solidFill>
              </a:rPr>
              <a:t>new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2B91AF"/>
                </a:solidFill>
              </a:rPr>
              <a:t>Vector3</a:t>
            </a:r>
            <a:r>
              <a:rPr lang="en-GB" dirty="0" smtClean="0"/>
              <a:t>(3, 4, 5);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dot = </a:t>
            </a:r>
            <a:r>
              <a:rPr lang="en-GB" dirty="0" err="1" smtClean="0">
                <a:solidFill>
                  <a:srgbClr val="2B91AF"/>
                </a:solidFill>
              </a:rPr>
              <a:t>Vector</a:t>
            </a:r>
            <a:r>
              <a:rPr lang="en-GB" dirty="0" err="1" smtClean="0"/>
              <a:t>.Dot</a:t>
            </a:r>
            <a:r>
              <a:rPr lang="en-GB" dirty="0" smtClean="0"/>
              <a:t>(a, b);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a = </a:t>
            </a:r>
            <a:r>
              <a:rPr lang="en-GB" dirty="0" smtClean="0">
                <a:solidFill>
                  <a:srgbClr val="0000FF"/>
                </a:solidFill>
              </a:rPr>
              <a:t>new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2B91AF"/>
                </a:solidFill>
              </a:rPr>
              <a:t>Vector</a:t>
            </a:r>
            <a:r>
              <a:rPr lang="en-GB" dirty="0" smtClean="0"/>
              <a:t>&lt;3&gt;(0, 1, 2);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b = </a:t>
            </a:r>
            <a:r>
              <a:rPr lang="en-GB" dirty="0" smtClean="0">
                <a:solidFill>
                  <a:srgbClr val="0000FF"/>
                </a:solidFill>
              </a:rPr>
              <a:t>new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2B91AF"/>
                </a:solidFill>
              </a:rPr>
              <a:t>Vector</a:t>
            </a:r>
            <a:r>
              <a:rPr lang="en-GB" dirty="0" smtClean="0"/>
              <a:t>&lt;3&gt;(3, 4, 5);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dot = </a:t>
            </a:r>
            <a:r>
              <a:rPr lang="en-GB" dirty="0" err="1" smtClean="0">
                <a:solidFill>
                  <a:srgbClr val="2B91AF"/>
                </a:solidFill>
              </a:rPr>
              <a:t>Vector</a:t>
            </a:r>
            <a:r>
              <a:rPr lang="en-GB" dirty="0" err="1" smtClean="0"/>
              <a:t>.Dot</a:t>
            </a:r>
            <a:r>
              <a:rPr lang="en-GB" dirty="0" smtClean="0"/>
              <a:t>(a, b);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it mean for values to be equal?</a:t>
            </a:r>
          </a:p>
          <a:p>
            <a:r>
              <a:rPr lang="en-GB" dirty="0" smtClean="0"/>
              <a:t>User defined “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Equals</a:t>
            </a:r>
            <a:r>
              <a:rPr lang="en-GB" dirty="0" smtClean="0"/>
              <a:t>” operator?</a:t>
            </a:r>
          </a:p>
          <a:p>
            <a:pPr lvl="1"/>
            <a:r>
              <a:rPr lang="en-GB" dirty="0" smtClean="0"/>
              <a:t>Unsound, have to run user code at compile time</a:t>
            </a:r>
          </a:p>
          <a:p>
            <a:r>
              <a:rPr lang="en-GB" dirty="0" smtClean="0"/>
              <a:t>Byte equivalent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Ok for value types, but what about references?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8818" y="4077072"/>
            <a:ext cx="29523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{ ... }</a:t>
            </a:r>
          </a:p>
          <a:p>
            <a:pPr>
              <a:buNone/>
            </a:pPr>
            <a:endParaRPr lang="nn-NO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n-NO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myT = </a:t>
            </a:r>
            <a:r>
              <a:rPr lang="nn-NO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n-NO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nn-NO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n-NO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(1)&gt;();</a:t>
            </a:r>
          </a:p>
          <a:p>
            <a:pPr>
              <a:buNone/>
            </a:pPr>
            <a:endParaRPr lang="nn-NO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myOtherT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de-DE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(1)&gt;.u&gt;();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298" y="1700808"/>
            <a:ext cx="11521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U1 = </a:t>
            </a:r>
            <a:r>
              <a:rPr lang="pl-PL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(1);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pl-PL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&lt;U1&gt;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SomeMethod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&lt;U1&gt;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t)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t;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</a:p>
          <a:p>
            <a:r>
              <a:rPr lang="en-GB" dirty="0" smtClean="0"/>
              <a:t>Immutability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 has weak rules for immutability</a:t>
            </a:r>
          </a:p>
          <a:p>
            <a:pPr lvl="1"/>
            <a:r>
              <a:rPr lang="en-GB" dirty="0" err="1" smtClean="0">
                <a:latin typeface="Consolas" pitchFamily="49" charset="0"/>
                <a:cs typeface="Consolas" pitchFamily="49" charset="0"/>
              </a:rPr>
              <a:t>readonly</a:t>
            </a:r>
            <a:r>
              <a:rPr lang="en-GB" dirty="0" smtClean="0"/>
              <a:t> and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literal</a:t>
            </a:r>
          </a:p>
          <a:p>
            <a:r>
              <a:rPr lang="en-GB" dirty="0" smtClean="0"/>
              <a:t>For value types simple</a:t>
            </a:r>
          </a:p>
          <a:p>
            <a:pPr lvl="1"/>
            <a:r>
              <a:rPr lang="en-GB" dirty="0" smtClean="0"/>
              <a:t>Disallow field writes</a:t>
            </a:r>
          </a:p>
          <a:p>
            <a:pPr lvl="1"/>
            <a:r>
              <a:rPr lang="en-GB" dirty="0" smtClean="0"/>
              <a:t>Disallow taking the address</a:t>
            </a:r>
          </a:p>
          <a:p>
            <a:r>
              <a:rPr lang="en-GB" dirty="0" smtClean="0"/>
              <a:t>For references even simpler</a:t>
            </a:r>
          </a:p>
          <a:p>
            <a:pPr lvl="1"/>
            <a:r>
              <a:rPr lang="en-GB" dirty="0" smtClean="0"/>
              <a:t>Only care about the identity of the reference</a:t>
            </a:r>
          </a:p>
          <a:p>
            <a:pPr lvl="1"/>
            <a:r>
              <a:rPr lang="en-GB" dirty="0" smtClean="0"/>
              <a:t>Just disallow field writes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</a:p>
          <a:p>
            <a:r>
              <a:rPr lang="en-GB" dirty="0" smtClean="0"/>
              <a:t>Immutability</a:t>
            </a:r>
          </a:p>
          <a:p>
            <a:r>
              <a:rPr lang="en-GB" dirty="0" smtClean="0"/>
              <a:t>Operations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4562" y="3501008"/>
            <a:ext cx="1800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length&gt;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length+n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return type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Concatenate&lt;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n&gt;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method name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n&gt; other )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parameters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{ ... }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body</a:t>
            </a:r>
            <a:endParaRPr lang="en-GB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</a:p>
          <a:p>
            <a:r>
              <a:rPr lang="en-GB" dirty="0" smtClean="0"/>
              <a:t>Immutability</a:t>
            </a:r>
          </a:p>
          <a:p>
            <a:r>
              <a:rPr lang="en-GB" dirty="0" smtClean="0"/>
              <a:t>Operations</a:t>
            </a:r>
          </a:p>
          <a:p>
            <a:r>
              <a:rPr lang="en-GB" dirty="0" smtClean="0"/>
              <a:t>Variable runtime size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and the CLI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CLI is strongly and statically typed</a:t>
            </a:r>
          </a:p>
          <a:p>
            <a:r>
              <a:rPr lang="en-GB" dirty="0" smtClean="0"/>
              <a:t>Retains a high level of information in Metadata and at runtime</a:t>
            </a:r>
          </a:p>
          <a:p>
            <a:pPr lvl="1"/>
            <a:r>
              <a:rPr lang="en-GB" dirty="0" smtClean="0"/>
              <a:t>More so than the JVM which has no concept of generics, despite them being in Java</a:t>
            </a:r>
          </a:p>
          <a:p>
            <a:r>
              <a:rPr lang="en-GB" dirty="0" smtClean="0"/>
              <a:t>Allows easy interoperation between modules</a:t>
            </a:r>
          </a:p>
          <a:p>
            <a:pPr lvl="1"/>
            <a:r>
              <a:rPr lang="en-GB" dirty="0" smtClean="0"/>
              <a:t>Even modules compiled with different languages</a:t>
            </a:r>
          </a:p>
          <a:p>
            <a:r>
              <a:rPr lang="en-GB" dirty="0" smtClean="0"/>
              <a:t>Not perfect! Some languages features don’t map to CLI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Variable runtime </a:t>
            </a:r>
            <a:r>
              <a:rPr lang="en-GB" dirty="0" smtClean="0"/>
              <a:t>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struct </a:t>
            </a:r>
            <a:r>
              <a:rPr lang="pt-B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Vector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[] values;</a:t>
            </a:r>
          </a:p>
          <a:p>
            <a:pPr>
              <a:buNone/>
            </a:pP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n)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values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[n];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...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catch more problems at compile time</a:t>
            </a:r>
          </a:p>
          <a:p>
            <a:pPr lvl="1"/>
            <a:r>
              <a:rPr lang="en-GB" dirty="0" smtClean="0"/>
              <a:t>If it compiles it works</a:t>
            </a:r>
          </a:p>
          <a:p>
            <a:r>
              <a:rPr lang="en-GB" dirty="0" smtClean="0"/>
              <a:t>Increase coverage of advanced languages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/>
          <a:lstStyle/>
          <a:p>
            <a:pPr>
              <a:buNone/>
            </a:pP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cml::</a:t>
            </a:r>
            <a:r>
              <a:rPr lang="pt-BR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vector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fixed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&lt;3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&gt;&gt; 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a(1, 0, 0);</a:t>
            </a:r>
            <a:endParaRPr lang="pt-BR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ml::</a:t>
            </a:r>
            <a:r>
              <a:rPr lang="pt-BR" u="sng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vector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</a:t>
            </a:r>
            <a:r>
              <a:rPr lang="pt-BR" u="sng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pt-BR" u="sng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fixed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&lt;2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&gt;&gt; b = 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a;</a:t>
            </a:r>
          </a:p>
          <a:p>
            <a:pPr>
              <a:buNone/>
            </a:pPr>
            <a:endParaRPr lang="pt-BR" u="sng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ml::</a:t>
            </a:r>
            <a:r>
              <a:rPr lang="pt-BR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matrix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fixed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&lt;2, 2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&gt;&gt; </a:t>
            </a:r>
            <a:endParaRPr lang="pt-BR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i(1, 2, 3, 4);</a:t>
            </a:r>
            <a:endParaRPr lang="pt-BR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cml::</a:t>
            </a:r>
            <a:r>
              <a:rPr lang="pt-BR" u="sng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matrix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</a:t>
            </a:r>
            <a:r>
              <a:rPr lang="pt-BR" u="sng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pt-BR" u="sng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fixed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&lt;3, 3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&gt;&gt; j = 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i;</a:t>
            </a:r>
            <a:endParaRPr lang="en-GB" u="sng" dirty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</a:t>
            </a:r>
            <a:r>
              <a:rPr lang="en-GB" dirty="0" smtClean="0"/>
              <a:t># units of </a:t>
            </a:r>
            <a:r>
              <a:rPr lang="en-GB" dirty="0" smtClean="0"/>
              <a:t>measure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F# units of </a:t>
            </a:r>
            <a:r>
              <a:rPr lang="en-GB" dirty="0" smtClean="0"/>
              <a:t>measure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speed =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55.0&lt;meter/second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time =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3.5&lt;second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distance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speed *  time</a:t>
            </a:r>
          </a:p>
          <a:p>
            <a:pPr>
              <a:buNone/>
            </a:pPr>
            <a:r>
              <a:rPr lang="en-GB" u="sng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let</a:t>
            </a:r>
            <a:r>
              <a:rPr lang="en-GB" u="sng" dirty="0" smtClean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GB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garbage = speed + time</a:t>
            </a:r>
            <a:endParaRPr lang="en-GB" u="sng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speed :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&lt;meter/second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time :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&lt;second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distance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&lt;meter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1180</Words>
  <Application>Microsoft Office PowerPoint</Application>
  <PresentationFormat>Custom</PresentationFormat>
  <Paragraphs>294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Value dependent types in the CLI</vt:lpstr>
      <vt:lpstr>Value dependence</vt:lpstr>
      <vt:lpstr>The CLI</vt:lpstr>
      <vt:lpstr>Types and the CLI</vt:lpstr>
      <vt:lpstr>Motivation</vt:lpstr>
      <vt:lpstr>Background research</vt:lpstr>
      <vt:lpstr>C++ templates</vt:lpstr>
      <vt:lpstr>Background research</vt:lpstr>
      <vt:lpstr>F# units of measure</vt:lpstr>
      <vt:lpstr>Background research</vt:lpstr>
      <vt:lpstr>Path dependent types </vt:lpstr>
      <vt:lpstr>Background research</vt:lpstr>
      <vt:lpstr>Virtual types</vt:lpstr>
      <vt:lpstr>Background research</vt:lpstr>
      <vt:lpstr>First class types</vt:lpstr>
      <vt:lpstr>Background research</vt:lpstr>
      <vt:lpstr>Generalized Algebraic Data Types</vt:lpstr>
      <vt:lpstr>GADTs via type equality</vt:lpstr>
      <vt:lpstr>Type equality constraints</vt:lpstr>
      <vt:lpstr>Type equality constraints</vt:lpstr>
      <vt:lpstr>Specification</vt:lpstr>
      <vt:lpstr>Type equality constraints</vt:lpstr>
      <vt:lpstr>Slide 23</vt:lpstr>
      <vt:lpstr>Demo</vt:lpstr>
      <vt:lpstr>Evaluation</vt:lpstr>
      <vt:lpstr>Values as type parameters</vt:lpstr>
      <vt:lpstr>Motivation</vt:lpstr>
      <vt:lpstr>Current state</vt:lpstr>
      <vt:lpstr>What we want</vt:lpstr>
      <vt:lpstr>Client code</vt:lpstr>
      <vt:lpstr>Issues</vt:lpstr>
      <vt:lpstr>Equality</vt:lpstr>
      <vt:lpstr>Equality</vt:lpstr>
      <vt:lpstr>Equality</vt:lpstr>
      <vt:lpstr>Issues</vt:lpstr>
      <vt:lpstr>Immutability</vt:lpstr>
      <vt:lpstr>Issues</vt:lpstr>
      <vt:lpstr>Operations</vt:lpstr>
      <vt:lpstr>Issues</vt:lpstr>
      <vt:lpstr>Variable runtime size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Fraser</dc:creator>
  <cp:lastModifiedBy>Fraser</cp:lastModifiedBy>
  <cp:revision>109</cp:revision>
  <dcterms:created xsi:type="dcterms:W3CDTF">2013-06-21T01:43:36Z</dcterms:created>
  <dcterms:modified xsi:type="dcterms:W3CDTF">2013-06-22T13:29:51Z</dcterms:modified>
</cp:coreProperties>
</file>