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5" r:id="rId19"/>
    <p:sldId id="266" r:id="rId20"/>
    <p:sldId id="268" r:id="rId21"/>
    <p:sldId id="269" r:id="rId22"/>
    <p:sldId id="260" r:id="rId23"/>
    <p:sldId id="261" r:id="rId24"/>
    <p:sldId id="262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Value dependent types in the CLI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Fraser Waters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Path dependent types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dirty="0" smtClean="0"/>
              <a:t>case </a:t>
            </a:r>
            <a:r>
              <a:rPr lang="en-GB" dirty="0" smtClean="0"/>
              <a:t>class Board(length 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smtClean="0"/>
              <a:t>height 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case </a:t>
            </a:r>
            <a:r>
              <a:rPr lang="en-GB" dirty="0" smtClean="0"/>
              <a:t>class</a:t>
            </a:r>
            <a:r>
              <a:rPr lang="en-GB" dirty="0" smtClean="0"/>
              <a:t> Coordinate(x 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smtClean="0"/>
              <a:t>y 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{</a:t>
            </a:r>
            <a:endParaRPr lang="en-GB" dirty="0" smtClean="0"/>
          </a:p>
          <a:p>
            <a:pPr>
              <a:buNone/>
            </a:pPr>
            <a:r>
              <a:rPr lang="pt-BR" dirty="0" smtClean="0"/>
              <a:t>		require </a:t>
            </a:r>
            <a:r>
              <a:rPr lang="pt-BR" dirty="0" smtClean="0"/>
              <a:t>(0 &lt;= x &amp;&amp; x &lt; length &amp;&amp; 0 &lt;= y &amp;&amp; y &lt; height )</a:t>
            </a:r>
          </a:p>
          <a:p>
            <a:pPr>
              <a:buNone/>
            </a:pPr>
            <a:r>
              <a:rPr lang="en-GB" dirty="0" smtClean="0"/>
              <a:t>	}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smtClean="0"/>
              <a:t>occupied </a:t>
            </a:r>
            <a:r>
              <a:rPr lang="en-GB" dirty="0" smtClean="0"/>
              <a:t>= </a:t>
            </a:r>
            <a:r>
              <a:rPr lang="en-GB" dirty="0" err="1" smtClean="0"/>
              <a:t>scala.collection.mutable.Set</a:t>
            </a:r>
            <a:r>
              <a:rPr lang="en-GB" dirty="0" smtClean="0"/>
              <a:t>[Coordinate]( 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val</a:t>
            </a:r>
            <a:r>
              <a:rPr lang="en-GB" dirty="0" smtClean="0"/>
              <a:t> b1 = </a:t>
            </a:r>
            <a:r>
              <a:rPr lang="en-GB" dirty="0" smtClean="0"/>
              <a:t>Board(20, </a:t>
            </a:r>
            <a:r>
              <a:rPr lang="en-GB" dirty="0" smtClean="0"/>
              <a:t>20)</a:t>
            </a:r>
          </a:p>
          <a:p>
            <a:pPr>
              <a:buNone/>
            </a:pPr>
            <a:r>
              <a:rPr lang="en-GB" dirty="0" err="1" smtClean="0"/>
              <a:t>val</a:t>
            </a:r>
            <a:r>
              <a:rPr lang="en-GB" dirty="0" smtClean="0"/>
              <a:t> b2 = </a:t>
            </a:r>
            <a:r>
              <a:rPr lang="en-GB" dirty="0" smtClean="0"/>
              <a:t>Board(30, </a:t>
            </a:r>
            <a:r>
              <a:rPr lang="en-GB" dirty="0" smtClean="0"/>
              <a:t>30)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b3 = b1</a:t>
            </a:r>
          </a:p>
          <a:p>
            <a:pPr>
              <a:buNone/>
            </a:pPr>
            <a:r>
              <a:rPr lang="en-GB" dirty="0" err="1" smtClean="0"/>
              <a:t>val</a:t>
            </a:r>
            <a:r>
              <a:rPr lang="en-GB" dirty="0" smtClean="0"/>
              <a:t> c1 = </a:t>
            </a:r>
            <a:r>
              <a:rPr lang="en-GB" dirty="0" smtClean="0"/>
              <a:t>b1.Coordinate(15, </a:t>
            </a:r>
            <a:r>
              <a:rPr lang="en-GB" dirty="0" smtClean="0"/>
              <a:t>15)</a:t>
            </a:r>
          </a:p>
          <a:p>
            <a:pPr>
              <a:buNone/>
            </a:pPr>
            <a:r>
              <a:rPr lang="en-GB" dirty="0" err="1" smtClean="0"/>
              <a:t>val</a:t>
            </a:r>
            <a:r>
              <a:rPr lang="en-GB" dirty="0" smtClean="0"/>
              <a:t> c2 = </a:t>
            </a:r>
            <a:r>
              <a:rPr lang="en-GB" dirty="0" smtClean="0"/>
              <a:t>b2.Coordinate(25, </a:t>
            </a:r>
            <a:r>
              <a:rPr lang="en-GB" dirty="0" smtClean="0"/>
              <a:t>25)</a:t>
            </a:r>
          </a:p>
          <a:p>
            <a:pPr>
              <a:buNone/>
            </a:pPr>
            <a:r>
              <a:rPr lang="en-GB" dirty="0" smtClean="0"/>
              <a:t>b</a:t>
            </a:r>
            <a:r>
              <a:rPr lang="en-GB" dirty="0" smtClean="0"/>
              <a:t>1.occupied </a:t>
            </a:r>
            <a:r>
              <a:rPr lang="en-GB" dirty="0" smtClean="0"/>
              <a:t>+= c1</a:t>
            </a:r>
          </a:p>
          <a:p>
            <a:pPr>
              <a:buNone/>
            </a:pPr>
            <a:r>
              <a:rPr lang="en-GB" dirty="0" smtClean="0"/>
              <a:t>b</a:t>
            </a:r>
            <a:r>
              <a:rPr lang="en-GB" dirty="0" smtClean="0"/>
              <a:t>2.occupied </a:t>
            </a:r>
            <a:r>
              <a:rPr lang="en-GB" dirty="0" smtClean="0"/>
              <a:t>+= c2</a:t>
            </a:r>
          </a:p>
          <a:p>
            <a:pPr>
              <a:buNone/>
            </a:pPr>
            <a:r>
              <a:rPr lang="en-GB" dirty="0" smtClean="0"/>
              <a:t>b3. </a:t>
            </a:r>
            <a:r>
              <a:rPr lang="en-GB" dirty="0" smtClean="0"/>
              <a:t>occupied += c1</a:t>
            </a:r>
          </a:p>
          <a:p>
            <a:pPr>
              <a:buNone/>
            </a:pPr>
            <a:r>
              <a:rPr lang="pt-BR" dirty="0" smtClean="0"/>
              <a:t>/ / Next </a:t>
            </a:r>
            <a:r>
              <a:rPr lang="pt-BR" dirty="0" smtClean="0"/>
              <a:t>line doesn’t compile</a:t>
            </a:r>
            <a:endParaRPr lang="pt-BR" dirty="0" smtClean="0"/>
          </a:p>
          <a:p>
            <a:pPr>
              <a:buNone/>
            </a:pPr>
            <a:r>
              <a:rPr lang="en-GB" dirty="0" smtClean="0"/>
              <a:t>b1 . occupied += c2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Virtual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class </a:t>
            </a:r>
            <a:r>
              <a:rPr lang="pt-BR" dirty="0" smtClean="0"/>
              <a:t>A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type </a:t>
            </a:r>
            <a:r>
              <a:rPr lang="en-GB" dirty="0" smtClean="0"/>
              <a:t>T</a:t>
            </a:r>
          </a:p>
          <a:p>
            <a:pPr>
              <a:buNone/>
            </a:pPr>
            <a:r>
              <a:rPr lang="fr-FR" dirty="0" smtClean="0"/>
              <a:t>	abstract </a:t>
            </a:r>
            <a:r>
              <a:rPr lang="fr-FR" dirty="0" smtClean="0"/>
              <a:t>T </a:t>
            </a:r>
            <a:r>
              <a:rPr lang="fr-FR" dirty="0" err="1" smtClean="0"/>
              <a:t>foo</a:t>
            </a:r>
            <a:r>
              <a:rPr lang="fr-FR" dirty="0" smtClean="0"/>
              <a:t>() 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class </a:t>
            </a:r>
            <a:r>
              <a:rPr lang="en-GB" dirty="0" smtClean="0"/>
              <a:t>B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nl-NL" dirty="0" smtClean="0"/>
              <a:t>	override </a:t>
            </a:r>
            <a:r>
              <a:rPr lang="nl-NL" dirty="0" smtClean="0"/>
              <a:t>type T = </a:t>
            </a:r>
            <a:r>
              <a:rPr lang="nl-NL" dirty="0" smtClean="0"/>
              <a:t>String</a:t>
            </a:r>
            <a:endParaRPr lang="nl-NL" dirty="0" smtClean="0"/>
          </a:p>
          <a:p>
            <a:pPr>
              <a:buNone/>
            </a:pPr>
            <a:r>
              <a:rPr lang="pt-BR" dirty="0" smtClean="0"/>
              <a:t>	override </a:t>
            </a:r>
            <a:r>
              <a:rPr lang="pt-BR" dirty="0" smtClean="0"/>
              <a:t>T </a:t>
            </a:r>
            <a:r>
              <a:rPr lang="pt-BR" dirty="0" smtClean="0"/>
              <a:t>foo() { </a:t>
            </a:r>
            <a:r>
              <a:rPr lang="pt-BR" dirty="0" smtClean="0"/>
              <a:t>return </a:t>
            </a:r>
            <a:r>
              <a:rPr lang="pt-BR" dirty="0" smtClean="0"/>
              <a:t>“string”; </a:t>
            </a:r>
            <a:r>
              <a:rPr lang="pt-BR" dirty="0" smtClean="0"/>
              <a:t>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class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smtClean="0"/>
              <a:t>:: String -&gt; #</a:t>
            </a:r>
          </a:p>
          <a:p>
            <a:pPr>
              <a:buNone/>
            </a:pPr>
            <a:r>
              <a:rPr lang="en-GB" dirty="0" err="1" smtClean="0"/>
              <a:t>PrintfType</a:t>
            </a:r>
            <a:r>
              <a:rPr lang="en-GB" dirty="0" smtClean="0"/>
              <a:t> "" = String</a:t>
            </a:r>
          </a:p>
          <a:p>
            <a:pPr>
              <a:buNone/>
            </a:pPr>
            <a:r>
              <a:rPr lang="en-GB" dirty="0" err="1" smtClean="0"/>
              <a:t>PrintfType</a:t>
            </a:r>
            <a:r>
              <a:rPr lang="en-GB" dirty="0" smtClean="0"/>
              <a:t> ('%':'</a:t>
            </a:r>
            <a:r>
              <a:rPr lang="en-GB" dirty="0" err="1" smtClean="0"/>
              <a:t>d':cs</a:t>
            </a:r>
            <a:r>
              <a:rPr lang="en-GB" dirty="0" smtClean="0"/>
              <a:t>) = </a:t>
            </a:r>
            <a:r>
              <a:rPr lang="en-GB" dirty="0" err="1" smtClean="0"/>
              <a:t>Int</a:t>
            </a:r>
            <a:r>
              <a:rPr lang="en-GB" dirty="0" smtClean="0"/>
              <a:t>    -&gt; </a:t>
            </a: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err="1" smtClean="0"/>
              <a:t>cs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PrintfType</a:t>
            </a:r>
            <a:r>
              <a:rPr lang="en-GB" dirty="0" smtClean="0"/>
              <a:t> ('%':'</a:t>
            </a:r>
            <a:r>
              <a:rPr lang="en-GB" dirty="0" err="1" smtClean="0"/>
              <a:t>s':cs</a:t>
            </a:r>
            <a:r>
              <a:rPr lang="en-GB" dirty="0" smtClean="0"/>
              <a:t>) = </a:t>
            </a:r>
            <a:r>
              <a:rPr lang="en-GB" dirty="0" err="1" smtClean="0"/>
              <a:t>Stirng</a:t>
            </a:r>
            <a:r>
              <a:rPr lang="en-GB" dirty="0" smtClean="0"/>
              <a:t> -&gt; </a:t>
            </a: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err="1" smtClean="0"/>
              <a:t>cs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PrintfType</a:t>
            </a:r>
            <a:r>
              <a:rPr lang="en-GB" dirty="0" smtClean="0"/>
              <a:t> ('%':_:</a:t>
            </a:r>
            <a:r>
              <a:rPr lang="en-GB" dirty="0" err="1" smtClean="0"/>
              <a:t>cs</a:t>
            </a:r>
            <a:r>
              <a:rPr lang="en-GB" dirty="0" smtClean="0"/>
              <a:t>)   =           </a:t>
            </a: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err="1" smtClean="0"/>
              <a:t>cs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PrintfType</a:t>
            </a:r>
            <a:r>
              <a:rPr lang="en-GB" dirty="0" smtClean="0"/>
              <a:t> (_:</a:t>
            </a:r>
            <a:r>
              <a:rPr lang="en-GB" dirty="0" err="1" smtClean="0"/>
              <a:t>cs</a:t>
            </a:r>
            <a:r>
              <a:rPr lang="en-GB" dirty="0" smtClean="0"/>
              <a:t>)       =           </a:t>
            </a: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err="1" smtClean="0"/>
              <a:t>cs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 :: (</a:t>
            </a:r>
            <a:r>
              <a:rPr lang="en-GB" dirty="0" err="1" smtClean="0"/>
              <a:t>fmt</a:t>
            </a:r>
            <a:r>
              <a:rPr lang="en-GB" dirty="0" smtClean="0"/>
              <a:t>::String) -&gt; </a:t>
            </a: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err="1" smtClean="0"/>
              <a:t>fmt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 </a:t>
            </a:r>
            <a:r>
              <a:rPr lang="en-GB" dirty="0" err="1" smtClean="0"/>
              <a:t>fmt</a:t>
            </a:r>
            <a:r>
              <a:rPr lang="en-GB" dirty="0" smtClean="0"/>
              <a:t> = pr </a:t>
            </a:r>
            <a:r>
              <a:rPr lang="en-GB" dirty="0" err="1" smtClean="0"/>
              <a:t>fmt</a:t>
            </a:r>
            <a:r>
              <a:rPr lang="en-GB" dirty="0" smtClean="0"/>
              <a:t> ""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 :: (</a:t>
            </a:r>
            <a:r>
              <a:rPr lang="en-GB" dirty="0" err="1" smtClean="0"/>
              <a:t>fmt</a:t>
            </a:r>
            <a:r>
              <a:rPr lang="en-GB" dirty="0" smtClean="0"/>
              <a:t>::String) -&gt; String -&gt; </a:t>
            </a:r>
            <a:r>
              <a:rPr lang="en-GB" dirty="0" err="1" smtClean="0"/>
              <a:t>PrintfType</a:t>
            </a:r>
            <a:r>
              <a:rPr lang="en-GB" dirty="0" smtClean="0"/>
              <a:t> </a:t>
            </a:r>
            <a:r>
              <a:rPr lang="en-GB" dirty="0" err="1" smtClean="0"/>
              <a:t>fmt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pr "" res = res</a:t>
            </a:r>
          </a:p>
          <a:p>
            <a:pPr>
              <a:buNone/>
            </a:pPr>
            <a:r>
              <a:rPr lang="en-GB" dirty="0" smtClean="0"/>
              <a:t>pr ('%':'</a:t>
            </a:r>
            <a:r>
              <a:rPr lang="en-GB" dirty="0" err="1" smtClean="0"/>
              <a:t>d':cs</a:t>
            </a:r>
            <a:r>
              <a:rPr lang="en-GB" dirty="0" smtClean="0"/>
              <a:t>) res = \(</a:t>
            </a:r>
            <a:r>
              <a:rPr lang="en-GB" dirty="0" err="1" smtClean="0"/>
              <a:t>i</a:t>
            </a:r>
            <a:r>
              <a:rPr lang="en-GB" dirty="0" smtClean="0"/>
              <a:t>::</a:t>
            </a:r>
            <a:r>
              <a:rPr lang="en-GB" dirty="0" err="1" smtClean="0"/>
              <a:t>Int</a:t>
            </a:r>
            <a:r>
              <a:rPr lang="en-GB" dirty="0" smtClean="0"/>
              <a:t>) -&gt; pr </a:t>
            </a:r>
            <a:r>
              <a:rPr lang="en-GB" dirty="0" err="1" smtClean="0"/>
              <a:t>cs</a:t>
            </a:r>
            <a:r>
              <a:rPr lang="en-GB" dirty="0" smtClean="0"/>
              <a:t> (res ++ show 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pr ('%':'</a:t>
            </a:r>
            <a:r>
              <a:rPr lang="en-GB" dirty="0" err="1" smtClean="0"/>
              <a:t>s':cs</a:t>
            </a:r>
            <a:r>
              <a:rPr lang="en-GB" dirty="0" smtClean="0"/>
              <a:t>) res = \(s::String) -&gt; pr </a:t>
            </a:r>
            <a:r>
              <a:rPr lang="en-GB" dirty="0" err="1" smtClean="0"/>
              <a:t>cs</a:t>
            </a:r>
            <a:r>
              <a:rPr lang="en-GB" dirty="0" smtClean="0"/>
              <a:t> (res ++ s)</a:t>
            </a:r>
          </a:p>
          <a:p>
            <a:pPr>
              <a:buNone/>
            </a:pPr>
            <a:r>
              <a:rPr lang="en-GB" dirty="0" smtClean="0"/>
              <a:t>pr ('%':c:cs) res   = pr </a:t>
            </a:r>
            <a:r>
              <a:rPr lang="en-GB" dirty="0" err="1" smtClean="0"/>
              <a:t>cs</a:t>
            </a:r>
            <a:r>
              <a:rPr lang="en-GB" dirty="0" smtClean="0"/>
              <a:t> (res ++ [c])</a:t>
            </a:r>
          </a:p>
          <a:p>
            <a:pPr>
              <a:buNone/>
            </a:pPr>
            <a:r>
              <a:rPr lang="en-GB" dirty="0" smtClean="0"/>
              <a:t>pr (c:cs) res       = pr </a:t>
            </a:r>
            <a:r>
              <a:rPr lang="en-GB" dirty="0" err="1" smtClean="0"/>
              <a:t>css</a:t>
            </a:r>
            <a:r>
              <a:rPr lang="en-GB" dirty="0" smtClean="0"/>
              <a:t> (res ++ [c])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types</a:t>
            </a:r>
          </a:p>
          <a:p>
            <a:r>
              <a:rPr lang="en-GB" dirty="0" smtClean="0"/>
              <a:t>Generalized Algebraic Data Types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Generalized Algebraic Data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data Exp t where</a:t>
            </a:r>
          </a:p>
          <a:p>
            <a:pPr>
              <a:buNone/>
            </a:pPr>
            <a:r>
              <a:rPr lang="en-GB" dirty="0" smtClean="0"/>
              <a:t>	Lit </a:t>
            </a:r>
            <a:r>
              <a:rPr lang="en-GB" dirty="0" smtClean="0"/>
              <a:t>:: </a:t>
            </a:r>
            <a:r>
              <a:rPr lang="en-GB" dirty="0" err="1" smtClean="0"/>
              <a:t>Int</a:t>
            </a:r>
            <a:r>
              <a:rPr lang="en-GB" dirty="0" smtClean="0"/>
              <a:t> -&gt; Exp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Plus </a:t>
            </a:r>
            <a:r>
              <a:rPr lang="en-GB" dirty="0" smtClean="0"/>
              <a:t>:: Exp </a:t>
            </a:r>
            <a:r>
              <a:rPr lang="en-GB" dirty="0" err="1" smtClean="0"/>
              <a:t>Int</a:t>
            </a:r>
            <a:r>
              <a:rPr lang="en-GB" dirty="0" smtClean="0"/>
              <a:t> -&gt; Exp </a:t>
            </a:r>
            <a:r>
              <a:rPr lang="en-GB" dirty="0" err="1" smtClean="0"/>
              <a:t>Int</a:t>
            </a:r>
            <a:r>
              <a:rPr lang="en-GB" dirty="0" smtClean="0"/>
              <a:t> -&gt; Exp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Equals </a:t>
            </a:r>
            <a:r>
              <a:rPr lang="en-GB" dirty="0" smtClean="0"/>
              <a:t>:: Exp </a:t>
            </a:r>
            <a:r>
              <a:rPr lang="en-GB" dirty="0" err="1" smtClean="0"/>
              <a:t>Int</a:t>
            </a:r>
            <a:r>
              <a:rPr lang="en-GB" dirty="0" smtClean="0"/>
              <a:t> -&gt; Exp </a:t>
            </a:r>
            <a:r>
              <a:rPr lang="en-GB" dirty="0" err="1" smtClean="0"/>
              <a:t>Int</a:t>
            </a:r>
            <a:r>
              <a:rPr lang="en-GB" dirty="0" smtClean="0"/>
              <a:t> -&gt; Exp </a:t>
            </a:r>
            <a:r>
              <a:rPr lang="en-GB" dirty="0" err="1" smtClean="0"/>
              <a:t>Bool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Cond</a:t>
            </a:r>
            <a:r>
              <a:rPr lang="en-GB" dirty="0" smtClean="0"/>
              <a:t> </a:t>
            </a:r>
            <a:r>
              <a:rPr lang="en-GB" dirty="0" smtClean="0"/>
              <a:t>:: Exp </a:t>
            </a:r>
            <a:r>
              <a:rPr lang="en-GB" dirty="0" err="1" smtClean="0"/>
              <a:t>Bool</a:t>
            </a:r>
            <a:r>
              <a:rPr lang="en-GB" dirty="0" smtClean="0"/>
              <a:t> -&gt; Exp a -&gt; Exp a -&gt; Exp </a:t>
            </a:r>
            <a:r>
              <a:rPr lang="en-GB" dirty="0" smtClean="0"/>
              <a:t>a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it-IT" dirty="0" smtClean="0">
                <a:solidFill>
                  <a:srgbClr val="00B050"/>
                </a:solidFill>
              </a:rPr>
              <a:t>Cond </a:t>
            </a:r>
            <a:r>
              <a:rPr lang="it-IT" dirty="0" smtClean="0">
                <a:solidFill>
                  <a:srgbClr val="00B050"/>
                </a:solidFill>
              </a:rPr>
              <a:t>(Equals (Li </a:t>
            </a:r>
            <a:r>
              <a:rPr lang="it-IT" dirty="0" smtClean="0">
                <a:solidFill>
                  <a:srgbClr val="00B050"/>
                </a:solidFill>
              </a:rPr>
              <a:t>t 3) </a:t>
            </a:r>
            <a:r>
              <a:rPr lang="it-IT" dirty="0" smtClean="0">
                <a:solidFill>
                  <a:srgbClr val="00B050"/>
                </a:solidFill>
              </a:rPr>
              <a:t>(Li </a:t>
            </a:r>
            <a:r>
              <a:rPr lang="it-IT" dirty="0" smtClean="0">
                <a:solidFill>
                  <a:srgbClr val="00B050"/>
                </a:solidFill>
              </a:rPr>
              <a:t>t </a:t>
            </a:r>
            <a:r>
              <a:rPr lang="it-IT" dirty="0" smtClean="0">
                <a:solidFill>
                  <a:srgbClr val="00B050"/>
                </a:solidFill>
              </a:rPr>
              <a:t>4)) (Li </a:t>
            </a:r>
            <a:r>
              <a:rPr lang="it-IT" dirty="0" smtClean="0">
                <a:solidFill>
                  <a:srgbClr val="00B050"/>
                </a:solidFill>
              </a:rPr>
              <a:t>t 1) </a:t>
            </a:r>
            <a:r>
              <a:rPr lang="it-IT" dirty="0" smtClean="0">
                <a:solidFill>
                  <a:srgbClr val="00B050"/>
                </a:solidFill>
              </a:rPr>
              <a:t>(Li </a:t>
            </a:r>
            <a:r>
              <a:rPr lang="it-IT" dirty="0" smtClean="0">
                <a:solidFill>
                  <a:srgbClr val="00B050"/>
                </a:solidFill>
              </a:rPr>
              <a:t>t 2</a:t>
            </a:r>
            <a:r>
              <a:rPr lang="it-IT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Cond </a:t>
            </a:r>
            <a:r>
              <a:rPr lang="it-IT" dirty="0" smtClean="0">
                <a:solidFill>
                  <a:srgbClr val="FF0000"/>
                </a:solidFill>
              </a:rPr>
              <a:t>(Li </a:t>
            </a:r>
            <a:r>
              <a:rPr lang="it-IT" dirty="0" smtClean="0">
                <a:solidFill>
                  <a:srgbClr val="FF0000"/>
                </a:solidFill>
              </a:rPr>
              <a:t>t 1) </a:t>
            </a:r>
            <a:r>
              <a:rPr lang="it-IT" dirty="0" smtClean="0">
                <a:solidFill>
                  <a:srgbClr val="FF0000"/>
                </a:solidFill>
              </a:rPr>
              <a:t>(Li </a:t>
            </a:r>
            <a:r>
              <a:rPr lang="it-IT" dirty="0" smtClean="0">
                <a:solidFill>
                  <a:srgbClr val="FF0000"/>
                </a:solidFill>
              </a:rPr>
              <a:t>t 2) </a:t>
            </a:r>
            <a:r>
              <a:rPr lang="it-IT" dirty="0" smtClean="0">
                <a:solidFill>
                  <a:srgbClr val="FF0000"/>
                </a:solidFill>
              </a:rPr>
              <a:t>(Equals (Li </a:t>
            </a:r>
            <a:r>
              <a:rPr lang="it-IT" dirty="0" smtClean="0">
                <a:solidFill>
                  <a:srgbClr val="FF0000"/>
                </a:solidFill>
              </a:rPr>
              <a:t>t 3) </a:t>
            </a:r>
            <a:r>
              <a:rPr lang="it-IT" dirty="0" smtClean="0">
                <a:solidFill>
                  <a:srgbClr val="FF0000"/>
                </a:solidFill>
              </a:rPr>
              <a:t>(Li </a:t>
            </a:r>
            <a:r>
              <a:rPr lang="it-IT" dirty="0" smtClean="0">
                <a:solidFill>
                  <a:srgbClr val="FF0000"/>
                </a:solidFill>
              </a:rPr>
              <a:t>t </a:t>
            </a:r>
            <a:r>
              <a:rPr lang="it-IT" dirty="0" smtClean="0">
                <a:solidFill>
                  <a:srgbClr val="FF0000"/>
                </a:solidFill>
              </a:rPr>
              <a:t>4))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GADTs via type 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GADTs </a:t>
            </a:r>
            <a:r>
              <a:rPr lang="en-GB" smtClean="0"/>
              <a:t>are equivalent </a:t>
            </a:r>
            <a:r>
              <a:rPr lang="en-GB" dirty="0" smtClean="0"/>
              <a:t>to generics and type equality constraints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 already supports generics (parametric polymorphism)</a:t>
            </a:r>
          </a:p>
          <a:p>
            <a:r>
              <a:rPr lang="en-GB" dirty="0" smtClean="0"/>
              <a:t>The combination of generics and type equality constraints is sufficient to express GADTs</a:t>
            </a:r>
          </a:p>
          <a:p>
            <a:r>
              <a:rPr lang="en-GB" dirty="0" smtClean="0"/>
              <a:t>Type equality constraints allow us to add constraints to methods of the form T=U</a:t>
            </a:r>
            <a:endParaRPr lang="en-GB" dirty="0"/>
          </a:p>
          <a:p>
            <a:r>
              <a:rPr lang="en-GB" dirty="0" smtClean="0"/>
              <a:t>T and U are any valid type reference</a:t>
            </a:r>
          </a:p>
          <a:p>
            <a:r>
              <a:rPr lang="en-GB" dirty="0" smtClean="0"/>
              <a:t>Can have multiple constraints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Once a method has a constraint T=U and variables of type T can be treated as U and vice versa</a:t>
            </a:r>
          </a:p>
          <a:p>
            <a:pPr>
              <a:buNone/>
            </a:pPr>
            <a:r>
              <a:rPr lang="pt-BR" dirty="0" smtClean="0"/>
              <a:t>public abstract class List&lt;T</a:t>
            </a:r>
            <a:r>
              <a:rPr lang="pt-BR" dirty="0"/>
              <a:t>&gt; {</a:t>
            </a:r>
          </a:p>
          <a:p>
            <a:pPr>
              <a:buNone/>
            </a:pPr>
            <a:r>
              <a:rPr lang="fr-FR" dirty="0" smtClean="0"/>
              <a:t>	public abstract List&lt;T</a:t>
            </a:r>
            <a:r>
              <a:rPr lang="fr-FR" dirty="0"/>
              <a:t>&gt; Append( Li s t &lt;T&gt; l i s t ) ;</a:t>
            </a:r>
          </a:p>
          <a:p>
            <a:pPr>
              <a:buNone/>
            </a:pPr>
            <a:r>
              <a:rPr lang="fr-FR" dirty="0" smtClean="0"/>
              <a:t>	public abstract List&lt;U</a:t>
            </a:r>
            <a:r>
              <a:rPr lang="fr-FR" dirty="0"/>
              <a:t>&gt; </a:t>
            </a:r>
            <a:r>
              <a:rPr lang="fr-FR" dirty="0" err="1" smtClean="0"/>
              <a:t>Flatten</a:t>
            </a:r>
            <a:r>
              <a:rPr lang="fr-FR" dirty="0" smtClean="0"/>
              <a:t> </a:t>
            </a:r>
            <a:r>
              <a:rPr lang="fr-FR" dirty="0"/>
              <a:t>&lt;U&gt;( ) </a:t>
            </a:r>
            <a:r>
              <a:rPr lang="fr-FR" dirty="0" err="1"/>
              <a:t>where</a:t>
            </a:r>
            <a:r>
              <a:rPr lang="fr-FR" dirty="0"/>
              <a:t> T=Li s t &lt;U&gt;;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r>
              <a:rPr lang="pt-BR" dirty="0" smtClean="0"/>
              <a:t>public class </a:t>
            </a:r>
            <a:r>
              <a:rPr lang="en-GB" dirty="0" smtClean="0"/>
              <a:t>Nil&lt;T</a:t>
            </a:r>
            <a:r>
              <a:rPr lang="en-GB" dirty="0"/>
              <a:t>&gt; : </a:t>
            </a:r>
            <a:r>
              <a:rPr lang="en-GB" dirty="0" smtClean="0"/>
              <a:t>List </a:t>
            </a:r>
            <a:r>
              <a:rPr lang="en-GB" dirty="0"/>
              <a:t>&lt;T&gt; </a:t>
            </a:r>
            <a:r>
              <a:rPr lang="en-GB" dirty="0" smtClean="0"/>
              <a:t>{</a:t>
            </a:r>
          </a:p>
          <a:p>
            <a:pPr>
              <a:buNone/>
            </a:pPr>
            <a:r>
              <a:rPr lang="pt-BR" dirty="0" smtClean="0"/>
              <a:t>	public</a:t>
            </a:r>
            <a:r>
              <a:rPr lang="en-GB" dirty="0" smtClean="0"/>
              <a:t> override List&lt;U</a:t>
            </a:r>
            <a:r>
              <a:rPr lang="en-GB" dirty="0"/>
              <a:t>&gt; </a:t>
            </a:r>
            <a:r>
              <a:rPr lang="fr-FR" dirty="0" err="1" smtClean="0"/>
              <a:t>Flatten</a:t>
            </a:r>
            <a:r>
              <a:rPr lang="en-GB" dirty="0" smtClean="0"/>
              <a:t>&lt;U&gt;() {</a:t>
            </a:r>
          </a:p>
          <a:p>
            <a:pPr>
              <a:buNone/>
            </a:pPr>
            <a:r>
              <a:rPr lang="en-GB" dirty="0" smtClean="0"/>
              <a:t>		return </a:t>
            </a:r>
            <a:r>
              <a:rPr lang="en-GB" dirty="0"/>
              <a:t>new </a:t>
            </a:r>
            <a:r>
              <a:rPr lang="en-GB" dirty="0" smtClean="0"/>
              <a:t>Nil&lt;U&gt;;</a:t>
            </a:r>
          </a:p>
          <a:p>
            <a:pPr>
              <a:buNone/>
            </a:pPr>
            <a:r>
              <a:rPr lang="en-GB" dirty="0" smtClean="0"/>
              <a:t>	}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r>
              <a:rPr lang="pt-BR" dirty="0" smtClean="0"/>
              <a:t>public class </a:t>
            </a:r>
            <a:r>
              <a:rPr lang="en-GB" dirty="0" smtClean="0"/>
              <a:t>Cons&lt;T</a:t>
            </a:r>
            <a:r>
              <a:rPr lang="en-GB" dirty="0"/>
              <a:t>&gt; : </a:t>
            </a:r>
            <a:r>
              <a:rPr lang="en-GB" dirty="0" smtClean="0"/>
              <a:t>List&lt;T</a:t>
            </a:r>
            <a:r>
              <a:rPr lang="en-GB" dirty="0"/>
              <a:t>&gt; {</a:t>
            </a:r>
          </a:p>
          <a:p>
            <a:pPr>
              <a:buNone/>
            </a:pPr>
            <a:r>
              <a:rPr lang="en-GB" dirty="0"/>
              <a:t>T head ; </a:t>
            </a:r>
            <a:r>
              <a:rPr lang="en-GB" dirty="0" smtClean="0"/>
              <a:t>List&lt;T</a:t>
            </a:r>
            <a:r>
              <a:rPr lang="en-GB" dirty="0"/>
              <a:t>&gt; </a:t>
            </a:r>
            <a:r>
              <a:rPr lang="en-GB" dirty="0" smtClean="0"/>
              <a:t>tail ;</a:t>
            </a:r>
          </a:p>
          <a:p>
            <a:pPr>
              <a:buNone/>
            </a:pPr>
            <a:r>
              <a:rPr lang="pt-BR" dirty="0" smtClean="0"/>
              <a:t>	public</a:t>
            </a:r>
            <a:r>
              <a:rPr lang="en-GB" dirty="0" smtClean="0"/>
              <a:t> override List&lt;U&gt; </a:t>
            </a:r>
            <a:r>
              <a:rPr lang="fr-FR" dirty="0" err="1" smtClean="0"/>
              <a:t>Flatten</a:t>
            </a:r>
            <a:r>
              <a:rPr lang="en-GB" dirty="0" smtClean="0"/>
              <a:t>&lt;U&gt;() {</a:t>
            </a:r>
          </a:p>
          <a:p>
            <a:pPr>
              <a:buNone/>
            </a:pPr>
            <a:r>
              <a:rPr lang="en-GB" dirty="0" smtClean="0"/>
              <a:t>		return </a:t>
            </a:r>
            <a:r>
              <a:rPr lang="en-GB" dirty="0" err="1" smtClean="0"/>
              <a:t>this.head.Append</a:t>
            </a:r>
            <a:r>
              <a:rPr lang="en-GB" dirty="0" smtClean="0"/>
              <a:t>(</a:t>
            </a:r>
            <a:r>
              <a:rPr lang="en-GB" dirty="0" err="1" smtClean="0"/>
              <a:t>this.tail.Flatten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}</a:t>
            </a:r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Dependent types allow types to be parameterized by a value</a:t>
            </a:r>
          </a:p>
          <a:p>
            <a:r>
              <a:rPr lang="en-GB" dirty="0" smtClean="0"/>
              <a:t>Similar to how parametric polymorphism parameterizes types by a type</a:t>
            </a:r>
          </a:p>
          <a:p>
            <a:r>
              <a:rPr lang="en-GB" dirty="0" smtClean="0"/>
              <a:t>Used in </a:t>
            </a:r>
            <a:r>
              <a:rPr lang="en-GB" dirty="0" err="1" smtClean="0"/>
              <a:t>Agda</a:t>
            </a:r>
            <a:r>
              <a:rPr lang="en-GB" dirty="0" smtClean="0"/>
              <a:t>, Coq and some other functional languages</a:t>
            </a:r>
          </a:p>
          <a:p>
            <a:r>
              <a:rPr lang="en-GB" dirty="0" smtClean="0"/>
              <a:t>Not very common in mainstream languages</a:t>
            </a:r>
          </a:p>
          <a:p>
            <a:r>
              <a:rPr lang="en-GB" dirty="0" smtClean="0"/>
              <a:t>Except C++ templates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as type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Physics and graphics work</a:t>
            </a:r>
          </a:p>
          <a:p>
            <a:r>
              <a:rPr lang="en-GB" dirty="0" smtClean="0"/>
              <a:t>Often working with small fixed size vectors and matrices</a:t>
            </a:r>
          </a:p>
          <a:p>
            <a:r>
              <a:rPr lang="en-GB" dirty="0" smtClean="0"/>
              <a:t>Want to be able to define the Vector type just once for any size</a:t>
            </a:r>
          </a:p>
          <a:p>
            <a:r>
              <a:rPr lang="en-GB" dirty="0" smtClean="0"/>
              <a:t>Currently not possible in an efficient way</a:t>
            </a:r>
          </a:p>
          <a:p>
            <a:r>
              <a:rPr lang="en-GB" dirty="0" smtClean="0"/>
              <a:t>Resorted to pragmatically generating 10s of different types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err="1"/>
              <a:t>WriteLine</a:t>
            </a:r>
            <a:r>
              <a:rPr lang="en-GB" dirty="0"/>
              <a:t>("/// &lt;summary&gt;");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Calculates the dot product (inner product) of two vectors.");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&lt;/summary&gt;");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</a:t>
            </a:r>
            <a:r>
              <a:rPr lang="en-GB" dirty="0" err="1"/>
              <a:t>param</a:t>
            </a:r>
            <a:r>
              <a:rPr lang="en-GB" dirty="0"/>
              <a:t> name=\"left\"&gt;First source vector.&lt;/</a:t>
            </a:r>
            <a:r>
              <a:rPr lang="en-GB" dirty="0" err="1"/>
              <a:t>param</a:t>
            </a:r>
            <a:r>
              <a:rPr lang="en-GB" dirty="0"/>
              <a:t>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</a:t>
            </a:r>
            <a:r>
              <a:rPr lang="en-GB" dirty="0" err="1"/>
              <a:t>param</a:t>
            </a:r>
            <a:r>
              <a:rPr lang="en-GB" dirty="0"/>
              <a:t> name=\"right\"&gt;Second source vector.&lt;/</a:t>
            </a:r>
            <a:r>
              <a:rPr lang="en-GB" dirty="0" err="1"/>
              <a:t>param</a:t>
            </a:r>
            <a:r>
              <a:rPr lang="en-GB" dirty="0"/>
              <a:t>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&lt;returns&gt;The dot product of the two vectors.&lt;/returns&gt;");</a:t>
            </a:r>
          </a:p>
          <a:p>
            <a:pPr>
              <a:buNone/>
            </a:pPr>
            <a:r>
              <a:rPr lang="en-GB" dirty="0" smtClean="0"/>
              <a:t>if </a:t>
            </a:r>
            <a:r>
              <a:rPr lang="en-GB" dirty="0"/>
              <a:t>(!</a:t>
            </a:r>
            <a:r>
              <a:rPr lang="en-GB" dirty="0" err="1"/>
              <a:t>Type.IsCLSCompliant</a:t>
            </a:r>
            <a:r>
              <a:rPr lang="en-GB" dirty="0"/>
              <a:t>) { </a:t>
            </a:r>
            <a:r>
              <a:rPr lang="en-GB" dirty="0" err="1"/>
              <a:t>WriteLine</a:t>
            </a:r>
            <a:r>
              <a:rPr lang="en-GB" dirty="0"/>
              <a:t>("[</a:t>
            </a:r>
            <a:r>
              <a:rPr lang="en-GB" dirty="0" err="1"/>
              <a:t>CLSCompliant</a:t>
            </a:r>
            <a:r>
              <a:rPr lang="en-GB" dirty="0"/>
              <a:t>(false)]"); }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("public static </a:t>
            </a:r>
            <a:r>
              <a:rPr lang="en-GB" dirty="0" smtClean="0"/>
              <a:t>float </a:t>
            </a:r>
            <a:r>
              <a:rPr lang="en-GB" dirty="0"/>
              <a:t>Dot</a:t>
            </a:r>
            <a:r>
              <a:rPr lang="en-GB" dirty="0" smtClean="0"/>
              <a:t>({0} </a:t>
            </a:r>
            <a:r>
              <a:rPr lang="en-GB" dirty="0"/>
              <a:t>left, </a:t>
            </a:r>
            <a:r>
              <a:rPr lang="en-GB" dirty="0" smtClean="0"/>
              <a:t>{0} right)“, </a:t>
            </a:r>
            <a:r>
              <a:rPr lang="en-GB" dirty="0"/>
              <a:t>Name);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("{");</a:t>
            </a:r>
          </a:p>
          <a:p>
            <a:pPr>
              <a:buNone/>
            </a:pPr>
            <a:r>
              <a:rPr lang="en-GB" dirty="0" smtClean="0"/>
              <a:t>Indent</a:t>
            </a:r>
            <a:r>
              <a:rPr lang="en-GB" dirty="0"/>
              <a:t>();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dotproduct</a:t>
            </a:r>
            <a:r>
              <a:rPr lang="en-GB" dirty="0"/>
              <a:t> = </a:t>
            </a:r>
            <a:r>
              <a:rPr lang="en-GB" dirty="0" err="1"/>
              <a:t>string.Join</a:t>
            </a:r>
            <a:r>
              <a:rPr lang="en-GB" dirty="0"/>
              <a:t>(" + ", </a:t>
            </a:r>
            <a:r>
              <a:rPr lang="en-GB" dirty="0" err="1"/>
              <a:t>Components.Select</a:t>
            </a:r>
            <a:r>
              <a:rPr lang="en-GB" dirty="0"/>
              <a:t>(component </a:t>
            </a:r>
            <a:r>
              <a:rPr lang="en-GB" dirty="0" smtClean="0"/>
              <a:t>=&gt; </a:t>
            </a:r>
            <a:r>
              <a:rPr lang="en-GB" dirty="0" err="1" smtClean="0"/>
              <a:t>string.Format</a:t>
            </a:r>
            <a:r>
              <a:rPr lang="en-GB" dirty="0"/>
              <a:t>("left.{0} * right.{0}", component)));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("return {0};", </a:t>
            </a:r>
            <a:r>
              <a:rPr lang="en-GB" dirty="0" err="1"/>
              <a:t>dotproduct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Dedent</a:t>
            </a:r>
            <a:r>
              <a:rPr lang="en-GB" dirty="0"/>
              <a:t>();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("}");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/>
              <a:t>/// &lt;summary&gt;</a:t>
            </a:r>
          </a:p>
          <a:p>
            <a:pPr>
              <a:buNone/>
            </a:pPr>
            <a:r>
              <a:rPr lang="en-GB" dirty="0"/>
              <a:t>/// Calculates the dot product (inner product) of two vectors.</a:t>
            </a:r>
          </a:p>
          <a:p>
            <a:pPr>
              <a:buNone/>
            </a:pPr>
            <a:r>
              <a:rPr lang="en-GB" dirty="0"/>
              <a:t>/// &lt;/summary&gt;</a:t>
            </a:r>
          </a:p>
          <a:p>
            <a:pPr>
              <a:buNone/>
            </a:pPr>
            <a:r>
              <a:rPr lang="en-GB" dirty="0"/>
              <a:t>/// &lt;</a:t>
            </a:r>
            <a:r>
              <a:rPr lang="en-GB" dirty="0" err="1"/>
              <a:t>param</a:t>
            </a:r>
            <a:r>
              <a:rPr lang="en-GB" dirty="0"/>
              <a:t> name="left"&gt;First source vector.&lt;/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  <a:p>
            <a:pPr>
              <a:buNone/>
            </a:pPr>
            <a:r>
              <a:rPr lang="en-GB" dirty="0"/>
              <a:t>/// &lt;</a:t>
            </a:r>
            <a:r>
              <a:rPr lang="en-GB" dirty="0" err="1"/>
              <a:t>param</a:t>
            </a:r>
            <a:r>
              <a:rPr lang="en-GB" dirty="0"/>
              <a:t> name="right"&gt;Second source vector.&lt;/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  <a:p>
            <a:pPr>
              <a:buNone/>
            </a:pPr>
            <a:r>
              <a:rPr lang="en-GB" dirty="0"/>
              <a:t>/// &lt;returns&gt;The dot product of the two vectors.&lt;/</a:t>
            </a:r>
            <a:r>
              <a:rPr lang="en-GB" dirty="0" smtClean="0"/>
              <a:t>returns&gt;</a:t>
            </a:r>
          </a:p>
          <a:p>
            <a:pPr>
              <a:buNone/>
            </a:pPr>
            <a:r>
              <a:rPr lang="en-GB" dirty="0" smtClean="0"/>
              <a:t>public </a:t>
            </a:r>
            <a:r>
              <a:rPr lang="en-GB" dirty="0"/>
              <a:t>static </a:t>
            </a:r>
            <a:r>
              <a:rPr lang="en-GB" dirty="0" smtClean="0"/>
              <a:t>float Dot&lt;</a:t>
            </a:r>
            <a:r>
              <a:rPr lang="en-GB" dirty="0" err="1" smtClean="0"/>
              <a:t>int</a:t>
            </a:r>
            <a:r>
              <a:rPr lang="en-GB" dirty="0" smtClean="0"/>
              <a:t> n&gt;(Vector&lt;n&gt; </a:t>
            </a:r>
            <a:r>
              <a:rPr lang="en-GB" dirty="0"/>
              <a:t>left, </a:t>
            </a:r>
            <a:r>
              <a:rPr lang="en-GB" dirty="0" smtClean="0"/>
              <a:t>Vector&lt;n&gt; </a:t>
            </a:r>
            <a:r>
              <a:rPr lang="en-GB" dirty="0"/>
              <a:t>right)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result = 0;</a:t>
            </a:r>
          </a:p>
          <a:p>
            <a:pPr lvl="1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&lt;n; ++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	</a:t>
            </a:r>
            <a:r>
              <a:rPr lang="en-GB" dirty="0" smtClean="0"/>
              <a:t>result += left[</a:t>
            </a:r>
            <a:r>
              <a:rPr lang="en-GB" dirty="0" err="1" smtClean="0"/>
              <a:t>i</a:t>
            </a:r>
            <a:r>
              <a:rPr lang="en-GB" dirty="0" smtClean="0"/>
              <a:t>] * right[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r>
              <a:rPr lang="en-GB" dirty="0" smtClean="0"/>
              <a:t>return result;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Either way client code looks similar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 = new Vector3(0, 1, 2);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 = new Vector3(3, 4, 5);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dot = </a:t>
            </a:r>
            <a:r>
              <a:rPr lang="en-GB" dirty="0" err="1" smtClean="0"/>
              <a:t>Vector.Dot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 = new Vector&lt;3&gt;(0, 1, 2);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 = new Vector&lt;3&gt;(3, 4, 5);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dot = </a:t>
            </a:r>
            <a:r>
              <a:rPr lang="en-GB" dirty="0" err="1" smtClean="0"/>
              <a:t>Vector.Dot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Common Language Infrastructure</a:t>
            </a:r>
          </a:p>
          <a:p>
            <a:r>
              <a:rPr lang="en-GB" dirty="0" smtClean="0"/>
              <a:t>A specification for a virtual execution environment (VES)</a:t>
            </a:r>
          </a:p>
          <a:p>
            <a:r>
              <a:rPr lang="en-GB" dirty="0" smtClean="0"/>
              <a:t>Implemented by Microsoft’s Common Language Runtime (CLR) and the open source Mono project</a:t>
            </a:r>
          </a:p>
          <a:p>
            <a:r>
              <a:rPr lang="en-GB" dirty="0" smtClean="0"/>
              <a:t>Target machine for VB, C#, F#, </a:t>
            </a:r>
            <a:r>
              <a:rPr lang="en-GB" dirty="0" err="1" smtClean="0"/>
              <a:t>IronPython</a:t>
            </a:r>
            <a:r>
              <a:rPr lang="en-GB" dirty="0" smtClean="0"/>
              <a:t> and more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CLI is strongly and statically typed</a:t>
            </a:r>
          </a:p>
          <a:p>
            <a:r>
              <a:rPr lang="en-GB" dirty="0" smtClean="0"/>
              <a:t>Retains a high level of information in Metadata and at runtime</a:t>
            </a:r>
          </a:p>
          <a:p>
            <a:pPr lvl="1"/>
            <a:r>
              <a:rPr lang="en-GB" dirty="0" smtClean="0"/>
              <a:t>More so than the JVM which has no concept of generics, despite them being in Java</a:t>
            </a:r>
          </a:p>
          <a:p>
            <a:r>
              <a:rPr lang="en-GB" dirty="0" smtClean="0"/>
              <a:t>Allows easy interoperation between modules</a:t>
            </a:r>
          </a:p>
          <a:p>
            <a:pPr lvl="1"/>
            <a:r>
              <a:rPr lang="en-GB" dirty="0" smtClean="0"/>
              <a:t>Even modules compiled with different languages</a:t>
            </a:r>
          </a:p>
          <a:p>
            <a:r>
              <a:rPr lang="en-GB" dirty="0" smtClean="0"/>
              <a:t>Not perfect! Some languages features don’t map to CLI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cml::vector&lt;float, fixed&lt;3</a:t>
            </a:r>
            <a:r>
              <a:rPr lang="pt-BR" dirty="0" smtClean="0"/>
              <a:t>&gt;&gt; </a:t>
            </a:r>
            <a:r>
              <a:rPr lang="pt-BR" dirty="0" smtClean="0"/>
              <a:t>a(1, 0, 0);</a:t>
            </a:r>
            <a:endParaRPr lang="pt-BR" dirty="0" smtClean="0"/>
          </a:p>
          <a:p>
            <a:r>
              <a:rPr lang="pt-BR" dirty="0" smtClean="0"/>
              <a:t>c</a:t>
            </a:r>
            <a:r>
              <a:rPr lang="pt-BR" dirty="0" smtClean="0"/>
              <a:t>ml::vector&lt; </a:t>
            </a:r>
            <a:r>
              <a:rPr lang="pt-BR" dirty="0" smtClean="0"/>
              <a:t>float</a:t>
            </a:r>
            <a:r>
              <a:rPr lang="pt-BR" dirty="0" smtClean="0"/>
              <a:t>, fixed&lt;2</a:t>
            </a:r>
            <a:r>
              <a:rPr lang="pt-BR" dirty="0" smtClean="0"/>
              <a:t>&gt;&gt; b = </a:t>
            </a:r>
            <a:r>
              <a:rPr lang="pt-BR" dirty="0" smtClean="0"/>
              <a:t>a; // error</a:t>
            </a:r>
            <a:endParaRPr lang="pt-BR" dirty="0" smtClean="0"/>
          </a:p>
          <a:p>
            <a:r>
              <a:rPr lang="pt-BR" dirty="0" smtClean="0"/>
              <a:t>c</a:t>
            </a:r>
            <a:r>
              <a:rPr lang="pt-BR" dirty="0" smtClean="0"/>
              <a:t>ml::matrix&lt;float, fixed&lt;2, 2</a:t>
            </a:r>
            <a:r>
              <a:rPr lang="pt-BR" dirty="0" smtClean="0"/>
              <a:t>&gt;&gt; i </a:t>
            </a:r>
            <a:r>
              <a:rPr lang="pt-BR" dirty="0" smtClean="0"/>
              <a:t>(1, 2, 3, 4);</a:t>
            </a:r>
            <a:endParaRPr lang="pt-BR" dirty="0" smtClean="0"/>
          </a:p>
          <a:p>
            <a:r>
              <a:rPr lang="pt-BR" dirty="0" smtClean="0"/>
              <a:t>cml::matrix&lt;float, fixed&lt;3, 3</a:t>
            </a:r>
            <a:r>
              <a:rPr lang="pt-BR" dirty="0" smtClean="0"/>
              <a:t>&gt;&gt; j = </a:t>
            </a:r>
            <a:r>
              <a:rPr lang="pt-BR" dirty="0" smtClean="0"/>
              <a:t>i; // error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</a:t>
            </a:r>
            <a:r>
              <a:rPr lang="en-GB" dirty="0" smtClean="0"/>
              <a:t>measure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units of </a:t>
            </a:r>
            <a:r>
              <a:rPr lang="en-GB" dirty="0" smtClean="0"/>
              <a:t>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dirty="0" smtClean="0"/>
              <a:t>speed = </a:t>
            </a:r>
            <a:r>
              <a:rPr lang="en-GB" dirty="0" smtClean="0"/>
              <a:t>55.0&lt;meter/second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let </a:t>
            </a:r>
            <a:r>
              <a:rPr lang="en-GB" dirty="0" smtClean="0"/>
              <a:t>time = </a:t>
            </a:r>
            <a:r>
              <a:rPr lang="en-GB" dirty="0" smtClean="0"/>
              <a:t>3.5&lt;second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let distance </a:t>
            </a:r>
            <a:r>
              <a:rPr lang="en-GB" dirty="0" smtClean="0"/>
              <a:t>= </a:t>
            </a:r>
            <a:r>
              <a:rPr lang="en-GB" dirty="0" smtClean="0"/>
              <a:t>speed *  time;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speed : </a:t>
            </a:r>
            <a:r>
              <a:rPr lang="en-GB" dirty="0" smtClean="0"/>
              <a:t>float&lt;meter/second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time : </a:t>
            </a:r>
            <a:r>
              <a:rPr lang="en-GB" dirty="0" smtClean="0"/>
              <a:t>float&lt;second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distance</a:t>
            </a:r>
            <a:r>
              <a:rPr lang="en-GB" dirty="0" smtClean="0"/>
              <a:t> </a:t>
            </a:r>
            <a:r>
              <a:rPr lang="en-GB" dirty="0" smtClean="0"/>
              <a:t>: </a:t>
            </a:r>
            <a:r>
              <a:rPr lang="en-GB" dirty="0" smtClean="0"/>
              <a:t>float&lt;meter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940</Words>
  <Application>Microsoft Office PowerPoint</Application>
  <PresentationFormat>On-screen Show (4:3)</PresentationFormat>
  <Paragraphs>189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Value dependent types in the CLI</vt:lpstr>
      <vt:lpstr>Value dependence</vt:lpstr>
      <vt:lpstr>The CLI</vt:lpstr>
      <vt:lpstr>Types and the CLI</vt:lpstr>
      <vt:lpstr>Background research</vt:lpstr>
      <vt:lpstr>C++ templates</vt:lpstr>
      <vt:lpstr>Background research</vt:lpstr>
      <vt:lpstr>F# units of measure</vt:lpstr>
      <vt:lpstr>Background research</vt:lpstr>
      <vt:lpstr>Path dependent types </vt:lpstr>
      <vt:lpstr>Background research</vt:lpstr>
      <vt:lpstr>Virtual types</vt:lpstr>
      <vt:lpstr>Background research</vt:lpstr>
      <vt:lpstr>First class types</vt:lpstr>
      <vt:lpstr>Background research</vt:lpstr>
      <vt:lpstr>Generalized Algebraic Data Types</vt:lpstr>
      <vt:lpstr>GADTs via type equality</vt:lpstr>
      <vt:lpstr>Type equality constraints</vt:lpstr>
      <vt:lpstr>Type equality constraints</vt:lpstr>
      <vt:lpstr>Demo</vt:lpstr>
      <vt:lpstr>Values as type parameters</vt:lpstr>
      <vt:lpstr>Motivation</vt:lpstr>
      <vt:lpstr>Current state</vt:lpstr>
      <vt:lpstr>What we want</vt:lpstr>
      <vt:lpstr>Client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Fraser</dc:creator>
  <cp:lastModifiedBy>Fraser</cp:lastModifiedBy>
  <cp:revision>23</cp:revision>
  <dcterms:created xsi:type="dcterms:W3CDTF">2013-06-21T01:43:36Z</dcterms:created>
  <dcterms:modified xsi:type="dcterms:W3CDTF">2013-06-21T16:08:50Z</dcterms:modified>
</cp:coreProperties>
</file>